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256" r:id="rId2"/>
    <p:sldId id="257" r:id="rId3"/>
    <p:sldId id="290" r:id="rId4"/>
    <p:sldId id="291" r:id="rId5"/>
    <p:sldId id="292" r:id="rId6"/>
    <p:sldId id="353" r:id="rId7"/>
    <p:sldId id="354" r:id="rId8"/>
    <p:sldId id="355" r:id="rId9"/>
    <p:sldId id="359" r:id="rId10"/>
    <p:sldId id="356" r:id="rId11"/>
    <p:sldId id="294" r:id="rId12"/>
    <p:sldId id="293" r:id="rId13"/>
    <p:sldId id="295" r:id="rId14"/>
    <p:sldId id="296" r:id="rId15"/>
    <p:sldId id="332" r:id="rId16"/>
    <p:sldId id="297" r:id="rId17"/>
    <p:sldId id="298" r:id="rId18"/>
    <p:sldId id="341" r:id="rId19"/>
    <p:sldId id="299" r:id="rId20"/>
    <p:sldId id="300" r:id="rId21"/>
    <p:sldId id="301" r:id="rId22"/>
    <p:sldId id="333" r:id="rId23"/>
    <p:sldId id="302" r:id="rId24"/>
    <p:sldId id="334" r:id="rId25"/>
    <p:sldId id="303" r:id="rId26"/>
    <p:sldId id="342" r:id="rId27"/>
    <p:sldId id="304" r:id="rId28"/>
    <p:sldId id="351" r:id="rId29"/>
    <p:sldId id="307" r:id="rId30"/>
    <p:sldId id="308" r:id="rId31"/>
    <p:sldId id="357" r:id="rId32"/>
    <p:sldId id="309" r:id="rId33"/>
    <p:sldId id="310" r:id="rId34"/>
    <p:sldId id="311" r:id="rId35"/>
    <p:sldId id="312" r:id="rId36"/>
    <p:sldId id="338" r:id="rId37"/>
    <p:sldId id="314" r:id="rId38"/>
    <p:sldId id="315" r:id="rId39"/>
    <p:sldId id="335" r:id="rId40"/>
    <p:sldId id="316" r:id="rId41"/>
    <p:sldId id="336" r:id="rId42"/>
    <p:sldId id="317" r:id="rId43"/>
    <p:sldId id="337" r:id="rId44"/>
    <p:sldId id="318" r:id="rId45"/>
    <p:sldId id="340" r:id="rId46"/>
    <p:sldId id="319" r:id="rId47"/>
    <p:sldId id="339" r:id="rId48"/>
    <p:sldId id="320" r:id="rId49"/>
    <p:sldId id="321" r:id="rId50"/>
    <p:sldId id="322" r:id="rId51"/>
    <p:sldId id="352" r:id="rId52"/>
    <p:sldId id="324" r:id="rId53"/>
    <p:sldId id="327" r:id="rId54"/>
    <p:sldId id="328" r:id="rId55"/>
    <p:sldId id="329" r:id="rId56"/>
    <p:sldId id="330" r:id="rId57"/>
    <p:sldId id="343" r:id="rId58"/>
    <p:sldId id="344" r:id="rId59"/>
    <p:sldId id="345" r:id="rId60"/>
    <p:sldId id="346" r:id="rId61"/>
    <p:sldId id="347" r:id="rId62"/>
    <p:sldId id="348" r:id="rId63"/>
    <p:sldId id="349" r:id="rId64"/>
    <p:sldId id="350" r:id="rId65"/>
    <p:sldId id="331" r:id="rId66"/>
    <p:sldId id="289" r:id="rId6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791" autoAdjust="0"/>
    <p:restoredTop sz="93264" autoAdjust="0"/>
  </p:normalViewPr>
  <p:slideViewPr>
    <p:cSldViewPr>
      <p:cViewPr varScale="1">
        <p:scale>
          <a:sx n="52" d="100"/>
          <a:sy n="52" d="100"/>
        </p:scale>
        <p:origin x="96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EF8982-5481-5E4F-8BCA-E7C51D917E2E}" type="datetimeFigureOut">
              <a:rPr lang="en-US" smtClean="0"/>
              <a:t>12-May-17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700D64-C8A8-F44C-A3D6-898140BB9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81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ADT: Abstract Data Type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00D64-C8A8-F44C-A3D6-898140BB921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094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FC91A6DD-4B97-A44A-8125-9E5E6419C9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27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143000"/>
            <a:ext cx="8839200" cy="4983163"/>
          </a:xfrm>
          <a:prstGeom prst="rect">
            <a:avLst/>
          </a:prstGeom>
        </p:spPr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14791567-DCBB-B244-8634-670E4DC379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35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362200" cy="5851525"/>
          </a:xfrm>
          <a:prstGeom prst="rect">
            <a:avLst/>
          </a:prstGeo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274638"/>
            <a:ext cx="6324600" cy="5851525"/>
          </a:xfrm>
          <a:prstGeom prst="rect">
            <a:avLst/>
          </a:prstGeom>
        </p:spPr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2AD44F54-EFF1-244C-8799-676BDE636F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95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15400" cy="8683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5181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6F3DF8F7-6E23-544E-8920-67B05D583D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27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2509390D-275C-804B-A44F-3E68F25E12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98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43000"/>
            <a:ext cx="4343400" cy="49831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343400" cy="49831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368D4978-056A-A94E-9F32-098FD70DFB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73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159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036638"/>
            <a:ext cx="4344988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1752600"/>
            <a:ext cx="4344988" cy="43735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36638"/>
            <a:ext cx="4346575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52600"/>
            <a:ext cx="4346575" cy="43735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DEFBB3F0-6B2B-0D47-9E7D-7FA1817076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05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B169065C-FD15-854F-89EB-0B38BB034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37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DB75DA09-8370-5C46-9213-C6A77BDBA6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26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3050"/>
            <a:ext cx="3313113" cy="11620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416550" cy="58531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1435100"/>
            <a:ext cx="3313113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9AF204EF-56CA-7748-9862-784173518B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60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44DDD6C6-1011-7949-941D-36131125E1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82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latin typeface="Calibri" charset="0"/>
              </a:rPr>
              <a:t>Stack &amp; Queue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ea typeface="+mn-ea"/>
                <a:cs typeface="+mn-cs"/>
              </a:rPr>
              <a:t>Chapter 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transform</a:t>
            </a:r>
          </a:p>
        </p:txBody>
      </p:sp>
      <p:pic>
        <p:nvPicPr>
          <p:cNvPr id="1026" name="Picture 2" descr="https://reference.wolfram.com/language/ref/Files/DistanceTransform.en/O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524000"/>
            <a:ext cx="459105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0227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stacks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Any sort of </a:t>
            </a:r>
            <a:r>
              <a:rPr lang="en-US" b="1" dirty="0"/>
              <a:t>nesting</a:t>
            </a:r>
            <a:r>
              <a:rPr lang="en-US" dirty="0"/>
              <a:t> (such as parentheses)</a:t>
            </a:r>
          </a:p>
          <a:p>
            <a:r>
              <a:rPr lang="en-US" dirty="0"/>
              <a:t>Evaluating </a:t>
            </a:r>
            <a:r>
              <a:rPr lang="en-US" b="1" dirty="0"/>
              <a:t>arithmetic expressions </a:t>
            </a:r>
            <a:r>
              <a:rPr lang="en-US" dirty="0"/>
              <a:t>(and other sorts of expression)</a:t>
            </a:r>
          </a:p>
          <a:p>
            <a:r>
              <a:rPr lang="en-US" dirty="0"/>
              <a:t>Implementing function or </a:t>
            </a:r>
            <a:r>
              <a:rPr lang="en-US" b="1" dirty="0"/>
              <a:t>method calls</a:t>
            </a:r>
          </a:p>
          <a:p>
            <a:r>
              <a:rPr lang="en-US" dirty="0"/>
              <a:t>Keeping track of previous choices (as in </a:t>
            </a:r>
            <a:r>
              <a:rPr lang="en-US" b="1" dirty="0"/>
              <a:t>backtracking</a:t>
            </a:r>
            <a:r>
              <a:rPr lang="en-US" dirty="0"/>
              <a:t>)</a:t>
            </a:r>
          </a:p>
          <a:p>
            <a:r>
              <a:rPr lang="en-US" dirty="0"/>
              <a:t>Keeping track of choices yet to be made (as in creating a maze)</a:t>
            </a:r>
          </a:p>
          <a:p>
            <a:r>
              <a:rPr lang="en-US" b="1" dirty="0"/>
              <a:t>Undo</a:t>
            </a:r>
            <a:r>
              <a:rPr lang="en-US" dirty="0"/>
              <a:t> sequence in a text editor </a:t>
            </a:r>
          </a:p>
          <a:p>
            <a:r>
              <a:rPr lang="en-US" b="1" dirty="0"/>
              <a:t>Auxiliary</a:t>
            </a:r>
            <a:r>
              <a:rPr lang="en-US" dirty="0"/>
              <a:t> data structure for algorithms</a:t>
            </a:r>
          </a:p>
          <a:p>
            <a:r>
              <a:rPr lang="en-US" b="1" dirty="0"/>
              <a:t>Component</a:t>
            </a:r>
            <a:r>
              <a:rPr lang="en-US" dirty="0"/>
              <a:t> of other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2174504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Execution of an operation of ADT sometimes cause error condition, called an exception</a:t>
            </a:r>
          </a:p>
          <a:p>
            <a:r>
              <a:rPr lang="en-US" dirty="0"/>
              <a:t>An operation that cannot be executed will throw an exception.</a:t>
            </a:r>
          </a:p>
          <a:p>
            <a:r>
              <a:rPr lang="en-US" dirty="0"/>
              <a:t>In the Stack ADT, operations pop and top cannot be performed if the stack is empty</a:t>
            </a:r>
          </a:p>
          <a:p>
            <a:r>
              <a:rPr lang="en-US" dirty="0"/>
              <a:t>Attempting the execution of pop or top on an empty stack throws a </a:t>
            </a:r>
            <a:r>
              <a:rPr lang="en-US" i="1" dirty="0" err="1">
                <a:solidFill>
                  <a:srgbClr val="0000FF"/>
                </a:solidFill>
              </a:rPr>
              <a:t>StackEmptyException</a:t>
            </a:r>
            <a:endParaRPr lang="en-US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95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in computer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How does stack in memory actually work?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Each time a method is called, an activation record (AR, which is also called Stack frame) is allocated for it.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This record usually contains following information: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/>
              <a:t>Parameters</a:t>
            </a:r>
            <a:r>
              <a:rPr lang="en-US" dirty="0"/>
              <a:t> and </a:t>
            </a:r>
            <a:r>
              <a:rPr lang="en-US" b="1" dirty="0"/>
              <a:t>local variables </a:t>
            </a:r>
            <a:r>
              <a:rPr lang="en-US" dirty="0"/>
              <a:t>used in the called method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 </a:t>
            </a:r>
            <a:r>
              <a:rPr lang="en-US" b="1" dirty="0"/>
              <a:t>pointer</a:t>
            </a:r>
            <a:r>
              <a:rPr lang="en-US" dirty="0"/>
              <a:t> to the caller’s activation record.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/>
              <a:t>Return address</a:t>
            </a:r>
            <a:r>
              <a:rPr lang="en-US" dirty="0"/>
              <a:t>, the address of the caller’s instruction immediately following the call.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/>
              <a:t>Return value </a:t>
            </a:r>
            <a:r>
              <a:rPr lang="en-US" dirty="0"/>
              <a:t>for a method not declared as void. </a:t>
            </a:r>
          </a:p>
          <a:p>
            <a:pPr marL="1371600" lvl="2" indent="-514350"/>
            <a:r>
              <a:rPr lang="en-US" dirty="0"/>
              <a:t>Because activation record size varies for different method calls, the returned value is placed right above the activation record of the caller.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407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in computer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Each new activation record is placed on the top of the run-time stack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When a method terminates, its activation record is removed from the top of the runtime stack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Thus, first AR placed on the stack is the last one removed.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597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based Implementation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10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Array-based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simple way of implementing the Stack ADT uses an array</a:t>
            </a:r>
          </a:p>
          <a:p>
            <a:r>
              <a:rPr lang="en-US" dirty="0"/>
              <a:t>We add elements from left to right</a:t>
            </a:r>
          </a:p>
          <a:p>
            <a:r>
              <a:rPr lang="en-US" dirty="0"/>
              <a:t>A variable top keeps track of the index of the top element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338877"/>
              </p:ext>
            </p:extLst>
          </p:nvPr>
        </p:nvGraphicFramePr>
        <p:xfrm>
          <a:off x="1371600" y="4114800"/>
          <a:ext cx="6095988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6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top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Wave 5"/>
          <p:cNvSpPr/>
          <p:nvPr/>
        </p:nvSpPr>
        <p:spPr>
          <a:xfrm rot="5400000">
            <a:off x="5048250" y="3752850"/>
            <a:ext cx="381000" cy="952500"/>
          </a:xfrm>
          <a:prstGeom prst="wav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sz="2400" dirty="0">
              <a:solidFill>
                <a:srgbClr val="000000"/>
              </a:solidFill>
            </a:endParaRPr>
          </a:p>
          <a:p>
            <a:pPr algn="ctr"/>
            <a:r>
              <a:rPr lang="en-US" sz="2400" dirty="0">
                <a:solidFill>
                  <a:srgbClr val="000000"/>
                </a:solidFill>
              </a:rPr>
              <a:t>…</a:t>
            </a:r>
          </a:p>
          <a:p>
            <a:pPr algn="ctr"/>
            <a:endParaRPr lang="en-US" sz="1000" dirty="0">
              <a:solidFill>
                <a:srgbClr val="000000"/>
              </a:solidFill>
            </a:endParaRPr>
          </a:p>
          <a:p>
            <a:pPr algn="ctr"/>
            <a:endParaRPr lang="en-US" sz="1000" dirty="0">
              <a:solidFill>
                <a:srgbClr val="000000"/>
              </a:solidFill>
            </a:endParaRPr>
          </a:p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298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Array-based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array storing the stack elements may become full</a:t>
            </a:r>
          </a:p>
          <a:p>
            <a:r>
              <a:rPr lang="en-US" dirty="0"/>
              <a:t>A push operation will then throw a </a:t>
            </a:r>
            <a:r>
              <a:rPr lang="en-US" dirty="0" err="1"/>
              <a:t>FullStackException</a:t>
            </a:r>
            <a:endParaRPr lang="en-US" dirty="0"/>
          </a:p>
          <a:p>
            <a:pPr lvl="1"/>
            <a:r>
              <a:rPr lang="en-US" dirty="0"/>
              <a:t>Limitation of the array-based implementation</a:t>
            </a:r>
          </a:p>
          <a:p>
            <a:pPr lvl="1"/>
            <a:r>
              <a:rPr lang="en-US" dirty="0"/>
              <a:t>Not intrinsic to the Stack ADT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521213"/>
              </p:ext>
            </p:extLst>
          </p:nvPr>
        </p:nvGraphicFramePr>
        <p:xfrm>
          <a:off x="1371600" y="4693920"/>
          <a:ext cx="6118002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6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top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Wave 5"/>
          <p:cNvSpPr/>
          <p:nvPr/>
        </p:nvSpPr>
        <p:spPr>
          <a:xfrm rot="5400000">
            <a:off x="5048250" y="4331970"/>
            <a:ext cx="381000" cy="952500"/>
          </a:xfrm>
          <a:prstGeom prst="wav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sz="2400" dirty="0">
              <a:solidFill>
                <a:srgbClr val="000000"/>
              </a:solidFill>
            </a:endParaRPr>
          </a:p>
          <a:p>
            <a:pPr algn="ctr"/>
            <a:r>
              <a:rPr lang="en-US" sz="2400" dirty="0">
                <a:solidFill>
                  <a:srgbClr val="000000"/>
                </a:solidFill>
              </a:rPr>
              <a:t>…</a:t>
            </a:r>
          </a:p>
          <a:p>
            <a:pPr algn="ctr"/>
            <a:endParaRPr lang="en-US" sz="1000" dirty="0">
              <a:solidFill>
                <a:srgbClr val="000000"/>
              </a:solidFill>
            </a:endParaRPr>
          </a:p>
          <a:p>
            <a:pPr algn="ctr"/>
            <a:endParaRPr lang="en-US" sz="1000" dirty="0">
              <a:solidFill>
                <a:srgbClr val="000000"/>
              </a:solidFill>
            </a:endParaRPr>
          </a:p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107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Common characteristics</a:t>
            </a:r>
          </a:p>
          <a:p>
            <a:pPr lvl="1"/>
            <a:r>
              <a:rPr lang="en-US" dirty="0">
                <a:latin typeface="Courier"/>
                <a:cs typeface="Courier"/>
              </a:rPr>
              <a:t>Object[] a</a:t>
            </a:r>
          </a:p>
          <a:p>
            <a:pPr lvl="1"/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top, max</a:t>
            </a:r>
          </a:p>
          <a:p>
            <a:r>
              <a:rPr lang="en-US" dirty="0"/>
              <a:t>Constructors</a:t>
            </a:r>
          </a:p>
          <a:p>
            <a:pPr lvl="1"/>
            <a:r>
              <a:rPr lang="en-US" dirty="0" err="1">
                <a:latin typeface="Courier"/>
                <a:cs typeface="Courier"/>
              </a:rPr>
              <a:t>ArrayStack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max)</a:t>
            </a:r>
          </a:p>
          <a:p>
            <a:pPr lvl="1"/>
            <a:r>
              <a:rPr lang="en-US" dirty="0" err="1">
                <a:latin typeface="Courier"/>
                <a:cs typeface="Courier"/>
              </a:rPr>
              <a:t>ArrayStack</a:t>
            </a:r>
            <a:r>
              <a:rPr lang="en-US" dirty="0">
                <a:latin typeface="Courier"/>
                <a:cs typeface="Courier"/>
              </a:rPr>
              <a:t>() – default max=50</a:t>
            </a:r>
          </a:p>
          <a:p>
            <a:r>
              <a:rPr lang="en-US" dirty="0"/>
              <a:t>Common behaviors</a:t>
            </a:r>
          </a:p>
          <a:p>
            <a:pPr lvl="1"/>
            <a:r>
              <a:rPr lang="en-US" dirty="0" err="1">
                <a:latin typeface="Courier"/>
                <a:cs typeface="Courier"/>
              </a:rPr>
              <a:t>isEmpty</a:t>
            </a:r>
            <a:r>
              <a:rPr lang="en-US" dirty="0">
                <a:latin typeface="Courier"/>
                <a:cs typeface="Courier"/>
              </a:rPr>
              <a:t>()</a:t>
            </a:r>
          </a:p>
          <a:p>
            <a:pPr lvl="1"/>
            <a:r>
              <a:rPr lang="en-US" dirty="0" err="1">
                <a:latin typeface="Courier"/>
                <a:cs typeface="Courier"/>
              </a:rPr>
              <a:t>isFull</a:t>
            </a:r>
            <a:r>
              <a:rPr lang="en-US" dirty="0">
                <a:latin typeface="Courier"/>
                <a:cs typeface="Courier"/>
              </a:rPr>
              <a:t>()</a:t>
            </a:r>
          </a:p>
          <a:p>
            <a:pPr lvl="1"/>
            <a:r>
              <a:rPr lang="en-US" dirty="0">
                <a:latin typeface="Courier"/>
                <a:cs typeface="Courier"/>
              </a:rPr>
              <a:t>clear()</a:t>
            </a:r>
          </a:p>
          <a:p>
            <a:pPr lvl="1"/>
            <a:r>
              <a:rPr lang="en-US" dirty="0">
                <a:latin typeface="Courier"/>
                <a:cs typeface="Courier"/>
              </a:rPr>
              <a:t>grow()</a:t>
            </a:r>
          </a:p>
          <a:p>
            <a:pPr lvl="1"/>
            <a:r>
              <a:rPr lang="en-US" dirty="0">
                <a:latin typeface="Courier"/>
                <a:cs typeface="Courier"/>
              </a:rPr>
              <a:t>push()</a:t>
            </a:r>
          </a:p>
          <a:p>
            <a:pPr lvl="1"/>
            <a:r>
              <a:rPr lang="en-US" dirty="0">
                <a:latin typeface="Courier"/>
                <a:cs typeface="Courier"/>
              </a:rPr>
              <a:t>top()</a:t>
            </a:r>
          </a:p>
          <a:p>
            <a:pPr lvl="1"/>
            <a:r>
              <a:rPr lang="en-US" dirty="0">
                <a:latin typeface="Courier"/>
                <a:cs typeface="Courier"/>
              </a:rPr>
              <a:t>pop()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9427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implementation of Stack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1473200"/>
            <a:ext cx="8928100" cy="38989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747758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latin typeface="Calibri" charset="0"/>
              </a:rPr>
              <a:t>Objectives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Calibri" charset="0"/>
              </a:rPr>
              <a:t>Stacks</a:t>
            </a:r>
          </a:p>
          <a:p>
            <a:r>
              <a:rPr lang="en-US" dirty="0">
                <a:latin typeface="Calibri" charset="0"/>
              </a:rPr>
              <a:t>Array-based stack</a:t>
            </a:r>
          </a:p>
          <a:p>
            <a:r>
              <a:rPr lang="en-US" dirty="0">
                <a:latin typeface="Calibri" charset="0"/>
              </a:rPr>
              <a:t>Stack implemented by a singly linked list</a:t>
            </a:r>
          </a:p>
          <a:p>
            <a:r>
              <a:rPr lang="en-US" dirty="0">
                <a:latin typeface="Calibri" charset="0"/>
              </a:rPr>
              <a:t>Stack class in </a:t>
            </a:r>
            <a:r>
              <a:rPr lang="en-US" dirty="0" err="1">
                <a:latin typeface="Calibri" charset="0"/>
              </a:rPr>
              <a:t>java.util</a:t>
            </a:r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Queues</a:t>
            </a:r>
          </a:p>
          <a:p>
            <a:r>
              <a:rPr lang="en-US" dirty="0">
                <a:latin typeface="Calibri" charset="0"/>
              </a:rPr>
              <a:t>Priority Queues</a:t>
            </a:r>
          </a:p>
          <a:p>
            <a:r>
              <a:rPr lang="en-US" dirty="0">
                <a:latin typeface="Calibri" charset="0"/>
              </a:rPr>
              <a:t>Queue interface in </a:t>
            </a:r>
            <a:r>
              <a:rPr lang="en-US" dirty="0" err="1">
                <a:latin typeface="Calibri" charset="0"/>
              </a:rPr>
              <a:t>java.util</a:t>
            </a:r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Reading at home</a:t>
            </a:r>
          </a:p>
          <a:p>
            <a:endParaRPr lang="en-US" dirty="0">
              <a:latin typeface="Calibri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implementation of Stack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7400"/>
            <a:ext cx="9144000" cy="5260489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3309224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implementation of Stack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07" y="1143000"/>
            <a:ext cx="8764131" cy="49530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1626778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 based implementation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6617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 Implementation of Stack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984115"/>
            <a:ext cx="8763000" cy="511188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646055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LinkedList</a:t>
            </a:r>
            <a:r>
              <a:rPr lang="en-US" dirty="0"/>
              <a:t> Implementation of Stack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9996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LinkedList</a:t>
            </a:r>
            <a:r>
              <a:rPr lang="en-US" dirty="0"/>
              <a:t> implementation of Stack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923920"/>
            <a:ext cx="8763000" cy="532448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5210356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of Stack – Convert 10 to binary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1828800"/>
            <a:ext cx="9906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Rectangle 5"/>
          <p:cNvSpPr/>
          <p:nvPr/>
        </p:nvSpPr>
        <p:spPr>
          <a:xfrm>
            <a:off x="1828800" y="2438400"/>
            <a:ext cx="990600" cy="38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1828800" y="1828800"/>
            <a:ext cx="9906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9" name="Straight Arrow Connector 8"/>
          <p:cNvCxnSpPr>
            <a:stCxn id="4" idx="3"/>
            <a:endCxn id="7" idx="1"/>
          </p:cNvCxnSpPr>
          <p:nvPr/>
        </p:nvCxnSpPr>
        <p:spPr>
          <a:xfrm>
            <a:off x="1143000" y="20193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6" idx="1"/>
          </p:cNvCxnSpPr>
          <p:nvPr/>
        </p:nvCxnSpPr>
        <p:spPr>
          <a:xfrm>
            <a:off x="1143000" y="2019300"/>
            <a:ext cx="6858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295400" y="1676400"/>
            <a:ext cx="37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66800" y="2221468"/>
            <a:ext cx="518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505200" y="2438400"/>
            <a:ext cx="990600" cy="38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505200" y="1828800"/>
            <a:ext cx="9906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1" name="Straight Arrow Connector 20"/>
          <p:cNvCxnSpPr>
            <a:endCxn id="20" idx="1"/>
          </p:cNvCxnSpPr>
          <p:nvPr/>
        </p:nvCxnSpPr>
        <p:spPr>
          <a:xfrm>
            <a:off x="2819400" y="20193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9" idx="1"/>
          </p:cNvCxnSpPr>
          <p:nvPr/>
        </p:nvCxnSpPr>
        <p:spPr>
          <a:xfrm>
            <a:off x="2819400" y="2019300"/>
            <a:ext cx="6858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971800" y="1676400"/>
            <a:ext cx="37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743200" y="2221468"/>
            <a:ext cx="518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181600" y="2438400"/>
            <a:ext cx="990600" cy="38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181600" y="1828800"/>
            <a:ext cx="9906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31" name="Straight Arrow Connector 30"/>
          <p:cNvCxnSpPr>
            <a:endCxn id="30" idx="1"/>
          </p:cNvCxnSpPr>
          <p:nvPr/>
        </p:nvCxnSpPr>
        <p:spPr>
          <a:xfrm>
            <a:off x="4495800" y="20193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29" idx="1"/>
          </p:cNvCxnSpPr>
          <p:nvPr/>
        </p:nvCxnSpPr>
        <p:spPr>
          <a:xfrm>
            <a:off x="4495800" y="2019300"/>
            <a:ext cx="6858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648200" y="1676400"/>
            <a:ext cx="37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419600" y="2221468"/>
            <a:ext cx="518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%2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858000" y="2438400"/>
            <a:ext cx="990600" cy="38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858000" y="1828800"/>
            <a:ext cx="9906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7" name="Straight Arrow Connector 36"/>
          <p:cNvCxnSpPr>
            <a:endCxn id="36" idx="1"/>
          </p:cNvCxnSpPr>
          <p:nvPr/>
        </p:nvCxnSpPr>
        <p:spPr>
          <a:xfrm>
            <a:off x="6172200" y="20193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5" idx="1"/>
          </p:cNvCxnSpPr>
          <p:nvPr/>
        </p:nvCxnSpPr>
        <p:spPr>
          <a:xfrm>
            <a:off x="6172200" y="2019300"/>
            <a:ext cx="6858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324600" y="1676400"/>
            <a:ext cx="37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096000" y="2221468"/>
            <a:ext cx="518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%2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7848600" y="19812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484482" y="1764268"/>
            <a:ext cx="659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Stop</a:t>
            </a:r>
          </a:p>
        </p:txBody>
      </p:sp>
      <p:sp>
        <p:nvSpPr>
          <p:cNvPr id="43" name="Freeform 42"/>
          <p:cNvSpPr/>
          <p:nvPr/>
        </p:nvSpPr>
        <p:spPr>
          <a:xfrm>
            <a:off x="7889875" y="2063750"/>
            <a:ext cx="944563" cy="572492"/>
          </a:xfrm>
          <a:custGeom>
            <a:avLst/>
            <a:gdLst>
              <a:gd name="connsiteX0" fmla="*/ 944563 w 944563"/>
              <a:gd name="connsiteY0" fmla="*/ 0 h 572492"/>
              <a:gd name="connsiteX1" fmla="*/ 777875 w 944563"/>
              <a:gd name="connsiteY1" fmla="*/ 492125 h 572492"/>
              <a:gd name="connsiteX2" fmla="*/ 0 w 944563"/>
              <a:gd name="connsiteY2" fmla="*/ 571500 h 572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563" h="572492">
                <a:moveTo>
                  <a:pt x="944563" y="0"/>
                </a:moveTo>
                <a:cubicBezTo>
                  <a:pt x="939932" y="198437"/>
                  <a:pt x="935302" y="396875"/>
                  <a:pt x="777875" y="492125"/>
                </a:cubicBezTo>
                <a:cubicBezTo>
                  <a:pt x="620448" y="587375"/>
                  <a:pt x="0" y="571500"/>
                  <a:pt x="0" y="571500"/>
                </a:cubicBezTo>
              </a:path>
            </a:pathLst>
          </a:cu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7956930" y="2587823"/>
            <a:ext cx="65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return</a:t>
            </a:r>
          </a:p>
        </p:txBody>
      </p:sp>
      <p:cxnSp>
        <p:nvCxnSpPr>
          <p:cNvPr id="46" name="Straight Arrow Connector 45"/>
          <p:cNvCxnSpPr>
            <a:stCxn id="35" idx="1"/>
            <a:endCxn id="29" idx="3"/>
          </p:cNvCxnSpPr>
          <p:nvPr/>
        </p:nvCxnSpPr>
        <p:spPr>
          <a:xfrm flipH="1">
            <a:off x="6172200" y="26289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178659" y="2587823"/>
            <a:ext cx="65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return</a:t>
            </a:r>
          </a:p>
        </p:txBody>
      </p:sp>
      <p:cxnSp>
        <p:nvCxnSpPr>
          <p:cNvPr id="52" name="Straight Arrow Connector 51"/>
          <p:cNvCxnSpPr>
            <a:stCxn id="35" idx="2"/>
            <a:endCxn id="53" idx="0"/>
          </p:cNvCxnSpPr>
          <p:nvPr/>
        </p:nvCxnSpPr>
        <p:spPr>
          <a:xfrm>
            <a:off x="7353300" y="28194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6858000" y="3352800"/>
            <a:ext cx="990600" cy="38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315200" y="2895600"/>
            <a:ext cx="633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print</a:t>
            </a:r>
          </a:p>
        </p:txBody>
      </p:sp>
      <p:cxnSp>
        <p:nvCxnSpPr>
          <p:cNvPr id="56" name="Straight Arrow Connector 55"/>
          <p:cNvCxnSpPr>
            <a:endCxn id="57" idx="0"/>
          </p:cNvCxnSpPr>
          <p:nvPr/>
        </p:nvCxnSpPr>
        <p:spPr>
          <a:xfrm>
            <a:off x="5676900" y="28194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5181600" y="3352800"/>
            <a:ext cx="990600" cy="38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638800" y="2895600"/>
            <a:ext cx="633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print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 flipH="1">
            <a:off x="4495800" y="26289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502259" y="2587823"/>
            <a:ext cx="65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return</a:t>
            </a:r>
          </a:p>
        </p:txBody>
      </p:sp>
      <p:cxnSp>
        <p:nvCxnSpPr>
          <p:cNvPr id="61" name="Straight Arrow Connector 60"/>
          <p:cNvCxnSpPr>
            <a:endCxn id="62" idx="0"/>
          </p:cNvCxnSpPr>
          <p:nvPr/>
        </p:nvCxnSpPr>
        <p:spPr>
          <a:xfrm>
            <a:off x="4000500" y="28194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3505200" y="3352800"/>
            <a:ext cx="990600" cy="38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962400" y="2895600"/>
            <a:ext cx="633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print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 flipH="1">
            <a:off x="2819400" y="26289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825859" y="2587823"/>
            <a:ext cx="65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return</a:t>
            </a:r>
          </a:p>
        </p:txBody>
      </p:sp>
      <p:cxnSp>
        <p:nvCxnSpPr>
          <p:cNvPr id="66" name="Straight Arrow Connector 65"/>
          <p:cNvCxnSpPr>
            <a:endCxn id="67" idx="0"/>
          </p:cNvCxnSpPr>
          <p:nvPr/>
        </p:nvCxnSpPr>
        <p:spPr>
          <a:xfrm>
            <a:off x="2324100" y="28194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1828800" y="3352800"/>
            <a:ext cx="990600" cy="38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286000" y="2895600"/>
            <a:ext cx="633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print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52400" y="4038600"/>
            <a:ext cx="9906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Values</a:t>
            </a:r>
          </a:p>
        </p:txBody>
      </p:sp>
      <p:sp>
        <p:nvSpPr>
          <p:cNvPr id="70" name="Rectangle 69"/>
          <p:cNvSpPr/>
          <p:nvPr/>
        </p:nvSpPr>
        <p:spPr>
          <a:xfrm>
            <a:off x="1828800" y="4038600"/>
            <a:ext cx="9906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baseline="30000" dirty="0"/>
              <a:t>0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505200" y="4038600"/>
            <a:ext cx="9906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baseline="30000" dirty="0"/>
              <a:t>1</a:t>
            </a:r>
          </a:p>
        </p:txBody>
      </p:sp>
      <p:sp>
        <p:nvSpPr>
          <p:cNvPr id="72" name="Rectangle 71"/>
          <p:cNvSpPr/>
          <p:nvPr/>
        </p:nvSpPr>
        <p:spPr>
          <a:xfrm>
            <a:off x="5181600" y="4038600"/>
            <a:ext cx="9906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baseline="30000" dirty="0"/>
              <a:t>2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858000" y="4038600"/>
            <a:ext cx="9906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baseline="30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9766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000"/>
                            </p:stCondLst>
                            <p:childTnLst>
                              <p:par>
                                <p:cTn id="1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000"/>
                            </p:stCondLst>
                            <p:childTnLst>
                              <p:par>
                                <p:cTn id="1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500"/>
                            </p:stCondLst>
                            <p:childTnLst>
                              <p:par>
                                <p:cTn id="18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2500"/>
                            </p:stCondLst>
                            <p:childTnLst>
                              <p:par>
                                <p:cTn id="19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3000"/>
                            </p:stCondLst>
                            <p:childTnLst>
                              <p:par>
                                <p:cTn id="19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7" grpId="0"/>
      <p:bldP spid="18" grpId="0"/>
      <p:bldP spid="19" grpId="0" animBg="1"/>
      <p:bldP spid="20" grpId="0" animBg="1"/>
      <p:bldP spid="23" grpId="0"/>
      <p:bldP spid="24" grpId="0"/>
      <p:bldP spid="29" grpId="0" animBg="1"/>
      <p:bldP spid="30" grpId="0" animBg="1"/>
      <p:bldP spid="33" grpId="0"/>
      <p:bldP spid="34" grpId="0"/>
      <p:bldP spid="35" grpId="0" animBg="1"/>
      <p:bldP spid="36" grpId="0" animBg="1"/>
      <p:bldP spid="39" grpId="0"/>
      <p:bldP spid="40" grpId="0"/>
      <p:bldP spid="42" grpId="0"/>
      <p:bldP spid="43" grpId="0" animBg="1"/>
      <p:bldP spid="44" grpId="0"/>
      <p:bldP spid="47" grpId="0"/>
      <p:bldP spid="53" grpId="0" animBg="1"/>
      <p:bldP spid="55" grpId="0"/>
      <p:bldP spid="57" grpId="0" animBg="1"/>
      <p:bldP spid="58" grpId="0"/>
      <p:bldP spid="60" grpId="0"/>
      <p:bldP spid="62" grpId="0" animBg="1"/>
      <p:bldP spid="63" grpId="0"/>
      <p:bldP spid="65" grpId="0"/>
      <p:bldP spid="67" grpId="0" animBg="1"/>
      <p:bldP spid="68" grpId="0"/>
      <p:bldP spid="70" grpId="0" animBg="1"/>
      <p:bldP spid="71" grpId="0" animBg="1"/>
      <p:bldP spid="72" grpId="0" animBg="1"/>
      <p:bldP spid="7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using stack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882117"/>
            <a:ext cx="8839200" cy="5366283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9753210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19833602">
            <a:off x="1624957" y="2093717"/>
            <a:ext cx="5690982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Queue</a:t>
            </a:r>
          </a:p>
        </p:txBody>
      </p:sp>
    </p:spTree>
    <p:extLst>
      <p:ext uri="{BB962C8B-B14F-4D97-AF65-F5344CB8AC3E}">
        <p14:creationId xmlns:p14="http://schemas.microsoft.com/office/powerpoint/2010/main" val="14895816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queue?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Queue is a waiting line that grows by adding elements to its end and shrinks by taking elements from its front</a:t>
            </a:r>
          </a:p>
          <a:p>
            <a:r>
              <a:rPr lang="en-US" dirty="0"/>
              <a:t>A queue is a structure in which both ends are used</a:t>
            </a:r>
          </a:p>
          <a:p>
            <a:pPr lvl="1"/>
            <a:r>
              <a:rPr lang="en-US" dirty="0"/>
              <a:t>One for adding new elements</a:t>
            </a:r>
          </a:p>
          <a:p>
            <a:pPr lvl="1"/>
            <a:r>
              <a:rPr lang="en-US" dirty="0"/>
              <a:t>One for removing them</a:t>
            </a:r>
          </a:p>
          <a:p>
            <a:r>
              <a:rPr lang="en-US" dirty="0"/>
              <a:t>A queue is a FIFO structure: First In/First Out</a:t>
            </a:r>
          </a:p>
        </p:txBody>
      </p:sp>
    </p:spTree>
    <p:extLst>
      <p:ext uri="{BB962C8B-B14F-4D97-AF65-F5344CB8AC3E}">
        <p14:creationId xmlns:p14="http://schemas.microsoft.com/office/powerpoint/2010/main" val="3358897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19833602">
            <a:off x="2285167" y="1901076"/>
            <a:ext cx="490711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20767330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a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following operations are needed to properly manage a queue:</a:t>
            </a:r>
          </a:p>
          <a:p>
            <a:pPr lvl="1"/>
            <a:r>
              <a:rPr lang="en-US" dirty="0"/>
              <a:t>clear(): clear the queue</a:t>
            </a:r>
          </a:p>
          <a:p>
            <a:pPr lvl="1"/>
            <a:r>
              <a:rPr lang="en-US" dirty="0" err="1"/>
              <a:t>isEmpty</a:t>
            </a:r>
            <a:r>
              <a:rPr lang="en-US" dirty="0"/>
              <a:t>(): check to see if queue is empty</a:t>
            </a:r>
          </a:p>
          <a:p>
            <a:pPr lvl="1"/>
            <a:r>
              <a:rPr lang="en-US" dirty="0" err="1"/>
              <a:t>enqueue</a:t>
            </a:r>
            <a:r>
              <a:rPr lang="en-US" dirty="0"/>
              <a:t>(el): put the element at the end of the queue</a:t>
            </a:r>
          </a:p>
          <a:p>
            <a:pPr lvl="1"/>
            <a:r>
              <a:rPr lang="en-US" dirty="0" err="1"/>
              <a:t>dequeue</a:t>
            </a:r>
            <a:r>
              <a:rPr lang="en-US" dirty="0"/>
              <a:t>(): take the first element and remove it from the queue</a:t>
            </a:r>
          </a:p>
          <a:p>
            <a:pPr lvl="1"/>
            <a:r>
              <a:rPr lang="en-US" dirty="0"/>
              <a:t>front(): return first element without removing it (sometimes is named as peek()).</a:t>
            </a:r>
          </a:p>
        </p:txBody>
      </p:sp>
    </p:spTree>
    <p:extLst>
      <p:ext uri="{BB962C8B-B14F-4D97-AF65-F5344CB8AC3E}">
        <p14:creationId xmlns:p14="http://schemas.microsoft.com/office/powerpoint/2010/main" val="17412429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in Java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does provide interface for Queue and an Implementation for Priority Queue in the </a:t>
            </a:r>
            <a:r>
              <a:rPr lang="en-US" dirty="0" err="1"/>
              <a:t>java.util</a:t>
            </a:r>
            <a:r>
              <a:rPr lang="en-US" dirty="0"/>
              <a:t> package</a:t>
            </a:r>
          </a:p>
          <a:p>
            <a:pPr lvl="1"/>
            <a:r>
              <a:rPr lang="en-US" dirty="0" err="1"/>
              <a:t>java.util.Queue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java.util.PriorityQueue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782427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Attempting the execution of </a:t>
            </a:r>
            <a:r>
              <a:rPr lang="en-US" dirty="0" err="1"/>
              <a:t>dequeue</a:t>
            </a:r>
            <a:r>
              <a:rPr lang="en-US" dirty="0"/>
              <a:t> or front on an empty queue throws an </a:t>
            </a:r>
            <a:r>
              <a:rPr lang="en-US" dirty="0" err="1"/>
              <a:t>EmptyQueueException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4142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example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935590"/>
              </p:ext>
            </p:extLst>
          </p:nvPr>
        </p:nvGraphicFramePr>
        <p:xfrm>
          <a:off x="304800" y="990600"/>
          <a:ext cx="8534401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Queue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enqueue</a:t>
                      </a:r>
                      <a:r>
                        <a:rPr lang="en-US" dirty="0"/>
                        <a:t>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___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enqueue</a:t>
                      </a:r>
                      <a:r>
                        <a:rPr lang="en-US" dirty="0"/>
                        <a:t>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___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(5, 3)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dequeue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enqueue</a:t>
                      </a:r>
                      <a:r>
                        <a:rPr lang="en-US" dirty="0"/>
                        <a:t>(7)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___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(3, 7)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dequeue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(7)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front()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(7)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dequeue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dequeue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“error”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isEmpty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enqueue</a:t>
                      </a:r>
                      <a:r>
                        <a:rPr lang="en-US" dirty="0"/>
                        <a:t>(9)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___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enqueue</a:t>
                      </a:r>
                      <a:r>
                        <a:rPr lang="en-US" dirty="0"/>
                        <a:t>(7)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___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(9, 7)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size()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16905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Queues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 application</a:t>
            </a:r>
          </a:p>
          <a:p>
            <a:pPr lvl="1"/>
            <a:r>
              <a:rPr lang="en-US" dirty="0"/>
              <a:t>Waiting lists</a:t>
            </a:r>
          </a:p>
          <a:p>
            <a:pPr lvl="1"/>
            <a:r>
              <a:rPr lang="en-US" dirty="0"/>
              <a:t>Access to shared resources (e.g., printer)</a:t>
            </a:r>
          </a:p>
          <a:p>
            <a:pPr lvl="1"/>
            <a:r>
              <a:rPr lang="en-US" dirty="0"/>
              <a:t>Multiprogramming</a:t>
            </a:r>
          </a:p>
          <a:p>
            <a:r>
              <a:rPr lang="en-US" dirty="0"/>
              <a:t>Indirect applications</a:t>
            </a:r>
          </a:p>
          <a:p>
            <a:pPr lvl="1"/>
            <a:r>
              <a:rPr lang="en-US" dirty="0"/>
              <a:t>Auxiliary data structure for algorithms</a:t>
            </a:r>
          </a:p>
          <a:p>
            <a:pPr lvl="1"/>
            <a:r>
              <a:rPr lang="en-US" dirty="0"/>
              <a:t>Component of other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16765113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Application: Round Robin Schedulers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Round-robin:</a:t>
            </a:r>
          </a:p>
          <a:p>
            <a:pPr lvl="1"/>
            <a:r>
              <a:rPr lang="en-US" dirty="0"/>
              <a:t>One of simplest scheduling algorithms for processes in OS</a:t>
            </a:r>
          </a:p>
          <a:p>
            <a:pPr lvl="1"/>
            <a:r>
              <a:rPr lang="en-US" dirty="0"/>
              <a:t>Assigns time slices process in equal portions and circular order</a:t>
            </a:r>
          </a:p>
          <a:p>
            <a:pPr lvl="1"/>
            <a:r>
              <a:rPr lang="en-US" dirty="0"/>
              <a:t>Handles all processes without priority.</a:t>
            </a:r>
          </a:p>
          <a:p>
            <a:r>
              <a:rPr lang="en-US" dirty="0"/>
              <a:t>It has properties:</a:t>
            </a:r>
          </a:p>
          <a:p>
            <a:pPr lvl="1"/>
            <a:r>
              <a:rPr lang="en-US" dirty="0"/>
              <a:t>Simple and easy to implement</a:t>
            </a:r>
          </a:p>
          <a:p>
            <a:pPr lvl="1"/>
            <a:r>
              <a:rPr lang="en-US" dirty="0"/>
              <a:t>Starvation-free</a:t>
            </a:r>
          </a:p>
          <a:p>
            <a:r>
              <a:rPr lang="en-US" dirty="0"/>
              <a:t>Applications to other problems</a:t>
            </a:r>
          </a:p>
          <a:p>
            <a:pPr lvl="1"/>
            <a:r>
              <a:rPr lang="en-US" dirty="0"/>
              <a:t>Data packet scheduling in computer networks.</a:t>
            </a:r>
          </a:p>
          <a:p>
            <a:r>
              <a:rPr lang="en-US" dirty="0"/>
              <a:t>Its name comes from round-robin principle </a:t>
            </a:r>
          </a:p>
          <a:p>
            <a:pPr lvl="1"/>
            <a:r>
              <a:rPr lang="en-US" dirty="0"/>
              <a:t>known from other fields</a:t>
            </a:r>
          </a:p>
          <a:p>
            <a:pPr lvl="1"/>
            <a:r>
              <a:rPr lang="en-US" dirty="0"/>
              <a:t>each person takes an equal share of something in turn.</a:t>
            </a:r>
          </a:p>
        </p:txBody>
      </p:sp>
    </p:spTree>
    <p:extLst>
      <p:ext uri="{BB962C8B-B14F-4D97-AF65-F5344CB8AC3E}">
        <p14:creationId xmlns:p14="http://schemas.microsoft.com/office/powerpoint/2010/main" val="25493132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based Implementation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6949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Array-based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an array of size N in a circular fashion</a:t>
            </a:r>
          </a:p>
          <a:p>
            <a:r>
              <a:rPr lang="en-US" dirty="0"/>
              <a:t>Two variables keep track of the first and the last</a:t>
            </a:r>
          </a:p>
          <a:p>
            <a:r>
              <a:rPr lang="en-US" b="1" i="1" dirty="0"/>
              <a:t>f</a:t>
            </a:r>
            <a:r>
              <a:rPr lang="en-US" dirty="0"/>
              <a:t> index of the front element</a:t>
            </a:r>
          </a:p>
          <a:p>
            <a:r>
              <a:rPr lang="en-US" b="1" i="1" dirty="0">
                <a:latin typeface="Athelas Regular"/>
                <a:cs typeface="Athelas Regular"/>
              </a:rPr>
              <a:t>l</a:t>
            </a:r>
            <a:r>
              <a:rPr lang="en-US" dirty="0"/>
              <a:t> index of the last element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480700"/>
              </p:ext>
            </p:extLst>
          </p:nvPr>
        </p:nvGraphicFramePr>
        <p:xfrm>
          <a:off x="1371600" y="3691652"/>
          <a:ext cx="611800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6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1" dirty="0">
                          <a:latin typeface="Times New Roman"/>
                          <a:cs typeface="Times New Roman"/>
                        </a:rPr>
                        <a:t>f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imes"/>
                        <a:cs typeface="Times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1" dirty="0">
                          <a:solidFill>
                            <a:srgbClr val="000000"/>
                          </a:solidFill>
                          <a:latin typeface="Times"/>
                          <a:cs typeface="Times"/>
                        </a:rPr>
                        <a:t>l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imes"/>
                        <a:cs typeface="Times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76600" y="3352800"/>
            <a:ext cx="2314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 configuration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757267"/>
              </p:ext>
            </p:extLst>
          </p:nvPr>
        </p:nvGraphicFramePr>
        <p:xfrm>
          <a:off x="1371600" y="4941332"/>
          <a:ext cx="611800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6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1" dirty="0">
                          <a:latin typeface="Times New Roman"/>
                          <a:cs typeface="Times New Roman"/>
                        </a:rPr>
                        <a:t>l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>
                          <a:solidFill>
                            <a:srgbClr val="000000"/>
                          </a:solidFill>
                          <a:latin typeface="Times"/>
                          <a:cs typeface="Times"/>
                        </a:rPr>
                        <a:t>f</a:t>
                      </a:r>
                      <a:endParaRPr lang="en-US" sz="1200" b="1" i="0" dirty="0">
                        <a:solidFill>
                          <a:srgbClr val="000000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imes"/>
                        <a:cs typeface="Times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1" i="0" dirty="0">
                        <a:solidFill>
                          <a:srgbClr val="000000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imes"/>
                        <a:cs typeface="Times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971800" y="4572000"/>
            <a:ext cx="3298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Wrapped-around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3345343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based Queue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838200"/>
            <a:ext cx="7315200" cy="5382691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2454865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isFull</a:t>
            </a:r>
            <a:r>
              <a:rPr lang="en-US" dirty="0"/>
              <a:t>() cases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567019"/>
              </p:ext>
            </p:extLst>
          </p:nvPr>
        </p:nvGraphicFramePr>
        <p:xfrm>
          <a:off x="1524000" y="13970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600" y="1447800"/>
            <a:ext cx="91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Case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0" y="2057400"/>
            <a:ext cx="556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cxnSp>
        <p:nvCxnSpPr>
          <p:cNvPr id="9" name="Straight Arrow Connector 8"/>
          <p:cNvCxnSpPr>
            <a:stCxn id="7" idx="0"/>
          </p:cNvCxnSpPr>
          <p:nvPr/>
        </p:nvCxnSpPr>
        <p:spPr>
          <a:xfrm flipH="1" flipV="1">
            <a:off x="1752600" y="1752600"/>
            <a:ext cx="4965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86600" y="2057400"/>
            <a:ext cx="5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cxnSp>
        <p:nvCxnSpPr>
          <p:cNvPr id="11" name="Straight Arrow Connector 10"/>
          <p:cNvCxnSpPr>
            <a:stCxn id="10" idx="0"/>
          </p:cNvCxnSpPr>
          <p:nvPr/>
        </p:nvCxnSpPr>
        <p:spPr>
          <a:xfrm flipH="1" flipV="1">
            <a:off x="7315200" y="1752600"/>
            <a:ext cx="43338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20000" y="1371600"/>
            <a:ext cx="62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891239"/>
              </p:ext>
            </p:extLst>
          </p:nvPr>
        </p:nvGraphicFramePr>
        <p:xfrm>
          <a:off x="1589055" y="26924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93655" y="2743200"/>
            <a:ext cx="91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Case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01300" y="3352800"/>
            <a:ext cx="556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cxnSp>
        <p:nvCxnSpPr>
          <p:cNvPr id="16" name="Straight Arrow Connector 15"/>
          <p:cNvCxnSpPr>
            <a:stCxn id="15" idx="0"/>
          </p:cNvCxnSpPr>
          <p:nvPr/>
        </p:nvCxnSpPr>
        <p:spPr>
          <a:xfrm flipH="1" flipV="1">
            <a:off x="4929900" y="3048000"/>
            <a:ext cx="4965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685055" y="2667000"/>
            <a:ext cx="62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62200" y="3733800"/>
            <a:ext cx="4996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(Already wrapped back and catches first again)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524000" y="137160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133600" y="137160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743200" y="137160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352800" y="137160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962400" y="137160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572000" y="137160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181600" y="137160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791200" y="137160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400800" y="137160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010400" y="137160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648200" y="266700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257800" y="266700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867400" y="266700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477000" y="266700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086600" y="266700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600200" y="266700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209800" y="266700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819400" y="266700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429000" y="266700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038600" y="266700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4114800" y="3352800"/>
            <a:ext cx="5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cxnSp>
        <p:nvCxnSpPr>
          <p:cNvPr id="45" name="Straight Arrow Connector 44"/>
          <p:cNvCxnSpPr>
            <a:stCxn id="44" idx="0"/>
          </p:cNvCxnSpPr>
          <p:nvPr/>
        </p:nvCxnSpPr>
        <p:spPr>
          <a:xfrm flipH="1" flipV="1">
            <a:off x="4343400" y="3048000"/>
            <a:ext cx="43338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33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900" decel="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900" decel="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9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0" grpId="0"/>
      <p:bldP spid="21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stack?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linear</a:t>
            </a:r>
            <a:r>
              <a:rPr lang="en-US" dirty="0"/>
              <a:t> data structure</a:t>
            </a:r>
          </a:p>
          <a:p>
            <a:pPr lvl="1"/>
            <a:r>
              <a:rPr lang="en-US" dirty="0"/>
              <a:t>Can be accessed only at one of its ends for storing and retrieving data</a:t>
            </a:r>
          </a:p>
          <a:p>
            <a:r>
              <a:rPr lang="en-US" dirty="0"/>
              <a:t>A stack is a Last In, First Out (LIFO) data structure</a:t>
            </a:r>
          </a:p>
          <a:p>
            <a:r>
              <a:rPr lang="en-US" dirty="0"/>
              <a:t>Anything added will go to the top</a:t>
            </a:r>
          </a:p>
          <a:p>
            <a:r>
              <a:rPr lang="en-US" dirty="0"/>
              <a:t>Anything removed will be taken from the top </a:t>
            </a:r>
          </a:p>
          <a:p>
            <a:pPr lvl="1"/>
            <a:r>
              <a:rPr lang="en-US" dirty="0"/>
              <a:t>Things are removed in the reverse order that they were inserted</a:t>
            </a:r>
          </a:p>
        </p:txBody>
      </p:sp>
    </p:spTree>
    <p:extLst>
      <p:ext uri="{BB962C8B-B14F-4D97-AF65-F5344CB8AC3E}">
        <p14:creationId xmlns:p14="http://schemas.microsoft.com/office/powerpoint/2010/main" val="35884907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implementation of Queue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0600"/>
            <a:ext cx="9144000" cy="50292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8955448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grow() cases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552441"/>
              </p:ext>
            </p:extLst>
          </p:nvPr>
        </p:nvGraphicFramePr>
        <p:xfrm>
          <a:off x="228600" y="13970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" y="304800"/>
            <a:ext cx="2038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Case 1: first &lt; last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0" y="685800"/>
            <a:ext cx="556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cxnSp>
        <p:nvCxnSpPr>
          <p:cNvPr id="7" name="Straight Arrow Connector 6"/>
          <p:cNvCxnSpPr>
            <a:stCxn id="6" idx="2"/>
            <a:endCxn id="18" idx="0"/>
          </p:cNvCxnSpPr>
          <p:nvPr/>
        </p:nvCxnSpPr>
        <p:spPr>
          <a:xfrm flipH="1">
            <a:off x="1752600" y="1055132"/>
            <a:ext cx="49650" cy="3164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962400" y="685800"/>
            <a:ext cx="5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cxnSp>
        <p:nvCxnSpPr>
          <p:cNvPr id="9" name="Straight Arrow Connector 8"/>
          <p:cNvCxnSpPr>
            <a:stCxn id="8" idx="2"/>
            <a:endCxn id="22" idx="0"/>
          </p:cNvCxnSpPr>
          <p:nvPr/>
        </p:nvCxnSpPr>
        <p:spPr>
          <a:xfrm flipH="1">
            <a:off x="4191000" y="1055132"/>
            <a:ext cx="43338" cy="3164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324600" y="1371600"/>
            <a:ext cx="62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684499"/>
              </p:ext>
            </p:extLst>
          </p:nvPr>
        </p:nvGraphicFramePr>
        <p:xfrm>
          <a:off x="293655" y="41402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495800" y="3505200"/>
            <a:ext cx="556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cxnSp>
        <p:nvCxnSpPr>
          <p:cNvPr id="14" name="Straight Arrow Connector 13"/>
          <p:cNvCxnSpPr>
            <a:stCxn id="13" idx="2"/>
            <a:endCxn id="28" idx="0"/>
          </p:cNvCxnSpPr>
          <p:nvPr/>
        </p:nvCxnSpPr>
        <p:spPr>
          <a:xfrm>
            <a:off x="4774050" y="3874532"/>
            <a:ext cx="102750" cy="2402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89655" y="4114800"/>
            <a:ext cx="62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47800" y="137160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057400" y="137160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667000" y="137160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276600" y="137160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886200" y="137160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572000" y="411480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181600" y="411480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791200" y="419100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04800" y="411480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411480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361124" y="3516868"/>
            <a:ext cx="5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cxnSp>
        <p:nvCxnSpPr>
          <p:cNvPr id="37" name="Straight Arrow Connector 36"/>
          <p:cNvCxnSpPr>
            <a:stCxn id="36" idx="2"/>
            <a:endCxn id="32" idx="0"/>
          </p:cNvCxnSpPr>
          <p:nvPr/>
        </p:nvCxnSpPr>
        <p:spPr>
          <a:xfrm flipH="1">
            <a:off x="1219200" y="3886200"/>
            <a:ext cx="413862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821535"/>
              </p:ext>
            </p:extLst>
          </p:nvPr>
        </p:nvGraphicFramePr>
        <p:xfrm>
          <a:off x="228600" y="2524760"/>
          <a:ext cx="868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1295400" y="685800"/>
            <a:ext cx="370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=</a:t>
            </a:r>
          </a:p>
        </p:txBody>
      </p:sp>
      <p:cxnSp>
        <p:nvCxnSpPr>
          <p:cNvPr id="47" name="Straight Arrow Connector 46"/>
          <p:cNvCxnSpPr>
            <a:stCxn id="6" idx="3"/>
            <a:endCxn id="8" idx="1"/>
          </p:cNvCxnSpPr>
          <p:nvPr/>
        </p:nvCxnSpPr>
        <p:spPr>
          <a:xfrm>
            <a:off x="2080500" y="870466"/>
            <a:ext cx="18819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228600" y="251460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838200" y="251460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447800" y="251460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057400" y="251460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667000" y="251460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1013700" y="2362200"/>
            <a:ext cx="18819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677547" y="1981200"/>
            <a:ext cx="68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-first</a:t>
            </a:r>
          </a:p>
        </p:txBody>
      </p:sp>
      <p:cxnSp>
        <p:nvCxnSpPr>
          <p:cNvPr id="55" name="Straight Arrow Connector 54"/>
          <p:cNvCxnSpPr>
            <a:endCxn id="48" idx="0"/>
          </p:cNvCxnSpPr>
          <p:nvPr/>
        </p:nvCxnSpPr>
        <p:spPr>
          <a:xfrm flipH="1">
            <a:off x="533400" y="1752600"/>
            <a:ext cx="119265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657600" y="1905000"/>
            <a:ext cx="2275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Size = last – first + 1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04800" y="3124200"/>
            <a:ext cx="2038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Case 2: last &lt; first</a:t>
            </a:r>
          </a:p>
        </p:txBody>
      </p: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845869"/>
              </p:ext>
            </p:extLst>
          </p:nvPr>
        </p:nvGraphicFramePr>
        <p:xfrm>
          <a:off x="304800" y="5496560"/>
          <a:ext cx="868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4191000" y="3505200"/>
            <a:ext cx="370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=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5029200" y="37338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943600" y="3505200"/>
            <a:ext cx="825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max-1</a:t>
            </a:r>
          </a:p>
        </p:txBody>
      </p:sp>
      <p:cxnSp>
        <p:nvCxnSpPr>
          <p:cNvPr id="72" name="Straight Arrow Connector 71"/>
          <p:cNvCxnSpPr>
            <a:stCxn id="71" idx="2"/>
            <a:endCxn id="30" idx="0"/>
          </p:cNvCxnSpPr>
          <p:nvPr/>
        </p:nvCxnSpPr>
        <p:spPr>
          <a:xfrm flipH="1">
            <a:off x="6096000" y="3874532"/>
            <a:ext cx="260596" cy="3164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endCxn id="76" idx="0"/>
          </p:cNvCxnSpPr>
          <p:nvPr/>
        </p:nvCxnSpPr>
        <p:spPr>
          <a:xfrm flipH="1">
            <a:off x="609600" y="4495800"/>
            <a:ext cx="424065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304800" y="548640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914400" y="548640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1524000" y="548640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304800" y="6172200"/>
            <a:ext cx="18819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968647" y="5791200"/>
            <a:ext cx="68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-first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8100" y="3505200"/>
            <a:ext cx="511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j=0</a:t>
            </a:r>
          </a:p>
        </p:txBody>
      </p:sp>
      <p:cxnSp>
        <p:nvCxnSpPr>
          <p:cNvPr id="83" name="Straight Arrow Connector 82"/>
          <p:cNvCxnSpPr>
            <a:stCxn id="82" idx="2"/>
            <a:endCxn id="31" idx="0"/>
          </p:cNvCxnSpPr>
          <p:nvPr/>
        </p:nvCxnSpPr>
        <p:spPr>
          <a:xfrm>
            <a:off x="294077" y="3874532"/>
            <a:ext cx="315523" cy="2402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533400" y="37338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31" idx="2"/>
            <a:endCxn id="90" idx="0"/>
          </p:cNvCxnSpPr>
          <p:nvPr/>
        </p:nvCxnSpPr>
        <p:spPr>
          <a:xfrm>
            <a:off x="609600" y="4495800"/>
            <a:ext cx="182880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2133600" y="548640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2743200" y="548640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2209800" y="61722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2133600" y="5791200"/>
            <a:ext cx="1268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j+max-first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4038600" y="4953000"/>
            <a:ext cx="2519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Size = max– first + last</a:t>
            </a:r>
          </a:p>
        </p:txBody>
      </p:sp>
    </p:spTree>
    <p:extLst>
      <p:ext uri="{BB962C8B-B14F-4D97-AF65-F5344CB8AC3E}">
        <p14:creationId xmlns:p14="http://schemas.microsoft.com/office/powerpoint/2010/main" val="1813414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500"/>
                            </p:stCondLst>
                            <p:childTnLst>
                              <p:par>
                                <p:cTn id="77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900" decel="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500"/>
                            </p:stCondLst>
                            <p:childTnLst>
                              <p:par>
                                <p:cTn id="12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900" decel="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900" decel="100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900" decel="100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"/>
                            </p:stCondLst>
                            <p:childTnLst>
                              <p:par>
                                <p:cTn id="164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000"/>
                            </p:stCondLst>
                            <p:childTnLst>
                              <p:par>
                                <p:cTn id="169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900" decel="100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500"/>
                            </p:stCondLst>
                            <p:childTnLst>
                              <p:par>
                                <p:cTn id="209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500"/>
                            </p:stCondLst>
                            <p:childTnLst>
                              <p:par>
                                <p:cTn id="2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" grpId="0" animBg="1"/>
      <p:bldP spid="19" grpId="0" animBg="1"/>
      <p:bldP spid="20" grpId="0" animBg="1"/>
      <p:bldP spid="21" grpId="0" animBg="1"/>
      <p:bldP spid="22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6" grpId="0"/>
      <p:bldP spid="45" grpId="0"/>
      <p:bldP spid="48" grpId="0" animBg="1"/>
      <p:bldP spid="49" grpId="0" animBg="1"/>
      <p:bldP spid="50" grpId="0" animBg="1"/>
      <p:bldP spid="51" grpId="0" animBg="1"/>
      <p:bldP spid="52" grpId="0" animBg="1"/>
      <p:bldP spid="54" grpId="0"/>
      <p:bldP spid="67" grpId="0"/>
      <p:bldP spid="71" grpId="0"/>
      <p:bldP spid="76" grpId="0" animBg="1"/>
      <p:bldP spid="77" grpId="0" animBg="1"/>
      <p:bldP spid="78" grpId="0" animBg="1"/>
      <p:bldP spid="81" grpId="0"/>
      <p:bldP spid="82" grpId="0"/>
      <p:bldP spid="90" grpId="0" animBg="1"/>
      <p:bldP spid="91" grpId="0" animBg="1"/>
      <p:bldP spid="9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implementation of Queue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8200"/>
            <a:ext cx="9144000" cy="55162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67400" y="4724400"/>
            <a:ext cx="1910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Mistake:</a:t>
            </a:r>
          </a:p>
          <a:p>
            <a:r>
              <a:rPr lang="en-US" dirty="0">
                <a:solidFill>
                  <a:srgbClr val="FF0000"/>
                </a:solidFill>
              </a:rPr>
              <a:t>Need to + 1 here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343400" y="5029200"/>
            <a:ext cx="1295400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1202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/>
              <a:t>enqueue</a:t>
            </a:r>
            <a:r>
              <a:rPr lang="en-US" dirty="0"/>
              <a:t>() cases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614245"/>
              </p:ext>
            </p:extLst>
          </p:nvPr>
        </p:nvGraphicFramePr>
        <p:xfrm>
          <a:off x="1512855" y="321056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37724" y="2548652"/>
            <a:ext cx="556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cxnSp>
        <p:nvCxnSpPr>
          <p:cNvPr id="6" name="Straight Arrow Connector 5"/>
          <p:cNvCxnSpPr>
            <a:endCxn id="10" idx="0"/>
          </p:cNvCxnSpPr>
          <p:nvPr/>
        </p:nvCxnSpPr>
        <p:spPr>
          <a:xfrm flipH="1">
            <a:off x="4866324" y="2868692"/>
            <a:ext cx="49650" cy="3164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89724" y="2548652"/>
            <a:ext cx="5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818324" y="2868692"/>
            <a:ext cx="43338" cy="3164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608855" y="3185160"/>
            <a:ext cx="62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61524" y="318516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171124" y="318516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780724" y="318516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390324" y="318516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999924" y="318516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24000" y="3200400"/>
            <a:ext cx="609600" cy="381000"/>
          </a:xfrm>
          <a:prstGeom prst="rect">
            <a:avLst/>
          </a:prstGeom>
          <a:solidFill>
            <a:srgbClr val="9BBB59">
              <a:alpha val="5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872050"/>
              </p:ext>
            </p:extLst>
          </p:nvPr>
        </p:nvGraphicFramePr>
        <p:xfrm>
          <a:off x="1512855" y="2033508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066800" y="1371600"/>
            <a:ext cx="556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cxnSp>
        <p:nvCxnSpPr>
          <p:cNvPr id="18" name="Straight Arrow Connector 17"/>
          <p:cNvCxnSpPr>
            <a:stCxn id="17" idx="2"/>
          </p:cNvCxnSpPr>
          <p:nvPr/>
        </p:nvCxnSpPr>
        <p:spPr>
          <a:xfrm>
            <a:off x="1345050" y="1740932"/>
            <a:ext cx="483750" cy="2671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123124" y="1371600"/>
            <a:ext cx="5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cxnSp>
        <p:nvCxnSpPr>
          <p:cNvPr id="20" name="Straight Arrow Connector 19"/>
          <p:cNvCxnSpPr>
            <a:endCxn id="27" idx="0"/>
          </p:cNvCxnSpPr>
          <p:nvPr/>
        </p:nvCxnSpPr>
        <p:spPr>
          <a:xfrm flipH="1">
            <a:off x="1828800" y="1691640"/>
            <a:ext cx="566262" cy="3317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608855" y="2008108"/>
            <a:ext cx="62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524000" y="2023348"/>
            <a:ext cx="609600" cy="381000"/>
          </a:xfrm>
          <a:prstGeom prst="rect">
            <a:avLst/>
          </a:prstGeom>
          <a:solidFill>
            <a:schemeClr val="accent3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28600" y="1002268"/>
            <a:ext cx="3186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Case 1: first or wrapped back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42160" y="4236720"/>
            <a:ext cx="1788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Case 2: Normal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548611"/>
              </p:ext>
            </p:extLst>
          </p:nvPr>
        </p:nvGraphicFramePr>
        <p:xfrm>
          <a:off x="1524000" y="496316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2819400" y="4377452"/>
            <a:ext cx="556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cxnSp>
        <p:nvCxnSpPr>
          <p:cNvPr id="34" name="Straight Arrow Connector 33"/>
          <p:cNvCxnSpPr>
            <a:endCxn id="38" idx="0"/>
          </p:cNvCxnSpPr>
          <p:nvPr/>
        </p:nvCxnSpPr>
        <p:spPr>
          <a:xfrm flipH="1">
            <a:off x="3048000" y="4621292"/>
            <a:ext cx="49650" cy="3164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856924" y="4335304"/>
            <a:ext cx="5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6085524" y="4655344"/>
            <a:ext cx="43338" cy="3164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620000" y="4937760"/>
            <a:ext cx="62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743200" y="493776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352800" y="493776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3962400" y="493776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572000" y="493776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181600" y="493776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791200" y="4910852"/>
            <a:ext cx="609600" cy="381000"/>
          </a:xfrm>
          <a:prstGeom prst="rect">
            <a:avLst/>
          </a:prstGeom>
          <a:solidFill>
            <a:srgbClr val="9BBB59">
              <a:alpha val="5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0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900" decel="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900" decel="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00"/>
                            </p:stCondLst>
                            <p:childTnLst>
                              <p:par>
                                <p:cTn id="12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000"/>
                            </p:stCondLst>
                            <p:childTnLst>
                              <p:par>
                                <p:cTn id="13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900" decel="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000"/>
                            </p:stCondLst>
                            <p:childTnLst>
                              <p:par>
                                <p:cTn id="14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900" decel="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/>
      <p:bldP spid="19" grpId="0"/>
      <p:bldP spid="27" grpId="0" animBg="1"/>
      <p:bldP spid="33" grpId="0"/>
      <p:bldP spid="35" grpId="0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implementation of Queue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1016000"/>
            <a:ext cx="8940800" cy="41656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24533056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/>
              <a:t>dequeue</a:t>
            </a:r>
            <a:r>
              <a:rPr lang="en-US" dirty="0"/>
              <a:t>() cases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971769"/>
              </p:ext>
            </p:extLst>
          </p:nvPr>
        </p:nvGraphicFramePr>
        <p:xfrm>
          <a:off x="1512855" y="2033508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86000" y="1371600"/>
            <a:ext cx="556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cxnSp>
        <p:nvCxnSpPr>
          <p:cNvPr id="6" name="Straight Arrow Connector 5"/>
          <p:cNvCxnSpPr>
            <a:stCxn id="5" idx="2"/>
          </p:cNvCxnSpPr>
          <p:nvPr/>
        </p:nvCxnSpPr>
        <p:spPr>
          <a:xfrm>
            <a:off x="2564250" y="1740932"/>
            <a:ext cx="483750" cy="2671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342324" y="1371600"/>
            <a:ext cx="5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cxnSp>
        <p:nvCxnSpPr>
          <p:cNvPr id="8" name="Straight Arrow Connector 7"/>
          <p:cNvCxnSpPr>
            <a:endCxn id="10" idx="0"/>
          </p:cNvCxnSpPr>
          <p:nvPr/>
        </p:nvCxnSpPr>
        <p:spPr>
          <a:xfrm flipH="1">
            <a:off x="3048000" y="1691640"/>
            <a:ext cx="566262" cy="3317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608855" y="2008108"/>
            <a:ext cx="62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43200" y="2023348"/>
            <a:ext cx="609600" cy="381000"/>
          </a:xfrm>
          <a:prstGeom prst="rect">
            <a:avLst/>
          </a:prstGeom>
          <a:solidFill>
            <a:schemeClr val="accent3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28600" y="1002268"/>
            <a:ext cx="580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Case 1: only one element (first==last) then first=last=-1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708023"/>
              </p:ext>
            </p:extLst>
          </p:nvPr>
        </p:nvGraphicFramePr>
        <p:xfrm>
          <a:off x="1512855" y="366776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063500" y="3005852"/>
            <a:ext cx="556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7292100" y="3325892"/>
            <a:ext cx="49650" cy="3164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38600" y="3005852"/>
            <a:ext cx="5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267200" y="3325892"/>
            <a:ext cx="43338" cy="3164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608855" y="3642360"/>
            <a:ext cx="62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524000" y="364236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133600" y="364236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743200" y="364236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352800" y="364236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962400" y="364236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010400" y="3657600"/>
            <a:ext cx="609600" cy="381000"/>
          </a:xfrm>
          <a:prstGeom prst="rect">
            <a:avLst/>
          </a:prstGeom>
          <a:solidFill>
            <a:srgbClr val="9BBB59">
              <a:alpha val="5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28600" y="2590800"/>
            <a:ext cx="5387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Case 2: wrapped back (first==max-1) then first = 0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87582"/>
              </p:ext>
            </p:extLst>
          </p:nvPr>
        </p:nvGraphicFramePr>
        <p:xfrm>
          <a:off x="1512855" y="534416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2796300" y="4682252"/>
            <a:ext cx="556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3024900" y="5002292"/>
            <a:ext cx="49650" cy="3164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867400" y="4682252"/>
            <a:ext cx="5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6096000" y="5002292"/>
            <a:ext cx="43338" cy="3164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608855" y="5318760"/>
            <a:ext cx="62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352800" y="531876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962400" y="531876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4572000" y="531876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181600" y="531876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791200" y="531876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743200" y="5334000"/>
            <a:ext cx="609600" cy="381000"/>
          </a:xfrm>
          <a:prstGeom prst="rect">
            <a:avLst/>
          </a:prstGeom>
          <a:solidFill>
            <a:srgbClr val="9BBB59">
              <a:alpha val="5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28600" y="4267200"/>
            <a:ext cx="2866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Case 3: otherwise, first++</a:t>
            </a:r>
          </a:p>
        </p:txBody>
      </p:sp>
    </p:spTree>
    <p:extLst>
      <p:ext uri="{BB962C8B-B14F-4D97-AF65-F5344CB8AC3E}">
        <p14:creationId xmlns:p14="http://schemas.microsoft.com/office/powerpoint/2010/main" val="1326114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000"/>
                            </p:stCondLst>
                            <p:childTnLst>
                              <p:par>
                                <p:cTn id="88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9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500"/>
                            </p:stCondLst>
                            <p:childTnLst>
                              <p:par>
                                <p:cTn id="131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2000"/>
                            </p:stCondLst>
                            <p:childTnLst>
                              <p:par>
                                <p:cTn id="136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90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3000"/>
                            </p:stCondLst>
                            <p:childTnLst>
                              <p:par>
                                <p:cTn id="14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9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0" grpId="0" animBg="1"/>
      <p:bldP spid="13" grpId="0"/>
      <p:bldP spid="15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7" grpId="0"/>
      <p:bldP spid="29" grpId="0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implementation of Queue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0"/>
            <a:ext cx="9144000" cy="4934078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41512291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Implementation of queue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416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Implementation of a queue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066800"/>
            <a:ext cx="8754110" cy="39624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11453338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Implementation of a queue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990600"/>
            <a:ext cx="8839200" cy="53340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1348311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stack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670300"/>
            <a:ext cx="8191500" cy="2197100"/>
          </a:xfrm>
          <a:prstGeom prst="rect">
            <a:avLst/>
          </a:prstGeom>
          <a:ln>
            <a:solidFill>
              <a:srgbClr val="C0504D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053402"/>
            <a:ext cx="8229600" cy="2223198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41858666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Implementation of a queue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889000"/>
            <a:ext cx="8839200" cy="50800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0079609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19833602">
            <a:off x="2284419" y="1957716"/>
            <a:ext cx="4493538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Priority</a:t>
            </a:r>
          </a:p>
          <a:p>
            <a:pPr algn="ctr"/>
            <a:r>
              <a:rPr lang="en-US" sz="96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Queue</a:t>
            </a:r>
          </a:p>
        </p:txBody>
      </p:sp>
    </p:spTree>
    <p:extLst>
      <p:ext uri="{BB962C8B-B14F-4D97-AF65-F5344CB8AC3E}">
        <p14:creationId xmlns:p14="http://schemas.microsoft.com/office/powerpoint/2010/main" val="3646772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in Java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does provide interface for Queue and an Implementation for Priority Queue in the </a:t>
            </a:r>
            <a:r>
              <a:rPr lang="en-US" dirty="0" err="1"/>
              <a:t>java.util</a:t>
            </a:r>
            <a:r>
              <a:rPr lang="en-US" dirty="0"/>
              <a:t> package</a:t>
            </a:r>
          </a:p>
          <a:p>
            <a:pPr lvl="1"/>
            <a:r>
              <a:rPr lang="en-US" dirty="0" err="1"/>
              <a:t>java.util.Queue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java.util.PriorityQueue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782645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Interface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interface corresponding to our Queue ADT</a:t>
            </a:r>
          </a:p>
          <a:p>
            <a:r>
              <a:rPr lang="en-US" dirty="0"/>
              <a:t>Requires the definition of class </a:t>
            </a:r>
            <a:r>
              <a:rPr lang="en-US" dirty="0" err="1"/>
              <a:t>EmptyQueueException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3048000"/>
            <a:ext cx="7975600" cy="19812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8271526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Priority queue enables operations out of sequence without affecting overall system operation</a:t>
            </a:r>
          </a:p>
          <a:p>
            <a:r>
              <a:rPr lang="en-US" dirty="0"/>
              <a:t>FIFO rule is broken in these situations</a:t>
            </a:r>
          </a:p>
          <a:p>
            <a:r>
              <a:rPr lang="en-US" dirty="0"/>
              <a:t>Elements are de-queued according to their priority and their current queue position.</a:t>
            </a:r>
          </a:p>
        </p:txBody>
      </p:sp>
    </p:spTree>
    <p:extLst>
      <p:ext uri="{BB962C8B-B14F-4D97-AF65-F5344CB8AC3E}">
        <p14:creationId xmlns:p14="http://schemas.microsoft.com/office/powerpoint/2010/main" val="23215261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 implementation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8200"/>
            <a:ext cx="9144000" cy="5213927"/>
          </a:xfrm>
          <a:prstGeom prst="rect">
            <a:avLst/>
          </a:prstGeom>
          <a:ln>
            <a:solidFill>
              <a:srgbClr val="C0504D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3505200" y="4916269"/>
            <a:ext cx="2230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Mistake:</a:t>
            </a:r>
          </a:p>
          <a:p>
            <a:r>
              <a:rPr lang="en-US" dirty="0">
                <a:solidFill>
                  <a:srgbClr val="FF0000"/>
                </a:solidFill>
              </a:rPr>
              <a:t>Missing max=max1;</a:t>
            </a:r>
          </a:p>
        </p:txBody>
      </p:sp>
      <p:cxnSp>
        <p:nvCxnSpPr>
          <p:cNvPr id="6" name="Straight Arrow Connector 5"/>
          <p:cNvCxnSpPr>
            <a:stCxn id="3" idx="1"/>
          </p:cNvCxnSpPr>
          <p:nvPr/>
        </p:nvCxnSpPr>
        <p:spPr>
          <a:xfrm flipH="1">
            <a:off x="1752600" y="5239435"/>
            <a:ext cx="1752600" cy="24696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7300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 implementation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8899"/>
            <a:ext cx="9144000" cy="4990901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267366443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5" name="Text Box 4"/>
          <p:cNvSpPr txBox="1">
            <a:spLocks noChangeArrowheads="1"/>
          </p:cNvSpPr>
          <p:nvPr/>
        </p:nvSpPr>
        <p:spPr bwMode="auto">
          <a:xfrm>
            <a:off x="1274763" y="2576513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23</a:t>
            </a:r>
          </a:p>
        </p:txBody>
      </p:sp>
      <p:sp>
        <p:nvSpPr>
          <p:cNvPr id="210946" name="Text Box 5"/>
          <p:cNvSpPr txBox="1">
            <a:spLocks noChangeArrowheads="1"/>
          </p:cNvSpPr>
          <p:nvPr/>
        </p:nvSpPr>
        <p:spPr bwMode="auto">
          <a:xfrm>
            <a:off x="2470150" y="2592388"/>
            <a:ext cx="509588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210947" name="Text Box 6"/>
          <p:cNvSpPr txBox="1">
            <a:spLocks noChangeArrowheads="1"/>
          </p:cNvSpPr>
          <p:nvPr/>
        </p:nvSpPr>
        <p:spPr bwMode="auto">
          <a:xfrm>
            <a:off x="3668713" y="2576513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45</a:t>
            </a:r>
          </a:p>
        </p:txBody>
      </p:sp>
      <p:sp>
        <p:nvSpPr>
          <p:cNvPr id="210948" name="Text Box 7"/>
          <p:cNvSpPr txBox="1">
            <a:spLocks noChangeArrowheads="1"/>
          </p:cNvSpPr>
          <p:nvPr/>
        </p:nvSpPr>
        <p:spPr bwMode="auto">
          <a:xfrm>
            <a:off x="4876800" y="2597150"/>
            <a:ext cx="509588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210949" name="Text Box 8"/>
          <p:cNvSpPr txBox="1">
            <a:spLocks noChangeArrowheads="1"/>
          </p:cNvSpPr>
          <p:nvPr/>
        </p:nvSpPr>
        <p:spPr bwMode="auto">
          <a:xfrm>
            <a:off x="6080125" y="2584450"/>
            <a:ext cx="509588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210950" name="Text Box 9"/>
          <p:cNvSpPr txBox="1">
            <a:spLocks noChangeArrowheads="1"/>
          </p:cNvSpPr>
          <p:nvPr/>
        </p:nvSpPr>
        <p:spPr bwMode="auto">
          <a:xfrm>
            <a:off x="7275513" y="2579688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Looking for the right position (priority)</a:t>
            </a:r>
            <a:endParaRPr lang="en-US" dirty="0">
              <a:ea typeface="+mj-ea"/>
            </a:endParaRPr>
          </a:p>
        </p:txBody>
      </p:sp>
      <p:sp>
        <p:nvSpPr>
          <p:cNvPr id="210953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80C7D296-CFB2-9E47-A62A-2F018101E1F9}" type="slidenum">
              <a:rPr lang="en-US" sz="1400"/>
              <a:pPr/>
              <a:t>57</a:t>
            </a:fld>
            <a:endParaRPr lang="en-US" sz="1400"/>
          </a:p>
        </p:txBody>
      </p:sp>
      <p:sp>
        <p:nvSpPr>
          <p:cNvPr id="3" name="TextBox 2"/>
          <p:cNvSpPr txBox="1"/>
          <p:nvPr/>
        </p:nvSpPr>
        <p:spPr>
          <a:xfrm>
            <a:off x="-76200" y="2590800"/>
            <a:ext cx="1301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order</a:t>
            </a:r>
          </a:p>
        </p:txBody>
      </p:sp>
    </p:spTree>
    <p:extLst>
      <p:ext uri="{BB962C8B-B14F-4D97-AF65-F5344CB8AC3E}">
        <p14:creationId xmlns:p14="http://schemas.microsoft.com/office/powerpoint/2010/main" val="1372137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69" name="Text Box 4"/>
          <p:cNvSpPr txBox="1">
            <a:spLocks noChangeArrowheads="1"/>
          </p:cNvSpPr>
          <p:nvPr/>
        </p:nvSpPr>
        <p:spPr bwMode="auto">
          <a:xfrm>
            <a:off x="1274763" y="2576513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23</a:t>
            </a:r>
          </a:p>
        </p:txBody>
      </p:sp>
      <p:sp>
        <p:nvSpPr>
          <p:cNvPr id="211970" name="Text Box 5"/>
          <p:cNvSpPr txBox="1">
            <a:spLocks noChangeArrowheads="1"/>
          </p:cNvSpPr>
          <p:nvPr/>
        </p:nvSpPr>
        <p:spPr bwMode="auto">
          <a:xfrm>
            <a:off x="2470150" y="2592388"/>
            <a:ext cx="509588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211971" name="Text Box 6"/>
          <p:cNvSpPr txBox="1">
            <a:spLocks noChangeArrowheads="1"/>
          </p:cNvSpPr>
          <p:nvPr/>
        </p:nvSpPr>
        <p:spPr bwMode="auto">
          <a:xfrm>
            <a:off x="3668713" y="2576513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45</a:t>
            </a:r>
          </a:p>
        </p:txBody>
      </p:sp>
      <p:sp>
        <p:nvSpPr>
          <p:cNvPr id="211972" name="Text Box 7"/>
          <p:cNvSpPr txBox="1">
            <a:spLocks noChangeArrowheads="1"/>
          </p:cNvSpPr>
          <p:nvPr/>
        </p:nvSpPr>
        <p:spPr bwMode="auto">
          <a:xfrm>
            <a:off x="4876800" y="2597150"/>
            <a:ext cx="509588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211973" name="Text Box 8"/>
          <p:cNvSpPr txBox="1">
            <a:spLocks noChangeArrowheads="1"/>
          </p:cNvSpPr>
          <p:nvPr/>
        </p:nvSpPr>
        <p:spPr bwMode="auto">
          <a:xfrm>
            <a:off x="6080125" y="2584450"/>
            <a:ext cx="509588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211974" name="Text Box 9"/>
          <p:cNvSpPr txBox="1">
            <a:spLocks noChangeArrowheads="1"/>
          </p:cNvSpPr>
          <p:nvPr/>
        </p:nvSpPr>
        <p:spPr bwMode="auto">
          <a:xfrm>
            <a:off x="7275513" y="2579688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211975" name="Text Box 10"/>
          <p:cNvSpPr txBox="1">
            <a:spLocks noChangeArrowheads="1"/>
          </p:cNvSpPr>
          <p:nvPr/>
        </p:nvSpPr>
        <p:spPr bwMode="auto">
          <a:xfrm>
            <a:off x="1233488" y="3430588"/>
            <a:ext cx="6761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endParaRPr lang="en-US" sz="1800"/>
          </a:p>
        </p:txBody>
      </p:sp>
      <p:sp>
        <p:nvSpPr>
          <p:cNvPr id="211976" name="Text Box 11"/>
          <p:cNvSpPr txBox="1">
            <a:spLocks noChangeArrowheads="1"/>
          </p:cNvSpPr>
          <p:nvPr/>
        </p:nvSpPr>
        <p:spPr bwMode="auto">
          <a:xfrm>
            <a:off x="1354138" y="30337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1</a:t>
            </a:r>
          </a:p>
        </p:txBody>
      </p:sp>
      <p:sp>
        <p:nvSpPr>
          <p:cNvPr id="211977" name="Text Box 12"/>
          <p:cNvSpPr txBox="1">
            <a:spLocks noChangeArrowheads="1"/>
          </p:cNvSpPr>
          <p:nvPr/>
        </p:nvSpPr>
        <p:spPr bwMode="auto">
          <a:xfrm>
            <a:off x="2573338" y="30607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2</a:t>
            </a:r>
          </a:p>
        </p:txBody>
      </p:sp>
      <p:sp>
        <p:nvSpPr>
          <p:cNvPr id="211978" name="Text Box 13"/>
          <p:cNvSpPr txBox="1">
            <a:spLocks noChangeArrowheads="1"/>
          </p:cNvSpPr>
          <p:nvPr/>
        </p:nvSpPr>
        <p:spPr bwMode="auto">
          <a:xfrm>
            <a:off x="7400925" y="3036888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6</a:t>
            </a:r>
          </a:p>
        </p:txBody>
      </p:sp>
      <p:sp>
        <p:nvSpPr>
          <p:cNvPr id="211979" name="Text Box 14"/>
          <p:cNvSpPr txBox="1">
            <a:spLocks noChangeArrowheads="1"/>
          </p:cNvSpPr>
          <p:nvPr/>
        </p:nvSpPr>
        <p:spPr bwMode="auto">
          <a:xfrm>
            <a:off x="6186488" y="304482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5</a:t>
            </a:r>
          </a:p>
        </p:txBody>
      </p:sp>
      <p:sp>
        <p:nvSpPr>
          <p:cNvPr id="211980" name="Text Box 15"/>
          <p:cNvSpPr txBox="1">
            <a:spLocks noChangeArrowheads="1"/>
          </p:cNvSpPr>
          <p:nvPr/>
        </p:nvSpPr>
        <p:spPr bwMode="auto">
          <a:xfrm>
            <a:off x="4973638" y="305435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4</a:t>
            </a:r>
          </a:p>
        </p:txBody>
      </p:sp>
      <p:sp>
        <p:nvSpPr>
          <p:cNvPr id="211981" name="Text Box 16"/>
          <p:cNvSpPr txBox="1">
            <a:spLocks noChangeArrowheads="1"/>
          </p:cNvSpPr>
          <p:nvPr/>
        </p:nvSpPr>
        <p:spPr bwMode="auto">
          <a:xfrm>
            <a:off x="3778250" y="303212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3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Looking for the right position (priority)</a:t>
            </a:r>
            <a:endParaRPr lang="en-US" dirty="0">
              <a:ea typeface="+mj-ea"/>
            </a:endParaRPr>
          </a:p>
        </p:txBody>
      </p:sp>
      <p:sp>
        <p:nvSpPr>
          <p:cNvPr id="21198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89EDFADA-DC33-0344-B975-2D5D5587CCDA}" type="slidenum">
              <a:rPr lang="en-US" sz="1400"/>
              <a:pPr/>
              <a:t>58</a:t>
            </a:fld>
            <a:endParaRPr lang="en-US" sz="1400"/>
          </a:p>
        </p:txBody>
      </p:sp>
      <p:sp>
        <p:nvSpPr>
          <p:cNvPr id="17" name="TextBox 16"/>
          <p:cNvSpPr txBox="1"/>
          <p:nvPr/>
        </p:nvSpPr>
        <p:spPr>
          <a:xfrm>
            <a:off x="-76200" y="2590800"/>
            <a:ext cx="1301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order</a:t>
            </a:r>
          </a:p>
        </p:txBody>
      </p:sp>
    </p:spTree>
    <p:extLst>
      <p:ext uri="{BB962C8B-B14F-4D97-AF65-F5344CB8AC3E}">
        <p14:creationId xmlns:p14="http://schemas.microsoft.com/office/powerpoint/2010/main" val="398240449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3" name="Text Box 4"/>
          <p:cNvSpPr txBox="1">
            <a:spLocks noChangeArrowheads="1"/>
          </p:cNvSpPr>
          <p:nvPr/>
        </p:nvSpPr>
        <p:spPr bwMode="auto">
          <a:xfrm>
            <a:off x="1274763" y="2576513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23</a:t>
            </a:r>
          </a:p>
        </p:txBody>
      </p:sp>
      <p:sp>
        <p:nvSpPr>
          <p:cNvPr id="212994" name="Text Box 5"/>
          <p:cNvSpPr txBox="1">
            <a:spLocks noChangeArrowheads="1"/>
          </p:cNvSpPr>
          <p:nvPr/>
        </p:nvSpPr>
        <p:spPr bwMode="auto">
          <a:xfrm>
            <a:off x="2470150" y="2592388"/>
            <a:ext cx="509588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212995" name="Text Box 6"/>
          <p:cNvSpPr txBox="1">
            <a:spLocks noChangeArrowheads="1"/>
          </p:cNvSpPr>
          <p:nvPr/>
        </p:nvSpPr>
        <p:spPr bwMode="auto">
          <a:xfrm>
            <a:off x="3668713" y="2576513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45</a:t>
            </a:r>
          </a:p>
        </p:txBody>
      </p:sp>
      <p:sp>
        <p:nvSpPr>
          <p:cNvPr id="212996" name="Text Box 7"/>
          <p:cNvSpPr txBox="1">
            <a:spLocks noChangeArrowheads="1"/>
          </p:cNvSpPr>
          <p:nvPr/>
        </p:nvSpPr>
        <p:spPr bwMode="auto">
          <a:xfrm>
            <a:off x="4876800" y="2597150"/>
            <a:ext cx="509588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212997" name="Text Box 8"/>
          <p:cNvSpPr txBox="1">
            <a:spLocks noChangeArrowheads="1"/>
          </p:cNvSpPr>
          <p:nvPr/>
        </p:nvSpPr>
        <p:spPr bwMode="auto">
          <a:xfrm>
            <a:off x="6080125" y="2584450"/>
            <a:ext cx="509588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212998" name="Text Box 9"/>
          <p:cNvSpPr txBox="1">
            <a:spLocks noChangeArrowheads="1"/>
          </p:cNvSpPr>
          <p:nvPr/>
        </p:nvSpPr>
        <p:spPr bwMode="auto">
          <a:xfrm>
            <a:off x="7275513" y="2579688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212999" name="Text Box 10"/>
          <p:cNvSpPr txBox="1">
            <a:spLocks noChangeArrowheads="1"/>
          </p:cNvSpPr>
          <p:nvPr/>
        </p:nvSpPr>
        <p:spPr bwMode="auto">
          <a:xfrm>
            <a:off x="1233488" y="3430588"/>
            <a:ext cx="6761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endParaRPr lang="en-US" sz="1800"/>
          </a:p>
        </p:txBody>
      </p:sp>
      <p:sp>
        <p:nvSpPr>
          <p:cNvPr id="213000" name="Text Box 11"/>
          <p:cNvSpPr txBox="1">
            <a:spLocks noChangeArrowheads="1"/>
          </p:cNvSpPr>
          <p:nvPr/>
        </p:nvSpPr>
        <p:spPr bwMode="auto">
          <a:xfrm>
            <a:off x="1354138" y="30337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1</a:t>
            </a:r>
          </a:p>
        </p:txBody>
      </p:sp>
      <p:sp>
        <p:nvSpPr>
          <p:cNvPr id="213001" name="Text Box 12"/>
          <p:cNvSpPr txBox="1">
            <a:spLocks noChangeArrowheads="1"/>
          </p:cNvSpPr>
          <p:nvPr/>
        </p:nvSpPr>
        <p:spPr bwMode="auto">
          <a:xfrm>
            <a:off x="2573338" y="30607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2</a:t>
            </a:r>
          </a:p>
        </p:txBody>
      </p:sp>
      <p:sp>
        <p:nvSpPr>
          <p:cNvPr id="213002" name="Text Box 13"/>
          <p:cNvSpPr txBox="1">
            <a:spLocks noChangeArrowheads="1"/>
          </p:cNvSpPr>
          <p:nvPr/>
        </p:nvSpPr>
        <p:spPr bwMode="auto">
          <a:xfrm>
            <a:off x="7400925" y="3036888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6</a:t>
            </a:r>
          </a:p>
        </p:txBody>
      </p:sp>
      <p:sp>
        <p:nvSpPr>
          <p:cNvPr id="213003" name="Text Box 14"/>
          <p:cNvSpPr txBox="1">
            <a:spLocks noChangeArrowheads="1"/>
          </p:cNvSpPr>
          <p:nvPr/>
        </p:nvSpPr>
        <p:spPr bwMode="auto">
          <a:xfrm>
            <a:off x="6186488" y="304482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5</a:t>
            </a:r>
          </a:p>
        </p:txBody>
      </p:sp>
      <p:sp>
        <p:nvSpPr>
          <p:cNvPr id="213004" name="Text Box 15"/>
          <p:cNvSpPr txBox="1">
            <a:spLocks noChangeArrowheads="1"/>
          </p:cNvSpPr>
          <p:nvPr/>
        </p:nvSpPr>
        <p:spPr bwMode="auto">
          <a:xfrm>
            <a:off x="4973638" y="305435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4</a:t>
            </a:r>
          </a:p>
        </p:txBody>
      </p:sp>
      <p:sp>
        <p:nvSpPr>
          <p:cNvPr id="213005" name="Text Box 16"/>
          <p:cNvSpPr txBox="1">
            <a:spLocks noChangeArrowheads="1"/>
          </p:cNvSpPr>
          <p:nvPr/>
        </p:nvSpPr>
        <p:spPr bwMode="auto">
          <a:xfrm>
            <a:off x="3778250" y="303212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3</a:t>
            </a:r>
          </a:p>
        </p:txBody>
      </p:sp>
      <p:sp>
        <p:nvSpPr>
          <p:cNvPr id="213006" name="Text Box 17"/>
          <p:cNvSpPr txBox="1">
            <a:spLocks noChangeArrowheads="1"/>
          </p:cNvSpPr>
          <p:nvPr/>
        </p:nvSpPr>
        <p:spPr bwMode="auto">
          <a:xfrm>
            <a:off x="1335088" y="4719638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1</a:t>
            </a:r>
          </a:p>
        </p:txBody>
      </p:sp>
      <p:sp>
        <p:nvSpPr>
          <p:cNvPr id="213007" name="Text Box 18"/>
          <p:cNvSpPr txBox="1">
            <a:spLocks noChangeArrowheads="1"/>
          </p:cNvSpPr>
          <p:nvPr/>
        </p:nvSpPr>
        <p:spPr bwMode="auto">
          <a:xfrm>
            <a:off x="2554288" y="474662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2</a:t>
            </a:r>
          </a:p>
        </p:txBody>
      </p:sp>
      <p:sp>
        <p:nvSpPr>
          <p:cNvPr id="213008" name="Text Box 19"/>
          <p:cNvSpPr txBox="1">
            <a:spLocks noChangeArrowheads="1"/>
          </p:cNvSpPr>
          <p:nvPr/>
        </p:nvSpPr>
        <p:spPr bwMode="auto">
          <a:xfrm>
            <a:off x="7381875" y="47228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6</a:t>
            </a:r>
          </a:p>
        </p:txBody>
      </p:sp>
      <p:sp>
        <p:nvSpPr>
          <p:cNvPr id="213009" name="Text Box 20"/>
          <p:cNvSpPr txBox="1">
            <a:spLocks noChangeArrowheads="1"/>
          </p:cNvSpPr>
          <p:nvPr/>
        </p:nvSpPr>
        <p:spPr bwMode="auto">
          <a:xfrm>
            <a:off x="6167438" y="473075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5</a:t>
            </a:r>
          </a:p>
        </p:txBody>
      </p:sp>
      <p:sp>
        <p:nvSpPr>
          <p:cNvPr id="213010" name="Text Box 21"/>
          <p:cNvSpPr txBox="1">
            <a:spLocks noChangeArrowheads="1"/>
          </p:cNvSpPr>
          <p:nvPr/>
        </p:nvSpPr>
        <p:spPr bwMode="auto">
          <a:xfrm>
            <a:off x="4954588" y="474027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4</a:t>
            </a:r>
          </a:p>
        </p:txBody>
      </p:sp>
      <p:sp>
        <p:nvSpPr>
          <p:cNvPr id="213011" name="Text Box 22"/>
          <p:cNvSpPr txBox="1">
            <a:spLocks noChangeArrowheads="1"/>
          </p:cNvSpPr>
          <p:nvPr/>
        </p:nvSpPr>
        <p:spPr bwMode="auto">
          <a:xfrm>
            <a:off x="3759200" y="471805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3</a:t>
            </a:r>
          </a:p>
        </p:txBody>
      </p:sp>
      <p:sp>
        <p:nvSpPr>
          <p:cNvPr id="107543" name="Line 23"/>
          <p:cNvSpPr>
            <a:spLocks noChangeShapeType="1"/>
          </p:cNvSpPr>
          <p:nvPr/>
        </p:nvSpPr>
        <p:spPr bwMode="auto">
          <a:xfrm>
            <a:off x="1489075" y="3513138"/>
            <a:ext cx="0" cy="1120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Looking for the right position (priority)</a:t>
            </a:r>
            <a:endParaRPr lang="en-US" dirty="0">
              <a:ea typeface="+mj-ea"/>
            </a:endParaRPr>
          </a:p>
        </p:txBody>
      </p:sp>
      <p:sp>
        <p:nvSpPr>
          <p:cNvPr id="21301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CCB45366-0E52-AE49-AB83-4594C7CB5A3E}" type="slidenum">
              <a:rPr lang="en-US" sz="1400"/>
              <a:pPr/>
              <a:t>59</a:t>
            </a:fld>
            <a:endParaRPr lang="en-US" sz="1400"/>
          </a:p>
        </p:txBody>
      </p:sp>
      <p:sp>
        <p:nvSpPr>
          <p:cNvPr id="24" name="TextBox 23"/>
          <p:cNvSpPr txBox="1"/>
          <p:nvPr/>
        </p:nvSpPr>
        <p:spPr>
          <a:xfrm>
            <a:off x="-76200" y="2590800"/>
            <a:ext cx="1301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order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-76200" y="4267200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Stored order</a:t>
            </a:r>
          </a:p>
        </p:txBody>
      </p:sp>
    </p:spTree>
    <p:extLst>
      <p:ext uri="{BB962C8B-B14F-4D97-AF65-F5344CB8AC3E}">
        <p14:creationId xmlns:p14="http://schemas.microsoft.com/office/powerpoint/2010/main" val="84030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4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class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1676400"/>
          </a:xfrm>
        </p:spPr>
        <p:txBody>
          <a:bodyPr/>
          <a:lstStyle/>
          <a:p>
            <a:r>
              <a:rPr lang="en-US" dirty="0"/>
              <a:t>Stack class implemented in </a:t>
            </a:r>
            <a:r>
              <a:rPr lang="en-US" dirty="0" err="1"/>
              <a:t>java.util</a:t>
            </a:r>
            <a:r>
              <a:rPr lang="en-US" dirty="0"/>
              <a:t> package is an extension of class Vector to which one constructor and five method are added.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47531" y="2743200"/>
          <a:ext cx="8820269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boolean</a:t>
                      </a:r>
                      <a:r>
                        <a:rPr lang="en-US" dirty="0"/>
                        <a:t> empty()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</a:t>
                      </a:r>
                      <a:r>
                        <a:rPr lang="en-US" baseline="0" dirty="0"/>
                        <a:t> true if the stack includes no element and false otherwise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Object peek()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top element on the stack; throw </a:t>
                      </a:r>
                      <a:r>
                        <a:rPr lang="en-US" dirty="0" err="1"/>
                        <a:t>EmptyStackException</a:t>
                      </a:r>
                      <a:r>
                        <a:rPr lang="en-US" dirty="0"/>
                        <a:t> for empty stack.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Object pop()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 the top element of the stack and return it; throw </a:t>
                      </a:r>
                      <a:r>
                        <a:rPr lang="en-US" dirty="0" err="1"/>
                        <a:t>EmptyStackException</a:t>
                      </a:r>
                      <a:r>
                        <a:rPr lang="en-US" dirty="0"/>
                        <a:t> for</a:t>
                      </a:r>
                      <a:r>
                        <a:rPr lang="en-US" baseline="0" dirty="0"/>
                        <a:t> empty stack.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Object push(Object 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Inserts</a:t>
                      </a:r>
                      <a:r>
                        <a:rPr lang="en-US" baseline="0" dirty="0"/>
                        <a:t> el at the top of the stack and return it.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r>
                        <a:rPr lang="en-US" dirty="0"/>
                        <a:t> search(Object 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position of el on the stack (the first position is at the top; -1 in case of failure).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Creates an empty 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16410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7" name="Text Box 4"/>
          <p:cNvSpPr txBox="1">
            <a:spLocks noChangeArrowheads="1"/>
          </p:cNvSpPr>
          <p:nvPr/>
        </p:nvSpPr>
        <p:spPr bwMode="auto">
          <a:xfrm>
            <a:off x="1265238" y="4271963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23</a:t>
            </a:r>
          </a:p>
        </p:txBody>
      </p:sp>
      <p:sp>
        <p:nvSpPr>
          <p:cNvPr id="214018" name="Text Box 5"/>
          <p:cNvSpPr txBox="1">
            <a:spLocks noChangeArrowheads="1"/>
          </p:cNvSpPr>
          <p:nvPr/>
        </p:nvSpPr>
        <p:spPr bwMode="auto">
          <a:xfrm>
            <a:off x="2470150" y="2592388"/>
            <a:ext cx="509588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214019" name="Text Box 6"/>
          <p:cNvSpPr txBox="1">
            <a:spLocks noChangeArrowheads="1"/>
          </p:cNvSpPr>
          <p:nvPr/>
        </p:nvSpPr>
        <p:spPr bwMode="auto">
          <a:xfrm>
            <a:off x="3668713" y="2576513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45</a:t>
            </a:r>
          </a:p>
        </p:txBody>
      </p:sp>
      <p:sp>
        <p:nvSpPr>
          <p:cNvPr id="214020" name="Text Box 7"/>
          <p:cNvSpPr txBox="1">
            <a:spLocks noChangeArrowheads="1"/>
          </p:cNvSpPr>
          <p:nvPr/>
        </p:nvSpPr>
        <p:spPr bwMode="auto">
          <a:xfrm>
            <a:off x="4876800" y="2597150"/>
            <a:ext cx="509588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214021" name="Text Box 8"/>
          <p:cNvSpPr txBox="1">
            <a:spLocks noChangeArrowheads="1"/>
          </p:cNvSpPr>
          <p:nvPr/>
        </p:nvSpPr>
        <p:spPr bwMode="auto">
          <a:xfrm>
            <a:off x="6080125" y="2584450"/>
            <a:ext cx="509588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214022" name="Text Box 9"/>
          <p:cNvSpPr txBox="1">
            <a:spLocks noChangeArrowheads="1"/>
          </p:cNvSpPr>
          <p:nvPr/>
        </p:nvSpPr>
        <p:spPr bwMode="auto">
          <a:xfrm>
            <a:off x="7275513" y="2579688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214023" name="Text Box 10"/>
          <p:cNvSpPr txBox="1">
            <a:spLocks noChangeArrowheads="1"/>
          </p:cNvSpPr>
          <p:nvPr/>
        </p:nvSpPr>
        <p:spPr bwMode="auto">
          <a:xfrm>
            <a:off x="1354138" y="30337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1</a:t>
            </a:r>
          </a:p>
        </p:txBody>
      </p:sp>
      <p:sp>
        <p:nvSpPr>
          <p:cNvPr id="214024" name="Text Box 11"/>
          <p:cNvSpPr txBox="1">
            <a:spLocks noChangeArrowheads="1"/>
          </p:cNvSpPr>
          <p:nvPr/>
        </p:nvSpPr>
        <p:spPr bwMode="auto">
          <a:xfrm>
            <a:off x="2573338" y="30607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2</a:t>
            </a:r>
          </a:p>
        </p:txBody>
      </p:sp>
      <p:sp>
        <p:nvSpPr>
          <p:cNvPr id="214025" name="Text Box 12"/>
          <p:cNvSpPr txBox="1">
            <a:spLocks noChangeArrowheads="1"/>
          </p:cNvSpPr>
          <p:nvPr/>
        </p:nvSpPr>
        <p:spPr bwMode="auto">
          <a:xfrm>
            <a:off x="7400925" y="3036888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6</a:t>
            </a:r>
          </a:p>
        </p:txBody>
      </p:sp>
      <p:sp>
        <p:nvSpPr>
          <p:cNvPr id="214026" name="Text Box 13"/>
          <p:cNvSpPr txBox="1">
            <a:spLocks noChangeArrowheads="1"/>
          </p:cNvSpPr>
          <p:nvPr/>
        </p:nvSpPr>
        <p:spPr bwMode="auto">
          <a:xfrm>
            <a:off x="6186488" y="304482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5</a:t>
            </a:r>
          </a:p>
        </p:txBody>
      </p:sp>
      <p:sp>
        <p:nvSpPr>
          <p:cNvPr id="214027" name="Text Box 14"/>
          <p:cNvSpPr txBox="1">
            <a:spLocks noChangeArrowheads="1"/>
          </p:cNvSpPr>
          <p:nvPr/>
        </p:nvSpPr>
        <p:spPr bwMode="auto">
          <a:xfrm>
            <a:off x="4973638" y="305435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4</a:t>
            </a:r>
          </a:p>
        </p:txBody>
      </p:sp>
      <p:sp>
        <p:nvSpPr>
          <p:cNvPr id="214028" name="Text Box 15"/>
          <p:cNvSpPr txBox="1">
            <a:spLocks noChangeArrowheads="1"/>
          </p:cNvSpPr>
          <p:nvPr/>
        </p:nvSpPr>
        <p:spPr bwMode="auto">
          <a:xfrm>
            <a:off x="3778250" y="303212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3</a:t>
            </a:r>
          </a:p>
        </p:txBody>
      </p:sp>
      <p:grpSp>
        <p:nvGrpSpPr>
          <p:cNvPr id="214029" name="Group 16"/>
          <p:cNvGrpSpPr>
            <a:grpSpLocks/>
          </p:cNvGrpSpPr>
          <p:nvPr/>
        </p:nvGrpSpPr>
        <p:grpSpPr bwMode="auto">
          <a:xfrm>
            <a:off x="1335088" y="4718050"/>
            <a:ext cx="6332537" cy="365125"/>
            <a:chOff x="841" y="2972"/>
            <a:chExt cx="3989" cy="230"/>
          </a:xfrm>
        </p:grpSpPr>
        <p:sp>
          <p:nvSpPr>
            <p:cNvPr id="214035" name="Text Box 17"/>
            <p:cNvSpPr txBox="1">
              <a:spLocks noChangeArrowheads="1"/>
            </p:cNvSpPr>
            <p:nvPr/>
          </p:nvSpPr>
          <p:spPr bwMode="auto">
            <a:xfrm>
              <a:off x="841" y="2973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1</a:t>
              </a:r>
            </a:p>
          </p:txBody>
        </p:sp>
        <p:sp>
          <p:nvSpPr>
            <p:cNvPr id="214036" name="Text Box 18"/>
            <p:cNvSpPr txBox="1">
              <a:spLocks noChangeArrowheads="1"/>
            </p:cNvSpPr>
            <p:nvPr/>
          </p:nvSpPr>
          <p:spPr bwMode="auto">
            <a:xfrm>
              <a:off x="1609" y="2990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2</a:t>
              </a:r>
            </a:p>
          </p:txBody>
        </p:sp>
        <p:sp>
          <p:nvSpPr>
            <p:cNvPr id="214037" name="Text Box 19"/>
            <p:cNvSpPr txBox="1">
              <a:spLocks noChangeArrowheads="1"/>
            </p:cNvSpPr>
            <p:nvPr/>
          </p:nvSpPr>
          <p:spPr bwMode="auto">
            <a:xfrm>
              <a:off x="4650" y="2975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6</a:t>
              </a:r>
            </a:p>
          </p:txBody>
        </p:sp>
        <p:sp>
          <p:nvSpPr>
            <p:cNvPr id="214038" name="Text Box 20"/>
            <p:cNvSpPr txBox="1">
              <a:spLocks noChangeArrowheads="1"/>
            </p:cNvSpPr>
            <p:nvPr/>
          </p:nvSpPr>
          <p:spPr bwMode="auto">
            <a:xfrm>
              <a:off x="3885" y="2980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5</a:t>
              </a:r>
            </a:p>
          </p:txBody>
        </p:sp>
        <p:sp>
          <p:nvSpPr>
            <p:cNvPr id="214039" name="Text Box 21"/>
            <p:cNvSpPr txBox="1">
              <a:spLocks noChangeArrowheads="1"/>
            </p:cNvSpPr>
            <p:nvPr/>
          </p:nvSpPr>
          <p:spPr bwMode="auto">
            <a:xfrm>
              <a:off x="3121" y="2986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4</a:t>
              </a:r>
            </a:p>
          </p:txBody>
        </p:sp>
        <p:sp>
          <p:nvSpPr>
            <p:cNvPr id="214040" name="Text Box 22"/>
            <p:cNvSpPr txBox="1">
              <a:spLocks noChangeArrowheads="1"/>
            </p:cNvSpPr>
            <p:nvPr/>
          </p:nvSpPr>
          <p:spPr bwMode="auto">
            <a:xfrm>
              <a:off x="2368" y="2972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3</a:t>
              </a:r>
            </a:p>
          </p:txBody>
        </p:sp>
      </p:grpSp>
      <p:sp>
        <p:nvSpPr>
          <p:cNvPr id="109591" name="Line 23"/>
          <p:cNvSpPr>
            <a:spLocks noChangeShapeType="1"/>
          </p:cNvSpPr>
          <p:nvPr/>
        </p:nvSpPr>
        <p:spPr bwMode="auto">
          <a:xfrm flipH="1">
            <a:off x="1139825" y="3287713"/>
            <a:ext cx="1274763" cy="8731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9592" name="Line 24"/>
          <p:cNvSpPr>
            <a:spLocks noChangeShapeType="1"/>
          </p:cNvSpPr>
          <p:nvPr/>
        </p:nvSpPr>
        <p:spPr bwMode="auto">
          <a:xfrm>
            <a:off x="1879600" y="4541838"/>
            <a:ext cx="5349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Looking for the right position (priority)</a:t>
            </a:r>
            <a:endParaRPr lang="en-US" dirty="0">
              <a:ea typeface="+mj-ea"/>
            </a:endParaRPr>
          </a:p>
        </p:txBody>
      </p:sp>
      <p:sp>
        <p:nvSpPr>
          <p:cNvPr id="21403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E50AD230-B3DE-ED4C-9CA7-7746489B1DA8}" type="slidenum">
              <a:rPr lang="en-US" sz="1400"/>
              <a:pPr/>
              <a:t>60</a:t>
            </a:fld>
            <a:endParaRPr lang="en-US" sz="1400"/>
          </a:p>
        </p:txBody>
      </p:sp>
      <p:sp>
        <p:nvSpPr>
          <p:cNvPr id="25" name="TextBox 24"/>
          <p:cNvSpPr txBox="1"/>
          <p:nvPr/>
        </p:nvSpPr>
        <p:spPr>
          <a:xfrm>
            <a:off x="-76200" y="2590800"/>
            <a:ext cx="1301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order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-76200" y="4267200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Stored order</a:t>
            </a:r>
          </a:p>
        </p:txBody>
      </p:sp>
    </p:spTree>
    <p:extLst>
      <p:ext uri="{BB962C8B-B14F-4D97-AF65-F5344CB8AC3E}">
        <p14:creationId xmlns:p14="http://schemas.microsoft.com/office/powerpoint/2010/main" val="280470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91" grpId="0" animBg="1"/>
      <p:bldP spid="109592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1" name="Text Box 4"/>
          <p:cNvSpPr txBox="1">
            <a:spLocks noChangeArrowheads="1"/>
          </p:cNvSpPr>
          <p:nvPr/>
        </p:nvSpPr>
        <p:spPr bwMode="auto">
          <a:xfrm>
            <a:off x="2465388" y="4205288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23</a:t>
            </a:r>
          </a:p>
        </p:txBody>
      </p:sp>
      <p:sp>
        <p:nvSpPr>
          <p:cNvPr id="215042" name="Text Box 5"/>
          <p:cNvSpPr txBox="1">
            <a:spLocks noChangeArrowheads="1"/>
          </p:cNvSpPr>
          <p:nvPr/>
        </p:nvSpPr>
        <p:spPr bwMode="auto">
          <a:xfrm>
            <a:off x="1212850" y="4202113"/>
            <a:ext cx="509588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215043" name="Text Box 6"/>
          <p:cNvSpPr txBox="1">
            <a:spLocks noChangeArrowheads="1"/>
          </p:cNvSpPr>
          <p:nvPr/>
        </p:nvSpPr>
        <p:spPr bwMode="auto">
          <a:xfrm>
            <a:off x="3668713" y="2576513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45</a:t>
            </a:r>
          </a:p>
        </p:txBody>
      </p:sp>
      <p:sp>
        <p:nvSpPr>
          <p:cNvPr id="215044" name="Text Box 7"/>
          <p:cNvSpPr txBox="1">
            <a:spLocks noChangeArrowheads="1"/>
          </p:cNvSpPr>
          <p:nvPr/>
        </p:nvSpPr>
        <p:spPr bwMode="auto">
          <a:xfrm>
            <a:off x="4876800" y="2597150"/>
            <a:ext cx="509588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215045" name="Text Box 8"/>
          <p:cNvSpPr txBox="1">
            <a:spLocks noChangeArrowheads="1"/>
          </p:cNvSpPr>
          <p:nvPr/>
        </p:nvSpPr>
        <p:spPr bwMode="auto">
          <a:xfrm>
            <a:off x="6080125" y="2584450"/>
            <a:ext cx="509588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215046" name="Text Box 9"/>
          <p:cNvSpPr txBox="1">
            <a:spLocks noChangeArrowheads="1"/>
          </p:cNvSpPr>
          <p:nvPr/>
        </p:nvSpPr>
        <p:spPr bwMode="auto">
          <a:xfrm>
            <a:off x="7275513" y="2579688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215047" name="Text Box 10"/>
          <p:cNvSpPr txBox="1">
            <a:spLocks noChangeArrowheads="1"/>
          </p:cNvSpPr>
          <p:nvPr/>
        </p:nvSpPr>
        <p:spPr bwMode="auto">
          <a:xfrm>
            <a:off x="1354138" y="30337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1</a:t>
            </a:r>
          </a:p>
        </p:txBody>
      </p:sp>
      <p:sp>
        <p:nvSpPr>
          <p:cNvPr id="215048" name="Text Box 11"/>
          <p:cNvSpPr txBox="1">
            <a:spLocks noChangeArrowheads="1"/>
          </p:cNvSpPr>
          <p:nvPr/>
        </p:nvSpPr>
        <p:spPr bwMode="auto">
          <a:xfrm>
            <a:off x="2573338" y="30607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2</a:t>
            </a:r>
          </a:p>
        </p:txBody>
      </p:sp>
      <p:sp>
        <p:nvSpPr>
          <p:cNvPr id="215049" name="Text Box 12"/>
          <p:cNvSpPr txBox="1">
            <a:spLocks noChangeArrowheads="1"/>
          </p:cNvSpPr>
          <p:nvPr/>
        </p:nvSpPr>
        <p:spPr bwMode="auto">
          <a:xfrm>
            <a:off x="7400925" y="3036888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6</a:t>
            </a:r>
          </a:p>
        </p:txBody>
      </p:sp>
      <p:sp>
        <p:nvSpPr>
          <p:cNvPr id="215050" name="Text Box 13"/>
          <p:cNvSpPr txBox="1">
            <a:spLocks noChangeArrowheads="1"/>
          </p:cNvSpPr>
          <p:nvPr/>
        </p:nvSpPr>
        <p:spPr bwMode="auto">
          <a:xfrm>
            <a:off x="6186488" y="304482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5</a:t>
            </a:r>
          </a:p>
        </p:txBody>
      </p:sp>
      <p:sp>
        <p:nvSpPr>
          <p:cNvPr id="215051" name="Text Box 14"/>
          <p:cNvSpPr txBox="1">
            <a:spLocks noChangeArrowheads="1"/>
          </p:cNvSpPr>
          <p:nvPr/>
        </p:nvSpPr>
        <p:spPr bwMode="auto">
          <a:xfrm>
            <a:off x="4973638" y="305435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4</a:t>
            </a:r>
          </a:p>
        </p:txBody>
      </p:sp>
      <p:sp>
        <p:nvSpPr>
          <p:cNvPr id="215052" name="Text Box 15"/>
          <p:cNvSpPr txBox="1">
            <a:spLocks noChangeArrowheads="1"/>
          </p:cNvSpPr>
          <p:nvPr/>
        </p:nvSpPr>
        <p:spPr bwMode="auto">
          <a:xfrm>
            <a:off x="3778250" y="303212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3</a:t>
            </a:r>
          </a:p>
        </p:txBody>
      </p:sp>
      <p:grpSp>
        <p:nvGrpSpPr>
          <p:cNvPr id="215053" name="Group 16"/>
          <p:cNvGrpSpPr>
            <a:grpSpLocks/>
          </p:cNvGrpSpPr>
          <p:nvPr/>
        </p:nvGrpSpPr>
        <p:grpSpPr bwMode="auto">
          <a:xfrm>
            <a:off x="1335088" y="4718050"/>
            <a:ext cx="6332537" cy="365125"/>
            <a:chOff x="841" y="2972"/>
            <a:chExt cx="3989" cy="230"/>
          </a:xfrm>
        </p:grpSpPr>
        <p:sp>
          <p:nvSpPr>
            <p:cNvPr id="215058" name="Text Box 17"/>
            <p:cNvSpPr txBox="1">
              <a:spLocks noChangeArrowheads="1"/>
            </p:cNvSpPr>
            <p:nvPr/>
          </p:nvSpPr>
          <p:spPr bwMode="auto">
            <a:xfrm>
              <a:off x="841" y="2973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1</a:t>
              </a:r>
            </a:p>
          </p:txBody>
        </p:sp>
        <p:sp>
          <p:nvSpPr>
            <p:cNvPr id="215059" name="Text Box 18"/>
            <p:cNvSpPr txBox="1">
              <a:spLocks noChangeArrowheads="1"/>
            </p:cNvSpPr>
            <p:nvPr/>
          </p:nvSpPr>
          <p:spPr bwMode="auto">
            <a:xfrm>
              <a:off x="1609" y="2990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2</a:t>
              </a:r>
            </a:p>
          </p:txBody>
        </p:sp>
        <p:sp>
          <p:nvSpPr>
            <p:cNvPr id="215060" name="Text Box 19"/>
            <p:cNvSpPr txBox="1">
              <a:spLocks noChangeArrowheads="1"/>
            </p:cNvSpPr>
            <p:nvPr/>
          </p:nvSpPr>
          <p:spPr bwMode="auto">
            <a:xfrm>
              <a:off x="4650" y="2975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6</a:t>
              </a:r>
            </a:p>
          </p:txBody>
        </p:sp>
        <p:sp>
          <p:nvSpPr>
            <p:cNvPr id="215061" name="Text Box 20"/>
            <p:cNvSpPr txBox="1">
              <a:spLocks noChangeArrowheads="1"/>
            </p:cNvSpPr>
            <p:nvPr/>
          </p:nvSpPr>
          <p:spPr bwMode="auto">
            <a:xfrm>
              <a:off x="3885" y="2980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5</a:t>
              </a:r>
            </a:p>
          </p:txBody>
        </p:sp>
        <p:sp>
          <p:nvSpPr>
            <p:cNvPr id="215062" name="Text Box 21"/>
            <p:cNvSpPr txBox="1">
              <a:spLocks noChangeArrowheads="1"/>
            </p:cNvSpPr>
            <p:nvPr/>
          </p:nvSpPr>
          <p:spPr bwMode="auto">
            <a:xfrm>
              <a:off x="3121" y="2986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4</a:t>
              </a:r>
            </a:p>
          </p:txBody>
        </p:sp>
        <p:sp>
          <p:nvSpPr>
            <p:cNvPr id="215063" name="Text Box 22"/>
            <p:cNvSpPr txBox="1">
              <a:spLocks noChangeArrowheads="1"/>
            </p:cNvSpPr>
            <p:nvPr/>
          </p:nvSpPr>
          <p:spPr bwMode="auto">
            <a:xfrm>
              <a:off x="2368" y="2972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3</a:t>
              </a:r>
            </a:p>
          </p:txBody>
        </p:sp>
      </p:grpSp>
      <p:sp>
        <p:nvSpPr>
          <p:cNvPr id="110615" name="Line 23"/>
          <p:cNvSpPr>
            <a:spLocks noChangeShapeType="1"/>
          </p:cNvSpPr>
          <p:nvPr/>
        </p:nvSpPr>
        <p:spPr bwMode="auto">
          <a:xfrm>
            <a:off x="3903663" y="3432175"/>
            <a:ext cx="0" cy="820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Looking for the right position (priority)</a:t>
            </a:r>
            <a:endParaRPr lang="en-US" dirty="0">
              <a:ea typeface="+mj-ea"/>
            </a:endParaRPr>
          </a:p>
        </p:txBody>
      </p:sp>
      <p:sp>
        <p:nvSpPr>
          <p:cNvPr id="21505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E760AA5E-B3D2-5E40-A711-4C22B4B95A2A}" type="slidenum">
              <a:rPr lang="en-US" sz="1400"/>
              <a:pPr/>
              <a:t>61</a:t>
            </a:fld>
            <a:endParaRPr lang="en-US" sz="1400"/>
          </a:p>
        </p:txBody>
      </p:sp>
      <p:sp>
        <p:nvSpPr>
          <p:cNvPr id="24" name="TextBox 23"/>
          <p:cNvSpPr txBox="1"/>
          <p:nvPr/>
        </p:nvSpPr>
        <p:spPr>
          <a:xfrm>
            <a:off x="-76200" y="2590800"/>
            <a:ext cx="1301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order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-76200" y="4267200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Stored order</a:t>
            </a:r>
          </a:p>
        </p:txBody>
      </p:sp>
    </p:spTree>
    <p:extLst>
      <p:ext uri="{BB962C8B-B14F-4D97-AF65-F5344CB8AC3E}">
        <p14:creationId xmlns:p14="http://schemas.microsoft.com/office/powerpoint/2010/main" val="1923315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1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5" name="Text Box 4"/>
          <p:cNvSpPr txBox="1">
            <a:spLocks noChangeArrowheads="1"/>
          </p:cNvSpPr>
          <p:nvPr/>
        </p:nvSpPr>
        <p:spPr bwMode="auto">
          <a:xfrm>
            <a:off x="2465388" y="4205288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23</a:t>
            </a:r>
          </a:p>
        </p:txBody>
      </p:sp>
      <p:sp>
        <p:nvSpPr>
          <p:cNvPr id="216066" name="Text Box 5"/>
          <p:cNvSpPr txBox="1">
            <a:spLocks noChangeArrowheads="1"/>
          </p:cNvSpPr>
          <p:nvPr/>
        </p:nvSpPr>
        <p:spPr bwMode="auto">
          <a:xfrm>
            <a:off x="1212850" y="4202113"/>
            <a:ext cx="509588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216067" name="Text Box 6"/>
          <p:cNvSpPr txBox="1">
            <a:spLocks noChangeArrowheads="1"/>
          </p:cNvSpPr>
          <p:nvPr/>
        </p:nvSpPr>
        <p:spPr bwMode="auto">
          <a:xfrm>
            <a:off x="3668713" y="4205288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45</a:t>
            </a:r>
          </a:p>
        </p:txBody>
      </p:sp>
      <p:sp>
        <p:nvSpPr>
          <p:cNvPr id="216068" name="Text Box 7"/>
          <p:cNvSpPr txBox="1">
            <a:spLocks noChangeArrowheads="1"/>
          </p:cNvSpPr>
          <p:nvPr/>
        </p:nvSpPr>
        <p:spPr bwMode="auto">
          <a:xfrm>
            <a:off x="4876800" y="2597150"/>
            <a:ext cx="509588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216069" name="Text Box 8"/>
          <p:cNvSpPr txBox="1">
            <a:spLocks noChangeArrowheads="1"/>
          </p:cNvSpPr>
          <p:nvPr/>
        </p:nvSpPr>
        <p:spPr bwMode="auto">
          <a:xfrm>
            <a:off x="6080125" y="2584450"/>
            <a:ext cx="509588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216070" name="Text Box 9"/>
          <p:cNvSpPr txBox="1">
            <a:spLocks noChangeArrowheads="1"/>
          </p:cNvSpPr>
          <p:nvPr/>
        </p:nvSpPr>
        <p:spPr bwMode="auto">
          <a:xfrm>
            <a:off x="7275513" y="2579688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216071" name="Text Box 10"/>
          <p:cNvSpPr txBox="1">
            <a:spLocks noChangeArrowheads="1"/>
          </p:cNvSpPr>
          <p:nvPr/>
        </p:nvSpPr>
        <p:spPr bwMode="auto">
          <a:xfrm>
            <a:off x="1354138" y="30337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1</a:t>
            </a:r>
          </a:p>
        </p:txBody>
      </p:sp>
      <p:sp>
        <p:nvSpPr>
          <p:cNvPr id="216072" name="Text Box 11"/>
          <p:cNvSpPr txBox="1">
            <a:spLocks noChangeArrowheads="1"/>
          </p:cNvSpPr>
          <p:nvPr/>
        </p:nvSpPr>
        <p:spPr bwMode="auto">
          <a:xfrm>
            <a:off x="2573338" y="30607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2</a:t>
            </a:r>
          </a:p>
        </p:txBody>
      </p:sp>
      <p:sp>
        <p:nvSpPr>
          <p:cNvPr id="216073" name="Text Box 12"/>
          <p:cNvSpPr txBox="1">
            <a:spLocks noChangeArrowheads="1"/>
          </p:cNvSpPr>
          <p:nvPr/>
        </p:nvSpPr>
        <p:spPr bwMode="auto">
          <a:xfrm>
            <a:off x="7400925" y="3036888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6</a:t>
            </a:r>
          </a:p>
        </p:txBody>
      </p:sp>
      <p:sp>
        <p:nvSpPr>
          <p:cNvPr id="216074" name="Text Box 13"/>
          <p:cNvSpPr txBox="1">
            <a:spLocks noChangeArrowheads="1"/>
          </p:cNvSpPr>
          <p:nvPr/>
        </p:nvSpPr>
        <p:spPr bwMode="auto">
          <a:xfrm>
            <a:off x="6186488" y="304482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5</a:t>
            </a:r>
          </a:p>
        </p:txBody>
      </p:sp>
      <p:sp>
        <p:nvSpPr>
          <p:cNvPr id="216075" name="Text Box 14"/>
          <p:cNvSpPr txBox="1">
            <a:spLocks noChangeArrowheads="1"/>
          </p:cNvSpPr>
          <p:nvPr/>
        </p:nvSpPr>
        <p:spPr bwMode="auto">
          <a:xfrm>
            <a:off x="4973638" y="305435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4</a:t>
            </a:r>
          </a:p>
        </p:txBody>
      </p:sp>
      <p:sp>
        <p:nvSpPr>
          <p:cNvPr id="216076" name="Text Box 15"/>
          <p:cNvSpPr txBox="1">
            <a:spLocks noChangeArrowheads="1"/>
          </p:cNvSpPr>
          <p:nvPr/>
        </p:nvSpPr>
        <p:spPr bwMode="auto">
          <a:xfrm>
            <a:off x="3778250" y="303212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3</a:t>
            </a:r>
          </a:p>
        </p:txBody>
      </p:sp>
      <p:grpSp>
        <p:nvGrpSpPr>
          <p:cNvPr id="216077" name="Group 16"/>
          <p:cNvGrpSpPr>
            <a:grpSpLocks/>
          </p:cNvGrpSpPr>
          <p:nvPr/>
        </p:nvGrpSpPr>
        <p:grpSpPr bwMode="auto">
          <a:xfrm>
            <a:off x="1335088" y="4718050"/>
            <a:ext cx="6332537" cy="365125"/>
            <a:chOff x="841" y="2972"/>
            <a:chExt cx="3989" cy="230"/>
          </a:xfrm>
        </p:grpSpPr>
        <p:sp>
          <p:nvSpPr>
            <p:cNvPr id="216085" name="Text Box 17"/>
            <p:cNvSpPr txBox="1">
              <a:spLocks noChangeArrowheads="1"/>
            </p:cNvSpPr>
            <p:nvPr/>
          </p:nvSpPr>
          <p:spPr bwMode="auto">
            <a:xfrm>
              <a:off x="841" y="2973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1</a:t>
              </a:r>
            </a:p>
          </p:txBody>
        </p:sp>
        <p:sp>
          <p:nvSpPr>
            <p:cNvPr id="216086" name="Text Box 18"/>
            <p:cNvSpPr txBox="1">
              <a:spLocks noChangeArrowheads="1"/>
            </p:cNvSpPr>
            <p:nvPr/>
          </p:nvSpPr>
          <p:spPr bwMode="auto">
            <a:xfrm>
              <a:off x="1609" y="2990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2</a:t>
              </a:r>
            </a:p>
          </p:txBody>
        </p:sp>
        <p:sp>
          <p:nvSpPr>
            <p:cNvPr id="216087" name="Text Box 19"/>
            <p:cNvSpPr txBox="1">
              <a:spLocks noChangeArrowheads="1"/>
            </p:cNvSpPr>
            <p:nvPr/>
          </p:nvSpPr>
          <p:spPr bwMode="auto">
            <a:xfrm>
              <a:off x="4650" y="2975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6</a:t>
              </a:r>
            </a:p>
          </p:txBody>
        </p:sp>
        <p:sp>
          <p:nvSpPr>
            <p:cNvPr id="216088" name="Text Box 20"/>
            <p:cNvSpPr txBox="1">
              <a:spLocks noChangeArrowheads="1"/>
            </p:cNvSpPr>
            <p:nvPr/>
          </p:nvSpPr>
          <p:spPr bwMode="auto">
            <a:xfrm>
              <a:off x="3885" y="2980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5</a:t>
              </a:r>
            </a:p>
          </p:txBody>
        </p:sp>
        <p:sp>
          <p:nvSpPr>
            <p:cNvPr id="216089" name="Text Box 21"/>
            <p:cNvSpPr txBox="1">
              <a:spLocks noChangeArrowheads="1"/>
            </p:cNvSpPr>
            <p:nvPr/>
          </p:nvSpPr>
          <p:spPr bwMode="auto">
            <a:xfrm>
              <a:off x="3121" y="2986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4</a:t>
              </a:r>
            </a:p>
          </p:txBody>
        </p:sp>
        <p:sp>
          <p:nvSpPr>
            <p:cNvPr id="216090" name="Text Box 22"/>
            <p:cNvSpPr txBox="1">
              <a:spLocks noChangeArrowheads="1"/>
            </p:cNvSpPr>
            <p:nvPr/>
          </p:nvSpPr>
          <p:spPr bwMode="auto">
            <a:xfrm>
              <a:off x="2368" y="2972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3</a:t>
              </a:r>
            </a:p>
          </p:txBody>
        </p:sp>
      </p:grpSp>
      <p:sp>
        <p:nvSpPr>
          <p:cNvPr id="111639" name="Line 23"/>
          <p:cNvSpPr>
            <a:spLocks noChangeShapeType="1"/>
          </p:cNvSpPr>
          <p:nvPr/>
        </p:nvSpPr>
        <p:spPr bwMode="auto">
          <a:xfrm flipH="1">
            <a:off x="2147888" y="3113088"/>
            <a:ext cx="2660650" cy="1181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3113088" y="4448175"/>
            <a:ext cx="1649412" cy="9525"/>
            <a:chOff x="1961" y="2802"/>
            <a:chExt cx="1039" cy="6"/>
          </a:xfrm>
        </p:grpSpPr>
        <p:sp>
          <p:nvSpPr>
            <p:cNvPr id="216083" name="Line 25"/>
            <p:cNvSpPr>
              <a:spLocks noChangeShapeType="1"/>
            </p:cNvSpPr>
            <p:nvPr/>
          </p:nvSpPr>
          <p:spPr bwMode="auto">
            <a:xfrm>
              <a:off x="1961" y="2802"/>
              <a:ext cx="26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6084" name="Line 26"/>
            <p:cNvSpPr>
              <a:spLocks noChangeShapeType="1"/>
            </p:cNvSpPr>
            <p:nvPr/>
          </p:nvSpPr>
          <p:spPr bwMode="auto">
            <a:xfrm>
              <a:off x="2735" y="2808"/>
              <a:ext cx="26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Looking for the right position (priority)</a:t>
            </a:r>
            <a:endParaRPr lang="en-US" dirty="0">
              <a:ea typeface="+mj-ea"/>
            </a:endParaRPr>
          </a:p>
        </p:txBody>
      </p:sp>
      <p:sp>
        <p:nvSpPr>
          <p:cNvPr id="21608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94F2A0CB-A893-C74B-8DF2-E9007E063BE8}" type="slidenum">
              <a:rPr lang="en-US" sz="1400"/>
              <a:pPr/>
              <a:t>62</a:t>
            </a:fld>
            <a:endParaRPr lang="en-US" sz="1400"/>
          </a:p>
        </p:txBody>
      </p:sp>
      <p:sp>
        <p:nvSpPr>
          <p:cNvPr id="27" name="TextBox 26"/>
          <p:cNvSpPr txBox="1"/>
          <p:nvPr/>
        </p:nvSpPr>
        <p:spPr>
          <a:xfrm>
            <a:off x="-76200" y="2590800"/>
            <a:ext cx="1301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order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-76200" y="4267200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Stored order</a:t>
            </a:r>
          </a:p>
        </p:txBody>
      </p:sp>
    </p:spTree>
    <p:extLst>
      <p:ext uri="{BB962C8B-B14F-4D97-AF65-F5344CB8AC3E}">
        <p14:creationId xmlns:p14="http://schemas.microsoft.com/office/powerpoint/2010/main" val="178842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39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89" name="Text Box 4"/>
          <p:cNvSpPr txBox="1">
            <a:spLocks noChangeArrowheads="1"/>
          </p:cNvSpPr>
          <p:nvPr/>
        </p:nvSpPr>
        <p:spPr bwMode="auto">
          <a:xfrm>
            <a:off x="3627438" y="4205288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23</a:t>
            </a:r>
          </a:p>
        </p:txBody>
      </p:sp>
      <p:sp>
        <p:nvSpPr>
          <p:cNvPr id="217090" name="Text Box 5"/>
          <p:cNvSpPr txBox="1">
            <a:spLocks noChangeArrowheads="1"/>
          </p:cNvSpPr>
          <p:nvPr/>
        </p:nvSpPr>
        <p:spPr bwMode="auto">
          <a:xfrm>
            <a:off x="1212850" y="4202113"/>
            <a:ext cx="509588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217091" name="Text Box 6"/>
          <p:cNvSpPr txBox="1">
            <a:spLocks noChangeArrowheads="1"/>
          </p:cNvSpPr>
          <p:nvPr/>
        </p:nvSpPr>
        <p:spPr bwMode="auto">
          <a:xfrm>
            <a:off x="4830763" y="4205288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45</a:t>
            </a:r>
          </a:p>
        </p:txBody>
      </p:sp>
      <p:sp>
        <p:nvSpPr>
          <p:cNvPr id="217092" name="Text Box 7"/>
          <p:cNvSpPr txBox="1">
            <a:spLocks noChangeArrowheads="1"/>
          </p:cNvSpPr>
          <p:nvPr/>
        </p:nvSpPr>
        <p:spPr bwMode="auto">
          <a:xfrm>
            <a:off x="2400300" y="4216400"/>
            <a:ext cx="509588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217093" name="Text Box 8"/>
          <p:cNvSpPr txBox="1">
            <a:spLocks noChangeArrowheads="1"/>
          </p:cNvSpPr>
          <p:nvPr/>
        </p:nvSpPr>
        <p:spPr bwMode="auto">
          <a:xfrm>
            <a:off x="6080125" y="2584450"/>
            <a:ext cx="509588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217094" name="Text Box 9"/>
          <p:cNvSpPr txBox="1">
            <a:spLocks noChangeArrowheads="1"/>
          </p:cNvSpPr>
          <p:nvPr/>
        </p:nvSpPr>
        <p:spPr bwMode="auto">
          <a:xfrm>
            <a:off x="7275513" y="2579688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217095" name="Text Box 10"/>
          <p:cNvSpPr txBox="1">
            <a:spLocks noChangeArrowheads="1"/>
          </p:cNvSpPr>
          <p:nvPr/>
        </p:nvSpPr>
        <p:spPr bwMode="auto">
          <a:xfrm>
            <a:off x="1354138" y="30337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1</a:t>
            </a:r>
          </a:p>
        </p:txBody>
      </p:sp>
      <p:sp>
        <p:nvSpPr>
          <p:cNvPr id="217096" name="Text Box 11"/>
          <p:cNvSpPr txBox="1">
            <a:spLocks noChangeArrowheads="1"/>
          </p:cNvSpPr>
          <p:nvPr/>
        </p:nvSpPr>
        <p:spPr bwMode="auto">
          <a:xfrm>
            <a:off x="2573338" y="30607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2</a:t>
            </a:r>
          </a:p>
        </p:txBody>
      </p:sp>
      <p:sp>
        <p:nvSpPr>
          <p:cNvPr id="217097" name="Text Box 12"/>
          <p:cNvSpPr txBox="1">
            <a:spLocks noChangeArrowheads="1"/>
          </p:cNvSpPr>
          <p:nvPr/>
        </p:nvSpPr>
        <p:spPr bwMode="auto">
          <a:xfrm>
            <a:off x="7400925" y="3036888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6</a:t>
            </a:r>
          </a:p>
        </p:txBody>
      </p:sp>
      <p:sp>
        <p:nvSpPr>
          <p:cNvPr id="217098" name="Text Box 13"/>
          <p:cNvSpPr txBox="1">
            <a:spLocks noChangeArrowheads="1"/>
          </p:cNvSpPr>
          <p:nvPr/>
        </p:nvSpPr>
        <p:spPr bwMode="auto">
          <a:xfrm>
            <a:off x="6186488" y="304482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5</a:t>
            </a:r>
          </a:p>
        </p:txBody>
      </p:sp>
      <p:sp>
        <p:nvSpPr>
          <p:cNvPr id="217099" name="Text Box 14"/>
          <p:cNvSpPr txBox="1">
            <a:spLocks noChangeArrowheads="1"/>
          </p:cNvSpPr>
          <p:nvPr/>
        </p:nvSpPr>
        <p:spPr bwMode="auto">
          <a:xfrm>
            <a:off x="4973638" y="305435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4</a:t>
            </a:r>
          </a:p>
        </p:txBody>
      </p:sp>
      <p:sp>
        <p:nvSpPr>
          <p:cNvPr id="217100" name="Text Box 15"/>
          <p:cNvSpPr txBox="1">
            <a:spLocks noChangeArrowheads="1"/>
          </p:cNvSpPr>
          <p:nvPr/>
        </p:nvSpPr>
        <p:spPr bwMode="auto">
          <a:xfrm>
            <a:off x="3778250" y="303212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3</a:t>
            </a:r>
          </a:p>
        </p:txBody>
      </p:sp>
      <p:grpSp>
        <p:nvGrpSpPr>
          <p:cNvPr id="217101" name="Group 16"/>
          <p:cNvGrpSpPr>
            <a:grpSpLocks/>
          </p:cNvGrpSpPr>
          <p:nvPr/>
        </p:nvGrpSpPr>
        <p:grpSpPr bwMode="auto">
          <a:xfrm>
            <a:off x="1335088" y="4718050"/>
            <a:ext cx="6332537" cy="365125"/>
            <a:chOff x="841" y="2972"/>
            <a:chExt cx="3989" cy="230"/>
          </a:xfrm>
        </p:grpSpPr>
        <p:sp>
          <p:nvSpPr>
            <p:cNvPr id="217105" name="Text Box 17"/>
            <p:cNvSpPr txBox="1">
              <a:spLocks noChangeArrowheads="1"/>
            </p:cNvSpPr>
            <p:nvPr/>
          </p:nvSpPr>
          <p:spPr bwMode="auto">
            <a:xfrm>
              <a:off x="841" y="2973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1</a:t>
              </a:r>
            </a:p>
          </p:txBody>
        </p:sp>
        <p:sp>
          <p:nvSpPr>
            <p:cNvPr id="217106" name="Text Box 18"/>
            <p:cNvSpPr txBox="1">
              <a:spLocks noChangeArrowheads="1"/>
            </p:cNvSpPr>
            <p:nvPr/>
          </p:nvSpPr>
          <p:spPr bwMode="auto">
            <a:xfrm>
              <a:off x="1609" y="2990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2</a:t>
              </a:r>
            </a:p>
          </p:txBody>
        </p:sp>
        <p:sp>
          <p:nvSpPr>
            <p:cNvPr id="217107" name="Text Box 19"/>
            <p:cNvSpPr txBox="1">
              <a:spLocks noChangeArrowheads="1"/>
            </p:cNvSpPr>
            <p:nvPr/>
          </p:nvSpPr>
          <p:spPr bwMode="auto">
            <a:xfrm>
              <a:off x="4650" y="2975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6</a:t>
              </a:r>
            </a:p>
          </p:txBody>
        </p:sp>
        <p:sp>
          <p:nvSpPr>
            <p:cNvPr id="217108" name="Text Box 20"/>
            <p:cNvSpPr txBox="1">
              <a:spLocks noChangeArrowheads="1"/>
            </p:cNvSpPr>
            <p:nvPr/>
          </p:nvSpPr>
          <p:spPr bwMode="auto">
            <a:xfrm>
              <a:off x="3885" y="2980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5</a:t>
              </a:r>
            </a:p>
          </p:txBody>
        </p:sp>
        <p:sp>
          <p:nvSpPr>
            <p:cNvPr id="217109" name="Text Box 21"/>
            <p:cNvSpPr txBox="1">
              <a:spLocks noChangeArrowheads="1"/>
            </p:cNvSpPr>
            <p:nvPr/>
          </p:nvSpPr>
          <p:spPr bwMode="auto">
            <a:xfrm>
              <a:off x="3121" y="2986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4</a:t>
              </a:r>
            </a:p>
          </p:txBody>
        </p:sp>
        <p:sp>
          <p:nvSpPr>
            <p:cNvPr id="217110" name="Text Box 22"/>
            <p:cNvSpPr txBox="1">
              <a:spLocks noChangeArrowheads="1"/>
            </p:cNvSpPr>
            <p:nvPr/>
          </p:nvSpPr>
          <p:spPr bwMode="auto">
            <a:xfrm>
              <a:off x="2368" y="2972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3</a:t>
              </a:r>
            </a:p>
          </p:txBody>
        </p: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Looking for the right position (priority)</a:t>
            </a:r>
            <a:endParaRPr lang="en-US" dirty="0">
              <a:ea typeface="+mj-ea"/>
            </a:endParaRPr>
          </a:p>
        </p:txBody>
      </p:sp>
      <p:sp>
        <p:nvSpPr>
          <p:cNvPr id="21710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DABC1475-93A5-5C43-9145-A505CA44ED78}" type="slidenum">
              <a:rPr lang="en-US" sz="1400"/>
              <a:pPr/>
              <a:t>63</a:t>
            </a:fld>
            <a:endParaRPr lang="en-US" sz="1400"/>
          </a:p>
        </p:txBody>
      </p:sp>
      <p:sp>
        <p:nvSpPr>
          <p:cNvPr id="23" name="TextBox 22"/>
          <p:cNvSpPr txBox="1"/>
          <p:nvPr/>
        </p:nvSpPr>
        <p:spPr>
          <a:xfrm>
            <a:off x="-76200" y="2590800"/>
            <a:ext cx="1301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order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-76200" y="4267200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Stored order</a:t>
            </a:r>
          </a:p>
        </p:txBody>
      </p:sp>
    </p:spTree>
    <p:extLst>
      <p:ext uri="{BB962C8B-B14F-4D97-AF65-F5344CB8AC3E}">
        <p14:creationId xmlns:p14="http://schemas.microsoft.com/office/powerpoint/2010/main" val="329621396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3" name="Text Box 4"/>
          <p:cNvSpPr txBox="1">
            <a:spLocks noChangeArrowheads="1"/>
          </p:cNvSpPr>
          <p:nvPr/>
        </p:nvSpPr>
        <p:spPr bwMode="auto">
          <a:xfrm>
            <a:off x="3627438" y="4205288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218114" name="Text Box 5"/>
          <p:cNvSpPr txBox="1">
            <a:spLocks noChangeArrowheads="1"/>
          </p:cNvSpPr>
          <p:nvPr/>
        </p:nvSpPr>
        <p:spPr bwMode="auto">
          <a:xfrm>
            <a:off x="1212850" y="4211638"/>
            <a:ext cx="509588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218115" name="Text Box 6"/>
          <p:cNvSpPr txBox="1">
            <a:spLocks noChangeArrowheads="1"/>
          </p:cNvSpPr>
          <p:nvPr/>
        </p:nvSpPr>
        <p:spPr bwMode="auto">
          <a:xfrm>
            <a:off x="4830763" y="4205288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218116" name="Text Box 7"/>
          <p:cNvSpPr txBox="1">
            <a:spLocks noChangeArrowheads="1"/>
          </p:cNvSpPr>
          <p:nvPr/>
        </p:nvSpPr>
        <p:spPr bwMode="auto">
          <a:xfrm>
            <a:off x="2400300" y="4216400"/>
            <a:ext cx="509588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218117" name="Text Box 8"/>
          <p:cNvSpPr txBox="1">
            <a:spLocks noChangeArrowheads="1"/>
          </p:cNvSpPr>
          <p:nvPr/>
        </p:nvSpPr>
        <p:spPr bwMode="auto">
          <a:xfrm>
            <a:off x="6080125" y="4213225"/>
            <a:ext cx="509588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23</a:t>
            </a:r>
          </a:p>
        </p:txBody>
      </p:sp>
      <p:sp>
        <p:nvSpPr>
          <p:cNvPr id="218118" name="Text Box 9"/>
          <p:cNvSpPr txBox="1">
            <a:spLocks noChangeArrowheads="1"/>
          </p:cNvSpPr>
          <p:nvPr/>
        </p:nvSpPr>
        <p:spPr bwMode="auto">
          <a:xfrm>
            <a:off x="7275513" y="4208463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45</a:t>
            </a:r>
          </a:p>
        </p:txBody>
      </p:sp>
      <p:sp>
        <p:nvSpPr>
          <p:cNvPr id="218119" name="Text Box 10"/>
          <p:cNvSpPr txBox="1">
            <a:spLocks noChangeArrowheads="1"/>
          </p:cNvSpPr>
          <p:nvPr/>
        </p:nvSpPr>
        <p:spPr bwMode="auto">
          <a:xfrm>
            <a:off x="1354138" y="30337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1</a:t>
            </a:r>
          </a:p>
        </p:txBody>
      </p:sp>
      <p:sp>
        <p:nvSpPr>
          <p:cNvPr id="218120" name="Text Box 11"/>
          <p:cNvSpPr txBox="1">
            <a:spLocks noChangeArrowheads="1"/>
          </p:cNvSpPr>
          <p:nvPr/>
        </p:nvSpPr>
        <p:spPr bwMode="auto">
          <a:xfrm>
            <a:off x="2573338" y="30607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2</a:t>
            </a:r>
          </a:p>
        </p:txBody>
      </p:sp>
      <p:sp>
        <p:nvSpPr>
          <p:cNvPr id="218121" name="Text Box 12"/>
          <p:cNvSpPr txBox="1">
            <a:spLocks noChangeArrowheads="1"/>
          </p:cNvSpPr>
          <p:nvPr/>
        </p:nvSpPr>
        <p:spPr bwMode="auto">
          <a:xfrm>
            <a:off x="7400925" y="3036888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6</a:t>
            </a:r>
          </a:p>
        </p:txBody>
      </p:sp>
      <p:sp>
        <p:nvSpPr>
          <p:cNvPr id="218122" name="Text Box 13"/>
          <p:cNvSpPr txBox="1">
            <a:spLocks noChangeArrowheads="1"/>
          </p:cNvSpPr>
          <p:nvPr/>
        </p:nvSpPr>
        <p:spPr bwMode="auto">
          <a:xfrm>
            <a:off x="6186488" y="304482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5</a:t>
            </a:r>
          </a:p>
        </p:txBody>
      </p:sp>
      <p:sp>
        <p:nvSpPr>
          <p:cNvPr id="218123" name="Text Box 14"/>
          <p:cNvSpPr txBox="1">
            <a:spLocks noChangeArrowheads="1"/>
          </p:cNvSpPr>
          <p:nvPr/>
        </p:nvSpPr>
        <p:spPr bwMode="auto">
          <a:xfrm>
            <a:off x="4973638" y="305435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4</a:t>
            </a:r>
          </a:p>
        </p:txBody>
      </p:sp>
      <p:sp>
        <p:nvSpPr>
          <p:cNvPr id="218124" name="Text Box 15"/>
          <p:cNvSpPr txBox="1">
            <a:spLocks noChangeArrowheads="1"/>
          </p:cNvSpPr>
          <p:nvPr/>
        </p:nvSpPr>
        <p:spPr bwMode="auto">
          <a:xfrm>
            <a:off x="3778250" y="303212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3</a:t>
            </a:r>
          </a:p>
        </p:txBody>
      </p:sp>
      <p:grpSp>
        <p:nvGrpSpPr>
          <p:cNvPr id="218125" name="Group 16"/>
          <p:cNvGrpSpPr>
            <a:grpSpLocks/>
          </p:cNvGrpSpPr>
          <p:nvPr/>
        </p:nvGrpSpPr>
        <p:grpSpPr bwMode="auto">
          <a:xfrm>
            <a:off x="1335088" y="4718050"/>
            <a:ext cx="6332537" cy="365125"/>
            <a:chOff x="841" y="2972"/>
            <a:chExt cx="3989" cy="230"/>
          </a:xfrm>
        </p:grpSpPr>
        <p:sp>
          <p:nvSpPr>
            <p:cNvPr id="218129" name="Text Box 17"/>
            <p:cNvSpPr txBox="1">
              <a:spLocks noChangeArrowheads="1"/>
            </p:cNvSpPr>
            <p:nvPr/>
          </p:nvSpPr>
          <p:spPr bwMode="auto">
            <a:xfrm>
              <a:off x="841" y="2973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1</a:t>
              </a:r>
            </a:p>
          </p:txBody>
        </p:sp>
        <p:sp>
          <p:nvSpPr>
            <p:cNvPr id="218130" name="Text Box 18"/>
            <p:cNvSpPr txBox="1">
              <a:spLocks noChangeArrowheads="1"/>
            </p:cNvSpPr>
            <p:nvPr/>
          </p:nvSpPr>
          <p:spPr bwMode="auto">
            <a:xfrm>
              <a:off x="1609" y="2990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2</a:t>
              </a:r>
            </a:p>
          </p:txBody>
        </p:sp>
        <p:sp>
          <p:nvSpPr>
            <p:cNvPr id="218131" name="Text Box 19"/>
            <p:cNvSpPr txBox="1">
              <a:spLocks noChangeArrowheads="1"/>
            </p:cNvSpPr>
            <p:nvPr/>
          </p:nvSpPr>
          <p:spPr bwMode="auto">
            <a:xfrm>
              <a:off x="4650" y="2975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6</a:t>
              </a:r>
            </a:p>
          </p:txBody>
        </p:sp>
        <p:sp>
          <p:nvSpPr>
            <p:cNvPr id="218132" name="Text Box 20"/>
            <p:cNvSpPr txBox="1">
              <a:spLocks noChangeArrowheads="1"/>
            </p:cNvSpPr>
            <p:nvPr/>
          </p:nvSpPr>
          <p:spPr bwMode="auto">
            <a:xfrm>
              <a:off x="3885" y="2980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5</a:t>
              </a:r>
            </a:p>
          </p:txBody>
        </p:sp>
        <p:sp>
          <p:nvSpPr>
            <p:cNvPr id="218133" name="Text Box 21"/>
            <p:cNvSpPr txBox="1">
              <a:spLocks noChangeArrowheads="1"/>
            </p:cNvSpPr>
            <p:nvPr/>
          </p:nvSpPr>
          <p:spPr bwMode="auto">
            <a:xfrm>
              <a:off x="3121" y="2986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4</a:t>
              </a:r>
            </a:p>
          </p:txBody>
        </p:sp>
        <p:sp>
          <p:nvSpPr>
            <p:cNvPr id="218134" name="Text Box 22"/>
            <p:cNvSpPr txBox="1">
              <a:spLocks noChangeArrowheads="1"/>
            </p:cNvSpPr>
            <p:nvPr/>
          </p:nvSpPr>
          <p:spPr bwMode="auto">
            <a:xfrm>
              <a:off x="2368" y="2972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3</a:t>
              </a:r>
            </a:p>
          </p:txBody>
        </p: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Looking for the right position (priority)</a:t>
            </a:r>
            <a:endParaRPr lang="en-US" dirty="0">
              <a:ea typeface="+mj-ea"/>
            </a:endParaRPr>
          </a:p>
        </p:txBody>
      </p:sp>
      <p:sp>
        <p:nvSpPr>
          <p:cNvPr id="2181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A32DE884-45F1-174F-96DC-1512189C19E4}" type="slidenum">
              <a:rPr lang="en-US" sz="1400"/>
              <a:pPr/>
              <a:t>64</a:t>
            </a:fld>
            <a:endParaRPr lang="en-US" sz="1400"/>
          </a:p>
        </p:txBody>
      </p:sp>
      <p:sp>
        <p:nvSpPr>
          <p:cNvPr id="23" name="TextBox 22"/>
          <p:cNvSpPr txBox="1"/>
          <p:nvPr/>
        </p:nvSpPr>
        <p:spPr>
          <a:xfrm>
            <a:off x="-76200" y="2590800"/>
            <a:ext cx="1301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order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-76200" y="4267200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Stored order</a:t>
            </a:r>
          </a:p>
        </p:txBody>
      </p:sp>
    </p:spTree>
    <p:extLst>
      <p:ext uri="{BB962C8B-B14F-4D97-AF65-F5344CB8AC3E}">
        <p14:creationId xmlns:p14="http://schemas.microsoft.com/office/powerpoint/2010/main" val="2431746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 implementation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016000"/>
            <a:ext cx="8902700" cy="48133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84356878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Stacks</a:t>
            </a:r>
          </a:p>
          <a:p>
            <a:r>
              <a:rPr lang="en-US" dirty="0">
                <a:latin typeface="Calibri" charset="0"/>
              </a:rPr>
              <a:t>Array-based stack</a:t>
            </a:r>
          </a:p>
          <a:p>
            <a:r>
              <a:rPr lang="en-US" dirty="0">
                <a:latin typeface="Calibri" charset="0"/>
              </a:rPr>
              <a:t>Stack implemented by a singly linked list</a:t>
            </a:r>
          </a:p>
          <a:p>
            <a:r>
              <a:rPr lang="en-US" dirty="0">
                <a:latin typeface="Calibri" charset="0"/>
              </a:rPr>
              <a:t>Stack class in </a:t>
            </a:r>
            <a:r>
              <a:rPr lang="en-US" dirty="0" err="1">
                <a:latin typeface="Calibri" charset="0"/>
              </a:rPr>
              <a:t>java.util</a:t>
            </a:r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Queues</a:t>
            </a:r>
          </a:p>
          <a:p>
            <a:r>
              <a:rPr lang="en-US" dirty="0">
                <a:latin typeface="Calibri" charset="0"/>
              </a:rPr>
              <a:t>Priority Queues</a:t>
            </a:r>
          </a:p>
          <a:p>
            <a:r>
              <a:rPr lang="en-US" dirty="0">
                <a:latin typeface="Calibri" charset="0"/>
              </a:rPr>
              <a:t>Queue interface in </a:t>
            </a:r>
            <a:r>
              <a:rPr lang="en-US" dirty="0" err="1">
                <a:latin typeface="Calibri" charset="0"/>
              </a:rPr>
              <a:t>java.util</a:t>
            </a:r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Reading at home</a:t>
            </a:r>
          </a:p>
        </p:txBody>
      </p:sp>
    </p:spTree>
    <p:extLst>
      <p:ext uri="{BB962C8B-B14F-4D97-AF65-F5344CB8AC3E}">
        <p14:creationId xmlns:p14="http://schemas.microsoft.com/office/powerpoint/2010/main" val="2908648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Folder Recursive listing</a:t>
            </a:r>
          </a:p>
          <a:p>
            <a:r>
              <a:rPr lang="en-US" dirty="0"/>
              <a:t>Connected Component counting</a:t>
            </a:r>
          </a:p>
          <a:p>
            <a:r>
              <a:rPr lang="en-US" dirty="0"/>
              <a:t>Flood filling</a:t>
            </a:r>
          </a:p>
          <a:p>
            <a:r>
              <a:rPr lang="en-US" dirty="0"/>
              <a:t>Well-formed expression testing</a:t>
            </a:r>
          </a:p>
          <a:p>
            <a:pPr lvl="1"/>
            <a:r>
              <a:rPr lang="en-US" dirty="0"/>
              <a:t> {{{}([]())}[]}</a:t>
            </a:r>
          </a:p>
          <a:p>
            <a:r>
              <a:rPr lang="en-US" dirty="0"/>
              <a:t>Mine sweeper</a:t>
            </a:r>
          </a:p>
          <a:p>
            <a:r>
              <a:rPr lang="en-US" dirty="0"/>
              <a:t>Distance transform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369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Flood filling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752600"/>
            <a:ext cx="3048425" cy="1905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3124200"/>
            <a:ext cx="3049232" cy="190577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sp>
        <p:nvSpPr>
          <p:cNvPr id="8" name="Rectangle 7"/>
          <p:cNvSpPr/>
          <p:nvPr/>
        </p:nvSpPr>
        <p:spPr>
          <a:xfrm>
            <a:off x="1981200" y="51054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Rectangle 8"/>
          <p:cNvSpPr/>
          <p:nvPr/>
        </p:nvSpPr>
        <p:spPr>
          <a:xfrm>
            <a:off x="1981863" y="4638368"/>
            <a:ext cx="4572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14600" y="5105400"/>
            <a:ext cx="4572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81200" y="5572432"/>
            <a:ext cx="4572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47800" y="5105400"/>
            <a:ext cx="4572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47800" y="4631742"/>
            <a:ext cx="457200" cy="381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514175" y="4638368"/>
            <a:ext cx="457200" cy="381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981200" y="4148807"/>
            <a:ext cx="457200" cy="381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514175" y="5572432"/>
            <a:ext cx="457200" cy="381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447800" y="5579058"/>
            <a:ext cx="457200" cy="381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981200" y="6029912"/>
            <a:ext cx="457200" cy="381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14400" y="5105400"/>
            <a:ext cx="457200" cy="381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048000" y="5105731"/>
            <a:ext cx="457200" cy="381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5124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Flood fill with many region with many colors</a:t>
            </a:r>
          </a:p>
          <a:p>
            <a:endParaRPr lang="en-US" dirty="0"/>
          </a:p>
          <a:p>
            <a:r>
              <a:rPr lang="en-US" dirty="0"/>
              <a:t>GUI: Using mouse and color to select (google: swing </a:t>
            </a:r>
            <a:r>
              <a:rPr lang="en-US" dirty="0" err="1"/>
              <a:t>JFrame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82610545"/>
      </p:ext>
    </p:extLst>
  </p:cSld>
  <p:clrMapOvr>
    <a:masterClrMapping/>
  </p:clrMapOvr>
</p:sld>
</file>

<file path=ppt/theme/theme1.xml><?xml version="1.0" encoding="utf-8"?>
<a:theme xmlns:a="http://schemas.openxmlformats.org/drawingml/2006/main" name="FGR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FGRTemplate.potx</Template>
  <TotalTime>2987</TotalTime>
  <Words>1863</Words>
  <Application>Microsoft Office PowerPoint</Application>
  <PresentationFormat>On-screen Show (4:3)</PresentationFormat>
  <Paragraphs>646</Paragraphs>
  <Slides>66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5" baseType="lpstr">
      <vt:lpstr>ＭＳ Ｐゴシック</vt:lpstr>
      <vt:lpstr>Arial</vt:lpstr>
      <vt:lpstr>Athelas Regular</vt:lpstr>
      <vt:lpstr>Calibri</vt:lpstr>
      <vt:lpstr>Courier</vt:lpstr>
      <vt:lpstr>Tahoma</vt:lpstr>
      <vt:lpstr>Times</vt:lpstr>
      <vt:lpstr>Times New Roman</vt:lpstr>
      <vt:lpstr>FGRTemplate</vt:lpstr>
      <vt:lpstr>Stack &amp; Queue</vt:lpstr>
      <vt:lpstr>Objectives</vt:lpstr>
      <vt:lpstr>PowerPoint Presentation</vt:lpstr>
      <vt:lpstr>What is a stack?</vt:lpstr>
      <vt:lpstr>Operations on stack</vt:lpstr>
      <vt:lpstr>Stack class in Java</vt:lpstr>
      <vt:lpstr>Examples</vt:lpstr>
      <vt:lpstr>Flood filling</vt:lpstr>
      <vt:lpstr>PowerPoint Presentation</vt:lpstr>
      <vt:lpstr>Distance transform</vt:lpstr>
      <vt:lpstr>Applications of stacks</vt:lpstr>
      <vt:lpstr>Stack exceptions</vt:lpstr>
      <vt:lpstr>Stack in computer memory</vt:lpstr>
      <vt:lpstr>Stack in computer memory</vt:lpstr>
      <vt:lpstr>Array based Implementation</vt:lpstr>
      <vt:lpstr>Array-based stack</vt:lpstr>
      <vt:lpstr>Array-based stack</vt:lpstr>
      <vt:lpstr>Functionalities</vt:lpstr>
      <vt:lpstr>Array implementation of Stack</vt:lpstr>
      <vt:lpstr>Array implementation of Stack</vt:lpstr>
      <vt:lpstr>Array implementation of Stack</vt:lpstr>
      <vt:lpstr>ArrayList based implementation</vt:lpstr>
      <vt:lpstr>ArrayList Implementation of Stack</vt:lpstr>
      <vt:lpstr>LinkedList Implementation of Stack</vt:lpstr>
      <vt:lpstr>LinkedList implementation of Stack</vt:lpstr>
      <vt:lpstr>Use of Stack – Convert 10 to binary</vt:lpstr>
      <vt:lpstr>Example using stack</vt:lpstr>
      <vt:lpstr>PowerPoint Presentation</vt:lpstr>
      <vt:lpstr>What is a queue?</vt:lpstr>
      <vt:lpstr>Operations on a Queue</vt:lpstr>
      <vt:lpstr>Queue in Java</vt:lpstr>
      <vt:lpstr>Exceptions</vt:lpstr>
      <vt:lpstr>Queue example</vt:lpstr>
      <vt:lpstr>Application of Queues</vt:lpstr>
      <vt:lpstr>Application: Round Robin Schedulers</vt:lpstr>
      <vt:lpstr>Array based Implementation</vt:lpstr>
      <vt:lpstr>Array-based Queue</vt:lpstr>
      <vt:lpstr>Array based Queue</vt:lpstr>
      <vt:lpstr>isFull() cases</vt:lpstr>
      <vt:lpstr>Array implementation of Queue</vt:lpstr>
      <vt:lpstr>grow() cases</vt:lpstr>
      <vt:lpstr>Array implementation of Queue</vt:lpstr>
      <vt:lpstr>enqueue() cases</vt:lpstr>
      <vt:lpstr>Array implementation of Queue</vt:lpstr>
      <vt:lpstr>dequeue() cases</vt:lpstr>
      <vt:lpstr>Array implementation of Queue</vt:lpstr>
      <vt:lpstr>Linked Implementation of queue</vt:lpstr>
      <vt:lpstr>Linked Implementation of a queue</vt:lpstr>
      <vt:lpstr>Linked Implementation of a queue</vt:lpstr>
      <vt:lpstr>Linked Implementation of a queue</vt:lpstr>
      <vt:lpstr>PowerPoint Presentation</vt:lpstr>
      <vt:lpstr>Queue in Java</vt:lpstr>
      <vt:lpstr>Queue Interface</vt:lpstr>
      <vt:lpstr>Priority queue</vt:lpstr>
      <vt:lpstr>Priority queue implementation</vt:lpstr>
      <vt:lpstr>Priority queue implementation</vt:lpstr>
      <vt:lpstr>Looking for the right position (priority)</vt:lpstr>
      <vt:lpstr>Looking for the right position (priority)</vt:lpstr>
      <vt:lpstr>Looking for the right position (priority)</vt:lpstr>
      <vt:lpstr>Looking for the right position (priority)</vt:lpstr>
      <vt:lpstr>Looking for the right position (priority)</vt:lpstr>
      <vt:lpstr>Looking for the right position (priority)</vt:lpstr>
      <vt:lpstr>Looking for the right position (priority)</vt:lpstr>
      <vt:lpstr>Looking for the right position (priority)</vt:lpstr>
      <vt:lpstr>Priority queue implementation</vt:lpstr>
      <vt:lpstr>Summaries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hangntt7</dc:creator>
  <cp:lastModifiedBy>henrytu</cp:lastModifiedBy>
  <cp:revision>236</cp:revision>
  <dcterms:created xsi:type="dcterms:W3CDTF">2013-07-03T07:19:54Z</dcterms:created>
  <dcterms:modified xsi:type="dcterms:W3CDTF">2017-05-12T13:14:33Z</dcterms:modified>
</cp:coreProperties>
</file>