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9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30" r:id="rId13"/>
    <p:sldId id="293" r:id="rId14"/>
    <p:sldId id="297" r:id="rId15"/>
    <p:sldId id="29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1" r:id="rId38"/>
    <p:sldId id="320" r:id="rId39"/>
    <p:sldId id="331" r:id="rId40"/>
    <p:sldId id="322" r:id="rId41"/>
    <p:sldId id="323" r:id="rId42"/>
    <p:sldId id="324" r:id="rId43"/>
    <p:sldId id="325" r:id="rId44"/>
    <p:sldId id="327" r:id="rId45"/>
    <p:sldId id="328" r:id="rId46"/>
    <p:sldId id="329" r:id="rId47"/>
    <p:sldId id="332" r:id="rId48"/>
    <p:sldId id="333" r:id="rId49"/>
    <p:sldId id="283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56" autoAdjust="0"/>
  </p:normalViewPr>
  <p:slideViewPr>
    <p:cSldViewPr>
      <p:cViewPr varScale="1">
        <p:scale>
          <a:sx n="120" d="100"/>
          <a:sy n="120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r>
              <a:rPr lang="en-US" dirty="0"/>
              <a:t>A </a:t>
            </a:r>
            <a:r>
              <a:rPr lang="en-US" b="1" dirty="0"/>
              <a:t>simple complete graph</a:t>
            </a:r>
            <a:r>
              <a:rPr lang="en-US" dirty="0"/>
              <a:t> on n vertices has n vertices and </a:t>
            </a:r>
            <a:r>
              <a:rPr lang="en-US" b="1" i="1" dirty="0"/>
              <a:t>n(n-1)/2</a:t>
            </a:r>
            <a:r>
              <a:rPr lang="en-US" dirty="0"/>
              <a:t> edges, and is denoted by </a:t>
            </a:r>
            <a:r>
              <a:rPr lang="en-US" dirty="0" err="1"/>
              <a:t>Kn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556000"/>
            <a:ext cx="4914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537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</a:t>
            </a:r>
            <a:r>
              <a:rPr lang="en-US" i="1" dirty="0"/>
              <a:t>G’=(V’, E’) </a:t>
            </a:r>
            <a:r>
              <a:rPr lang="en-US" dirty="0"/>
              <a:t>is a </a:t>
            </a:r>
            <a:r>
              <a:rPr lang="en-US" b="1" dirty="0" err="1"/>
              <a:t>subgraph</a:t>
            </a:r>
            <a:r>
              <a:rPr lang="en-US" dirty="0"/>
              <a:t> of another graph </a:t>
            </a:r>
            <a:r>
              <a:rPr lang="en-US" i="1" dirty="0"/>
              <a:t>G=(V,E)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r>
              <a:rPr lang="en-US" dirty="0"/>
              <a:t>Two vertices u and v are called </a:t>
            </a:r>
            <a:r>
              <a:rPr lang="en-US" b="1" dirty="0"/>
              <a:t>adjacent</a:t>
            </a:r>
            <a:r>
              <a:rPr lang="en-US" dirty="0"/>
              <a:t> if the edge (u, v) is in E. Such an edge called </a:t>
            </a:r>
            <a:r>
              <a:rPr lang="en-US" b="1" dirty="0"/>
              <a:t>incident</a:t>
            </a:r>
            <a:r>
              <a:rPr lang="en-US" dirty="0"/>
              <a:t> with the vertices u and v.</a:t>
            </a:r>
          </a:p>
          <a:p>
            <a:r>
              <a:rPr lang="en-US" dirty="0"/>
              <a:t> The </a:t>
            </a:r>
            <a:r>
              <a:rPr lang="en-US" b="1" dirty="0"/>
              <a:t>degree</a:t>
            </a:r>
            <a:r>
              <a:rPr lang="en-US" dirty="0"/>
              <a:t> of a vertex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 err="1"/>
              <a:t>deg</a:t>
            </a:r>
            <a:r>
              <a:rPr lang="en-US" i="1" dirty="0"/>
              <a:t>(u)</a:t>
            </a:r>
            <a:r>
              <a:rPr lang="en-US" dirty="0"/>
              <a:t>, is the number of edges incident with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 err="1"/>
              <a:t>deg</a:t>
            </a:r>
            <a:r>
              <a:rPr lang="en-US" i="1" dirty="0"/>
              <a:t>(u)=0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is called </a:t>
            </a:r>
            <a:r>
              <a:rPr lang="en-US" b="1" dirty="0"/>
              <a:t>isolated vertex</a:t>
            </a:r>
            <a:r>
              <a:rPr lang="en-US" dirty="0"/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23023"/>
              </p:ext>
            </p:extLst>
          </p:nvPr>
        </p:nvGraphicFramePr>
        <p:xfrm>
          <a:off x="3276600" y="1676400"/>
          <a:ext cx="2333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Equation" r:id="rId3" imgW="1244600" imgH="203200" progId="Equation.3">
                  <p:embed/>
                </p:oleObj>
              </mc:Choice>
              <mc:Fallback>
                <p:oleObj name="Equation" r:id="rId3" imgW="124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676400"/>
                        <a:ext cx="2333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89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graphs and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directed graph with only one connected component</a:t>
            </a:r>
          </a:p>
          <a:p>
            <a:r>
              <a:rPr lang="en-US" dirty="0"/>
              <a:t>A graph can be sliced into many trees starting from one node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935220"/>
            <a:ext cx="3505200" cy="2400300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5105400" y="3962400"/>
            <a:ext cx="17526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a</a:t>
            </a:r>
          </a:p>
          <a:p>
            <a:pPr algn="ctr"/>
            <a:r>
              <a:rPr lang="en-US" dirty="0"/>
              <a:t>Root x</a:t>
            </a:r>
          </a:p>
          <a:p>
            <a:pPr algn="ctr"/>
            <a:r>
              <a:rPr lang="en-US" dirty="0"/>
              <a:t>Root d</a:t>
            </a:r>
          </a:p>
        </p:txBody>
      </p:sp>
    </p:spTree>
    <p:extLst>
      <p:ext uri="{BB962C8B-B14F-4D97-AF65-F5344CB8AC3E}">
        <p14:creationId xmlns:p14="http://schemas.microsoft.com/office/powerpoint/2010/main" val="326818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circuits</a:t>
            </a:r>
          </a:p>
          <a:p>
            <a:r>
              <a:rPr lang="en-US" dirty="0"/>
              <a:t>Transportation networks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Entity-relationship diagram</a:t>
            </a:r>
          </a:p>
          <a:p>
            <a:r>
              <a:rPr lang="en-US" dirty="0"/>
              <a:t>Graphical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03738"/>
            <a:ext cx="41148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19200"/>
            <a:ext cx="2844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892768" y="3081277"/>
            <a:ext cx="7225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379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all vertices </a:t>
            </a:r>
            <a:r>
              <a:rPr lang="en-US" b="1" dirty="0"/>
              <a:t>adjacent</a:t>
            </a:r>
            <a:r>
              <a:rPr lang="en-US" dirty="0"/>
              <a:t> to each vertex of the graph</a:t>
            </a:r>
          </a:p>
          <a:p>
            <a:r>
              <a:rPr lang="en-US" dirty="0"/>
              <a:t>This list can be represented as a </a:t>
            </a:r>
            <a:r>
              <a:rPr lang="en-US" b="1" dirty="0"/>
              <a:t>table</a:t>
            </a:r>
            <a:r>
              <a:rPr lang="en-US" dirty="0"/>
              <a:t> (picture b, next slide)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star representation</a:t>
            </a:r>
          </a:p>
          <a:p>
            <a:pPr lvl="1"/>
            <a:r>
              <a:rPr lang="en-US" dirty="0"/>
              <a:t>Can be </a:t>
            </a:r>
            <a:r>
              <a:rPr lang="en-US" b="1" dirty="0"/>
              <a:t>forward</a:t>
            </a:r>
            <a:r>
              <a:rPr lang="en-US" dirty="0"/>
              <a:t> or </a:t>
            </a:r>
            <a:r>
              <a:rPr lang="en-US" b="1" dirty="0"/>
              <a:t>reverse</a:t>
            </a:r>
          </a:p>
          <a:p>
            <a:r>
              <a:rPr lang="en-US" dirty="0"/>
              <a:t>This list can be represented as </a:t>
            </a:r>
            <a:r>
              <a:rPr lang="en-US" b="1" dirty="0"/>
              <a:t>linked list </a:t>
            </a:r>
            <a:r>
              <a:rPr lang="en-US" dirty="0"/>
              <a:t>(picture c, next slide)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2930"/>
            <a:ext cx="6845300" cy="516307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2213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743200"/>
          </a:xfrm>
        </p:spPr>
        <p:txBody>
          <a:bodyPr/>
          <a:lstStyle/>
          <a:p>
            <a:r>
              <a:rPr lang="en-US" dirty="0"/>
              <a:t>It has two forms</a:t>
            </a:r>
          </a:p>
          <a:p>
            <a:pPr lvl="1"/>
            <a:r>
              <a:rPr lang="en-US" b="1" dirty="0"/>
              <a:t>Adjacency matrix </a:t>
            </a:r>
            <a:r>
              <a:rPr lang="en-US" dirty="0"/>
              <a:t>and </a:t>
            </a:r>
          </a:p>
          <a:p>
            <a:pPr lvl="1"/>
            <a:r>
              <a:rPr lang="en-US" b="1" dirty="0"/>
              <a:t>Incidence matrix</a:t>
            </a:r>
          </a:p>
          <a:p>
            <a:r>
              <a:rPr lang="en-US" dirty="0"/>
              <a:t>G=(V, E) is a binary |</a:t>
            </a:r>
            <a:r>
              <a:rPr lang="en-US" dirty="0" err="1"/>
              <a:t>V|x|V</a:t>
            </a:r>
            <a:r>
              <a:rPr lang="en-US" dirty="0"/>
              <a:t>| such that each entry of this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75100"/>
            <a:ext cx="6083300" cy="1130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2663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/>
          <a:lstStyle/>
          <a:p>
            <a:r>
              <a:rPr lang="en-US" dirty="0"/>
              <a:t>Incidence matrix of graph G=(V, E) is a |</a:t>
            </a:r>
            <a:r>
              <a:rPr lang="en-US" dirty="0" err="1"/>
              <a:t>V|x|E</a:t>
            </a:r>
            <a:r>
              <a:rPr lang="en-US" dirty="0"/>
              <a:t>| matrix such 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209800"/>
            <a:ext cx="7581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4903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975"/>
            <a:ext cx="9144000" cy="322542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113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1681445" y="2665779"/>
            <a:ext cx="5647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scanning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(graph traversal)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09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05400"/>
          </a:xfrm>
        </p:spPr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b="1" dirty="0"/>
              <a:t>breadth-first</a:t>
            </a:r>
            <a:r>
              <a:rPr lang="en-US" dirty="0"/>
              <a:t> search algorithm</a:t>
            </a:r>
          </a:p>
          <a:p>
            <a:pPr lvl="1"/>
            <a:r>
              <a:rPr lang="en-US" dirty="0"/>
              <a:t>Selected vertex v is visited and then each unvisited vertices adjacent to v is visited.</a:t>
            </a:r>
          </a:p>
          <a:p>
            <a:pPr lvl="1"/>
            <a:r>
              <a:rPr lang="en-US" dirty="0"/>
              <a:t>Suppose adjacent vertices are v1, v2, …, </a:t>
            </a:r>
            <a:r>
              <a:rPr lang="en-US" dirty="0" err="1"/>
              <a:t>vk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After all these are visited, then all those for v1 are visited then all those for v2 are visited and so on and so forth.</a:t>
            </a:r>
          </a:p>
          <a:p>
            <a:pPr lvl="1"/>
            <a:r>
              <a:rPr lang="en-US" dirty="0"/>
              <a:t>If there’s still unvisited vertices, the algorithm continues restarting for one of the unvisited ones.</a:t>
            </a:r>
          </a:p>
        </p:txBody>
      </p:sp>
    </p:spTree>
    <p:extLst>
      <p:ext uri="{BB962C8B-B14F-4D97-AF65-F5344CB8AC3E}">
        <p14:creationId xmlns:p14="http://schemas.microsoft.com/office/powerpoint/2010/main" val="205027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612900"/>
            <a:ext cx="4749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BFS(Graph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graph root is painted grey and put in a 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while the queue is not empty{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a vertex u is removed from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for all white successors v of u{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painted grey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added to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22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9144000" cy="45161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7137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144000" cy="528637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369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124200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selected vertex v is visited and then each unvisited vertex adjacent to v is visited by depth-first search.</a:t>
            </a:r>
          </a:p>
          <a:p>
            <a:r>
              <a:rPr lang="en-US" dirty="0"/>
              <a:t>If there are still some unvisited vertices in the graph</a:t>
            </a:r>
          </a:p>
          <a:p>
            <a:pPr lvl="1"/>
            <a:r>
              <a:rPr lang="en-US" dirty="0"/>
              <a:t>The traversal continues restarting for one of the unvisited vertices.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25900"/>
            <a:ext cx="80772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DFS-visit (Graph G, Vertex 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the vertex u is painted gray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white successors v of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dfs</a:t>
            </a:r>
            <a:r>
              <a:rPr lang="en-US" dirty="0">
                <a:latin typeface="Courier"/>
                <a:cs typeface="Courier"/>
              </a:rPr>
              <a:t>-visit(G, 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 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DFS-visit(G, root of G)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87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244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53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442771" y="2329143"/>
            <a:ext cx="80714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Connectivity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Connected components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19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is a pair (V, E), where</a:t>
            </a:r>
          </a:p>
          <a:p>
            <a:pPr lvl="1"/>
            <a:r>
              <a:rPr lang="en-US" dirty="0"/>
              <a:t>V is a set of nodes, called </a:t>
            </a:r>
            <a:r>
              <a:rPr lang="en-US" b="1" dirty="0"/>
              <a:t>vertices</a:t>
            </a:r>
          </a:p>
          <a:p>
            <a:pPr lvl="1"/>
            <a:r>
              <a:rPr lang="en-US" dirty="0"/>
              <a:t>E is a collection of pairs of vertices, called </a:t>
            </a:r>
            <a:r>
              <a:rPr lang="en-US" b="1" dirty="0"/>
              <a:t>edges</a:t>
            </a:r>
          </a:p>
          <a:p>
            <a:r>
              <a:rPr lang="en-US" dirty="0"/>
              <a:t>In brief, a graph is collection of vertices and the connections between them.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Vertex</a:t>
            </a:r>
            <a:r>
              <a:rPr lang="en-US" dirty="0"/>
              <a:t> represents an airport and stores the tree-letter airport code</a:t>
            </a:r>
          </a:p>
          <a:p>
            <a:pPr lvl="1"/>
            <a:r>
              <a:rPr lang="en-US" b="1" dirty="0"/>
              <a:t>Edge</a:t>
            </a:r>
            <a:r>
              <a:rPr lang="en-US" dirty="0"/>
              <a:t> represents a flight route between two airports and stores the mileage of the route</a:t>
            </a:r>
          </a:p>
        </p:txBody>
      </p:sp>
    </p:spTree>
    <p:extLst>
      <p:ext uri="{BB962C8B-B14F-4D97-AF65-F5344CB8AC3E}">
        <p14:creationId xmlns:p14="http://schemas.microsoft.com/office/powerpoint/2010/main" val="3521759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undirected graph is called connected when there is a path between any two vertices</a:t>
            </a:r>
          </a:p>
          <a:p>
            <a:r>
              <a:rPr lang="en-US" dirty="0"/>
              <a:t>A graph is called </a:t>
            </a:r>
            <a:r>
              <a:rPr lang="en-US" b="1" dirty="0"/>
              <a:t>n-connected </a:t>
            </a:r>
            <a:r>
              <a:rPr lang="en-US" dirty="0"/>
              <a:t>if there are at least n different paths between any two vertices</a:t>
            </a:r>
          </a:p>
          <a:p>
            <a:pPr lvl="1"/>
            <a:r>
              <a:rPr lang="en-US" dirty="0"/>
              <a:t>There are n paths between any two vertices</a:t>
            </a:r>
          </a:p>
          <a:p>
            <a:pPr lvl="1"/>
            <a:r>
              <a:rPr lang="en-US" dirty="0"/>
              <a:t>The paths have no vertices in common</a:t>
            </a:r>
          </a:p>
          <a:p>
            <a:r>
              <a:rPr lang="en-US" dirty="0"/>
              <a:t>N=2 is called </a:t>
            </a:r>
            <a:r>
              <a:rPr lang="en-US" b="1" dirty="0"/>
              <a:t>2-connected</a:t>
            </a:r>
            <a:r>
              <a:rPr lang="en-US" dirty="0"/>
              <a:t> or </a:t>
            </a:r>
            <a:r>
              <a:rPr lang="en-US" b="1" dirty="0" err="1"/>
              <a:t>biconnected</a:t>
            </a:r>
            <a:r>
              <a:rPr lang="en-US" dirty="0"/>
              <a:t> graph</a:t>
            </a:r>
          </a:p>
          <a:p>
            <a:r>
              <a:rPr lang="en-US" dirty="0"/>
              <a:t>Directed graph is called </a:t>
            </a:r>
            <a:r>
              <a:rPr lang="en-US" b="1" dirty="0"/>
              <a:t>weakly connected</a:t>
            </a:r>
            <a:r>
              <a:rPr lang="en-US" dirty="0"/>
              <a:t> if replacing all of its directed edges with undirected edges produces a connected (undirected) graph.</a:t>
            </a:r>
          </a:p>
          <a:p>
            <a:r>
              <a:rPr lang="en-US" dirty="0"/>
              <a:t>It is </a:t>
            </a:r>
            <a:r>
              <a:rPr lang="en-US" b="1" dirty="0"/>
              <a:t>connected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or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5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</a:t>
            </a:r>
            <a:r>
              <a:rPr lang="en-US" b="1" dirty="0"/>
              <a:t>strongly connected </a:t>
            </a:r>
            <a:r>
              <a:rPr lang="en-US" dirty="0"/>
              <a:t>or </a:t>
            </a:r>
            <a:r>
              <a:rPr lang="en-US" b="1" dirty="0"/>
              <a:t>strong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and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strong components </a:t>
            </a:r>
            <a:r>
              <a:rPr lang="en-US" dirty="0"/>
              <a:t>are the maximal strongly connected </a:t>
            </a:r>
            <a:r>
              <a:rPr lang="en-US" b="1" dirty="0" err="1"/>
              <a:t>subgraphs</a:t>
            </a:r>
            <a:r>
              <a:rPr lang="en-US" dirty="0"/>
              <a:t>.</a:t>
            </a:r>
          </a:p>
          <a:p>
            <a:r>
              <a:rPr lang="en-US" dirty="0"/>
              <a:t>If a vertex is removed from a graph (also its edges) </a:t>
            </a:r>
          </a:p>
          <a:p>
            <a:pPr lvl="1"/>
            <a:r>
              <a:rPr lang="en-US" dirty="0"/>
              <a:t>The graph is split into two separate </a:t>
            </a:r>
            <a:r>
              <a:rPr lang="en-US" dirty="0" err="1"/>
              <a:t>subgraphs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point is called </a:t>
            </a:r>
            <a:r>
              <a:rPr lang="en-US" b="1" dirty="0"/>
              <a:t>articulation point</a:t>
            </a:r>
            <a:r>
              <a:rPr lang="en-US" dirty="0"/>
              <a:t>, or </a:t>
            </a:r>
            <a:r>
              <a:rPr lang="en-US" b="1" dirty="0"/>
              <a:t>cut-vertex</a:t>
            </a:r>
          </a:p>
          <a:p>
            <a:r>
              <a:rPr lang="en-US" dirty="0"/>
              <a:t>If an edge causes a graph to be split into two </a:t>
            </a:r>
            <a:r>
              <a:rPr lang="en-US" dirty="0" err="1"/>
              <a:t>subgraphs</a:t>
            </a:r>
            <a:r>
              <a:rPr lang="en-US" dirty="0"/>
              <a:t>, it is called </a:t>
            </a:r>
            <a:r>
              <a:rPr lang="en-US" b="1" dirty="0"/>
              <a:t>bridge</a:t>
            </a:r>
            <a:r>
              <a:rPr lang="en-US" dirty="0"/>
              <a:t> or </a:t>
            </a:r>
            <a:r>
              <a:rPr lang="en-US" b="1" dirty="0"/>
              <a:t>cut-edge</a:t>
            </a:r>
            <a:r>
              <a:rPr lang="en-US" dirty="0"/>
              <a:t>.</a:t>
            </a:r>
          </a:p>
          <a:p>
            <a:r>
              <a:rPr lang="en-US" dirty="0"/>
              <a:t>Connected </a:t>
            </a:r>
            <a:r>
              <a:rPr lang="en-US" dirty="0" err="1"/>
              <a:t>subgraphs</a:t>
            </a:r>
            <a:r>
              <a:rPr lang="en-US" dirty="0"/>
              <a:t> with no articulation points or bridges are called </a:t>
            </a:r>
            <a:r>
              <a:rPr lang="en-US" b="1" dirty="0"/>
              <a:t>blocks</a:t>
            </a:r>
            <a:r>
              <a:rPr lang="en-US" dirty="0"/>
              <a:t>.</a:t>
            </a:r>
          </a:p>
          <a:p>
            <a:r>
              <a:rPr lang="en-US" dirty="0"/>
              <a:t>We can use depth first traverse to check the connectivity of a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inintialize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 to 0 for all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initialize </a:t>
            </a:r>
            <a:r>
              <a:rPr lang="en-US" dirty="0" err="1">
                <a:latin typeface="Courier"/>
                <a:cs typeface="Courier"/>
              </a:rPr>
              <a:t>edgeSet</a:t>
            </a:r>
            <a:r>
              <a:rPr lang="en-US" dirty="0">
                <a:latin typeface="Courier"/>
                <a:cs typeface="Courier"/>
              </a:rPr>
              <a:t> to the empty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[u]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vertices v adjacent to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if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[v]==0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add edge (u, v) to </a:t>
            </a:r>
            <a:r>
              <a:rPr lang="en-US" dirty="0" err="1">
                <a:latin typeface="Courier"/>
                <a:cs typeface="Courier"/>
              </a:rPr>
              <a:t>edgeSet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else if edge(u, v) </a:t>
            </a:r>
            <a:r>
              <a:rPr lang="en-US">
                <a:latin typeface="Courier"/>
                <a:cs typeface="Courier"/>
              </a:rPr>
              <a:t>is in </a:t>
            </a:r>
            <a:r>
              <a:rPr lang="en-US" dirty="0">
                <a:latin typeface="Courier"/>
                <a:cs typeface="Courier"/>
              </a:rPr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cycle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019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931243" y="3081278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Shortest path finding</a:t>
            </a:r>
          </a:p>
        </p:txBody>
      </p:sp>
    </p:spTree>
    <p:extLst>
      <p:ext uri="{BB962C8B-B14F-4D97-AF65-F5344CB8AC3E}">
        <p14:creationId xmlns:p14="http://schemas.microsoft.com/office/powerpoint/2010/main" val="422909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a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  <a:p>
            <a:r>
              <a:rPr lang="en-US" dirty="0"/>
              <a:t>A representation: a weighted matrix where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i,j</a:t>
            </a:r>
            <a:r>
              <a:rPr lang="en-US" dirty="0"/>
              <a:t>)=0 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j)=infinity if there’s no edge between j and 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j)=weight of the edge 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4225797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methods of solving the shortest path problem are divided into two classes</a:t>
            </a:r>
          </a:p>
          <a:p>
            <a:pPr lvl="1"/>
            <a:r>
              <a:rPr lang="en-US" dirty="0"/>
              <a:t>Label-setting methods</a:t>
            </a:r>
          </a:p>
          <a:p>
            <a:pPr lvl="2"/>
            <a:r>
              <a:rPr lang="en-US" dirty="0"/>
              <a:t>Each pass through the vertices still to be processed, one vertex is set to a value that remains unchanged to the end of the execution</a:t>
            </a:r>
          </a:p>
          <a:p>
            <a:pPr lvl="1"/>
            <a:r>
              <a:rPr lang="en-US" dirty="0"/>
              <a:t>Label-correcting methods</a:t>
            </a:r>
          </a:p>
          <a:p>
            <a:pPr lvl="2"/>
            <a:r>
              <a:rPr lang="en-US" dirty="0"/>
              <a:t>Allow for the changing of any label during application of the method</a:t>
            </a:r>
          </a:p>
          <a:p>
            <a:r>
              <a:rPr lang="en-US" dirty="0"/>
              <a:t>Most of the label-setting and label-correcting methods, however, can be subsumed to the same form, which allows finding shortest paths from one vertex to all other vertices.</a:t>
            </a:r>
          </a:p>
        </p:txBody>
      </p:sp>
    </p:spTree>
    <p:extLst>
      <p:ext uri="{BB962C8B-B14F-4D97-AF65-F5344CB8AC3E}">
        <p14:creationId xmlns:p14="http://schemas.microsoft.com/office/powerpoint/2010/main" val="327852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Dijkstra's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39056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keeps two sets of vertices</a:t>
            </a:r>
          </a:p>
          <a:p>
            <a:r>
              <a:rPr lang="en-US" dirty="0"/>
              <a:t>S: Vertices whose shortest paths have already been determined</a:t>
            </a:r>
          </a:p>
          <a:p>
            <a:r>
              <a:rPr lang="en-US" dirty="0"/>
              <a:t>V-S: Remainder</a:t>
            </a:r>
          </a:p>
          <a:p>
            <a:r>
              <a:rPr lang="en-US" dirty="0"/>
              <a:t>d: Best estimates of shortest path to each vertex</a:t>
            </a:r>
          </a:p>
          <a:p>
            <a:r>
              <a:rPr lang="en-US" dirty="0"/>
              <a:t>p: Predecessors for each vertex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DijkstraAlgorithm</a:t>
            </a:r>
            <a:r>
              <a:rPr lang="en-US" dirty="0"/>
              <a:t>(non-negative weighted simple digraph, vertex first){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currDist</a:t>
            </a:r>
            <a:r>
              <a:rPr lang="en-US" dirty="0"/>
              <a:t>(first)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for all vertices v != first </a:t>
            </a:r>
            <a:r>
              <a:rPr lang="en-US" dirty="0" err="1"/>
              <a:t>currDist</a:t>
            </a:r>
            <a:r>
              <a:rPr lang="en-US" dirty="0"/>
              <a:t>(v) = infinity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toBeChecked</a:t>
            </a:r>
            <a:r>
              <a:rPr lang="en-US" dirty="0"/>
              <a:t> = V(all vertices);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checked = empty;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while </a:t>
            </a:r>
            <a:r>
              <a:rPr lang="en-US" dirty="0" err="1"/>
              <a:t>toBeChecked</a:t>
            </a:r>
            <a:r>
              <a:rPr lang="en-US" dirty="0"/>
              <a:t> is not empty{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u = a vertex in </a:t>
            </a:r>
            <a:r>
              <a:rPr lang="en-US" dirty="0" err="1"/>
              <a:t>toBeChecked</a:t>
            </a:r>
            <a:r>
              <a:rPr lang="en-US" dirty="0"/>
              <a:t> with </a:t>
            </a:r>
            <a:r>
              <a:rPr lang="en-US" dirty="0" err="1"/>
              <a:t>min.currDist</a:t>
            </a:r>
            <a:r>
              <a:rPr lang="en-US" dirty="0"/>
              <a:t>(u);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remove u from </a:t>
            </a:r>
            <a:r>
              <a:rPr lang="en-US" dirty="0" err="1"/>
              <a:t>toBeChecked</a:t>
            </a:r>
            <a:r>
              <a:rPr lang="en-US" dirty="0"/>
              <a:t> and add to checked;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for all vertices v adjacent to u and in </a:t>
            </a:r>
            <a:r>
              <a:rPr lang="en-US" dirty="0" err="1"/>
              <a:t>toBechecked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</a:t>
            </a:r>
            <a:r>
              <a:rPr lang="en-US" dirty="0" err="1"/>
              <a:t>currDist</a:t>
            </a:r>
            <a:r>
              <a:rPr lang="en-US" dirty="0"/>
              <a:t>(v) &gt;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u,v</a:t>
            </a:r>
            <a:r>
              <a:rPr lang="en-US" dirty="0"/>
              <a:t>))){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 err="1"/>
              <a:t>currDist</a:t>
            </a:r>
            <a:r>
              <a:rPr lang="en-US" dirty="0"/>
              <a:t>(v) =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uv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predecessor(v)=u;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02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keeping the active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is the seed node</a:t>
            </a:r>
          </a:p>
          <a:p>
            <a:r>
              <a:rPr lang="en-US" dirty="0"/>
              <a:t>The active head set is the set of active nodes to be developed next</a:t>
            </a:r>
          </a:p>
          <a:p>
            <a:pPr lvl="1"/>
            <a:r>
              <a:rPr lang="en-US" dirty="0"/>
              <a:t>We only develop the smallest one</a:t>
            </a:r>
          </a:p>
          <a:p>
            <a:r>
              <a:rPr lang="en-US" dirty="0"/>
              <a:t>After having completed the graph, we will have many paths (list of paths) with the optimal ones</a:t>
            </a:r>
          </a:p>
          <a:p>
            <a:pPr lvl="1"/>
            <a:r>
              <a:rPr lang="en-US" dirty="0"/>
              <a:t>Listing the paths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undirected graph</a:t>
            </a:r>
            <a:r>
              <a:rPr lang="en-US" dirty="0"/>
              <a:t>: A graph G=(V, E) is called undirected graph if each edge e being a set of two vertices from V(e={u, v})</a:t>
            </a:r>
          </a:p>
          <a:p>
            <a:r>
              <a:rPr lang="en-US" dirty="0"/>
              <a:t>A </a:t>
            </a:r>
            <a:r>
              <a:rPr lang="en-US" b="1" dirty="0"/>
              <a:t>directed graph</a:t>
            </a:r>
            <a:r>
              <a:rPr lang="en-US" dirty="0"/>
              <a:t>, or diagraph: A G=(V, E) is called directed graph if each edge e is an ordered pair of vertices from V (e=(u, v)).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2000" y="4114800"/>
            <a:ext cx="2438400" cy="2045732"/>
            <a:chOff x="762000" y="4114800"/>
            <a:chExt cx="2438400" cy="2045732"/>
          </a:xfrm>
        </p:grpSpPr>
        <p:sp>
          <p:nvSpPr>
            <p:cNvPr id="4" name="Oval 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4" idx="3"/>
              <a:endCxn id="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7"/>
              <a:endCxn id="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  <a:endCxn id="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41358" y="5791200"/>
              <a:ext cx="200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Undirected Graph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0" y="4114800"/>
            <a:ext cx="2438400" cy="2045732"/>
            <a:chOff x="4572000" y="4114800"/>
            <a:chExt cx="2438400" cy="2045732"/>
          </a:xfrm>
        </p:grpSpPr>
        <p:sp>
          <p:nvSpPr>
            <p:cNvPr id="20" name="Oval 19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5" name="Straight Connector 24"/>
            <p:cNvCxnSpPr>
              <a:stCxn id="20" idx="3"/>
              <a:endCxn id="23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5"/>
              <a:endCxn id="21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7"/>
              <a:endCxn id="22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4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1"/>
              <a:endCxn id="20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3000" y="5791200"/>
              <a:ext cx="174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1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/>
          <p:cNvCxnSpPr>
            <a:stCxn id="4" idx="2"/>
            <a:endCxn id="6" idx="6"/>
          </p:cNvCxnSpPr>
          <p:nvPr/>
        </p:nvCxnSpPr>
        <p:spPr>
          <a:xfrm flipH="1">
            <a:off x="3124200" y="1447800"/>
            <a:ext cx="2057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0"/>
          </p:cNvCxnSpPr>
          <p:nvPr/>
        </p:nvCxnSpPr>
        <p:spPr>
          <a:xfrm flipH="1">
            <a:off x="2057400" y="1838045"/>
            <a:ext cx="676555" cy="189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27" idx="1"/>
          </p:cNvCxnSpPr>
          <p:nvPr/>
        </p:nvCxnSpPr>
        <p:spPr>
          <a:xfrm>
            <a:off x="5571845" y="1609445"/>
            <a:ext cx="1657910" cy="1429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5"/>
          </p:cNvCxnSpPr>
          <p:nvPr/>
        </p:nvCxnSpPr>
        <p:spPr>
          <a:xfrm flipH="1" flipV="1">
            <a:off x="2219045" y="4124045"/>
            <a:ext cx="2048155" cy="600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Straight Connector 28"/>
          <p:cNvCxnSpPr>
            <a:stCxn id="27" idx="3"/>
            <a:endCxn id="7" idx="6"/>
          </p:cNvCxnSpPr>
          <p:nvPr/>
        </p:nvCxnSpPr>
        <p:spPr>
          <a:xfrm flipH="1">
            <a:off x="4724400" y="3362045"/>
            <a:ext cx="2505355" cy="1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Connector 69"/>
          <p:cNvCxnSpPr>
            <a:stCxn id="6" idx="5"/>
            <a:endCxn id="52" idx="1"/>
          </p:cNvCxnSpPr>
          <p:nvPr/>
        </p:nvCxnSpPr>
        <p:spPr>
          <a:xfrm>
            <a:off x="3057245" y="1838045"/>
            <a:ext cx="972110" cy="104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2" idx="3"/>
            <a:endCxn id="5" idx="7"/>
          </p:cNvCxnSpPr>
          <p:nvPr/>
        </p:nvCxnSpPr>
        <p:spPr>
          <a:xfrm flipH="1">
            <a:off x="2219045" y="3209645"/>
            <a:ext cx="1810310" cy="59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2" idx="4"/>
            <a:endCxn id="7" idx="0"/>
          </p:cNvCxnSpPr>
          <p:nvPr/>
        </p:nvCxnSpPr>
        <p:spPr>
          <a:xfrm>
            <a:off x="4191000" y="3276600"/>
            <a:ext cx="3048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6"/>
            <a:endCxn id="27" idx="2"/>
          </p:cNvCxnSpPr>
          <p:nvPr/>
        </p:nvCxnSpPr>
        <p:spPr>
          <a:xfrm>
            <a:off x="4419600" y="3048000"/>
            <a:ext cx="27432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76400" y="41910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78848" y="4964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1916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0" y="773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92231" y="685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21031" y="2209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81200" y="26670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178" y="3200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7578" y="4050268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19600" y="36576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00400" y="22098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1295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2200" y="22860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86400" y="3048000"/>
            <a:ext cx="424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67400" y="39624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98" name="Freeform 97"/>
          <p:cNvSpPr/>
          <p:nvPr/>
        </p:nvSpPr>
        <p:spPr>
          <a:xfrm>
            <a:off x="2137162" y="4188371"/>
            <a:ext cx="1941764" cy="1001302"/>
          </a:xfrm>
          <a:custGeom>
            <a:avLst/>
            <a:gdLst>
              <a:gd name="connsiteX0" fmla="*/ 0 w 1941764"/>
              <a:gd name="connsiteY0" fmla="*/ 0 h 1001302"/>
              <a:gd name="connsiteX1" fmla="*/ 708316 w 1941764"/>
              <a:gd name="connsiteY1" fmla="*/ 586128 h 1001302"/>
              <a:gd name="connsiteX2" fmla="*/ 1941764 w 1941764"/>
              <a:gd name="connsiteY2" fmla="*/ 1001302 h 10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764" h="1001302">
                <a:moveTo>
                  <a:pt x="0" y="0"/>
                </a:moveTo>
                <a:cubicBezTo>
                  <a:pt x="192344" y="209622"/>
                  <a:pt x="384689" y="419244"/>
                  <a:pt x="708316" y="586128"/>
                </a:cubicBezTo>
                <a:cubicBezTo>
                  <a:pt x="1031943" y="753012"/>
                  <a:pt x="1941764" y="1001302"/>
                  <a:pt x="1941764" y="1001302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191000" y="5181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7]</a:t>
            </a:r>
          </a:p>
        </p:txBody>
      </p:sp>
      <p:sp>
        <p:nvSpPr>
          <p:cNvPr id="100" name="Freeform 99"/>
          <p:cNvSpPr/>
          <p:nvPr/>
        </p:nvSpPr>
        <p:spPr>
          <a:xfrm>
            <a:off x="2271498" y="3248125"/>
            <a:ext cx="1795216" cy="659393"/>
          </a:xfrm>
          <a:custGeom>
            <a:avLst/>
            <a:gdLst>
              <a:gd name="connsiteX0" fmla="*/ 0 w 1795216"/>
              <a:gd name="connsiteY0" fmla="*/ 659393 h 659393"/>
              <a:gd name="connsiteX1" fmla="*/ 928139 w 1795216"/>
              <a:gd name="connsiteY1" fmla="*/ 512861 h 659393"/>
              <a:gd name="connsiteX2" fmla="*/ 1795216 w 1795216"/>
              <a:gd name="connsiteY2" fmla="*/ 0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216" h="659393">
                <a:moveTo>
                  <a:pt x="0" y="659393"/>
                </a:moveTo>
                <a:cubicBezTo>
                  <a:pt x="314468" y="641076"/>
                  <a:pt x="628936" y="622760"/>
                  <a:pt x="928139" y="512861"/>
                </a:cubicBezTo>
                <a:cubicBezTo>
                  <a:pt x="1227342" y="402962"/>
                  <a:pt x="1795216" y="0"/>
                  <a:pt x="179521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14800" y="2133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9]</a:t>
            </a:r>
          </a:p>
        </p:txBody>
      </p:sp>
      <p:cxnSp>
        <p:nvCxnSpPr>
          <p:cNvPr id="104" name="Straight Connector 103"/>
          <p:cNvCxnSpPr>
            <a:stCxn id="84" idx="1"/>
            <a:endCxn id="84" idx="3"/>
          </p:cNvCxnSpPr>
          <p:nvPr/>
        </p:nvCxnSpPr>
        <p:spPr>
          <a:xfrm>
            <a:off x="4178848" y="51493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14800" y="2133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1787486" y="1721750"/>
            <a:ext cx="825958" cy="2075869"/>
          </a:xfrm>
          <a:custGeom>
            <a:avLst/>
            <a:gdLst>
              <a:gd name="connsiteX0" fmla="*/ 117641 w 825958"/>
              <a:gd name="connsiteY0" fmla="*/ 2075869 h 2075869"/>
              <a:gd name="connsiteX1" fmla="*/ 56579 w 825958"/>
              <a:gd name="connsiteY1" fmla="*/ 976880 h 2075869"/>
              <a:gd name="connsiteX2" fmla="*/ 825958 w 825958"/>
              <a:gd name="connsiteY2" fmla="*/ 0 h 207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958" h="2075869">
                <a:moveTo>
                  <a:pt x="117641" y="2075869"/>
                </a:moveTo>
                <a:cubicBezTo>
                  <a:pt x="28083" y="1699363"/>
                  <a:pt x="-61474" y="1322858"/>
                  <a:pt x="56579" y="976880"/>
                </a:cubicBezTo>
                <a:cubicBezTo>
                  <a:pt x="174632" y="630902"/>
                  <a:pt x="825958" y="0"/>
                  <a:pt x="825958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24000" y="9906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14]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524000" y="990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8579" y="5867400"/>
            <a:ext cx="81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take the unchecked node with minimum distance so far to check next.</a:t>
            </a:r>
          </a:p>
        </p:txBody>
      </p:sp>
      <p:sp>
        <p:nvSpPr>
          <p:cNvPr id="111" name="Oval 110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2" name="Freeform 111"/>
          <p:cNvSpPr/>
          <p:nvPr/>
        </p:nvSpPr>
        <p:spPr>
          <a:xfrm>
            <a:off x="4701756" y="3480134"/>
            <a:ext cx="2625656" cy="1392053"/>
          </a:xfrm>
          <a:custGeom>
            <a:avLst/>
            <a:gdLst>
              <a:gd name="connsiteX0" fmla="*/ 0 w 2625656"/>
              <a:gd name="connsiteY0" fmla="*/ 1392053 h 1392053"/>
              <a:gd name="connsiteX1" fmla="*/ 1477695 w 2625656"/>
              <a:gd name="connsiteY1" fmla="*/ 1111200 h 1392053"/>
              <a:gd name="connsiteX2" fmla="*/ 2625656 w 2625656"/>
              <a:gd name="connsiteY2" fmla="*/ 0 h 139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656" h="1392053">
                <a:moveTo>
                  <a:pt x="0" y="1392053"/>
                </a:moveTo>
                <a:cubicBezTo>
                  <a:pt x="520043" y="1367631"/>
                  <a:pt x="1040086" y="1343209"/>
                  <a:pt x="1477695" y="1111200"/>
                </a:cubicBezTo>
                <a:cubicBezTo>
                  <a:pt x="1915304" y="879191"/>
                  <a:pt x="2625656" y="0"/>
                  <a:pt x="262565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708352" y="2438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22]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7696200" y="24061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4372023" y="3248125"/>
            <a:ext cx="304958" cy="1245521"/>
          </a:xfrm>
          <a:custGeom>
            <a:avLst/>
            <a:gdLst>
              <a:gd name="connsiteX0" fmla="*/ 219822 w 304958"/>
              <a:gd name="connsiteY0" fmla="*/ 1245521 h 1245521"/>
              <a:gd name="connsiteX1" fmla="*/ 293096 w 304958"/>
              <a:gd name="connsiteY1" fmla="*/ 439595 h 1245521"/>
              <a:gd name="connsiteX2" fmla="*/ 0 w 304958"/>
              <a:gd name="connsiteY2" fmla="*/ 0 h 1245521"/>
              <a:gd name="connsiteX3" fmla="*/ 0 w 304958"/>
              <a:gd name="connsiteY3" fmla="*/ 0 h 124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" h="1245521">
                <a:moveTo>
                  <a:pt x="219822" y="1245521"/>
                </a:moveTo>
                <a:cubicBezTo>
                  <a:pt x="274777" y="946351"/>
                  <a:pt x="329733" y="647182"/>
                  <a:pt x="293096" y="439595"/>
                </a:cubicBezTo>
                <a:cubicBezTo>
                  <a:pt x="256459" y="23200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126952" y="2373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17]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4114800" y="25908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0" name="Freeform 119"/>
          <p:cNvSpPr/>
          <p:nvPr/>
        </p:nvSpPr>
        <p:spPr>
          <a:xfrm>
            <a:off x="2967602" y="1917126"/>
            <a:ext cx="976988" cy="1037935"/>
          </a:xfrm>
          <a:custGeom>
            <a:avLst/>
            <a:gdLst>
              <a:gd name="connsiteX0" fmla="*/ 976988 w 976988"/>
              <a:gd name="connsiteY0" fmla="*/ 1037935 h 1037935"/>
              <a:gd name="connsiteX1" fmla="*/ 219822 w 976988"/>
              <a:gd name="connsiteY1" fmla="*/ 781504 h 1037935"/>
              <a:gd name="connsiteX2" fmla="*/ 0 w 976988"/>
              <a:gd name="connsiteY2" fmla="*/ 0 h 103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988" h="1037935">
                <a:moveTo>
                  <a:pt x="976988" y="1037935"/>
                </a:moveTo>
                <a:cubicBezTo>
                  <a:pt x="679820" y="996214"/>
                  <a:pt x="382653" y="954493"/>
                  <a:pt x="219822" y="781504"/>
                </a:cubicBezTo>
                <a:cubicBezTo>
                  <a:pt x="56991" y="608515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524000" y="1230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11]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24000" y="1230868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396447" y="3162648"/>
            <a:ext cx="2772205" cy="404191"/>
          </a:xfrm>
          <a:custGeom>
            <a:avLst/>
            <a:gdLst>
              <a:gd name="connsiteX0" fmla="*/ 0 w 2772205"/>
              <a:gd name="connsiteY0" fmla="*/ 0 h 404191"/>
              <a:gd name="connsiteX1" fmla="*/ 1245661 w 2772205"/>
              <a:gd name="connsiteY1" fmla="*/ 402963 h 404191"/>
              <a:gd name="connsiteX2" fmla="*/ 2772205 w 2772205"/>
              <a:gd name="connsiteY2" fmla="*/ 134321 h 40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205" h="404191">
                <a:moveTo>
                  <a:pt x="0" y="0"/>
                </a:moveTo>
                <a:cubicBezTo>
                  <a:pt x="391813" y="190288"/>
                  <a:pt x="783627" y="380576"/>
                  <a:pt x="1245661" y="402963"/>
                </a:cubicBezTo>
                <a:cubicBezTo>
                  <a:pt x="1707695" y="425350"/>
                  <a:pt x="2772205" y="134321"/>
                  <a:pt x="2772205" y="13432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708352" y="26786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20]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96200" y="2646402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>
            <a:off x="2930965" y="1046799"/>
            <a:ext cx="2381409" cy="381887"/>
          </a:xfrm>
          <a:custGeom>
            <a:avLst/>
            <a:gdLst>
              <a:gd name="connsiteX0" fmla="*/ 0 w 2381409"/>
              <a:gd name="connsiteY0" fmla="*/ 381887 h 381887"/>
              <a:gd name="connsiteX1" fmla="*/ 964776 w 2381409"/>
              <a:gd name="connsiteY1" fmla="*/ 3347 h 381887"/>
              <a:gd name="connsiteX2" fmla="*/ 2381409 w 2381409"/>
              <a:gd name="connsiteY2" fmla="*/ 186511 h 3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409" h="381887">
                <a:moveTo>
                  <a:pt x="0" y="381887"/>
                </a:moveTo>
                <a:cubicBezTo>
                  <a:pt x="283937" y="208898"/>
                  <a:pt x="567875" y="35910"/>
                  <a:pt x="964776" y="3347"/>
                </a:cubicBezTo>
                <a:cubicBezTo>
                  <a:pt x="1361677" y="-29216"/>
                  <a:pt x="2381409" y="186511"/>
                  <a:pt x="2381409" y="18651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879270" y="914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 20]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879270" y="9144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/>
          <p:cNvSpPr/>
          <p:nvPr/>
        </p:nvSpPr>
        <p:spPr>
          <a:xfrm>
            <a:off x="5446710" y="1697328"/>
            <a:ext cx="1709729" cy="1392054"/>
          </a:xfrm>
          <a:custGeom>
            <a:avLst/>
            <a:gdLst>
              <a:gd name="connsiteX0" fmla="*/ 1709729 w 1709729"/>
              <a:gd name="connsiteY0" fmla="*/ 1392054 h 1392054"/>
              <a:gd name="connsiteX1" fmla="*/ 537343 w 1709729"/>
              <a:gd name="connsiteY1" fmla="*/ 940247 h 1392054"/>
              <a:gd name="connsiteX2" fmla="*/ 0 w 1709729"/>
              <a:gd name="connsiteY2" fmla="*/ 0 h 139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729" h="1392054">
                <a:moveTo>
                  <a:pt x="1709729" y="1392054"/>
                </a:moveTo>
                <a:cubicBezTo>
                  <a:pt x="1266013" y="1282155"/>
                  <a:pt x="822298" y="1172256"/>
                  <a:pt x="537343" y="940247"/>
                </a:cubicBezTo>
                <a:cubicBezTo>
                  <a:pt x="252388" y="708238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879552" y="1175266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 26]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867400" y="1371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752600" y="4267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267200" y="5257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91000" y="2209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848600" y="2743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019800" y="9906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676400" y="12954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53200" y="3674527"/>
            <a:ext cx="2286000" cy="121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MyNodeTag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parentNod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distanceFromPar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85" grpId="0"/>
      <p:bldP spid="86" grpId="0"/>
      <p:bldP spid="87" grpId="0"/>
      <p:bldP spid="88" grpId="0"/>
      <p:bldP spid="98" grpId="0" animBg="1"/>
      <p:bldP spid="99" grpId="0"/>
      <p:bldP spid="100" grpId="0" animBg="1"/>
      <p:bldP spid="102" grpId="0"/>
      <p:bldP spid="107" grpId="0" animBg="1"/>
      <p:bldP spid="108" grpId="0"/>
      <p:bldP spid="110" grpId="0"/>
      <p:bldP spid="111" grpId="0" animBg="1"/>
      <p:bldP spid="112" grpId="0" animBg="1"/>
      <p:bldP spid="113" grpId="0"/>
      <p:bldP spid="116" grpId="0" animBg="1"/>
      <p:bldP spid="117" grpId="0"/>
      <p:bldP spid="119" grpId="0" animBg="1"/>
      <p:bldP spid="120" grpId="0" animBg="1"/>
      <p:bldP spid="121" grpId="0"/>
      <p:bldP spid="123" grpId="0" animBg="1"/>
      <p:bldP spid="124" grpId="0"/>
      <p:bldP spid="126" grpId="0" animBg="1"/>
      <p:bldP spid="127" grpId="0" animBg="1"/>
      <p:bldP spid="128" grpId="0"/>
      <p:bldP spid="130" grpId="0" animBg="1"/>
      <p:bldP spid="131" grpId="0" animBg="1"/>
      <p:bldP spid="132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Floyd's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2944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every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14141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D=W //initialize D array to W[]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P=</a:t>
            </a:r>
            <a:r>
              <a:rPr lang="en-US" dirty="0" err="1"/>
              <a:t>i</a:t>
            </a:r>
            <a:r>
              <a:rPr lang="en-US" dirty="0"/>
              <a:t> //initialize P array to 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k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do 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do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i,k</a:t>
            </a:r>
            <a:r>
              <a:rPr lang="en-US" dirty="0"/>
              <a:t>]+D[</a:t>
            </a:r>
            <a:r>
              <a:rPr lang="en-US" dirty="0" err="1"/>
              <a:t>k,j</a:t>
            </a:r>
            <a:r>
              <a:rPr lang="en-US" dirty="0"/>
              <a:t>]){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D[</a:t>
            </a:r>
            <a:r>
              <a:rPr lang="en-US" dirty="0" err="1"/>
              <a:t>i,j</a:t>
            </a:r>
            <a:r>
              <a:rPr lang="en-US" dirty="0"/>
              <a:t>]=D[</a:t>
            </a:r>
            <a:r>
              <a:rPr lang="en-US" dirty="0" err="1"/>
              <a:t>i</a:t>
            </a:r>
            <a:r>
              <a:rPr lang="en-US" dirty="0"/>
              <a:t>, k]+D[k,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P[</a:t>
            </a:r>
            <a:r>
              <a:rPr lang="en-US" dirty="0" err="1"/>
              <a:t>i</a:t>
            </a:r>
            <a:r>
              <a:rPr lang="en-US" dirty="0"/>
              <a:t>, j]=P[k,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250626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03217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191000" y="1752600"/>
            <a:ext cx="101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 to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6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01975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37224" y="2623066"/>
            <a:ext cx="3602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16843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</p:spTree>
    <p:extLst>
      <p:ext uri="{BB962C8B-B14F-4D97-AF65-F5344CB8AC3E}">
        <p14:creationId xmlns:p14="http://schemas.microsoft.com/office/powerpoint/2010/main" val="2387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30362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9800" y="3200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95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43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19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[12,2]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76200" y="5456238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</a:rPr>
              <a:t>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18527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1" grpId="0" animBg="1"/>
      <p:bldP spid="62" grpId="0" animBg="1"/>
      <p:bldP spid="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251B-1E90-45E4-B93A-0F43EE89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of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8A9D-1990-442C-A7DC-41CD0701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83080"/>
          </a:xfrm>
        </p:spPr>
        <p:txBody>
          <a:bodyPr/>
          <a:lstStyle/>
          <a:p>
            <a:r>
              <a:rPr lang="en-US" dirty="0"/>
              <a:t>The line/chain: the distance is 1 for all</a:t>
            </a:r>
          </a:p>
          <a:p>
            <a:r>
              <a:rPr lang="en-US" dirty="0"/>
              <a:t>The tree</a:t>
            </a:r>
          </a:p>
          <a:p>
            <a:r>
              <a:rPr lang="en-US" dirty="0"/>
              <a:t>The flow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3D6CEA-2863-4259-AEA2-4FDE60E3400D}"/>
              </a:ext>
            </a:extLst>
          </p:cNvPr>
          <p:cNvSpPr/>
          <p:nvPr/>
        </p:nvSpPr>
        <p:spPr>
          <a:xfrm>
            <a:off x="6096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627F87-23FF-466D-9D8E-6CFAB13BF5A7}"/>
              </a:ext>
            </a:extLst>
          </p:cNvPr>
          <p:cNvSpPr/>
          <p:nvPr/>
        </p:nvSpPr>
        <p:spPr>
          <a:xfrm>
            <a:off x="16764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1E25A2-5FFD-4245-910F-60350118AF8B}"/>
              </a:ext>
            </a:extLst>
          </p:cNvPr>
          <p:cNvSpPr/>
          <p:nvPr/>
        </p:nvSpPr>
        <p:spPr>
          <a:xfrm>
            <a:off x="28194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5185-0CB5-4D39-BB76-90D9B2D5C081}"/>
              </a:ext>
            </a:extLst>
          </p:cNvPr>
          <p:cNvSpPr/>
          <p:nvPr/>
        </p:nvSpPr>
        <p:spPr>
          <a:xfrm>
            <a:off x="3886200" y="30632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998757-995B-4F59-AD54-AF868AE01CB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066800" y="3276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575E3-C2A4-4B4A-B64A-CCC17FE9C5F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33600" y="3276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C75514-A4A7-434A-BC2F-34074A402C5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76600" y="32766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7EF0E20-6DF4-4612-ACAF-5ADEDEA9079C}"/>
              </a:ext>
            </a:extLst>
          </p:cNvPr>
          <p:cNvSpPr/>
          <p:nvPr/>
        </p:nvSpPr>
        <p:spPr>
          <a:xfrm>
            <a:off x="6096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6A0A03-35F5-4C0F-98EE-1E88B8EA6D72}"/>
              </a:ext>
            </a:extLst>
          </p:cNvPr>
          <p:cNvSpPr/>
          <p:nvPr/>
        </p:nvSpPr>
        <p:spPr>
          <a:xfrm>
            <a:off x="16764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8EF504-608F-4FDA-AFF5-4F8ACABD3DDC}"/>
              </a:ext>
            </a:extLst>
          </p:cNvPr>
          <p:cNvSpPr/>
          <p:nvPr/>
        </p:nvSpPr>
        <p:spPr>
          <a:xfrm>
            <a:off x="28194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BAA6BF-ECE0-4778-9878-C6B2B1D636D4}"/>
              </a:ext>
            </a:extLst>
          </p:cNvPr>
          <p:cNvSpPr/>
          <p:nvPr/>
        </p:nvSpPr>
        <p:spPr>
          <a:xfrm>
            <a:off x="3886200" y="406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6A22F7-34CE-4788-ACBD-CF407BE46B80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1066800" y="427482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1D7B3B-B241-4450-B61A-82649AB4DD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2133600" y="427482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465ABA-6780-46AE-BDCE-D5242A45793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3276600" y="4274821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4D8924C-EFA2-4B28-B91A-72B530CF9C1E}"/>
              </a:ext>
            </a:extLst>
          </p:cNvPr>
          <p:cNvSpPr/>
          <p:nvPr/>
        </p:nvSpPr>
        <p:spPr>
          <a:xfrm>
            <a:off x="2796209" y="47846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8CF69A-739D-4140-AD11-3A648C219FEB}"/>
              </a:ext>
            </a:extLst>
          </p:cNvPr>
          <p:cNvSpPr/>
          <p:nvPr/>
        </p:nvSpPr>
        <p:spPr>
          <a:xfrm>
            <a:off x="3863009" y="47999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EDB9D0-1AD7-4986-AB20-3B0564D70E0E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2133600" y="4274821"/>
            <a:ext cx="662609" cy="7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668293-FB7A-4198-8FD6-40E1F4B0883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3253409" y="5013299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DD56538-0980-4E42-B3E3-C305264B82A1}"/>
              </a:ext>
            </a:extLst>
          </p:cNvPr>
          <p:cNvSpPr/>
          <p:nvPr/>
        </p:nvSpPr>
        <p:spPr>
          <a:xfrm>
            <a:off x="609600" y="55079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1679AF-77BA-421B-B95D-A89EE7792B29}"/>
              </a:ext>
            </a:extLst>
          </p:cNvPr>
          <p:cNvSpPr/>
          <p:nvPr/>
        </p:nvSpPr>
        <p:spPr>
          <a:xfrm>
            <a:off x="1676400" y="55079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AAC291-7295-4EB1-958B-93CBFDE420C3}"/>
              </a:ext>
            </a:extLst>
          </p:cNvPr>
          <p:cNvSpPr/>
          <p:nvPr/>
        </p:nvSpPr>
        <p:spPr>
          <a:xfrm>
            <a:off x="2819400" y="5410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9E8979-1C30-473B-B0FF-97C5D6FFCB2F}"/>
              </a:ext>
            </a:extLst>
          </p:cNvPr>
          <p:cNvSpPr/>
          <p:nvPr/>
        </p:nvSpPr>
        <p:spPr>
          <a:xfrm>
            <a:off x="3886200" y="54254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A038B2-EA7E-44AA-A3D5-164C9559EE7B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1066800" y="573653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6758C0-6A5B-47AF-B051-DC9151F383FA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2133600" y="5638800"/>
            <a:ext cx="685800" cy="9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E76CE9-4B5D-4CE2-9AD0-22FFAE3F5DE6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3276600" y="56388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74EB741-5A5D-4EF1-A977-607CC5141BC3}"/>
              </a:ext>
            </a:extLst>
          </p:cNvPr>
          <p:cNvSpPr/>
          <p:nvPr/>
        </p:nvSpPr>
        <p:spPr>
          <a:xfrm>
            <a:off x="2796209" y="62464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74EA34-2564-43AD-98AE-FE4D2B6FDD1C}"/>
              </a:ext>
            </a:extLst>
          </p:cNvPr>
          <p:cNvSpPr/>
          <p:nvPr/>
        </p:nvSpPr>
        <p:spPr>
          <a:xfrm>
            <a:off x="3863009" y="62616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575140-E9AE-4B3E-8295-3BD8FFB31AFA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>
            <a:off x="2133600" y="5736537"/>
            <a:ext cx="662609" cy="7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C09D8-E4A8-44AF-952D-81962CC12C9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3253409" y="6475015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A688BA-A652-4D13-BBFF-1FFB71EAC87C}"/>
              </a:ext>
            </a:extLst>
          </p:cNvPr>
          <p:cNvCxnSpPr>
            <a:cxnSpLocks/>
            <a:stCxn id="29" idx="6"/>
            <a:endCxn id="36" idx="1"/>
          </p:cNvCxnSpPr>
          <p:nvPr/>
        </p:nvCxnSpPr>
        <p:spPr>
          <a:xfrm>
            <a:off x="2133600" y="5736537"/>
            <a:ext cx="1796364" cy="59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D1042C7-848D-441F-9E1F-DB27577C5D37}"/>
              </a:ext>
            </a:extLst>
          </p:cNvPr>
          <p:cNvSpPr/>
          <p:nvPr/>
        </p:nvSpPr>
        <p:spPr>
          <a:xfrm>
            <a:off x="4862854" y="4543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F6948F-4F48-4CAC-B1A6-1F65AD11D090}"/>
              </a:ext>
            </a:extLst>
          </p:cNvPr>
          <p:cNvSpPr/>
          <p:nvPr/>
        </p:nvSpPr>
        <p:spPr>
          <a:xfrm>
            <a:off x="5943600" y="36804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E069C8-8377-444D-A500-BA96DD78FB2D}"/>
              </a:ext>
            </a:extLst>
          </p:cNvPr>
          <p:cNvSpPr/>
          <p:nvPr/>
        </p:nvSpPr>
        <p:spPr>
          <a:xfrm>
            <a:off x="7212495" y="36804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70844E-C8C7-42B9-A38C-8E4B4B2B04A5}"/>
              </a:ext>
            </a:extLst>
          </p:cNvPr>
          <p:cNvSpPr/>
          <p:nvPr/>
        </p:nvSpPr>
        <p:spPr>
          <a:xfrm>
            <a:off x="7239000" y="45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89A51-2451-4827-9DC5-926051C338BF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5253099" y="4070705"/>
            <a:ext cx="757456" cy="53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6C16B2-EAF3-4661-90FC-4B7F35924CFF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6400800" y="3909060"/>
            <a:ext cx="81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26AD86-4C81-469D-807B-610ACC5D7F54}"/>
              </a:ext>
            </a:extLst>
          </p:cNvPr>
          <p:cNvCxnSpPr>
            <a:cxnSpLocks/>
            <a:stCxn id="44" idx="6"/>
            <a:endCxn id="50" idx="1"/>
          </p:cNvCxnSpPr>
          <p:nvPr/>
        </p:nvCxnSpPr>
        <p:spPr>
          <a:xfrm>
            <a:off x="7669695" y="3909060"/>
            <a:ext cx="703060" cy="65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84762B9-EB3B-45A1-A4E7-5597B9046E08}"/>
              </a:ext>
            </a:extLst>
          </p:cNvPr>
          <p:cNvSpPr/>
          <p:nvPr/>
        </p:nvSpPr>
        <p:spPr>
          <a:xfrm>
            <a:off x="60198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68266E-A35C-4D86-9F65-95A2221C73E0}"/>
              </a:ext>
            </a:extLst>
          </p:cNvPr>
          <p:cNvSpPr/>
          <p:nvPr/>
        </p:nvSpPr>
        <p:spPr>
          <a:xfrm>
            <a:off x="83058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CEC791-37C0-4373-AF0F-6D7E82657703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5320054" y="4772078"/>
            <a:ext cx="699746" cy="10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8661EB-F0D2-4AA1-8E2B-95B2CAD4E82A}"/>
              </a:ext>
            </a:extLst>
          </p:cNvPr>
          <p:cNvCxnSpPr>
            <a:cxnSpLocks/>
            <a:stCxn id="49" idx="6"/>
            <a:endCxn id="45" idx="2"/>
          </p:cNvCxnSpPr>
          <p:nvPr/>
        </p:nvCxnSpPr>
        <p:spPr>
          <a:xfrm flipV="1">
            <a:off x="6477000" y="48006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1EFCD0-03CF-40BC-8847-CF91F373E8C6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 flipV="1">
            <a:off x="7696200" y="4724400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283BD51-B337-4116-AEDE-04640C5B4209}"/>
              </a:ext>
            </a:extLst>
          </p:cNvPr>
          <p:cNvSpPr/>
          <p:nvPr/>
        </p:nvSpPr>
        <p:spPr>
          <a:xfrm>
            <a:off x="7363571" y="548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1A139C4-12FE-434F-9F8C-DD2CBEB69297}"/>
              </a:ext>
            </a:extLst>
          </p:cNvPr>
          <p:cNvSpPr/>
          <p:nvPr/>
        </p:nvSpPr>
        <p:spPr>
          <a:xfrm>
            <a:off x="6009199" y="56725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B3D967-25F1-4E60-ACBE-A521247CCCEF}"/>
              </a:ext>
            </a:extLst>
          </p:cNvPr>
          <p:cNvCxnSpPr>
            <a:cxnSpLocks/>
            <a:stCxn id="42" idx="5"/>
            <a:endCxn id="80" idx="2"/>
          </p:cNvCxnSpPr>
          <p:nvPr/>
        </p:nvCxnSpPr>
        <p:spPr>
          <a:xfrm>
            <a:off x="5253099" y="4933723"/>
            <a:ext cx="756100" cy="9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C5254E-B13B-45EF-8C20-75D5F5E2256D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 flipV="1">
            <a:off x="6466399" y="5715000"/>
            <a:ext cx="897172" cy="18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6C1A43F-97B1-4E8B-AA2B-F00B58F3DF1E}"/>
              </a:ext>
            </a:extLst>
          </p:cNvPr>
          <p:cNvCxnSpPr>
            <a:cxnSpLocks/>
            <a:stCxn id="79" idx="6"/>
            <a:endCxn id="50" idx="3"/>
          </p:cNvCxnSpPr>
          <p:nvPr/>
        </p:nvCxnSpPr>
        <p:spPr>
          <a:xfrm flipV="1">
            <a:off x="7820771" y="4886045"/>
            <a:ext cx="551984" cy="82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E0A2D11-A2BB-434E-B7DE-7F5F97919186}"/>
              </a:ext>
            </a:extLst>
          </p:cNvPr>
          <p:cNvCxnSpPr>
            <a:cxnSpLocks/>
            <a:stCxn id="49" idx="5"/>
            <a:endCxn id="79" idx="1"/>
          </p:cNvCxnSpPr>
          <p:nvPr/>
        </p:nvCxnSpPr>
        <p:spPr>
          <a:xfrm>
            <a:off x="6410045" y="5038445"/>
            <a:ext cx="1020481" cy="51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A61777-6C1A-4315-B4B5-470C7065FED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6333845" y="4070705"/>
            <a:ext cx="972110" cy="56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42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5145-9257-4598-A095-97EB4431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tests on chains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DEE5D8-43E6-4B15-BD27-00A5B2C3A78D}"/>
              </a:ext>
            </a:extLst>
          </p:cNvPr>
          <p:cNvSpPr/>
          <p:nvPr/>
        </p:nvSpPr>
        <p:spPr>
          <a:xfrm>
            <a:off x="609600" y="2560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998014-8CE7-466B-AB19-89B56CA38D1A}"/>
              </a:ext>
            </a:extLst>
          </p:cNvPr>
          <p:cNvSpPr/>
          <p:nvPr/>
        </p:nvSpPr>
        <p:spPr>
          <a:xfrm>
            <a:off x="1676400" y="2560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BBF443-A06E-4F74-B029-D26F59F7AA43}"/>
              </a:ext>
            </a:extLst>
          </p:cNvPr>
          <p:cNvSpPr/>
          <p:nvPr/>
        </p:nvSpPr>
        <p:spPr>
          <a:xfrm>
            <a:off x="2819400" y="2560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1ED2EF-B697-42F2-93BD-72201BBF8AB9}"/>
              </a:ext>
            </a:extLst>
          </p:cNvPr>
          <p:cNvSpPr/>
          <p:nvPr/>
        </p:nvSpPr>
        <p:spPr>
          <a:xfrm>
            <a:off x="3886200" y="25755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6E086-7E04-4BC2-8C11-D672F23284A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066800" y="278892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B58AA3-2DC4-4756-9F37-9A7F70274C4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33600" y="278892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2D8E44-B4C8-4C01-A2A6-0E82204881A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76600" y="278892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74228E-4628-4BCA-B77E-52687D7B30B5}"/>
              </a:ext>
            </a:extLst>
          </p:cNvPr>
          <p:cNvSpPr/>
          <p:nvPr/>
        </p:nvSpPr>
        <p:spPr>
          <a:xfrm>
            <a:off x="5029200" y="25755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25D6F7-97D3-4DEE-8E48-A5A346ACF683}"/>
              </a:ext>
            </a:extLst>
          </p:cNvPr>
          <p:cNvSpPr/>
          <p:nvPr/>
        </p:nvSpPr>
        <p:spPr>
          <a:xfrm>
            <a:off x="60960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4B97A7-1E7A-4F94-8B39-F00D7FA5AE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343400" y="280416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112904-DDD2-46F1-8FBD-3CDB40CC28F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486400" y="280416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0796C2-0DCD-452A-AEFC-6490D16C2CD2}"/>
              </a:ext>
            </a:extLst>
          </p:cNvPr>
          <p:cNvSpPr/>
          <p:nvPr/>
        </p:nvSpPr>
        <p:spPr>
          <a:xfrm>
            <a:off x="4267200" y="3017520"/>
            <a:ext cx="1895061" cy="438008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976F2D-2290-412E-BD26-E5CA4F246FBA}"/>
              </a:ext>
            </a:extLst>
          </p:cNvPr>
          <p:cNvSpPr/>
          <p:nvPr/>
        </p:nvSpPr>
        <p:spPr>
          <a:xfrm flipV="1">
            <a:off x="3187148" y="2011681"/>
            <a:ext cx="1938130" cy="548639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0E8255-1669-40FB-BDD7-8A3FDA89B93E}"/>
              </a:ext>
            </a:extLst>
          </p:cNvPr>
          <p:cNvSpPr/>
          <p:nvPr/>
        </p:nvSpPr>
        <p:spPr>
          <a:xfrm>
            <a:off x="609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925705-0025-4EDC-B3C5-F771151D16A7}"/>
              </a:ext>
            </a:extLst>
          </p:cNvPr>
          <p:cNvSpPr/>
          <p:nvPr/>
        </p:nvSpPr>
        <p:spPr>
          <a:xfrm>
            <a:off x="16764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1D5076-FA8B-4094-BB32-98170F6873BF}"/>
              </a:ext>
            </a:extLst>
          </p:cNvPr>
          <p:cNvSpPr/>
          <p:nvPr/>
        </p:nvSpPr>
        <p:spPr>
          <a:xfrm>
            <a:off x="28194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231372-C228-4924-84ED-8E00891345FE}"/>
              </a:ext>
            </a:extLst>
          </p:cNvPr>
          <p:cNvSpPr/>
          <p:nvPr/>
        </p:nvSpPr>
        <p:spPr>
          <a:xfrm>
            <a:off x="3886200" y="47396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D022F0-496F-45EE-BED9-EEC060D9FC32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1066800" y="4953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E8DA50-8DBF-4FDF-AEB8-961262F71AE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133600" y="49530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ADAD74-A4EE-4BC7-A2FD-21E18B05D0EE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3276600" y="49530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E2EE5E4-18C8-4543-9E4A-AEBB5B768273}"/>
              </a:ext>
            </a:extLst>
          </p:cNvPr>
          <p:cNvSpPr/>
          <p:nvPr/>
        </p:nvSpPr>
        <p:spPr>
          <a:xfrm>
            <a:off x="5029200" y="47396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43C1E4-CB99-4086-9BFB-F072430BE83C}"/>
              </a:ext>
            </a:extLst>
          </p:cNvPr>
          <p:cNvSpPr/>
          <p:nvPr/>
        </p:nvSpPr>
        <p:spPr>
          <a:xfrm>
            <a:off x="6096000" y="47548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49D91F-827F-49BA-A60D-B828731DFC7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4343400" y="496824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E53CDF-5280-4B17-9DA3-CF71FF0EFCA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486400" y="496824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D58148-4FD3-44B3-9F96-97D8698543AC}"/>
              </a:ext>
            </a:extLst>
          </p:cNvPr>
          <p:cNvSpPr/>
          <p:nvPr/>
        </p:nvSpPr>
        <p:spPr>
          <a:xfrm>
            <a:off x="4267200" y="5181600"/>
            <a:ext cx="1895061" cy="438008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A3C70B0-81E2-4D63-985A-BB69D85F00C3}"/>
              </a:ext>
            </a:extLst>
          </p:cNvPr>
          <p:cNvSpPr/>
          <p:nvPr/>
        </p:nvSpPr>
        <p:spPr>
          <a:xfrm flipV="1">
            <a:off x="2133600" y="4175760"/>
            <a:ext cx="2991678" cy="548639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7B1BDC-2D4C-4DDD-A7B6-EE8BD0930E3C}"/>
              </a:ext>
            </a:extLst>
          </p:cNvPr>
          <p:cNvSpPr/>
          <p:nvPr/>
        </p:nvSpPr>
        <p:spPr>
          <a:xfrm>
            <a:off x="2133600" y="3053927"/>
            <a:ext cx="1895061" cy="438008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FE016-AB54-402F-A83E-31093A190F6D}"/>
              </a:ext>
            </a:extLst>
          </p:cNvPr>
          <p:cNvSpPr txBox="1"/>
          <p:nvPr/>
        </p:nvSpPr>
        <p:spPr>
          <a:xfrm>
            <a:off x="6982570" y="2173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1-2-4-6</a:t>
            </a:r>
          </a:p>
          <a:p>
            <a:r>
              <a:rPr lang="en-US" dirty="0"/>
              <a:t>1-2-3-5-6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DEEBBC-6DEB-462C-97BC-50A793B4CB65}"/>
              </a:ext>
            </a:extLst>
          </p:cNvPr>
          <p:cNvSpPr txBox="1"/>
          <p:nvPr/>
        </p:nvSpPr>
        <p:spPr>
          <a:xfrm>
            <a:off x="7048500" y="464507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1-2-5-6</a:t>
            </a:r>
          </a:p>
          <a:p>
            <a:r>
              <a:rPr lang="en-US" dirty="0"/>
              <a:t>1-2-3-4-6</a:t>
            </a:r>
          </a:p>
        </p:txBody>
      </p:sp>
    </p:spTree>
    <p:extLst>
      <p:ext uri="{BB962C8B-B14F-4D97-AF65-F5344CB8AC3E}">
        <p14:creationId xmlns:p14="http://schemas.microsoft.com/office/powerpoint/2010/main" val="2796848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dirty="0"/>
              <a:t>: A G=(V, E) is called weighted graph if each edge e has an assigned number, called the weight of the edge e.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048000" y="3124200"/>
            <a:ext cx="2514600" cy="2045732"/>
            <a:chOff x="3048000" y="3124200"/>
            <a:chExt cx="2514600" cy="2045732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0" y="3124200"/>
              <a:ext cx="2438400" cy="2045732"/>
              <a:chOff x="762000" y="4114800"/>
              <a:chExt cx="2438400" cy="20457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76400" y="41148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764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14600" y="4419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2000" y="47244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" name="Straight Connector 9"/>
              <p:cNvCxnSpPr>
                <a:stCxn id="5" idx="3"/>
                <a:endCxn id="8" idx="7"/>
              </p:cNvCxnSpPr>
              <p:nvPr/>
            </p:nvCxnSpPr>
            <p:spPr>
              <a:xfrm flipH="1">
                <a:off x="1152245" y="4505045"/>
                <a:ext cx="591110" cy="286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8" idx="5"/>
                <a:endCxn id="6" idx="2"/>
              </p:cNvCxnSpPr>
              <p:nvPr/>
            </p:nvCxnSpPr>
            <p:spPr>
              <a:xfrm>
                <a:off x="1152245" y="5114645"/>
                <a:ext cx="524155" cy="2955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6" idx="6"/>
                <a:endCxn id="9" idx="2"/>
              </p:cNvCxnSpPr>
              <p:nvPr/>
            </p:nvCxnSpPr>
            <p:spPr>
              <a:xfrm>
                <a:off x="2133600" y="5410200"/>
                <a:ext cx="609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5"/>
                <a:endCxn id="9" idx="0"/>
              </p:cNvCxnSpPr>
              <p:nvPr/>
            </p:nvCxnSpPr>
            <p:spPr>
              <a:xfrm>
                <a:off x="2904845" y="4809845"/>
                <a:ext cx="66955" cy="3717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1"/>
                <a:endCxn id="5" idx="6"/>
              </p:cNvCxnSpPr>
              <p:nvPr/>
            </p:nvCxnSpPr>
            <p:spPr>
              <a:xfrm flipH="1" flipV="1">
                <a:off x="2133600" y="4343400"/>
                <a:ext cx="447955" cy="1431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041358" y="5791200"/>
                <a:ext cx="192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Weighted Graph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052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3974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87556" y="3124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7556" y="4038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49556" y="3745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28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400800" cy="28956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multiple and single edges</a:t>
            </a:r>
            <a:r>
              <a:rPr lang="en-US" dirty="0"/>
              <a:t>: Multiple edges are two or more edges connecting the same two vertices</a:t>
            </a:r>
          </a:p>
          <a:p>
            <a:r>
              <a:rPr lang="en-US" dirty="0"/>
              <a:t>Note that in directed graph the pair (u, v) is not the same as the pair (v, u)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53200" y="877669"/>
            <a:ext cx="2438400" cy="2322731"/>
            <a:chOff x="228600" y="3352800"/>
            <a:chExt cx="2438400" cy="2322731"/>
          </a:xfrm>
        </p:grpSpPr>
        <p:sp>
          <p:nvSpPr>
            <p:cNvPr id="5" name="Oval 4"/>
            <p:cNvSpPr/>
            <p:nvPr/>
          </p:nvSpPr>
          <p:spPr>
            <a:xfrm>
              <a:off x="1143000" y="3352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3657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3962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098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5" idx="3"/>
              <a:endCxn id="8" idx="7"/>
            </p:cNvCxnSpPr>
            <p:nvPr/>
          </p:nvCxnSpPr>
          <p:spPr>
            <a:xfrm flipH="1">
              <a:off x="618845" y="3743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6" idx="2"/>
            </p:cNvCxnSpPr>
            <p:nvPr/>
          </p:nvCxnSpPr>
          <p:spPr>
            <a:xfrm>
              <a:off x="618845" y="4352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3"/>
            </p:cNvCxnSpPr>
            <p:nvPr/>
          </p:nvCxnSpPr>
          <p:spPr>
            <a:xfrm flipV="1">
              <a:off x="1533245" y="4047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1"/>
            </p:cNvCxnSpPr>
            <p:nvPr/>
          </p:nvCxnSpPr>
          <p:spPr>
            <a:xfrm>
              <a:off x="1533245" y="3743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1"/>
              <a:endCxn id="5" idx="6"/>
            </p:cNvCxnSpPr>
            <p:nvPr/>
          </p:nvCxnSpPr>
          <p:spPr>
            <a:xfrm flipH="1" flipV="1">
              <a:off x="1600200" y="3581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56055" y="3511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88090" y="4216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91804" y="4732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029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Directed Graph 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  <p:cxnSp>
          <p:nvCxnSpPr>
            <p:cNvPr id="19" name="Straight Connector 18"/>
            <p:cNvCxnSpPr>
              <a:stCxn id="8" idx="4"/>
              <a:endCxn id="6" idx="3"/>
            </p:cNvCxnSpPr>
            <p:nvPr/>
          </p:nvCxnSpPr>
          <p:spPr>
            <a:xfrm>
              <a:off x="457200" y="4419600"/>
              <a:ext cx="752755" cy="390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1000" y="3657600"/>
            <a:ext cx="2439938" cy="2322731"/>
            <a:chOff x="762000" y="4114800"/>
            <a:chExt cx="2439938" cy="2322731"/>
          </a:xfrm>
        </p:grpSpPr>
        <p:sp>
          <p:nvSpPr>
            <p:cNvPr id="24" name="Oval 2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9" name="Straight Connector 28"/>
            <p:cNvCxnSpPr>
              <a:stCxn id="24" idx="3"/>
              <a:endCxn id="2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7"/>
              <a:endCxn id="2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1"/>
              <a:endCxn id="2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1358" y="5791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Undirected Graph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</p:grpSp>
      <p:cxnSp>
        <p:nvCxnSpPr>
          <p:cNvPr id="36" name="Straight Connector 35"/>
          <p:cNvCxnSpPr>
            <a:stCxn id="27" idx="6"/>
            <a:endCxn id="25" idx="1"/>
          </p:cNvCxnSpPr>
          <p:nvPr/>
        </p:nvCxnSpPr>
        <p:spPr>
          <a:xfrm>
            <a:off x="838200" y="4495800"/>
            <a:ext cx="5241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48400" y="3581400"/>
            <a:ext cx="2438400" cy="2322731"/>
            <a:chOff x="762000" y="4114800"/>
            <a:chExt cx="2438400" cy="2322731"/>
          </a:xfrm>
        </p:grpSpPr>
        <p:sp>
          <p:nvSpPr>
            <p:cNvPr id="39" name="Oval 38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4" name="Straight Connector 43"/>
            <p:cNvCxnSpPr>
              <a:stCxn id="39" idx="3"/>
              <a:endCxn id="42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5"/>
              <a:endCxn id="40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7"/>
              <a:endCxn id="41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5"/>
              <a:endCxn id="43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1"/>
              <a:endCxn id="39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41358" y="5791200"/>
              <a:ext cx="2006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</a:t>
              </a:r>
            </a:p>
            <a:p>
              <a:pPr algn="ctr"/>
              <a:r>
                <a:rPr lang="en-US" dirty="0"/>
                <a:t>Undirected Graph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05200" y="3620869"/>
            <a:ext cx="2438400" cy="2322731"/>
            <a:chOff x="4572000" y="4114800"/>
            <a:chExt cx="2438400" cy="2322731"/>
          </a:xfrm>
        </p:grpSpPr>
        <p:sp>
          <p:nvSpPr>
            <p:cNvPr id="51" name="Oval 50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6" name="Straight Connector 55"/>
            <p:cNvCxnSpPr>
              <a:stCxn id="51" idx="3"/>
              <a:endCxn id="54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5"/>
              <a:endCxn id="52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2" idx="7"/>
              <a:endCxn id="53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5"/>
              <a:endCxn id="55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1"/>
              <a:endCxn id="51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53000" y="5791200"/>
              <a:ext cx="174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 </a:t>
              </a:r>
            </a:p>
            <a:p>
              <a:pPr algn="ctr"/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8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graph</a:t>
            </a:r>
            <a:r>
              <a:rPr lang="en-US" b="1" dirty="0"/>
              <a:t> loops</a:t>
            </a:r>
            <a:r>
              <a:rPr lang="en-US" dirty="0"/>
              <a:t>: A degenerate edge of a graph which joins a vertex to itself, also called a self-loop</a:t>
            </a:r>
          </a:p>
          <a:p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962400"/>
            <a:ext cx="5245100" cy="2095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9970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multigraph</a:t>
            </a:r>
            <a:r>
              <a:rPr lang="en-US" dirty="0"/>
              <a:t> is a graph in which two vertices (with the condition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different from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can be joined by multiple edges (1)</a:t>
            </a:r>
          </a:p>
          <a:p>
            <a:r>
              <a:rPr lang="en-US" dirty="0"/>
              <a:t>If we remove the condition v</a:t>
            </a:r>
            <a:r>
              <a:rPr lang="en-US" baseline="-25000" dirty="0"/>
              <a:t>i</a:t>
            </a:r>
            <a:r>
              <a:rPr lang="en-US" dirty="0"/>
              <a:t> different from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in the definition of a </a:t>
            </a:r>
            <a:r>
              <a:rPr lang="en-US" dirty="0" err="1"/>
              <a:t>multigraph</a:t>
            </a:r>
            <a:r>
              <a:rPr lang="en-US" dirty="0"/>
              <a:t> then we get the notion of a </a:t>
            </a:r>
            <a:r>
              <a:rPr lang="en-US" dirty="0" err="1"/>
              <a:t>pseudograph</a:t>
            </a:r>
            <a:r>
              <a:rPr lang="en-US" dirty="0"/>
              <a:t>, which allows for loops to occur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4216400"/>
            <a:ext cx="3479800" cy="1879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974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Path</a:t>
            </a:r>
            <a:r>
              <a:rPr lang="en-US" dirty="0"/>
              <a:t> from v1 to </a:t>
            </a:r>
            <a:r>
              <a:rPr lang="en-US" dirty="0" err="1"/>
              <a:t>vn</a:t>
            </a:r>
            <a:r>
              <a:rPr lang="en-US" dirty="0"/>
              <a:t> is a sequence of edges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(v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), …, (v</a:t>
            </a:r>
            <a:r>
              <a:rPr lang="en-US" baseline="-25000" dirty="0"/>
              <a:t>n-1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  <a:p>
            <a:r>
              <a:rPr lang="en-US" dirty="0"/>
              <a:t>If v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and no edge is repeated, then the path is called a </a:t>
            </a:r>
            <a:r>
              <a:rPr lang="en-US" b="1" dirty="0"/>
              <a:t>circuit</a:t>
            </a:r>
            <a:r>
              <a:rPr lang="en-US" dirty="0"/>
              <a:t>.</a:t>
            </a:r>
          </a:p>
          <a:p>
            <a:r>
              <a:rPr lang="en-US" dirty="0"/>
              <a:t>If all vertices in a circuit are different, then it is called a </a:t>
            </a:r>
            <a:r>
              <a:rPr lang="en-US" b="1" dirty="0"/>
              <a:t>cycle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52800"/>
            <a:ext cx="2819400" cy="269026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31595826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4665</TotalTime>
  <Words>2463</Words>
  <Application>Microsoft Office PowerPoint</Application>
  <PresentationFormat>On-screen Show (4:3)</PresentationFormat>
  <Paragraphs>609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ＭＳ Ｐゴシック</vt:lpstr>
      <vt:lpstr>Arial</vt:lpstr>
      <vt:lpstr>Calibri</vt:lpstr>
      <vt:lpstr>Courier</vt:lpstr>
      <vt:lpstr>FGRTemplate</vt:lpstr>
      <vt:lpstr>Equation</vt:lpstr>
      <vt:lpstr>Graphs</vt:lpstr>
      <vt:lpstr>Objectives</vt:lpstr>
      <vt:lpstr>Graph definition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Henry: graphs and trees</vt:lpstr>
      <vt:lpstr>Graph applications</vt:lpstr>
      <vt:lpstr>PowerPoint Presentation</vt:lpstr>
      <vt:lpstr>Adjacency list representation</vt:lpstr>
      <vt:lpstr>Adjacency list representation</vt:lpstr>
      <vt:lpstr>Adjacency Matrix</vt:lpstr>
      <vt:lpstr>Adjacency Matrix</vt:lpstr>
      <vt:lpstr>Adjacency Matrix Examples</vt:lpstr>
      <vt:lpstr>PowerPoint Presentation</vt:lpstr>
      <vt:lpstr>Breadth-first traversal</vt:lpstr>
      <vt:lpstr>Breadth-first traversal</vt:lpstr>
      <vt:lpstr>Breadth-first algorithm</vt:lpstr>
      <vt:lpstr>Breadth-first algorithm</vt:lpstr>
      <vt:lpstr>Breadth first algorithm</vt:lpstr>
      <vt:lpstr>Depth first traversal</vt:lpstr>
      <vt:lpstr>Depth-first traversal algorithm</vt:lpstr>
      <vt:lpstr>Depth-first traversal algorithm</vt:lpstr>
      <vt:lpstr>PowerPoint Presentation</vt:lpstr>
      <vt:lpstr>Connectivity</vt:lpstr>
      <vt:lpstr>Connectivity</vt:lpstr>
      <vt:lpstr>Cycle detection</vt:lpstr>
      <vt:lpstr>PowerPoint Presentation</vt:lpstr>
      <vt:lpstr>Shortest path problem</vt:lpstr>
      <vt:lpstr>Shortest Path Methods</vt:lpstr>
      <vt:lpstr>PowerPoint Presentation</vt:lpstr>
      <vt:lpstr>Dijkstra’s algorithm</vt:lpstr>
      <vt:lpstr>Dijkstra algorithm</vt:lpstr>
      <vt:lpstr>Henry: keeping the active head</vt:lpstr>
      <vt:lpstr>Dijkstra algorithm example</vt:lpstr>
      <vt:lpstr>PowerPoint Presentation</vt:lpstr>
      <vt:lpstr>Floyd Algorithm</vt:lpstr>
      <vt:lpstr>Floyd Algorithm</vt:lpstr>
      <vt:lpstr>Floyd Algorithm Example</vt:lpstr>
      <vt:lpstr>Floyd Algorithm Example</vt:lpstr>
      <vt:lpstr>Floyd Algorithm Example</vt:lpstr>
      <vt:lpstr>The test of shortest path</vt:lpstr>
      <vt:lpstr>More tests on chains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333</cp:revision>
  <dcterms:created xsi:type="dcterms:W3CDTF">2013-07-03T07:19:54Z</dcterms:created>
  <dcterms:modified xsi:type="dcterms:W3CDTF">2017-06-04T07:14:27Z</dcterms:modified>
</cp:coreProperties>
</file>