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79" r:id="rId2"/>
    <p:sldId id="280" r:id="rId3"/>
    <p:sldId id="361" r:id="rId4"/>
    <p:sldId id="359" r:id="rId5"/>
    <p:sldId id="360" r:id="rId6"/>
    <p:sldId id="363" r:id="rId7"/>
    <p:sldId id="364" r:id="rId8"/>
    <p:sldId id="365" r:id="rId9"/>
    <p:sldId id="366" r:id="rId10"/>
    <p:sldId id="367" r:id="rId11"/>
    <p:sldId id="387" r:id="rId12"/>
    <p:sldId id="369" r:id="rId13"/>
    <p:sldId id="370" r:id="rId14"/>
    <p:sldId id="371" r:id="rId15"/>
    <p:sldId id="372" r:id="rId16"/>
    <p:sldId id="373" r:id="rId17"/>
    <p:sldId id="388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62" r:id="rId31"/>
    <p:sldId id="283" r:id="rId32"/>
    <p:sldId id="284" r:id="rId33"/>
    <p:sldId id="292" r:id="rId34"/>
    <p:sldId id="285" r:id="rId35"/>
    <p:sldId id="286" r:id="rId36"/>
    <p:sldId id="327" r:id="rId37"/>
    <p:sldId id="329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287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6" r:id="rId63"/>
    <p:sldId id="288" r:id="rId64"/>
    <p:sldId id="289" r:id="rId65"/>
    <p:sldId id="290" r:id="rId66"/>
    <p:sldId id="294" r:id="rId67"/>
    <p:sldId id="291" r:id="rId68"/>
    <p:sldId id="295" r:id="rId69"/>
    <p:sldId id="296" r:id="rId70"/>
    <p:sldId id="297" r:id="rId71"/>
    <p:sldId id="298" r:id="rId72"/>
    <p:sldId id="299" r:id="rId73"/>
    <p:sldId id="278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98" autoAdjust="0"/>
  </p:normalViewPr>
  <p:slideViewPr>
    <p:cSldViewPr>
      <p:cViewPr varScale="1">
        <p:scale>
          <a:sx n="107" d="100"/>
          <a:sy n="107" d="100"/>
        </p:scale>
        <p:origin x="15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21-May-17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heaps (a) and non-heaps (b,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</a:t>
            </a:r>
            <a:r>
              <a:rPr lang="en-US" err="1"/>
              <a:t>-</a:t>
            </a:r>
            <a:r>
              <a:rPr lang="en-US"/>
              <a:t>example.gif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95400"/>
            <a:ext cx="4552950" cy="3803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14875" y="22098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4153" y="3238954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3183818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47244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7053" y="47244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0419" y="46482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8072" y="46482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297" y="761999"/>
            <a:ext cx="5105400" cy="44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p, left child </a:t>
            </a:r>
            <a:r>
              <a:rPr lang="en-US" dirty="0" err="1"/>
              <a:t>c1</a:t>
            </a:r>
            <a:r>
              <a:rPr lang="en-US" dirty="0"/>
              <a:t>=2*</a:t>
            </a:r>
            <a:r>
              <a:rPr lang="en-US" dirty="0" err="1"/>
              <a:t>p+1</a:t>
            </a:r>
            <a:r>
              <a:rPr lang="en-US" dirty="0"/>
              <a:t>, right child </a:t>
            </a:r>
            <a:r>
              <a:rPr lang="en-US" dirty="0" err="1"/>
              <a:t>c2</a:t>
            </a:r>
            <a:r>
              <a:rPr lang="en-US" dirty="0"/>
              <a:t>=2*</a:t>
            </a:r>
            <a:r>
              <a:rPr lang="en-US" dirty="0" err="1"/>
              <a:t>p+2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12" y="5408412"/>
            <a:ext cx="5105400" cy="45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c=(1, 3, 5, ..) then c is left, parent at (c-1)/2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2329" y="6013530"/>
            <a:ext cx="5105400" cy="45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c=(2, 4, 6, ..) then c is right, parent at (c-2)/2</a:t>
            </a:r>
          </a:p>
        </p:txBody>
      </p:sp>
    </p:spTree>
    <p:extLst>
      <p:ext uri="{BB962C8B-B14F-4D97-AF65-F5344CB8AC3E}">
        <p14:creationId xmlns:p14="http://schemas.microsoft.com/office/powerpoint/2010/main" val="62807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2094405" y="2551837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Priority Queue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via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heap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9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as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an excellent way to implement a priority queue.</a:t>
            </a:r>
          </a:p>
          <a:p>
            <a:r>
              <a:rPr lang="en-US" dirty="0"/>
              <a:t>Two procedures needed to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elements from this heap.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4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enqueue</a:t>
            </a:r>
            <a:r>
              <a:rPr lang="en-US" dirty="0"/>
              <a:t>, element is added at the end of the heap as last leaf</a:t>
            </a:r>
          </a:p>
          <a:p>
            <a:r>
              <a:rPr lang="en-US" dirty="0"/>
              <a:t>Restoring the heap property is achieved by moving from the last leaf toward the root.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52800"/>
            <a:ext cx="8763000" cy="2006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9026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1672"/>
            <a:ext cx="8153400" cy="524672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5171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means removing root element from heap (the largest)</a:t>
            </a:r>
          </a:p>
          <a:p>
            <a:r>
              <a:rPr lang="en-US" dirty="0"/>
              <a:t>Then the last leaf is put in its place, this time, moving from the root down the 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438400"/>
            <a:ext cx="8661400" cy="37465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33800" y="5715000"/>
            <a:ext cx="1752600" cy="381000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885"/>
            <a:ext cx="9144000" cy="55027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2666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1940520" y="2551837"/>
            <a:ext cx="52629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Heap formation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 heapsort</a:t>
            </a:r>
          </a:p>
        </p:txBody>
      </p:sp>
    </p:spTree>
    <p:extLst>
      <p:ext uri="{BB962C8B-B14F-4D97-AF65-F5344CB8AC3E}">
        <p14:creationId xmlns:p14="http://schemas.microsoft.com/office/powerpoint/2010/main" val="90986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and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Heaps can be implemented as arrays</a:t>
            </a:r>
          </a:p>
          <a:p>
            <a:pPr lvl="1"/>
            <a:r>
              <a:rPr lang="en-US" dirty="0"/>
              <a:t>Each heap is an array</a:t>
            </a:r>
          </a:p>
          <a:p>
            <a:pPr lvl="1"/>
            <a:r>
              <a:rPr lang="en-US" dirty="0"/>
              <a:t>Some arrays are not heaps</a:t>
            </a:r>
          </a:p>
          <a:p>
            <a:pPr lvl="2"/>
            <a:r>
              <a:rPr lang="en-US" dirty="0"/>
              <a:t>So we need to re-organize data in the array to represent a heap</a:t>
            </a:r>
          </a:p>
          <a:p>
            <a:r>
              <a:rPr lang="en-US" dirty="0"/>
              <a:t>Top-down approach</a:t>
            </a:r>
          </a:p>
          <a:p>
            <a:pPr lvl="1"/>
            <a:r>
              <a:rPr lang="en-US" dirty="0"/>
              <a:t>Start with an empty heap and sequentially include elements into a growing heap.</a:t>
            </a:r>
          </a:p>
          <a:p>
            <a:r>
              <a:rPr lang="en-US" dirty="0"/>
              <a:t>Floyd algorithm, heap is built bottom-up </a:t>
            </a:r>
          </a:p>
          <a:p>
            <a:pPr lvl="1"/>
            <a:r>
              <a:rPr lang="en-US" dirty="0"/>
              <a:t>Small heaps are formed and repetitively merged into larger heap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7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0"/>
            <a:ext cx="8216900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5539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Deletion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AVL Trees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Heaps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00200"/>
            <a:ext cx="7239000" cy="364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1115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51000"/>
            <a:ext cx="8864600" cy="355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7424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473200"/>
            <a:ext cx="6756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0315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300"/>
            <a:ext cx="7467600" cy="383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46214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270000"/>
            <a:ext cx="8102600" cy="4305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673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514600"/>
            <a:ext cx="8915400" cy="3429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Start from </a:t>
            </a:r>
            <a:r>
              <a:rPr lang="en-US" dirty="0" err="1"/>
              <a:t>nonleaf</a:t>
            </a:r>
            <a:r>
              <a:rPr lang="en-US" dirty="0"/>
              <a:t> node: data[n/2 -1] </a:t>
            </a:r>
          </a:p>
          <a:p>
            <a:pPr lvl="1"/>
            <a:r>
              <a:rPr lang="en-US" dirty="0"/>
              <a:t>Because we build the tree from left to right, with the left most is the root node and next two elements will be its two children and so on… </a:t>
            </a:r>
          </a:p>
          <a:p>
            <a:pPr lvl="1"/>
            <a:r>
              <a:rPr lang="en-US" dirty="0"/>
              <a:t>[n/2-1] will be the last node which is none-leave</a:t>
            </a:r>
          </a:p>
          <a:p>
            <a:pPr lvl="1"/>
            <a:r>
              <a:rPr lang="en-US" dirty="0"/>
              <a:t>Since in a binary tree: Half of the nodes (if the tree is complete binary tree) will be non-leaves.</a:t>
            </a:r>
          </a:p>
          <a:p>
            <a:r>
              <a:rPr lang="en-US" dirty="0"/>
              <a:t>First: data[n/2-1] and its children (data[n-1], data[n-2])</a:t>
            </a:r>
          </a:p>
          <a:p>
            <a:pPr lvl="1"/>
            <a:r>
              <a:rPr lang="en-US" dirty="0"/>
              <a:t>Swap data[n/2-1] with its </a:t>
            </a:r>
            <a:r>
              <a:rPr lang="en-US" b="1" dirty="0">
                <a:solidFill>
                  <a:srgbClr val="FF0000"/>
                </a:solidFill>
              </a:rPr>
              <a:t>larger</a:t>
            </a:r>
            <a:r>
              <a:rPr lang="en-US" dirty="0"/>
              <a:t> child data[n-2] = 12</a:t>
            </a:r>
          </a:p>
          <a:p>
            <a:r>
              <a:rPr lang="en-US" dirty="0"/>
              <a:t>Next is data[n/2 - 2] and its children (data[n-3], data[n-4])</a:t>
            </a:r>
          </a:p>
          <a:p>
            <a:pPr lvl="1"/>
            <a:r>
              <a:rPr lang="en-US" dirty="0"/>
              <a:t>Swap data[n/2-2] with its larger child data[n-4]</a:t>
            </a:r>
          </a:p>
          <a:p>
            <a:r>
              <a:rPr lang="en-US" dirty="0"/>
              <a:t>Next is data[n/2-3] = 8, and its children (data[n-5], data[n-6]), the children now is starting to be </a:t>
            </a:r>
            <a:r>
              <a:rPr lang="en-US" dirty="0" err="1"/>
              <a:t>nonleaf</a:t>
            </a:r>
            <a:r>
              <a:rPr lang="en-US" dirty="0"/>
              <a:t> so it starts its merging.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154493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746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704699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Speech Bubble: Rectangle with Corners Rounded 2"/>
          <p:cNvSpPr/>
          <p:nvPr/>
        </p:nvSpPr>
        <p:spPr>
          <a:xfrm>
            <a:off x="632011" y="4495800"/>
            <a:ext cx="2057400" cy="1143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the last parent from last child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89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3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57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91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25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59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0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71012" y="489024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312023" y="5511053"/>
            <a:ext cx="537883" cy="179373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4383742" y="5511053"/>
            <a:ext cx="952500" cy="198183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 flipV="1">
            <a:off x="4922741" y="4614511"/>
            <a:ext cx="1066801" cy="275735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/>
          <p:nvPr/>
        </p:nvSpPr>
        <p:spPr>
          <a:xfrm flipV="1">
            <a:off x="4922742" y="4495799"/>
            <a:ext cx="1512798" cy="394447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5509929" y="5544509"/>
            <a:ext cx="1434253" cy="230302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5509930" y="5544509"/>
            <a:ext cx="2033870" cy="329454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/>
          <p:nvPr/>
        </p:nvSpPr>
        <p:spPr>
          <a:xfrm>
            <a:off x="5922307" y="5450501"/>
            <a:ext cx="2207558" cy="504497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>
            <a:off x="5922307" y="5450502"/>
            <a:ext cx="2764493" cy="721698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1965512" y="6204539"/>
            <a:ext cx="4836460" cy="501462"/>
          </a:xfrm>
          <a:prstGeom prst="wedgeRoundRectCallout">
            <a:avLst>
              <a:gd name="adj1" fmla="val -22943"/>
              <a:gd name="adj2" fmla="val -100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567 &gt;&gt; Build 234 &gt;&gt; Build 123 &gt;&gt; Build 012</a:t>
            </a:r>
          </a:p>
        </p:txBody>
      </p:sp>
    </p:spTree>
    <p:extLst>
      <p:ext uri="{BB962C8B-B14F-4D97-AF65-F5344CB8AC3E}">
        <p14:creationId xmlns:p14="http://schemas.microsoft.com/office/powerpoint/2010/main" val="57715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91400" cy="51747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228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array to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55650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19387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heap to sorted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38200"/>
            <a:ext cx="8991600" cy="546186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939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1825099" y="2551837"/>
            <a:ext cx="54938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Polish notation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(Prefix notation)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34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37968">
            <a:off x="1132609" y="2551837"/>
            <a:ext cx="68788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AVL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tree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(self-balancing BST)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011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ALV tree (by </a:t>
            </a:r>
            <a:r>
              <a:rPr lang="en-US" dirty="0" err="1"/>
              <a:t>Adelson</a:t>
            </a:r>
            <a:r>
              <a:rPr lang="en-US" dirty="0"/>
              <a:t>, </a:t>
            </a:r>
            <a:r>
              <a:rPr lang="en-US" dirty="0" err="1"/>
              <a:t>Velskii</a:t>
            </a:r>
            <a:r>
              <a:rPr lang="en-US" dirty="0"/>
              <a:t>, and Landis) is balanced binary search tree with condition</a:t>
            </a:r>
          </a:p>
          <a:p>
            <a:pPr lvl="1"/>
            <a:r>
              <a:rPr lang="en-US" dirty="0"/>
              <a:t>Height of the left and right </a:t>
            </a:r>
            <a:r>
              <a:rPr lang="en-US" dirty="0" err="1"/>
              <a:t>subtrees</a:t>
            </a:r>
            <a:r>
              <a:rPr lang="en-US" dirty="0"/>
              <a:t> of every node differ by at most one</a:t>
            </a:r>
          </a:p>
          <a:p>
            <a:r>
              <a:rPr lang="en-US" dirty="0"/>
              <a:t>A </a:t>
            </a:r>
            <a:r>
              <a:rPr lang="en-US" b="1" dirty="0"/>
              <a:t>balance factor </a:t>
            </a:r>
            <a:r>
              <a:rPr lang="en-US" dirty="0"/>
              <a:t>is the height of the right </a:t>
            </a:r>
            <a:r>
              <a:rPr lang="en-US" dirty="0" err="1"/>
              <a:t>subtree</a:t>
            </a:r>
            <a:r>
              <a:rPr lang="en-US" dirty="0"/>
              <a:t> minus the height of the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ALV tree, </a:t>
            </a:r>
            <a:r>
              <a:rPr lang="en-US" b="1" dirty="0"/>
              <a:t>balance factors </a:t>
            </a:r>
            <a:r>
              <a:rPr lang="en-US" dirty="0"/>
              <a:t>of all nodes should be +1, 0, or -1.</a:t>
            </a:r>
          </a:p>
          <a:p>
            <a:r>
              <a:rPr lang="en-US" dirty="0"/>
              <a:t>Note also that: Definition of AVL tree is the same as that of the balanced tree. </a:t>
            </a:r>
          </a:p>
          <a:p>
            <a:r>
              <a:rPr lang="en-US" dirty="0"/>
              <a:t>However, the concept of AVL tree always implicitly includes </a:t>
            </a:r>
          </a:p>
          <a:p>
            <a:pPr lvl="1"/>
            <a:r>
              <a:rPr lang="en-US" dirty="0"/>
              <a:t>the techniques for finding balance factors and </a:t>
            </a:r>
          </a:p>
          <a:p>
            <a:pPr lvl="1"/>
            <a:r>
              <a:rPr lang="en-US" dirty="0"/>
              <a:t>balancing the tree.</a:t>
            </a:r>
          </a:p>
        </p:txBody>
      </p:sp>
    </p:spTree>
    <p:extLst>
      <p:ext uri="{BB962C8B-B14F-4D97-AF65-F5344CB8AC3E}">
        <p14:creationId xmlns:p14="http://schemas.microsoft.com/office/powerpoint/2010/main" val="201932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factors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143000"/>
          </a:xfrm>
        </p:spPr>
        <p:txBody>
          <a:bodyPr/>
          <a:lstStyle/>
          <a:p>
            <a:r>
              <a:rPr lang="en-US" dirty="0"/>
              <a:t>Is defined as height of the right </a:t>
            </a:r>
            <a:r>
              <a:rPr lang="en-US" dirty="0" err="1"/>
              <a:t>subtree</a:t>
            </a:r>
            <a:r>
              <a:rPr lang="en-US" dirty="0"/>
              <a:t> minus height of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48475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2920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9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insertion if the balance factor of AVL tree becomes less than -1 or greater than 1, the tree has to be re-balanced.</a:t>
            </a:r>
          </a:p>
          <a:p>
            <a:r>
              <a:rPr lang="en-US" dirty="0"/>
              <a:t>Four cases, however, two cases to be analyzed and the other two will be symmetrically the same</a:t>
            </a:r>
          </a:p>
          <a:p>
            <a:r>
              <a:rPr lang="en-US" dirty="0">
                <a:solidFill>
                  <a:srgbClr val="FF0000"/>
                </a:solidFill>
              </a:rPr>
              <a:t>First case</a:t>
            </a:r>
            <a:r>
              <a:rPr lang="en-US" dirty="0"/>
              <a:t>: inserting into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>
                <a:solidFill>
                  <a:srgbClr val="FF0000"/>
                </a:solidFill>
              </a:rPr>
              <a:t>Second case</a:t>
            </a:r>
            <a:r>
              <a:rPr lang="en-US" dirty="0"/>
              <a:t>: inserting into the left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</p:txBody>
      </p:sp>
    </p:spTree>
    <p:extLst>
      <p:ext uri="{BB962C8B-B14F-4D97-AF65-F5344CB8AC3E}">
        <p14:creationId xmlns:p14="http://schemas.microsoft.com/office/powerpoint/2010/main" val="1242510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>
            <a:normAutofit fontScale="92500"/>
          </a:bodyPr>
          <a:lstStyle/>
          <a:p>
            <a:r>
              <a:rPr lang="en-US" dirty="0"/>
              <a:t>Inserting a node 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86"/>
            <a:ext cx="9144000" cy="326381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649679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26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62354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2767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962555" y="31911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667000" y="17618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905000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667000" y="29048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3962400" y="1761845"/>
            <a:ext cx="143855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114955" y="1143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8402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 and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special notation for propositional logic that eliminates all parentheses from formulas</a:t>
            </a:r>
          </a:p>
          <a:p>
            <a:pPr lvl="1"/>
            <a:r>
              <a:rPr lang="en-US" dirty="0"/>
              <a:t>(5-6)*7 = *-567</a:t>
            </a:r>
          </a:p>
          <a:p>
            <a:r>
              <a:rPr lang="en-US" dirty="0"/>
              <a:t>Compiler rejects everything that is not essential to retrieve the proper meaning of formulas</a:t>
            </a:r>
          </a:p>
        </p:txBody>
      </p:sp>
    </p:spTree>
    <p:extLst>
      <p:ext uri="{BB962C8B-B14F-4D97-AF65-F5344CB8AC3E}">
        <p14:creationId xmlns:p14="http://schemas.microsoft.com/office/powerpoint/2010/main" val="3517324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2276755"/>
            <a:ext cx="1895755" cy="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40891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2981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057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2981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895755"/>
            <a:ext cx="1895755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219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219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057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038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3666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1297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286155"/>
            <a:ext cx="1667155" cy="100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34489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557536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276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667000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1828800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667000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056309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1271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0" idx="7"/>
          </p:cNvCxnSpPr>
          <p:nvPr/>
        </p:nvCxnSpPr>
        <p:spPr>
          <a:xfrm flipH="1">
            <a:off x="3505200" y="1380845"/>
            <a:ext cx="1057555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11" idx="1"/>
          </p:cNvCxnSpPr>
          <p:nvPr/>
        </p:nvCxnSpPr>
        <p:spPr>
          <a:xfrm>
            <a:off x="3505200" y="2295245"/>
            <a:ext cx="9051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4886045" y="1380845"/>
            <a:ext cx="12769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733800" y="762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528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Inserting a node to the left </a:t>
            </a:r>
            <a:r>
              <a:rPr lang="en-US" dirty="0" err="1"/>
              <a:t>subtree</a:t>
            </a:r>
            <a:r>
              <a:rPr lang="en-US" dirty="0"/>
              <a:t> of the right child (more complex)</a:t>
            </a:r>
          </a:p>
          <a:p>
            <a:r>
              <a:rPr lang="en-US" dirty="0"/>
              <a:t>A double rotation is needed. </a:t>
            </a:r>
          </a:p>
          <a:p>
            <a:pPr lvl="1"/>
            <a:r>
              <a:rPr lang="en-US" dirty="0"/>
              <a:t>First: Rotating R about Q and then </a:t>
            </a:r>
          </a:p>
          <a:p>
            <a:pPr lvl="1"/>
            <a:r>
              <a:rPr lang="en-US" dirty="0"/>
              <a:t>Second: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144000" cy="308837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96540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1" name="Explosion 1 30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32" name="Straight Arrow Connector 31"/>
          <p:cNvCxnSpPr>
            <a:stCxn id="31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907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3914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781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1720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00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6294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8959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1814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2578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75044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trees &amp; their traversals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833582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50319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3057245"/>
            <a:ext cx="1353110" cy="5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156264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2981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 flipV="1">
            <a:off x="4962245" y="2657755"/>
            <a:ext cx="1353110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2981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114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3743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438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5657290" y="2676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246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181445" y="3438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164760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5352490" y="31334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191390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019248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999458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523845" y="1990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7618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5238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971800" y="1371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886200" y="1828800"/>
            <a:ext cx="16671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067311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429000" y="2057400"/>
            <a:ext cx="21243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29725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 flipV="1">
            <a:off x="3429000" y="1209955"/>
            <a:ext cx="1810310" cy="847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976089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95608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Particular kind of binary tree, called heap, has two properties</a:t>
            </a:r>
          </a:p>
          <a:p>
            <a:pPr lvl="1"/>
            <a:r>
              <a:rPr lang="en-US" dirty="0"/>
              <a:t>Value of each node is greater than or equal to the values of its children</a:t>
            </a:r>
          </a:p>
          <a:p>
            <a:pPr lvl="1"/>
            <a:r>
              <a:rPr lang="en-US" dirty="0"/>
              <a:t>The tree is nearly complete, i.e. it is perfectly balanced, and </a:t>
            </a:r>
            <a:r>
              <a:rPr lang="en-US" dirty="0">
                <a:solidFill>
                  <a:srgbClr val="FF0000"/>
                </a:solidFill>
              </a:rPr>
              <a:t>leaves in the last level are all in the left most positions first</a:t>
            </a:r>
            <a:r>
              <a:rPr lang="en-US" dirty="0"/>
              <a:t>.</a:t>
            </a:r>
          </a:p>
          <a:p>
            <a:r>
              <a:rPr lang="en-US" dirty="0"/>
              <a:t>These two properties define a </a:t>
            </a:r>
            <a:r>
              <a:rPr lang="en-US" b="1" dirty="0"/>
              <a:t>max heap</a:t>
            </a:r>
            <a:r>
              <a:rPr lang="en-US" dirty="0"/>
              <a:t>.</a:t>
            </a:r>
          </a:p>
          <a:p>
            <a:r>
              <a:rPr lang="en-US" dirty="0"/>
              <a:t>If “</a:t>
            </a:r>
            <a:r>
              <a:rPr lang="en-US" b="1" dirty="0"/>
              <a:t>greater</a:t>
            </a:r>
            <a:r>
              <a:rPr lang="en-US" dirty="0"/>
              <a:t>” in the first property is replaced with “</a:t>
            </a:r>
            <a:r>
              <a:rPr lang="en-US" b="1" dirty="0"/>
              <a:t>less</a:t>
            </a:r>
            <a:r>
              <a:rPr lang="en-US" dirty="0"/>
              <a:t>”, then the definition specifies a </a:t>
            </a:r>
            <a:r>
              <a:rPr lang="en-US" b="1" dirty="0"/>
              <a:t>min heap</a:t>
            </a:r>
            <a:r>
              <a:rPr lang="en-US" dirty="0"/>
              <a:t>.</a:t>
            </a:r>
          </a:p>
          <a:p>
            <a:r>
              <a:rPr lang="en-US" dirty="0"/>
              <a:t>Heap is used as Priority Queue and for heap-sorting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50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7"/>
          </p:cNvCxnSpPr>
          <p:nvPr/>
        </p:nvCxnSpPr>
        <p:spPr>
          <a:xfrm flipH="1">
            <a:off x="4428845" y="21428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39248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40120685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4733645" y="1350683"/>
            <a:ext cx="1267665" cy="46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810000" y="808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3"/>
            <a:endCxn id="30" idx="7"/>
          </p:cNvCxnSpPr>
          <p:nvPr/>
        </p:nvCxnSpPr>
        <p:spPr>
          <a:xfrm flipH="1">
            <a:off x="3362045" y="1350683"/>
            <a:ext cx="1048310" cy="54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51921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ALV tree seen before might be child of some other node in the tree</a:t>
            </a:r>
          </a:p>
          <a:p>
            <a:r>
              <a:rPr lang="en-US" dirty="0"/>
              <a:t>If a node is entered to the tree and the balance of P is disturbed and then restored.</a:t>
            </a:r>
          </a:p>
          <a:p>
            <a:pPr lvl="1"/>
            <a:r>
              <a:rPr lang="en-US" dirty="0"/>
              <a:t>Does extra work needed to be done for the predecessor(s) of P?</a:t>
            </a:r>
          </a:p>
          <a:p>
            <a:r>
              <a:rPr lang="en-US" dirty="0"/>
              <a:t>Fortunately, NO, since after rotation height of the new tree is exactly the same as that of the previous one.</a:t>
            </a:r>
          </a:p>
          <a:p>
            <a:r>
              <a:rPr lang="en-US" dirty="0"/>
              <a:t>Which mean the balance factor of parent of the new root (Q in previous example) 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1239144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the general solution is:</a:t>
            </a:r>
          </a:p>
          <a:p>
            <a:pPr lvl="1"/>
            <a:r>
              <a:rPr lang="en-US" dirty="0"/>
              <a:t>Find a node P for which the balance factor becomes unacceptable after a node is inserted</a:t>
            </a:r>
          </a:p>
          <a:p>
            <a:pPr lvl="1"/>
            <a:r>
              <a:rPr lang="en-US" dirty="0"/>
              <a:t>This is detected by moving up toward the root from newly inserted node</a:t>
            </a:r>
          </a:p>
          <a:p>
            <a:pPr lvl="1"/>
            <a:r>
              <a:rPr lang="en-US" dirty="0"/>
              <a:t>If the old balance factor is +-1 it might be changed to +-2</a:t>
            </a:r>
          </a:p>
          <a:p>
            <a:pPr lvl="1"/>
            <a:r>
              <a:rPr lang="en-US" dirty="0"/>
              <a:t>The first node whose balance factor is changed to +-2 becomes the root P of a </a:t>
            </a:r>
            <a:r>
              <a:rPr lang="en-US" dirty="0" err="1"/>
              <a:t>subtree</a:t>
            </a:r>
            <a:r>
              <a:rPr lang="en-US" dirty="0"/>
              <a:t> that we need to balance</a:t>
            </a:r>
          </a:p>
          <a:p>
            <a:pPr lvl="1"/>
            <a:r>
              <a:rPr lang="en-US" dirty="0"/>
              <a:t>Balance factors for the nodes, above this node doesn’t need to be updated </a:t>
            </a:r>
          </a:p>
          <a:p>
            <a:pPr lvl="2"/>
            <a:r>
              <a:rPr lang="en-US" dirty="0"/>
              <a:t>Coz after balancing new tree has the same height as the old one</a:t>
            </a:r>
          </a:p>
        </p:txBody>
      </p:sp>
    </p:spTree>
    <p:extLst>
      <p:ext uri="{BB962C8B-B14F-4D97-AF65-F5344CB8AC3E}">
        <p14:creationId xmlns:p14="http://schemas.microsoft.com/office/powerpoint/2010/main" val="1629869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2978502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From the inserted node</a:t>
            </a:r>
          </a:p>
          <a:p>
            <a:pPr marL="342900" indent="-342900">
              <a:buAutoNum type="arabicPeriod"/>
            </a:pPr>
            <a:r>
              <a:rPr lang="en-US" dirty="0"/>
              <a:t>Find balance factors of all nodes on this path</a:t>
            </a:r>
          </a:p>
          <a:p>
            <a:pPr marL="342900" indent="-342900">
              <a:buAutoNum type="arabicPeriod"/>
            </a:pPr>
            <a:r>
              <a:rPr lang="en-US" dirty="0"/>
              <a:t>Up until finding a node with balance factor = +2</a:t>
            </a:r>
          </a:p>
          <a:p>
            <a:pPr marL="342900" indent="-342900">
              <a:buAutoNum type="arabicPeriod"/>
            </a:pPr>
            <a:r>
              <a:rPr lang="en-US" dirty="0"/>
              <a:t>This node P is the root node for us to apply rotation algorithm (2 cases studied above)</a:t>
            </a:r>
          </a:p>
        </p:txBody>
      </p:sp>
    </p:spTree>
    <p:extLst>
      <p:ext uri="{BB962C8B-B14F-4D97-AF65-F5344CB8AC3E}">
        <p14:creationId xmlns:p14="http://schemas.microsoft.com/office/powerpoint/2010/main" val="33889415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2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apply </a:t>
            </a:r>
            <a:r>
              <a:rPr lang="en-US" dirty="0" err="1"/>
              <a:t>deleteByCopying</a:t>
            </a:r>
            <a:r>
              <a:rPr lang="en-US" dirty="0"/>
              <a:t>() to delete the node</a:t>
            </a:r>
          </a:p>
          <a:p>
            <a:r>
              <a:rPr lang="en-US" dirty="0"/>
              <a:t>After the node is deleted, balance factors are updated from the parent up to the root.</a:t>
            </a:r>
          </a:p>
          <a:p>
            <a:r>
              <a:rPr lang="en-US" dirty="0"/>
              <a:t>For each node in this path, whose balance factor becomes +-2, a single or double rotation has to be done.</a:t>
            </a:r>
          </a:p>
          <a:p>
            <a:r>
              <a:rPr lang="en-US" dirty="0"/>
              <a:t>Important, it doesn’t stop after the first ode P is found, as in case of Insertion.</a:t>
            </a:r>
          </a:p>
        </p:txBody>
      </p:sp>
    </p:spTree>
    <p:extLst>
      <p:ext uri="{BB962C8B-B14F-4D97-AF65-F5344CB8AC3E}">
        <p14:creationId xmlns:p14="http://schemas.microsoft.com/office/powerpoint/2010/main" val="1080178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of immediate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cases + corresponding symmetric cases.</a:t>
            </a:r>
          </a:p>
          <a:p>
            <a:r>
              <a:rPr lang="en-US" b="1" dirty="0"/>
              <a:t>Case 1</a:t>
            </a:r>
            <a:r>
              <a:rPr lang="en-US" dirty="0"/>
              <a:t>: A root node P with balance factor +1 and right child Q with balance factor +1</a:t>
            </a:r>
          </a:p>
          <a:p>
            <a:r>
              <a:rPr lang="en-US" b="1" dirty="0"/>
              <a:t>Case 2</a:t>
            </a:r>
            <a:r>
              <a:rPr lang="en-US" dirty="0"/>
              <a:t>: A root node P with balance factor +1 and right child Q with balance factor 0</a:t>
            </a:r>
          </a:p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b="1" dirty="0"/>
              <a:t>Case 3</a:t>
            </a:r>
            <a:r>
              <a:rPr lang="en-US" dirty="0"/>
              <a:t>: The left child R of Q has balance factor of -1</a:t>
            </a:r>
          </a:p>
          <a:p>
            <a:pPr lvl="1"/>
            <a:r>
              <a:rPr lang="en-US" b="1" dirty="0"/>
              <a:t>Case 4</a:t>
            </a:r>
            <a:r>
              <a:rPr lang="en-US" dirty="0"/>
              <a:t>: The right child R of Q has balance factor of +1</a:t>
            </a:r>
          </a:p>
        </p:txBody>
      </p:sp>
    </p:spTree>
    <p:extLst>
      <p:ext uri="{BB962C8B-B14F-4D97-AF65-F5344CB8AC3E}">
        <p14:creationId xmlns:p14="http://schemas.microsoft.com/office/powerpoint/2010/main" val="9651716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P: +1, Q: +1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Case 1: A root node P with balance factor +1 and right child Q with balance factor +1</a:t>
            </a:r>
          </a:p>
          <a:p>
            <a:pPr lvl="1"/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057400"/>
            <a:ext cx="7340600" cy="4140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8976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heaps and non-heap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469910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52324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P:+1, Q:0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1905000"/>
          </a:xfrm>
        </p:spPr>
        <p:txBody>
          <a:bodyPr/>
          <a:lstStyle/>
          <a:p>
            <a:r>
              <a:rPr lang="en-US" dirty="0"/>
              <a:t>Case 2: A root node P with balance factor +1 and right child Q with balance factor 0</a:t>
            </a:r>
          </a:p>
          <a:p>
            <a:pPr lvl="1"/>
            <a:r>
              <a:rPr lang="en-US" dirty="0"/>
              <a:t>Rotate Q about P (</a:t>
            </a:r>
            <a:r>
              <a:rPr lang="en-US" dirty="0">
                <a:solidFill>
                  <a:srgbClr val="FF0000"/>
                </a:solidFill>
              </a:rPr>
              <a:t>So the same as case 1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7643"/>
            <a:ext cx="6845300" cy="389075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83723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P:+1, Q:-1, R:-1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3: The left child R of Q has balance factor of -1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7315200" cy="340671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728589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4: The right child R of Q has balance factor of +1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  <a:p>
            <a:r>
              <a:rPr lang="en-US" dirty="0">
                <a:solidFill>
                  <a:srgbClr val="FF0000"/>
                </a:solidFill>
              </a:rPr>
              <a:t>(Same as case 3, both cases can be processed in the same way)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8001000" cy="355906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304824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Array seen as tree (probably non-heap)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75744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2971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Non-heap tree:</a:t>
            </a:r>
          </a:p>
          <a:p>
            <a:r>
              <a:rPr lang="en-US" dirty="0">
                <a:solidFill>
                  <a:srgbClr val="FF0000"/>
                </a:solidFill>
              </a:rPr>
              <a:t>Elements of array are placed sequentially level to level and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92358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 seen as heap tree</a:t>
            </a:r>
          </a:p>
          <a:p>
            <a:r>
              <a:rPr lang="en-US" dirty="0"/>
              <a:t>Array can be represented by many heaps</a:t>
            </a:r>
          </a:p>
          <a:p>
            <a:pPr lvl="1"/>
            <a:r>
              <a:rPr lang="en-US" dirty="0"/>
              <a:t>Since heap only decides the order from level to level, not among siblings (same level)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1"/>
            <a:ext cx="9144000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1609532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2513</TotalTime>
  <Words>2862</Words>
  <Application>Microsoft Office PowerPoint</Application>
  <PresentationFormat>On-screen Show (4:3)</PresentationFormat>
  <Paragraphs>748</Paragraphs>
  <Slides>73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ＭＳ Ｐゴシック</vt:lpstr>
      <vt:lpstr>Arial</vt:lpstr>
      <vt:lpstr>Calibri</vt:lpstr>
      <vt:lpstr>FGRTemplate</vt:lpstr>
      <vt:lpstr>Binary Trees</vt:lpstr>
      <vt:lpstr>Objectives</vt:lpstr>
      <vt:lpstr>PowerPoint Presentation</vt:lpstr>
      <vt:lpstr>Polish Notation and Expression Trees</vt:lpstr>
      <vt:lpstr>Expression trees &amp; their traversals</vt:lpstr>
      <vt:lpstr>Heap</vt:lpstr>
      <vt:lpstr>Examples of heaps and non-heap</vt:lpstr>
      <vt:lpstr>Heaps can be implemented by arrays</vt:lpstr>
      <vt:lpstr>Heaps can be implemented by arrays</vt:lpstr>
      <vt:lpstr>PowerPoint Presentation</vt:lpstr>
      <vt:lpstr>PowerPoint Presentation</vt:lpstr>
      <vt:lpstr>Heaps as Priority Queues</vt:lpstr>
      <vt:lpstr>Enqueue to a Heap</vt:lpstr>
      <vt:lpstr>Enqueue to a Heap</vt:lpstr>
      <vt:lpstr>Dequeuing from heap</vt:lpstr>
      <vt:lpstr>Dequeuing from heap</vt:lpstr>
      <vt:lpstr>PowerPoint Presentation</vt:lpstr>
      <vt:lpstr>Heaps and Arrays</vt:lpstr>
      <vt:lpstr>Top-down method</vt:lpstr>
      <vt:lpstr>Top-down method</vt:lpstr>
      <vt:lpstr>Top-down method</vt:lpstr>
      <vt:lpstr>Top-down method</vt:lpstr>
      <vt:lpstr>Top-down method</vt:lpstr>
      <vt:lpstr>Top-down method</vt:lpstr>
      <vt:lpstr>Floyd, Bottom up approach</vt:lpstr>
      <vt:lpstr>Floyd, Bottom up approach</vt:lpstr>
      <vt:lpstr>Floyd, Bottom up approach</vt:lpstr>
      <vt:lpstr>Transforming array to heap</vt:lpstr>
      <vt:lpstr>Transforming heap to sorted array</vt:lpstr>
      <vt:lpstr>PowerPoint Presentation</vt:lpstr>
      <vt:lpstr>AVL Trees</vt:lpstr>
      <vt:lpstr>Balance factors of nodes</vt:lpstr>
      <vt:lpstr>Insertion and rebalancing</vt:lpstr>
      <vt:lpstr>Insertion in an AVL Tree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In a larger AVL tree</vt:lpstr>
      <vt:lpstr>In a larger AVL tree</vt:lpstr>
      <vt:lpstr>In a larger AVL tree</vt:lpstr>
      <vt:lpstr>Deletion and rebalancing</vt:lpstr>
      <vt:lpstr>Deletion</vt:lpstr>
      <vt:lpstr>Cases of immediate rotation</vt:lpstr>
      <vt:lpstr>Case 1: P: +1, Q: +1</vt:lpstr>
      <vt:lpstr>Case 2: P:+1, Q:0</vt:lpstr>
      <vt:lpstr>Case 3: P:+1, Q:-1, R:-1</vt:lpstr>
      <vt:lpstr>Case 4: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216</cp:revision>
  <dcterms:created xsi:type="dcterms:W3CDTF">2013-07-03T07:19:54Z</dcterms:created>
  <dcterms:modified xsi:type="dcterms:W3CDTF">2017-05-21T17:31:50Z</dcterms:modified>
</cp:coreProperties>
</file>