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79" r:id="rId2"/>
    <p:sldId id="280" r:id="rId3"/>
    <p:sldId id="281" r:id="rId4"/>
    <p:sldId id="284" r:id="rId5"/>
    <p:sldId id="285" r:id="rId6"/>
    <p:sldId id="286" r:id="rId7"/>
    <p:sldId id="289" r:id="rId8"/>
    <p:sldId id="288" r:id="rId9"/>
    <p:sldId id="290" r:id="rId10"/>
    <p:sldId id="291" r:id="rId11"/>
    <p:sldId id="293" r:id="rId12"/>
    <p:sldId id="292" r:id="rId13"/>
    <p:sldId id="294" r:id="rId14"/>
    <p:sldId id="295" r:id="rId15"/>
    <p:sldId id="296" r:id="rId16"/>
    <p:sldId id="299" r:id="rId17"/>
    <p:sldId id="297" r:id="rId18"/>
    <p:sldId id="300" r:id="rId19"/>
    <p:sldId id="306" r:id="rId20"/>
    <p:sldId id="301" r:id="rId21"/>
    <p:sldId id="303" r:id="rId22"/>
    <p:sldId id="307" r:id="rId23"/>
    <p:sldId id="308" r:id="rId24"/>
    <p:sldId id="309" r:id="rId25"/>
    <p:sldId id="310" r:id="rId26"/>
    <p:sldId id="311" r:id="rId27"/>
    <p:sldId id="312" r:id="rId28"/>
    <p:sldId id="314" r:id="rId29"/>
    <p:sldId id="315" r:id="rId30"/>
    <p:sldId id="302" r:id="rId31"/>
    <p:sldId id="313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4" r:id="rId40"/>
    <p:sldId id="323" r:id="rId41"/>
    <p:sldId id="283" r:id="rId42"/>
    <p:sldId id="325" r:id="rId43"/>
    <p:sldId id="326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8341" autoAdjust="0"/>
  </p:normalViewPr>
  <p:slideViewPr>
    <p:cSldViewPr>
      <p:cViewPr varScale="1">
        <p:scale>
          <a:sx n="120" d="100"/>
          <a:sy n="120" d="100"/>
        </p:scale>
        <p:origin x="111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909EE-3318-2B49-BBCA-50C0EA6484E2}" type="datetimeFigureOut">
              <a:rPr lang="en-US" smtClean="0"/>
              <a:t>27-May-17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E58F1-43C4-3C4A-9C38-277D97C74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TSP: Travelling salesman problem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</a:t>
            </a:r>
            <a:r>
              <a:rPr lang="en-US" b="1" dirty="0"/>
              <a:t>simple graph</a:t>
            </a:r>
            <a:r>
              <a:rPr lang="en-US" dirty="0"/>
              <a:t>: A simple graph, also called a strict graph, is an </a:t>
            </a:r>
            <a:r>
              <a:rPr lang="en-US" dirty="0" err="1"/>
              <a:t>unweighted</a:t>
            </a:r>
            <a:r>
              <a:rPr lang="en-US" dirty="0"/>
              <a:t>, undirected graph containing no graph loops or multiple edges. Unless stated otherwise, the unqualified term “graph” usually refers to a simple graph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</a:t>
            </a:r>
            <a:r>
              <a:rPr lang="en-US" b="1" dirty="0"/>
              <a:t>complete graph</a:t>
            </a:r>
            <a:r>
              <a:rPr lang="en-US" dirty="0"/>
              <a:t> is a graph where every pair of vertices is connected by an edge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E58F1-43C4-3C4A-9C38-277D97C748C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29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 +2 dai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5"/>
            <a:ext cx="5541963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C91A6DD-4B97-A44A-8125-9E5E6419C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143000"/>
            <a:ext cx="8839200" cy="4983163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4791567-DCBB-B244-8634-670E4DC37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3622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3246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AD44F54-EFF1-244C-8799-676BDE636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6F3DF8F7-6E23-544E-8920-67B05D583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509390D-275C-804B-A44F-3E68F25E1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368D4978-056A-A94E-9F32-098FD70DF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36638"/>
            <a:ext cx="434498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752600"/>
            <a:ext cx="4344988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36638"/>
            <a:ext cx="4346575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346575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EFBB3F0-6B2B-0D47-9E7D-7FA181707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B169065C-FD15-854F-89EB-0B38BB034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3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B75DA09-8370-5C46-9213-C6A77BDBA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2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3050"/>
            <a:ext cx="3313113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4165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435100"/>
            <a:ext cx="3313113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AF204EF-56CA-7748-9862-784173518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4DDD6C6-1011-7949-941D-36131125E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LOGO +2 dai.jp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3000"/>
            <a:ext cx="37338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Chapter 8</a:t>
            </a:r>
          </a:p>
        </p:txBody>
      </p:sp>
    </p:spTree>
    <p:extLst>
      <p:ext uri="{BB962C8B-B14F-4D97-AF65-F5344CB8AC3E}">
        <p14:creationId xmlns:p14="http://schemas.microsoft.com/office/powerpoint/2010/main" val="2952654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590800"/>
          </a:xfrm>
        </p:spPr>
        <p:txBody>
          <a:bodyPr>
            <a:normAutofit/>
          </a:bodyPr>
          <a:lstStyle/>
          <a:p>
            <a:r>
              <a:rPr lang="en-US" dirty="0"/>
              <a:t>Spanning tree is a tree in which</a:t>
            </a:r>
          </a:p>
          <a:p>
            <a:pPr lvl="1"/>
            <a:r>
              <a:rPr lang="en-US" dirty="0"/>
              <a:t>There is an algorithm that guarantees generating a tree (or a forest, set of trees) that includes or spans over all vertices of the original graph</a:t>
            </a:r>
          </a:p>
        </p:txBody>
      </p:sp>
    </p:spTree>
    <p:extLst>
      <p:ext uri="{BB962C8B-B14F-4D97-AF65-F5344CB8AC3E}">
        <p14:creationId xmlns:p14="http://schemas.microsoft.com/office/powerpoint/2010/main" val="292142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3400"/>
            <a:ext cx="9144000" cy="2464008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3276600"/>
          </a:xfrm>
        </p:spPr>
        <p:txBody>
          <a:bodyPr>
            <a:normAutofit fontScale="85000" lnSpcReduction="20000"/>
          </a:bodyPr>
          <a:lstStyle/>
          <a:p>
            <a:pPr marL="342900" lvl="1" indent="-342900">
              <a:buFont typeface="Arial" charset="0"/>
              <a:buChar char="•"/>
            </a:pPr>
            <a:r>
              <a:rPr lang="en-US" dirty="0"/>
              <a:t>Example, there is a graph (Fig. a) representing airlines among 7 cities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dirty="0"/>
              <a:t>For some reasons, it’s forced to close several lines</a:t>
            </a:r>
          </a:p>
          <a:p>
            <a:pPr marL="742950" lvl="2" indent="-342900"/>
            <a:r>
              <a:rPr lang="en-US" dirty="0"/>
              <a:t>Still there must be a connection (direct/indirect) any two (Fig. b, c, d)</a:t>
            </a:r>
          </a:p>
          <a:p>
            <a:pPr marL="742950" lvl="2" indent="-342900"/>
            <a:r>
              <a:rPr lang="en-US" dirty="0"/>
              <a:t>Close as many as possible (Fig. c, d)</a:t>
            </a:r>
          </a:p>
          <a:p>
            <a:r>
              <a:rPr lang="en-US" dirty="0">
                <a:solidFill>
                  <a:srgbClr val="FF0000"/>
                </a:solidFill>
              </a:rPr>
              <a:t>The minimum number of such connections form a tree</a:t>
            </a:r>
          </a:p>
          <a:p>
            <a:pPr lvl="1"/>
            <a:r>
              <a:rPr lang="en-US" dirty="0"/>
              <a:t>Coz, alternate paths arise as a result of cycles in the graph</a:t>
            </a:r>
          </a:p>
          <a:p>
            <a:pPr lvl="1"/>
            <a:r>
              <a:rPr lang="en-US" dirty="0"/>
              <a:t>Spanning tree is by product of </a:t>
            </a:r>
            <a:r>
              <a:rPr lang="en-US" dirty="0" err="1"/>
              <a:t>depthFirstSearch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We can create different spanning trees for a graph (c, d)</a:t>
            </a:r>
          </a:p>
        </p:txBody>
      </p:sp>
    </p:spTree>
    <p:extLst>
      <p:ext uri="{BB962C8B-B14F-4D97-AF65-F5344CB8AC3E}">
        <p14:creationId xmlns:p14="http://schemas.microsoft.com/office/powerpoint/2010/main" val="2916674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above, cannot get better than 6 edges</a:t>
            </a:r>
          </a:p>
          <a:p>
            <a:r>
              <a:rPr lang="en-US" dirty="0"/>
              <a:t>The solution to this problem is not optimal</a:t>
            </a:r>
          </a:p>
          <a:p>
            <a:pPr lvl="1"/>
            <a:r>
              <a:rPr lang="en-US" dirty="0"/>
              <a:t>Distances between cities have not been taken into account</a:t>
            </a:r>
          </a:p>
          <a:p>
            <a:r>
              <a:rPr lang="en-US" dirty="0"/>
              <a:t>We can use cost of these connections to choose the best, guaranteeing the optimum cost</a:t>
            </a:r>
          </a:p>
          <a:p>
            <a:r>
              <a:rPr lang="en-US" dirty="0"/>
              <a:t>Can be done by having minimum short distances for six (example above) connections</a:t>
            </a:r>
          </a:p>
          <a:p>
            <a:r>
              <a:rPr lang="en-US" dirty="0"/>
              <a:t>So now the problem is called </a:t>
            </a:r>
            <a:r>
              <a:rPr lang="en-US" dirty="0">
                <a:solidFill>
                  <a:srgbClr val="FF0000"/>
                </a:solidFill>
              </a:rPr>
              <a:t>Minimum Spanning Tree</a:t>
            </a:r>
          </a:p>
          <a:p>
            <a:pPr lvl="1"/>
            <a:r>
              <a:rPr lang="en-US" dirty="0"/>
              <a:t>Spanning tree with sum of the weights is minimal.</a:t>
            </a:r>
          </a:p>
          <a:p>
            <a:r>
              <a:rPr lang="en-US" dirty="0"/>
              <a:t>In a simple graph with weight =1, every spanning tree is a minimum spanning tree</a:t>
            </a:r>
          </a:p>
        </p:txBody>
      </p:sp>
    </p:spTree>
    <p:extLst>
      <p:ext uri="{BB962C8B-B14F-4D97-AF65-F5344CB8AC3E}">
        <p14:creationId xmlns:p14="http://schemas.microsoft.com/office/powerpoint/2010/main" val="3723182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spanning tree problem has many solutions</a:t>
            </a:r>
          </a:p>
          <a:p>
            <a:r>
              <a:rPr lang="en-US" dirty="0"/>
              <a:t>A popular one is from </a:t>
            </a:r>
            <a:r>
              <a:rPr lang="en-US" dirty="0">
                <a:solidFill>
                  <a:srgbClr val="FF0000"/>
                </a:solidFill>
              </a:rPr>
              <a:t>Joseph </a:t>
            </a:r>
            <a:r>
              <a:rPr lang="en-US" dirty="0" err="1">
                <a:solidFill>
                  <a:srgbClr val="FF0000"/>
                </a:solidFill>
              </a:rPr>
              <a:t>Kruskal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All </a:t>
            </a:r>
            <a:r>
              <a:rPr lang="en-US" dirty="0">
                <a:solidFill>
                  <a:srgbClr val="FF0000"/>
                </a:solidFill>
              </a:rPr>
              <a:t>edges are ordered </a:t>
            </a:r>
            <a:r>
              <a:rPr lang="en-US" dirty="0"/>
              <a:t>by weight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Each edge in this ordered </a:t>
            </a:r>
            <a:r>
              <a:rPr lang="en-US" dirty="0"/>
              <a:t>sequence </a:t>
            </a:r>
            <a:r>
              <a:rPr lang="en-US" dirty="0">
                <a:solidFill>
                  <a:srgbClr val="FF0000"/>
                </a:solidFill>
              </a:rPr>
              <a:t>is checked </a:t>
            </a:r>
            <a:r>
              <a:rPr lang="en-US" dirty="0"/>
              <a:t>to see whether it can be considered part of the tree under construction</a:t>
            </a:r>
          </a:p>
          <a:p>
            <a:pPr lvl="1"/>
            <a:r>
              <a:rPr lang="en-US" dirty="0"/>
              <a:t>It’s </a:t>
            </a:r>
            <a:r>
              <a:rPr lang="en-US" dirty="0">
                <a:solidFill>
                  <a:srgbClr val="FF0000"/>
                </a:solidFill>
              </a:rPr>
              <a:t>added</a:t>
            </a:r>
            <a:r>
              <a:rPr lang="en-US" dirty="0"/>
              <a:t> to the tree </a:t>
            </a:r>
            <a:r>
              <a:rPr lang="en-US" dirty="0">
                <a:solidFill>
                  <a:srgbClr val="FF0000"/>
                </a:solidFill>
              </a:rPr>
              <a:t>if no cycle arises </a:t>
            </a:r>
            <a:r>
              <a:rPr lang="en-US" dirty="0"/>
              <a:t>after inclusion.</a:t>
            </a:r>
          </a:p>
        </p:txBody>
      </p:sp>
    </p:spTree>
    <p:extLst>
      <p:ext uri="{BB962C8B-B14F-4D97-AF65-F5344CB8AC3E}">
        <p14:creationId xmlns:p14="http://schemas.microsoft.com/office/powerpoint/2010/main" val="465324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err="1"/>
              <a:t>Kruskal</a:t>
            </a:r>
            <a:r>
              <a:rPr lang="en-US" dirty="0"/>
              <a:t>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8686800" cy="23495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60574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err="1"/>
              <a:t>Kruskal</a:t>
            </a:r>
            <a:r>
              <a:rPr lang="en-US" dirty="0"/>
              <a:t> Algorithm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91440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4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Dijkstra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5908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Kruskal’s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requires edges to be ordered first</a:t>
            </a:r>
          </a:p>
          <a:p>
            <a:r>
              <a:rPr lang="en-US" dirty="0" err="1"/>
              <a:t>Dijkstra</a:t>
            </a:r>
            <a:r>
              <a:rPr lang="en-US" dirty="0"/>
              <a:t> (1960) and independently Robert </a:t>
            </a:r>
            <a:r>
              <a:rPr lang="en-US" dirty="0" err="1"/>
              <a:t>Kalaba</a:t>
            </a:r>
            <a:endParaRPr lang="en-US" dirty="0"/>
          </a:p>
          <a:p>
            <a:pPr lvl="1"/>
            <a:r>
              <a:rPr lang="en-US" dirty="0"/>
              <a:t>Tree is expanded by adding to it edges one by one</a:t>
            </a:r>
          </a:p>
          <a:p>
            <a:pPr lvl="1"/>
            <a:r>
              <a:rPr lang="en-US" dirty="0"/>
              <a:t>Once a cycle is detected</a:t>
            </a:r>
          </a:p>
          <a:p>
            <a:pPr lvl="2"/>
            <a:r>
              <a:rPr lang="en-US" dirty="0"/>
              <a:t>Edge in this cycle with </a:t>
            </a:r>
            <a:r>
              <a:rPr lang="en-US" b="1" dirty="0">
                <a:solidFill>
                  <a:srgbClr val="FF0000"/>
                </a:solidFill>
              </a:rPr>
              <a:t>maximum weight </a:t>
            </a:r>
            <a:r>
              <a:rPr lang="en-US" dirty="0"/>
              <a:t>is discarded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886" y="3657600"/>
            <a:ext cx="7024914" cy="21336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95596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</a:t>
            </a:r>
            <a:r>
              <a:rPr lang="en-US" dirty="0"/>
              <a:t> Algorithm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199"/>
            <a:ext cx="9144000" cy="601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45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Eulerian</a:t>
            </a:r>
            <a:r>
              <a:rPr lang="en-US" dirty="0"/>
              <a:t> and Hamiltonian Graphs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74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Euler path</a:t>
            </a:r>
            <a:r>
              <a:rPr lang="en-US" dirty="0"/>
              <a:t>: a path traversing all the edges of the graph exactly once</a:t>
            </a:r>
          </a:p>
          <a:p>
            <a:r>
              <a:rPr lang="en-US" b="1" dirty="0"/>
              <a:t>Euler cycle</a:t>
            </a:r>
            <a:r>
              <a:rPr lang="en-US" dirty="0"/>
              <a:t>: a cycle traversing all the edges of the graph exactly once</a:t>
            </a:r>
          </a:p>
          <a:p>
            <a:r>
              <a:rPr lang="en-US" b="1" dirty="0"/>
              <a:t>Hamilton path</a:t>
            </a:r>
            <a:r>
              <a:rPr lang="en-US" dirty="0"/>
              <a:t>: a path traversing all the vertices of the graph exactly once</a:t>
            </a:r>
          </a:p>
          <a:p>
            <a:r>
              <a:rPr lang="en-US" b="1" dirty="0"/>
              <a:t>Hamilton cycle</a:t>
            </a:r>
            <a:r>
              <a:rPr lang="en-US" dirty="0"/>
              <a:t>: a cycle traversing all vertices of the graph exactly once</a:t>
            </a:r>
          </a:p>
        </p:txBody>
      </p:sp>
    </p:spTree>
    <p:extLst>
      <p:ext uri="{BB962C8B-B14F-4D97-AF65-F5344CB8AC3E}">
        <p14:creationId xmlns:p14="http://schemas.microsoft.com/office/powerpoint/2010/main" val="153851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Objectives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r>
              <a:rPr lang="en-US" dirty="0">
                <a:latin typeface="Calibri" charset="0"/>
              </a:rPr>
              <a:t>Graphs</a:t>
            </a:r>
          </a:p>
          <a:p>
            <a:r>
              <a:rPr lang="en-US" dirty="0">
                <a:latin typeface="Calibri" charset="0"/>
              </a:rPr>
              <a:t>Graph Representation</a:t>
            </a:r>
          </a:p>
          <a:p>
            <a:r>
              <a:rPr lang="en-US" dirty="0">
                <a:latin typeface="Calibri" charset="0"/>
              </a:rPr>
              <a:t>Graph Traversals</a:t>
            </a:r>
          </a:p>
          <a:p>
            <a:r>
              <a:rPr lang="en-US" dirty="0">
                <a:latin typeface="Calibri" charset="0"/>
              </a:rPr>
              <a:t>Connectivity</a:t>
            </a:r>
          </a:p>
          <a:p>
            <a:r>
              <a:rPr lang="en-US" dirty="0">
                <a:latin typeface="Calibri" charset="0"/>
              </a:rPr>
              <a:t>Cycle Detection</a:t>
            </a:r>
          </a:p>
          <a:p>
            <a:r>
              <a:rPr lang="en-US" dirty="0">
                <a:latin typeface="Calibri" charset="0"/>
              </a:rPr>
              <a:t>Shortest Paths</a:t>
            </a:r>
          </a:p>
          <a:p>
            <a:pPr lvl="1"/>
            <a:r>
              <a:rPr lang="en-US" dirty="0" err="1">
                <a:latin typeface="Calibri" charset="0"/>
              </a:rPr>
              <a:t>Dijsktra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>
                <a:latin typeface="Calibri" charset="0"/>
              </a:rPr>
              <a:t>Floyd algorithm</a:t>
            </a:r>
          </a:p>
          <a:p>
            <a:pPr lvl="1"/>
            <a:r>
              <a:rPr lang="en-US" dirty="0">
                <a:latin typeface="Calibri" charset="0"/>
              </a:rPr>
              <a:t>Bellman-Ford algorithm</a:t>
            </a:r>
          </a:p>
          <a:p>
            <a:r>
              <a:rPr lang="en-US" dirty="0">
                <a:latin typeface="Calibri" charset="0"/>
              </a:rPr>
              <a:t>Spanning Trees</a:t>
            </a:r>
          </a:p>
          <a:p>
            <a:pPr lvl="1"/>
            <a:r>
              <a:rPr lang="en-US" dirty="0" err="1">
                <a:latin typeface="Calibri" charset="0"/>
              </a:rPr>
              <a:t>Kruskal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 err="1">
                <a:latin typeface="Calibri" charset="0"/>
              </a:rPr>
              <a:t>Dijktra</a:t>
            </a:r>
            <a:r>
              <a:rPr lang="en-US" dirty="0">
                <a:latin typeface="Calibri" charset="0"/>
              </a:rPr>
              <a:t> algorithm</a:t>
            </a:r>
          </a:p>
          <a:p>
            <a:r>
              <a:rPr lang="en-US" dirty="0" err="1">
                <a:latin typeface="Calibri" charset="0"/>
              </a:rPr>
              <a:t>Eulerian</a:t>
            </a:r>
            <a:r>
              <a:rPr lang="en-US" dirty="0">
                <a:latin typeface="Calibri" charset="0"/>
              </a:rPr>
              <a:t> and Hamiltonian Graphs</a:t>
            </a:r>
          </a:p>
          <a:p>
            <a:r>
              <a:rPr lang="en-US" dirty="0">
                <a:latin typeface="Calibri" charset="0"/>
              </a:rPr>
              <a:t>Graph coloring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567118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Eulerian</a:t>
            </a:r>
            <a:r>
              <a:rPr lang="en-US" dirty="0"/>
              <a:t> Graphs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99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14400"/>
            <a:ext cx="5943600" cy="2260600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0" name="Oval 49"/>
          <p:cNvSpPr/>
          <p:nvPr/>
        </p:nvSpPr>
        <p:spPr>
          <a:xfrm>
            <a:off x="1828800" y="3810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50" idx="6"/>
          </p:cNvCxnSpPr>
          <p:nvPr/>
        </p:nvCxnSpPr>
        <p:spPr>
          <a:xfrm>
            <a:off x="1981200" y="3886200"/>
            <a:ext cx="1371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352800" y="3810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590800" y="4648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905000" y="5486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stCxn id="54" idx="6"/>
          </p:cNvCxnSpPr>
          <p:nvPr/>
        </p:nvCxnSpPr>
        <p:spPr>
          <a:xfrm>
            <a:off x="2057400" y="5562600"/>
            <a:ext cx="1371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429000" y="5486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2" idx="3"/>
            <a:endCxn id="53" idx="7"/>
          </p:cNvCxnSpPr>
          <p:nvPr/>
        </p:nvCxnSpPr>
        <p:spPr>
          <a:xfrm flipH="1">
            <a:off x="2720882" y="3940082"/>
            <a:ext cx="654236" cy="730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981200" y="4800600"/>
            <a:ext cx="654236" cy="730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0" idx="4"/>
            <a:endCxn id="53" idx="1"/>
          </p:cNvCxnSpPr>
          <p:nvPr/>
        </p:nvCxnSpPr>
        <p:spPr>
          <a:xfrm>
            <a:off x="1905000" y="3962400"/>
            <a:ext cx="708118" cy="708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6" idx="1"/>
            <a:endCxn id="53" idx="5"/>
          </p:cNvCxnSpPr>
          <p:nvPr/>
        </p:nvCxnSpPr>
        <p:spPr>
          <a:xfrm flipH="1" flipV="1">
            <a:off x="2720882" y="4778282"/>
            <a:ext cx="730436" cy="730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2895600" y="3962400"/>
            <a:ext cx="685800" cy="7620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1828800" y="3733800"/>
            <a:ext cx="1600200" cy="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676400" y="3962400"/>
            <a:ext cx="762000" cy="8382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1752600" y="4800600"/>
            <a:ext cx="685800" cy="6858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905000" y="5791200"/>
            <a:ext cx="1676400" cy="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2895600" y="4724400"/>
            <a:ext cx="838200" cy="6858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791200" y="3733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>
            <a:stCxn id="67" idx="6"/>
          </p:cNvCxnSpPr>
          <p:nvPr/>
        </p:nvCxnSpPr>
        <p:spPr>
          <a:xfrm>
            <a:off x="5943600" y="3810000"/>
            <a:ext cx="1371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315200" y="3733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867400" y="5410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>
            <a:stCxn id="70" idx="6"/>
          </p:cNvCxnSpPr>
          <p:nvPr/>
        </p:nvCxnSpPr>
        <p:spPr>
          <a:xfrm>
            <a:off x="6019800" y="5486400"/>
            <a:ext cx="1371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7391400" y="5410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06882" y="4594318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endCxn id="73" idx="7"/>
          </p:cNvCxnSpPr>
          <p:nvPr/>
        </p:nvCxnSpPr>
        <p:spPr>
          <a:xfrm flipH="1">
            <a:off x="5136964" y="3886200"/>
            <a:ext cx="654236" cy="730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73" idx="5"/>
          </p:cNvCxnSpPr>
          <p:nvPr/>
        </p:nvCxnSpPr>
        <p:spPr>
          <a:xfrm flipH="1" flipV="1">
            <a:off x="5136964" y="4724400"/>
            <a:ext cx="730436" cy="730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7" idx="4"/>
            <a:endCxn id="70" idx="0"/>
          </p:cNvCxnSpPr>
          <p:nvPr/>
        </p:nvCxnSpPr>
        <p:spPr>
          <a:xfrm>
            <a:off x="5867400" y="3886200"/>
            <a:ext cx="76200" cy="152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9" idx="4"/>
            <a:endCxn id="72" idx="0"/>
          </p:cNvCxnSpPr>
          <p:nvPr/>
        </p:nvCxnSpPr>
        <p:spPr>
          <a:xfrm>
            <a:off x="7391400" y="3886200"/>
            <a:ext cx="76200" cy="152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9" idx="3"/>
            <a:endCxn id="70" idx="6"/>
          </p:cNvCxnSpPr>
          <p:nvPr/>
        </p:nvCxnSpPr>
        <p:spPr>
          <a:xfrm flipH="1">
            <a:off x="6019800" y="3863882"/>
            <a:ext cx="1317718" cy="16225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5791200" y="3657600"/>
            <a:ext cx="1600200" cy="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867400" y="5638800"/>
            <a:ext cx="1676400" cy="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2004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392556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5791200" y="4038600"/>
            <a:ext cx="0" cy="12192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 flipV="1">
            <a:off x="7620000" y="3810000"/>
            <a:ext cx="76200" cy="16764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6096000" y="3962400"/>
            <a:ext cx="990600" cy="12192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 flipV="1">
            <a:off x="4800600" y="4800600"/>
            <a:ext cx="914400" cy="8382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4800600" y="3657600"/>
            <a:ext cx="838200" cy="9144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704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90600"/>
            <a:ext cx="7622327" cy="42672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796966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1: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connected </a:t>
            </a:r>
            <a:r>
              <a:rPr lang="en-US" dirty="0" err="1"/>
              <a:t>multigraph</a:t>
            </a:r>
            <a:r>
              <a:rPr lang="en-US" dirty="0"/>
              <a:t> has an Euler cycle if and only if each of its vertices has even degree</a:t>
            </a:r>
          </a:p>
          <a:p>
            <a:r>
              <a:rPr lang="en-US" dirty="0"/>
              <a:t>Proof sketch, PART 1 (Necessary condition):</a:t>
            </a:r>
          </a:p>
          <a:p>
            <a:pPr lvl="1"/>
            <a:r>
              <a:rPr lang="en-US" dirty="0"/>
              <a:t>Assume the graph has an Euler cycle</a:t>
            </a:r>
          </a:p>
          <a:p>
            <a:pPr lvl="1"/>
            <a:r>
              <a:rPr lang="en-US" dirty="0"/>
              <a:t>Observe that every time the cycle passes through a vertex, it contributes 2 to the vertex’s degree</a:t>
            </a:r>
          </a:p>
          <a:p>
            <a:r>
              <a:rPr lang="en-US" dirty="0"/>
              <a:t>Since the cycle enters via an edge incident with this vertex and leaves via another such edge.</a:t>
            </a:r>
          </a:p>
        </p:txBody>
      </p:sp>
    </p:spTree>
    <p:extLst>
      <p:ext uri="{BB962C8B-B14F-4D97-AF65-F5344CB8AC3E}">
        <p14:creationId xmlns:p14="http://schemas.microsoft.com/office/powerpoint/2010/main" val="1011214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1: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Proof Sketch, PART 2 (Sufficient condition):</a:t>
            </a:r>
          </a:p>
          <a:p>
            <a:r>
              <a:rPr lang="en-US" dirty="0"/>
              <a:t>Demonstrate an algorithm for finding Euler cycle in a graph where all vertices have even degrees</a:t>
            </a:r>
          </a:p>
          <a:p>
            <a:pPr lvl="1"/>
            <a:r>
              <a:rPr lang="en-US" dirty="0"/>
              <a:t>Assume every vertex in a </a:t>
            </a:r>
            <a:r>
              <a:rPr lang="en-US" dirty="0" err="1"/>
              <a:t>multigraph</a:t>
            </a:r>
            <a:r>
              <a:rPr lang="en-US" dirty="0"/>
              <a:t> G has even degree.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Start at </a:t>
            </a:r>
            <a:r>
              <a:rPr lang="en-US" dirty="0"/>
              <a:t>an arbitrary non-isolated </a:t>
            </a:r>
            <a:r>
              <a:rPr lang="en-US" dirty="0">
                <a:solidFill>
                  <a:srgbClr val="FF0000"/>
                </a:solidFill>
              </a:rPr>
              <a:t>vertex v0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choose an arbitrary edge</a:t>
            </a:r>
            <a:r>
              <a:rPr lang="en-US" dirty="0"/>
              <a:t> (v0, v1)</a:t>
            </a:r>
          </a:p>
          <a:p>
            <a:pPr lvl="1"/>
            <a:r>
              <a:rPr lang="en-US" dirty="0"/>
              <a:t>Then choose an arbitrary unused edge from v1 and so on.</a:t>
            </a:r>
          </a:p>
          <a:p>
            <a:pPr lvl="1"/>
            <a:r>
              <a:rPr lang="en-US" dirty="0"/>
              <a:t>After a finite number of steps the process will arrive at the starting vertex v0, yielding a cycle with distinct edges.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the cycle </a:t>
            </a:r>
            <a:r>
              <a:rPr lang="en-US" dirty="0">
                <a:solidFill>
                  <a:srgbClr val="FF0000"/>
                </a:solidFill>
              </a:rPr>
              <a:t>includes all edges </a:t>
            </a:r>
            <a:r>
              <a:rPr lang="en-US" dirty="0"/>
              <a:t>of G, this will be an </a:t>
            </a:r>
            <a:r>
              <a:rPr lang="en-US" dirty="0">
                <a:solidFill>
                  <a:srgbClr val="FF0000"/>
                </a:solidFill>
              </a:rPr>
              <a:t>Euler cycle</a:t>
            </a:r>
            <a:r>
              <a:rPr lang="en-US" dirty="0"/>
              <a:t>;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If not</a:t>
            </a:r>
            <a:r>
              <a:rPr lang="en-US" dirty="0"/>
              <a:t>, begin the procedure again from a vertex contained in this cycle and splice the two cycles together; continue until all edges are used.</a:t>
            </a:r>
          </a:p>
        </p:txBody>
      </p:sp>
    </p:spTree>
    <p:extLst>
      <p:ext uri="{BB962C8B-B14F-4D97-AF65-F5344CB8AC3E}">
        <p14:creationId xmlns:p14="http://schemas.microsoft.com/office/powerpoint/2010/main" val="1841427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1: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above procedure, once you entered a vertex v, </a:t>
            </a:r>
          </a:p>
          <a:p>
            <a:pPr lvl="1"/>
            <a:r>
              <a:rPr lang="en-US" dirty="0"/>
              <a:t>There will always be another unused edge to exit v because v has an even degree.</a:t>
            </a:r>
          </a:p>
          <a:p>
            <a:pPr lvl="1"/>
            <a:r>
              <a:rPr lang="en-US" dirty="0"/>
              <a:t>The only edge from which you may not be able to exit after entering it is v0</a:t>
            </a:r>
          </a:p>
          <a:p>
            <a:pPr lvl="2"/>
            <a:r>
              <a:rPr lang="en-US" dirty="0"/>
              <a:t>But if you have reached v0, then you have already constructed a required cycle.</a:t>
            </a:r>
          </a:p>
        </p:txBody>
      </p:sp>
    </p:spTree>
    <p:extLst>
      <p:ext uri="{BB962C8B-B14F-4D97-AF65-F5344CB8AC3E}">
        <p14:creationId xmlns:p14="http://schemas.microsoft.com/office/powerpoint/2010/main" val="4247590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Procedure for constructing an Euler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286000"/>
          </a:xfrm>
        </p:spPr>
        <p:txBody>
          <a:bodyPr/>
          <a:lstStyle/>
          <a:p>
            <a:r>
              <a:rPr lang="en-US" dirty="0"/>
              <a:t>Algorithm Euler(G)</a:t>
            </a:r>
          </a:p>
          <a:p>
            <a:r>
              <a:rPr lang="en-US" b="1" dirty="0"/>
              <a:t>Input</a:t>
            </a:r>
            <a:r>
              <a:rPr lang="en-US" dirty="0"/>
              <a:t>: Connected graph G with all vertices having en degrees</a:t>
            </a:r>
          </a:p>
          <a:p>
            <a:r>
              <a:rPr lang="en-US" b="1" dirty="0"/>
              <a:t>Output</a:t>
            </a:r>
            <a:r>
              <a:rPr lang="en-US" dirty="0"/>
              <a:t>: Euler cycle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3429000"/>
            <a:ext cx="7622600" cy="2585323"/>
          </a:xfrm>
          <a:prstGeom prst="rect">
            <a:avLst/>
          </a:prstGeom>
          <a:solidFill>
            <a:schemeClr val="bg1"/>
          </a:solidFill>
          <a:ln>
            <a:solidFill>
              <a:srgbClr val="C0504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Construct a cycle in G</a:t>
            </a:r>
          </a:p>
          <a:p>
            <a:r>
              <a:rPr lang="en-US" dirty="0"/>
              <a:t>Remove all edges of cycle from G to get </a:t>
            </a:r>
            <a:r>
              <a:rPr lang="en-US" dirty="0" err="1"/>
              <a:t>subgraph</a:t>
            </a:r>
            <a:r>
              <a:rPr lang="en-US" dirty="0"/>
              <a:t> H</a:t>
            </a:r>
          </a:p>
          <a:p>
            <a:r>
              <a:rPr lang="en-US" dirty="0"/>
              <a:t>While H has edges</a:t>
            </a:r>
          </a:p>
          <a:p>
            <a:r>
              <a:rPr lang="en-US" dirty="0"/>
              <a:t>	find a non-isolated vertex v that is both in cycle and in H</a:t>
            </a:r>
          </a:p>
          <a:p>
            <a:r>
              <a:rPr lang="en-US" dirty="0"/>
              <a:t>	//The existence of such vertex is guaranteed by G’s connectivity</a:t>
            </a:r>
          </a:p>
          <a:p>
            <a:r>
              <a:rPr lang="en-US" dirty="0"/>
              <a:t>	construct </a:t>
            </a:r>
            <a:r>
              <a:rPr lang="en-US" dirty="0" err="1"/>
              <a:t>subcycle</a:t>
            </a:r>
            <a:r>
              <a:rPr lang="en-US" dirty="0"/>
              <a:t> in H</a:t>
            </a:r>
          </a:p>
          <a:p>
            <a:r>
              <a:rPr lang="en-US" dirty="0"/>
              <a:t>	splice </a:t>
            </a:r>
            <a:r>
              <a:rPr lang="en-US" dirty="0" err="1"/>
              <a:t>subcycle</a:t>
            </a:r>
            <a:r>
              <a:rPr lang="en-US" dirty="0"/>
              <a:t> into cycle at v</a:t>
            </a:r>
          </a:p>
          <a:p>
            <a:r>
              <a:rPr lang="en-US" dirty="0"/>
              <a:t>	remove all the edges of </a:t>
            </a:r>
            <a:r>
              <a:rPr lang="en-US" dirty="0" err="1"/>
              <a:t>subcycle</a:t>
            </a:r>
            <a:r>
              <a:rPr lang="en-US" dirty="0"/>
              <a:t> from H</a:t>
            </a:r>
          </a:p>
          <a:p>
            <a:r>
              <a:rPr lang="en-US" dirty="0"/>
              <a:t>return cycle</a:t>
            </a:r>
          </a:p>
        </p:txBody>
      </p:sp>
    </p:spTree>
    <p:extLst>
      <p:ext uri="{BB962C8B-B14F-4D97-AF65-F5344CB8AC3E}">
        <p14:creationId xmlns:p14="http://schemas.microsoft.com/office/powerpoint/2010/main" val="3034435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90600"/>
            <a:ext cx="7048027" cy="47879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764881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Euler cycle using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905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Algorithm Euler (G)</a:t>
            </a:r>
          </a:p>
          <a:p>
            <a:r>
              <a:rPr lang="en-US" b="1" dirty="0"/>
              <a:t>Input</a:t>
            </a:r>
            <a:r>
              <a:rPr lang="en-US" dirty="0"/>
              <a:t>: Connected graph G with all vertices having even degrees</a:t>
            </a:r>
          </a:p>
          <a:p>
            <a:r>
              <a:rPr lang="en-US" b="1" dirty="0"/>
              <a:t>Output</a:t>
            </a:r>
            <a:r>
              <a:rPr lang="en-US" dirty="0"/>
              <a:t>: Euler cycle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895600"/>
            <a:ext cx="8839200" cy="3416320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declare a stack S of characters</a:t>
            </a:r>
          </a:p>
          <a:p>
            <a:r>
              <a:rPr lang="en-US" dirty="0"/>
              <a:t>declare empty array E (which will contain Euler cycle)</a:t>
            </a:r>
          </a:p>
          <a:p>
            <a:r>
              <a:rPr lang="en-US" dirty="0"/>
              <a:t>push the vertex X to S</a:t>
            </a:r>
          </a:p>
          <a:p>
            <a:r>
              <a:rPr lang="en-US" dirty="0"/>
              <a:t>while (S is not empty){</a:t>
            </a:r>
          </a:p>
          <a:p>
            <a:r>
              <a:rPr lang="en-US" dirty="0"/>
              <a:t>	</a:t>
            </a: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top </a:t>
            </a:r>
            <a:r>
              <a:rPr lang="en-US" dirty="0"/>
              <a:t>element of the stack S</a:t>
            </a:r>
          </a:p>
          <a:p>
            <a:r>
              <a:rPr lang="en-US" dirty="0"/>
              <a:t>	if </a:t>
            </a:r>
            <a:r>
              <a:rPr lang="en-US" dirty="0" err="1"/>
              <a:t>ch</a:t>
            </a:r>
            <a:r>
              <a:rPr lang="en-US" dirty="0"/>
              <a:t> is isolated then 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</a:rPr>
              <a:t>remove </a:t>
            </a:r>
            <a:r>
              <a:rPr lang="en-US" dirty="0"/>
              <a:t>it from the stack and put into E</a:t>
            </a:r>
          </a:p>
          <a:p>
            <a:r>
              <a:rPr lang="en-US" dirty="0"/>
              <a:t>	else</a:t>
            </a:r>
          </a:p>
          <a:p>
            <a:r>
              <a:rPr lang="en-US" dirty="0"/>
              <a:t>		select the first vertex Y (by alphabet order), which is adjacent to </a:t>
            </a:r>
            <a:r>
              <a:rPr lang="en-US" dirty="0" err="1"/>
              <a:t>ch</a:t>
            </a:r>
            <a:endParaRPr lang="en-US" dirty="0"/>
          </a:p>
          <a:p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</a:rPr>
              <a:t>push</a:t>
            </a:r>
            <a:r>
              <a:rPr lang="en-US" dirty="0"/>
              <a:t> Y to S and remove the edge (</a:t>
            </a:r>
            <a:r>
              <a:rPr lang="en-US" dirty="0" err="1"/>
              <a:t>ch</a:t>
            </a:r>
            <a:r>
              <a:rPr lang="en-US" dirty="0"/>
              <a:t>, Y) from the graph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The last array E obtained is an Euler cycle of the graph</a:t>
            </a:r>
          </a:p>
        </p:txBody>
      </p:sp>
    </p:spTree>
    <p:extLst>
      <p:ext uri="{BB962C8B-B14F-4D97-AF65-F5344CB8AC3E}">
        <p14:creationId xmlns:p14="http://schemas.microsoft.com/office/powerpoint/2010/main" val="2326478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2. Necessary and Sufficient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connected </a:t>
            </a:r>
            <a:r>
              <a:rPr lang="en-US" dirty="0" err="1"/>
              <a:t>multigraph</a:t>
            </a:r>
            <a:r>
              <a:rPr lang="en-US" dirty="0"/>
              <a:t> has an </a:t>
            </a:r>
            <a:r>
              <a:rPr lang="en-US" dirty="0">
                <a:solidFill>
                  <a:srgbClr val="FF0000"/>
                </a:solidFill>
              </a:rPr>
              <a:t>Euler path </a:t>
            </a:r>
            <a:r>
              <a:rPr lang="en-US" dirty="0"/>
              <a:t>but not an Euler cycle if and only if</a:t>
            </a:r>
          </a:p>
          <a:p>
            <a:pPr lvl="1"/>
            <a:r>
              <a:rPr lang="en-US" dirty="0"/>
              <a:t>It has </a:t>
            </a:r>
            <a:r>
              <a:rPr lang="en-US" dirty="0">
                <a:solidFill>
                  <a:srgbClr val="FF0000"/>
                </a:solidFill>
              </a:rPr>
              <a:t>exactly two vertices </a:t>
            </a:r>
            <a:r>
              <a:rPr lang="en-US" dirty="0"/>
              <a:t>of </a:t>
            </a:r>
            <a:r>
              <a:rPr lang="en-US" dirty="0">
                <a:solidFill>
                  <a:srgbClr val="FF0000"/>
                </a:solidFill>
              </a:rPr>
              <a:t>odd degree</a:t>
            </a:r>
          </a:p>
        </p:txBody>
      </p:sp>
    </p:spTree>
    <p:extLst>
      <p:ext uri="{BB962C8B-B14F-4D97-AF65-F5344CB8AC3E}">
        <p14:creationId xmlns:p14="http://schemas.microsoft.com/office/powerpoint/2010/main" val="101035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676525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DAY 2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3829200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Graphs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Hamilton Cycles and Paths</a:t>
            </a:r>
          </a:p>
        </p:txBody>
      </p:sp>
    </p:spTree>
    <p:extLst>
      <p:ext uri="{BB962C8B-B14F-4D97-AF65-F5344CB8AC3E}">
        <p14:creationId xmlns:p14="http://schemas.microsoft.com/office/powerpoint/2010/main" val="1973650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981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Hamilton path: visits every vertex of the graph exactly once.</a:t>
            </a:r>
          </a:p>
          <a:p>
            <a:r>
              <a:rPr lang="en-US" dirty="0"/>
              <a:t>Hamilton cycle: Visits </a:t>
            </a:r>
            <a:r>
              <a:rPr lang="en-US" dirty="0">
                <a:solidFill>
                  <a:srgbClr val="FF0000"/>
                </a:solidFill>
              </a:rPr>
              <a:t>every vertex </a:t>
            </a:r>
            <a:r>
              <a:rPr lang="en-US" dirty="0"/>
              <a:t>of the graph exactly once before returning, as the last step, to the starting vertex.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2667000"/>
            <a:ext cx="4914900" cy="25146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310698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 Cycles and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No property is known to efficiently verify existence of a Hamilton cycle/path for general graphs.</a:t>
            </a:r>
          </a:p>
          <a:p>
            <a:r>
              <a:rPr lang="en-US" dirty="0"/>
              <a:t>The problem is known to be as difficult as the TSP (find the shortest H. cycle through n cities)</a:t>
            </a:r>
          </a:p>
          <a:p>
            <a:r>
              <a:rPr lang="en-US" b="1" dirty="0"/>
              <a:t>Dirac’s theorem</a:t>
            </a:r>
            <a:r>
              <a:rPr lang="en-US" dirty="0"/>
              <a:t>: If G is a </a:t>
            </a:r>
            <a:r>
              <a:rPr lang="en-US" dirty="0">
                <a:solidFill>
                  <a:srgbClr val="FF0000"/>
                </a:solidFill>
              </a:rPr>
              <a:t>simple graph </a:t>
            </a:r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n&gt;=3</a:t>
            </a:r>
            <a:r>
              <a:rPr lang="en-US" dirty="0"/>
              <a:t> vertices such that the </a:t>
            </a:r>
            <a:r>
              <a:rPr lang="en-US" dirty="0">
                <a:solidFill>
                  <a:srgbClr val="FF0000"/>
                </a:solidFill>
              </a:rPr>
              <a:t>degree of every vertex is at least n/2</a:t>
            </a:r>
            <a:r>
              <a:rPr lang="en-US" dirty="0"/>
              <a:t>, then G has a </a:t>
            </a:r>
            <a:r>
              <a:rPr lang="en-US" dirty="0">
                <a:solidFill>
                  <a:srgbClr val="FF0000"/>
                </a:solidFill>
              </a:rPr>
              <a:t>Hamilton cycle</a:t>
            </a:r>
            <a:r>
              <a:rPr lang="en-US" dirty="0"/>
              <a:t>.</a:t>
            </a:r>
          </a:p>
          <a:p>
            <a:r>
              <a:rPr lang="en-US" b="1" dirty="0"/>
              <a:t>Ore’s Theorem</a:t>
            </a:r>
            <a:r>
              <a:rPr lang="en-US" dirty="0"/>
              <a:t>: If G is a </a:t>
            </a:r>
            <a:r>
              <a:rPr lang="en-US" dirty="0">
                <a:solidFill>
                  <a:srgbClr val="FF0000"/>
                </a:solidFill>
              </a:rPr>
              <a:t>simple graph </a:t>
            </a:r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n&gt;= 3 </a:t>
            </a:r>
            <a:r>
              <a:rPr lang="en-US" dirty="0"/>
              <a:t>vertices such that the </a:t>
            </a:r>
            <a:r>
              <a:rPr lang="en-US" dirty="0" err="1">
                <a:solidFill>
                  <a:srgbClr val="FF0000"/>
                </a:solidFill>
              </a:rPr>
              <a:t>deg</a:t>
            </a:r>
            <a:r>
              <a:rPr lang="en-US" dirty="0">
                <a:solidFill>
                  <a:srgbClr val="FF0000"/>
                </a:solidFill>
              </a:rPr>
              <a:t>(u) +d(v) &gt;=n </a:t>
            </a: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every pair of nonadjacent vertices</a:t>
            </a:r>
            <a:r>
              <a:rPr lang="en-US" dirty="0"/>
              <a:t> u and v, then </a:t>
            </a:r>
            <a:r>
              <a:rPr lang="en-US" dirty="0">
                <a:solidFill>
                  <a:srgbClr val="FF0000"/>
                </a:solidFill>
              </a:rPr>
              <a:t>G has a Hamilton cycle</a:t>
            </a:r>
            <a:r>
              <a:rPr lang="en-US" dirty="0"/>
              <a:t>.</a:t>
            </a:r>
          </a:p>
          <a:p>
            <a:r>
              <a:rPr lang="en-US" b="1" dirty="0"/>
              <a:t>Theorem</a:t>
            </a:r>
            <a:r>
              <a:rPr lang="en-US" dirty="0"/>
              <a:t>: If G=(V, E) is a </a:t>
            </a:r>
            <a:r>
              <a:rPr lang="en-US" dirty="0">
                <a:solidFill>
                  <a:srgbClr val="FF0000"/>
                </a:solidFill>
              </a:rPr>
              <a:t>complete directed graph </a:t>
            </a:r>
            <a:r>
              <a:rPr lang="en-US" dirty="0"/>
              <a:t>then G has a Hamilton Cycle.</a:t>
            </a:r>
          </a:p>
        </p:txBody>
      </p:sp>
    </p:spTree>
    <p:extLst>
      <p:ext uri="{BB962C8B-B14F-4D97-AF65-F5344CB8AC3E}">
        <p14:creationId xmlns:p14="http://schemas.microsoft.com/office/powerpoint/2010/main" val="4166726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Hamilton’s cycle using backtracking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15400" cy="2286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Given the graph G=(V, E) and X is a vertex of G. </a:t>
            </a:r>
          </a:p>
          <a:p>
            <a:r>
              <a:rPr lang="en-US" dirty="0"/>
              <a:t>Suppose there exists at least one Hamilton cycle for the graph.</a:t>
            </a:r>
          </a:p>
          <a:p>
            <a:r>
              <a:rPr lang="en-US" dirty="0"/>
              <a:t>The following is a backtracking algorithm for finding one Hamilton cycle from the vertex X.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3048000"/>
            <a:ext cx="8534400" cy="2862323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Declare an empty array H (which will contain Hamilton cycle)</a:t>
            </a:r>
          </a:p>
          <a:p>
            <a:r>
              <a:rPr lang="en-US" dirty="0"/>
              <a:t>1. Put the vertex X to H</a:t>
            </a:r>
          </a:p>
          <a:p>
            <a:r>
              <a:rPr lang="en-US" dirty="0"/>
              <a:t>2. Check if H is a Hamilton cycle then stop, else go to 3.</a:t>
            </a:r>
          </a:p>
          <a:p>
            <a:r>
              <a:rPr lang="en-US" dirty="0"/>
              <a:t>3. Consider the last vertex Y in H</a:t>
            </a:r>
          </a:p>
          <a:p>
            <a:r>
              <a:rPr lang="en-US" dirty="0"/>
              <a:t>	if there is/are </a:t>
            </a:r>
            <a:r>
              <a:rPr lang="en-US" dirty="0" err="1"/>
              <a:t>vert</a:t>
            </a:r>
            <a:r>
              <a:rPr lang="en-US" dirty="0"/>
              <a:t>(ex/ices) adjacent to Y</a:t>
            </a:r>
          </a:p>
          <a:p>
            <a:r>
              <a:rPr lang="en-US" dirty="0"/>
              <a:t>		select an adjacent vertex Z and put to H</a:t>
            </a:r>
          </a:p>
          <a:p>
            <a:r>
              <a:rPr lang="en-US" dirty="0"/>
              <a:t>	if there is no adjacent vertex</a:t>
            </a:r>
          </a:p>
          <a:p>
            <a:r>
              <a:rPr lang="en-US" dirty="0"/>
              <a:t>		remove Y from H and denote it as bad selection</a:t>
            </a:r>
          </a:p>
          <a:p>
            <a:r>
              <a:rPr lang="en-US" dirty="0"/>
              <a:t>		(so you do not select it in the same way again)</a:t>
            </a:r>
          </a:p>
          <a:p>
            <a:r>
              <a:rPr lang="en-US" dirty="0" err="1">
                <a:solidFill>
                  <a:srgbClr val="FF0000"/>
                </a:solidFill>
              </a:rPr>
              <a:t>Goto</a:t>
            </a:r>
            <a:r>
              <a:rPr lang="en-US" dirty="0">
                <a:solidFill>
                  <a:srgbClr val="FF0000"/>
                </a:solidFill>
              </a:rPr>
              <a:t> 2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3490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55" y="1143000"/>
            <a:ext cx="8070945" cy="43434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7043091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Coloring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89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Coloring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graph theory, graph coloring is a way of coloring the vertices of a graph such that no two adjacent vertices share the same color.</a:t>
            </a:r>
          </a:p>
          <a:p>
            <a:r>
              <a:rPr lang="en-US" dirty="0"/>
              <a:t>If the chromatic number of graph G is denoted by X(G).</a:t>
            </a:r>
          </a:p>
          <a:p>
            <a:pPr lvl="1"/>
            <a:r>
              <a:rPr lang="en-US" dirty="0"/>
              <a:t>Graph for which k=X(G) is called k-colorable.</a:t>
            </a:r>
          </a:p>
          <a:p>
            <a:pPr lvl="1"/>
            <a:r>
              <a:rPr lang="en-US" dirty="0"/>
              <a:t>Chromatic number of a graph is the minimum number of colors one can use to color the vertices of the graph so that </a:t>
            </a:r>
            <a:r>
              <a:rPr lang="en-US" b="1" dirty="0"/>
              <a:t>no</a:t>
            </a:r>
            <a:r>
              <a:rPr lang="en-US" dirty="0"/>
              <a:t> two adjacent vertices have the same color.</a:t>
            </a:r>
          </a:p>
        </p:txBody>
      </p:sp>
    </p:spTree>
    <p:extLst>
      <p:ext uri="{BB962C8B-B14F-4D97-AF65-F5344CB8AC3E}">
        <p14:creationId xmlns:p14="http://schemas.microsoft.com/office/powerpoint/2010/main" val="3708702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coloring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0" y="2184400"/>
            <a:ext cx="26797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69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15400" cy="2286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Establishes </a:t>
            </a:r>
          </a:p>
          <a:p>
            <a:pPr lvl="1"/>
            <a:r>
              <a:rPr lang="en-US" dirty="0"/>
              <a:t>A sequence of vertices and </a:t>
            </a:r>
          </a:p>
          <a:p>
            <a:pPr lvl="1"/>
            <a:r>
              <a:rPr lang="en-US" dirty="0"/>
              <a:t>A sequence of colors </a:t>
            </a:r>
          </a:p>
          <a:p>
            <a:r>
              <a:rPr lang="en-US" dirty="0"/>
              <a:t>And then </a:t>
            </a:r>
          </a:p>
          <a:p>
            <a:pPr lvl="1"/>
            <a:r>
              <a:rPr lang="en-US" dirty="0"/>
              <a:t>Color the next vertex with the lowest number possible.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3429000"/>
            <a:ext cx="8069374" cy="2031325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sequentialColoringAlgorithm</a:t>
            </a:r>
            <a:r>
              <a:rPr lang="en-US" dirty="0"/>
              <a:t>(graph=(V,E))</a:t>
            </a:r>
          </a:p>
          <a:p>
            <a:r>
              <a:rPr lang="en-US" dirty="0"/>
              <a:t>put vertices in a certain order Vp1, Vp2, …, </a:t>
            </a:r>
            <a:r>
              <a:rPr lang="en-US" dirty="0" err="1"/>
              <a:t>Vpv</a:t>
            </a:r>
            <a:r>
              <a:rPr lang="en-US" dirty="0"/>
              <a:t>;</a:t>
            </a:r>
          </a:p>
          <a:p>
            <a:r>
              <a:rPr lang="en-US" dirty="0"/>
              <a:t>put colors in a certain order C1, C2, …, </a:t>
            </a:r>
            <a:r>
              <a:rPr lang="en-US" dirty="0" err="1"/>
              <a:t>Ck</a:t>
            </a:r>
            <a:r>
              <a:rPr lang="en-US" dirty="0"/>
              <a:t>;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 to |V|</a:t>
            </a:r>
          </a:p>
          <a:p>
            <a:r>
              <a:rPr lang="en-US" dirty="0"/>
              <a:t>	j=the smallest index of color that does not appear in neighbor of </a:t>
            </a:r>
            <a:r>
              <a:rPr lang="en-US" dirty="0" err="1"/>
              <a:t>Vpi</a:t>
            </a:r>
            <a:r>
              <a:rPr lang="en-US" dirty="0"/>
              <a:t>;</a:t>
            </a:r>
          </a:p>
          <a:p>
            <a:r>
              <a:rPr lang="en-US" dirty="0"/>
              <a:t>	color(</a:t>
            </a:r>
            <a:r>
              <a:rPr lang="en-US" dirty="0" err="1"/>
              <a:t>Vpi</a:t>
            </a:r>
            <a:r>
              <a:rPr lang="en-US" dirty="0"/>
              <a:t>) = </a:t>
            </a:r>
            <a:r>
              <a:rPr lang="en-US" dirty="0" err="1"/>
              <a:t>Cj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572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Largest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higher degree a node has, the higher possibility it would be conflicted, so we should color it first.</a:t>
            </a:r>
          </a:p>
          <a:p>
            <a:r>
              <a:rPr lang="en-US" dirty="0"/>
              <a:t>Vertices should be organized so that vertices with high degrees should be placed at the beginning of the sequence</a:t>
            </a:r>
          </a:p>
          <a:p>
            <a:r>
              <a:rPr lang="en-US" dirty="0"/>
              <a:t>This is the largest first version of the algorithm</a:t>
            </a:r>
          </a:p>
        </p:txBody>
      </p:sp>
    </p:spTree>
    <p:extLst>
      <p:ext uri="{BB962C8B-B14F-4D97-AF65-F5344CB8AC3E}">
        <p14:creationId xmlns:p14="http://schemas.microsoft.com/office/powerpoint/2010/main" val="3031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626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443380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096000" y="3352800"/>
            <a:ext cx="127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Sequential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4495800"/>
            <a:ext cx="139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Largest first</a:t>
            </a:r>
          </a:p>
        </p:txBody>
      </p:sp>
    </p:spTree>
    <p:extLst>
      <p:ext uri="{BB962C8B-B14F-4D97-AF65-F5344CB8AC3E}">
        <p14:creationId xmlns:p14="http://schemas.microsoft.com/office/powerpoint/2010/main" val="32322228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Summaries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r>
              <a:rPr lang="en-US" dirty="0">
                <a:latin typeface="Calibri" charset="0"/>
              </a:rPr>
              <a:t>Graphs</a:t>
            </a:r>
          </a:p>
          <a:p>
            <a:r>
              <a:rPr lang="en-US" dirty="0">
                <a:latin typeface="Calibri" charset="0"/>
              </a:rPr>
              <a:t>Graph Representation</a:t>
            </a:r>
          </a:p>
          <a:p>
            <a:r>
              <a:rPr lang="en-US" dirty="0">
                <a:latin typeface="Calibri" charset="0"/>
              </a:rPr>
              <a:t>Graph Traversals</a:t>
            </a:r>
          </a:p>
          <a:p>
            <a:r>
              <a:rPr lang="en-US" dirty="0">
                <a:latin typeface="Calibri" charset="0"/>
              </a:rPr>
              <a:t>Connectivity</a:t>
            </a:r>
          </a:p>
          <a:p>
            <a:r>
              <a:rPr lang="en-US" dirty="0">
                <a:latin typeface="Calibri" charset="0"/>
              </a:rPr>
              <a:t>Cycle Detection</a:t>
            </a:r>
          </a:p>
          <a:p>
            <a:r>
              <a:rPr lang="en-US" dirty="0">
                <a:latin typeface="Calibri" charset="0"/>
              </a:rPr>
              <a:t>Shortest Paths</a:t>
            </a:r>
          </a:p>
          <a:p>
            <a:pPr lvl="1"/>
            <a:r>
              <a:rPr lang="en-US" dirty="0" err="1">
                <a:latin typeface="Calibri" charset="0"/>
              </a:rPr>
              <a:t>Dijsktra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>
                <a:latin typeface="Calibri" charset="0"/>
              </a:rPr>
              <a:t>Floyd algorithm</a:t>
            </a:r>
          </a:p>
          <a:p>
            <a:pPr lvl="1"/>
            <a:r>
              <a:rPr lang="en-US" dirty="0">
                <a:latin typeface="Calibri" charset="0"/>
              </a:rPr>
              <a:t>Bellman-Ford algorithm</a:t>
            </a:r>
          </a:p>
          <a:p>
            <a:r>
              <a:rPr lang="en-US" dirty="0">
                <a:latin typeface="Calibri" charset="0"/>
              </a:rPr>
              <a:t>Spanning Trees</a:t>
            </a:r>
          </a:p>
          <a:p>
            <a:pPr lvl="1"/>
            <a:r>
              <a:rPr lang="en-US" dirty="0" err="1">
                <a:latin typeface="Calibri" charset="0"/>
              </a:rPr>
              <a:t>Kruskal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 err="1">
                <a:latin typeface="Calibri" charset="0"/>
              </a:rPr>
              <a:t>Dijktra</a:t>
            </a:r>
            <a:r>
              <a:rPr lang="en-US" dirty="0">
                <a:latin typeface="Calibri" charset="0"/>
              </a:rPr>
              <a:t> algorithm</a:t>
            </a:r>
          </a:p>
          <a:p>
            <a:r>
              <a:rPr lang="en-US" dirty="0" err="1">
                <a:latin typeface="Calibri" charset="0"/>
              </a:rPr>
              <a:t>Eulerian</a:t>
            </a:r>
            <a:r>
              <a:rPr lang="en-US" dirty="0">
                <a:latin typeface="Calibri" charset="0"/>
              </a:rPr>
              <a:t> and Hamiltonian Graphs</a:t>
            </a:r>
          </a:p>
          <a:p>
            <a:r>
              <a:rPr lang="en-US" dirty="0">
                <a:latin typeface="Calibri" charset="0"/>
              </a:rPr>
              <a:t>Graph coloring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18378435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4" name="Oval 3"/>
          <p:cNvSpPr/>
          <p:nvPr/>
        </p:nvSpPr>
        <p:spPr>
          <a:xfrm>
            <a:off x="1219200" y="1295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44958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27432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4495800" y="1295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2743200" y="1295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" name="Straight Connector 9"/>
          <p:cNvCxnSpPr>
            <a:stCxn id="4" idx="6"/>
            <a:endCxn id="8" idx="2"/>
          </p:cNvCxnSpPr>
          <p:nvPr/>
        </p:nvCxnSpPr>
        <p:spPr>
          <a:xfrm>
            <a:off x="1676400" y="1524000"/>
            <a:ext cx="106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6"/>
            <a:endCxn id="7" idx="2"/>
          </p:cNvCxnSpPr>
          <p:nvPr/>
        </p:nvCxnSpPr>
        <p:spPr>
          <a:xfrm>
            <a:off x="3200400" y="1524000"/>
            <a:ext cx="1295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6" idx="0"/>
          </p:cNvCxnSpPr>
          <p:nvPr/>
        </p:nvCxnSpPr>
        <p:spPr>
          <a:xfrm>
            <a:off x="2971800" y="17526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6"/>
            <a:endCxn id="5" idx="2"/>
          </p:cNvCxnSpPr>
          <p:nvPr/>
        </p:nvCxnSpPr>
        <p:spPr>
          <a:xfrm>
            <a:off x="3200400" y="3048000"/>
            <a:ext cx="1295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4"/>
            <a:endCxn id="5" idx="0"/>
          </p:cNvCxnSpPr>
          <p:nvPr/>
        </p:nvCxnSpPr>
        <p:spPr>
          <a:xfrm>
            <a:off x="4724400" y="17526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4"/>
            <a:endCxn id="39" idx="0"/>
          </p:cNvCxnSpPr>
          <p:nvPr/>
        </p:nvCxnSpPr>
        <p:spPr>
          <a:xfrm>
            <a:off x="1447800" y="17526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5"/>
            <a:endCxn id="5" idx="1"/>
          </p:cNvCxnSpPr>
          <p:nvPr/>
        </p:nvCxnSpPr>
        <p:spPr>
          <a:xfrm>
            <a:off x="3133445" y="1685645"/>
            <a:ext cx="1429310" cy="1200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574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3000" y="205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71800" y="213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33800" y="1143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1400" y="1905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14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24400" y="1981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9" name="Oval 38"/>
          <p:cNvSpPr/>
          <p:nvPr/>
        </p:nvSpPr>
        <p:spPr>
          <a:xfrm>
            <a:off x="12192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41" name="Straight Connector 40"/>
          <p:cNvCxnSpPr>
            <a:stCxn id="6" idx="2"/>
            <a:endCxn id="39" idx="6"/>
          </p:cNvCxnSpPr>
          <p:nvPr/>
        </p:nvCxnSpPr>
        <p:spPr>
          <a:xfrm flipH="1">
            <a:off x="1676400" y="3048000"/>
            <a:ext cx="106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574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11" name="Straight Connector 10"/>
          <p:cNvCxnSpPr>
            <a:stCxn id="8" idx="3"/>
            <a:endCxn id="39" idx="7"/>
          </p:cNvCxnSpPr>
          <p:nvPr/>
        </p:nvCxnSpPr>
        <p:spPr>
          <a:xfrm flipH="1">
            <a:off x="1609445" y="1685645"/>
            <a:ext cx="1200710" cy="1200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05000" y="1981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Oval 47"/>
          <p:cNvSpPr/>
          <p:nvPr/>
        </p:nvSpPr>
        <p:spPr>
          <a:xfrm>
            <a:off x="1219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/>
          <p:cNvSpPr/>
          <p:nvPr/>
        </p:nvSpPr>
        <p:spPr>
          <a:xfrm>
            <a:off x="4495800" y="5334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0" name="Oval 49"/>
          <p:cNvSpPr/>
          <p:nvPr/>
        </p:nvSpPr>
        <p:spPr>
          <a:xfrm>
            <a:off x="2743200" y="5334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1" name="Oval 50"/>
          <p:cNvSpPr/>
          <p:nvPr/>
        </p:nvSpPr>
        <p:spPr>
          <a:xfrm>
            <a:off x="44958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2743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3" name="Straight Connector 52"/>
          <p:cNvCxnSpPr>
            <a:stCxn id="48" idx="6"/>
            <a:endCxn id="52" idx="2"/>
          </p:cNvCxnSpPr>
          <p:nvPr/>
        </p:nvCxnSpPr>
        <p:spPr>
          <a:xfrm>
            <a:off x="1676400" y="4038600"/>
            <a:ext cx="106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2" idx="6"/>
            <a:endCxn id="51" idx="2"/>
          </p:cNvCxnSpPr>
          <p:nvPr/>
        </p:nvCxnSpPr>
        <p:spPr>
          <a:xfrm>
            <a:off x="3200400" y="4038600"/>
            <a:ext cx="1295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4"/>
            <a:endCxn id="50" idx="0"/>
          </p:cNvCxnSpPr>
          <p:nvPr/>
        </p:nvCxnSpPr>
        <p:spPr>
          <a:xfrm>
            <a:off x="2971800" y="4267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0" idx="6"/>
            <a:endCxn id="49" idx="2"/>
          </p:cNvCxnSpPr>
          <p:nvPr/>
        </p:nvCxnSpPr>
        <p:spPr>
          <a:xfrm>
            <a:off x="3200400" y="5562600"/>
            <a:ext cx="1295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1" idx="4"/>
            <a:endCxn id="49" idx="0"/>
          </p:cNvCxnSpPr>
          <p:nvPr/>
        </p:nvCxnSpPr>
        <p:spPr>
          <a:xfrm>
            <a:off x="4724400" y="4267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8" idx="4"/>
            <a:endCxn id="67" idx="0"/>
          </p:cNvCxnSpPr>
          <p:nvPr/>
        </p:nvCxnSpPr>
        <p:spPr>
          <a:xfrm>
            <a:off x="1447800" y="4267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5"/>
            <a:endCxn id="49" idx="1"/>
          </p:cNvCxnSpPr>
          <p:nvPr/>
        </p:nvCxnSpPr>
        <p:spPr>
          <a:xfrm>
            <a:off x="3133445" y="4200245"/>
            <a:ext cx="1429310" cy="1200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219200" y="5334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68" name="Straight Connector 67"/>
          <p:cNvCxnSpPr>
            <a:stCxn id="50" idx="2"/>
            <a:endCxn id="67" idx="6"/>
          </p:cNvCxnSpPr>
          <p:nvPr/>
        </p:nvCxnSpPr>
        <p:spPr>
          <a:xfrm flipH="1">
            <a:off x="1676400" y="5562600"/>
            <a:ext cx="106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2" idx="3"/>
            <a:endCxn id="67" idx="7"/>
          </p:cNvCxnSpPr>
          <p:nvPr/>
        </p:nvCxnSpPr>
        <p:spPr>
          <a:xfrm flipH="1">
            <a:off x="1609445" y="4200245"/>
            <a:ext cx="1200710" cy="1200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0200" y="1524000"/>
            <a:ext cx="3199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Minimum Spanning Tree</a:t>
            </a:r>
          </a:p>
          <a:p>
            <a:r>
              <a:rPr lang="en-US" dirty="0"/>
              <a:t>Using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Kruskal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Dijkstra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62600" y="4038600"/>
            <a:ext cx="35069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Minimum Number of Colors</a:t>
            </a:r>
          </a:p>
          <a:p>
            <a:r>
              <a:rPr lang="en-US" dirty="0"/>
              <a:t>Using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Sequential approach</a:t>
            </a:r>
          </a:p>
          <a:p>
            <a:pPr marL="285750" indent="-285750">
              <a:buFontTx/>
              <a:buChar char="-"/>
            </a:pPr>
            <a:r>
              <a:rPr lang="en-US" dirty="0"/>
              <a:t>Largest first approach</a:t>
            </a:r>
          </a:p>
        </p:txBody>
      </p:sp>
    </p:spTree>
    <p:extLst>
      <p:ext uri="{BB962C8B-B14F-4D97-AF65-F5344CB8AC3E}">
        <p14:creationId xmlns:p14="http://schemas.microsoft.com/office/powerpoint/2010/main" val="36538692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3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weight cycles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Recall: If a graph G=(V, E) contains negative weight cycle, then some shortest paths may not exist.</a:t>
            </a:r>
          </a:p>
          <a:p>
            <a:r>
              <a:rPr lang="en-US" dirty="0"/>
              <a:t>Bellman-Ford algorithm: </a:t>
            </a:r>
          </a:p>
          <a:p>
            <a:pPr lvl="1"/>
            <a:r>
              <a:rPr lang="en-US" dirty="0"/>
              <a:t>Find all shortest-path lengths from a source s in V to al v in V</a:t>
            </a:r>
          </a:p>
          <a:p>
            <a:pPr lvl="1"/>
            <a:r>
              <a:rPr lang="en-US" dirty="0"/>
              <a:t>Or determines if there’s a negative-weight cycle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4229100"/>
            <a:ext cx="5257800" cy="17907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258103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d[s] = 0;</a:t>
            </a:r>
          </a:p>
          <a:p>
            <a:r>
              <a:rPr lang="en-US" dirty="0"/>
              <a:t>for each v in V - {s}</a:t>
            </a:r>
          </a:p>
          <a:p>
            <a:r>
              <a:rPr lang="en-US" dirty="0"/>
              <a:t>	do d[v]=infinity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 to |V| - 1 do</a:t>
            </a:r>
          </a:p>
          <a:p>
            <a:r>
              <a:rPr lang="en-US" dirty="0"/>
              <a:t>	for each edge (u, v) in E do</a:t>
            </a:r>
          </a:p>
          <a:p>
            <a:r>
              <a:rPr lang="en-US" dirty="0"/>
              <a:t>		if d[v] &gt; d[u] + w(</a:t>
            </a:r>
            <a:r>
              <a:rPr lang="en-US" dirty="0" err="1"/>
              <a:t>u,v</a:t>
            </a:r>
            <a:r>
              <a:rPr lang="en-US" dirty="0"/>
              <a:t>) then</a:t>
            </a:r>
          </a:p>
          <a:p>
            <a:r>
              <a:rPr lang="en-US" dirty="0"/>
              <a:t>			d[v]=d[u]+w(</a:t>
            </a:r>
            <a:r>
              <a:rPr lang="en-US" dirty="0" err="1"/>
              <a:t>u,v</a:t>
            </a:r>
            <a:r>
              <a:rPr lang="en-US" dirty="0"/>
              <a:t>)</a:t>
            </a:r>
          </a:p>
          <a:p>
            <a:r>
              <a:rPr lang="en-US" dirty="0"/>
              <a:t>			p[v]=u</a:t>
            </a:r>
          </a:p>
          <a:p>
            <a:endParaRPr lang="en-US" dirty="0"/>
          </a:p>
          <a:p>
            <a:r>
              <a:rPr lang="en-US" dirty="0"/>
              <a:t>for each edge (</a:t>
            </a:r>
            <a:r>
              <a:rPr lang="en-US" dirty="0" err="1"/>
              <a:t>u,v</a:t>
            </a:r>
            <a:r>
              <a:rPr lang="en-US" dirty="0"/>
              <a:t>) in E do</a:t>
            </a:r>
          </a:p>
          <a:p>
            <a:r>
              <a:rPr lang="en-US" dirty="0"/>
              <a:t>	do if d[v]&gt;d[u]+w(u, v)</a:t>
            </a:r>
          </a:p>
          <a:p>
            <a:r>
              <a:rPr lang="en-US" dirty="0"/>
              <a:t>		then report that a negative-weight cycle exists</a:t>
            </a:r>
          </a:p>
        </p:txBody>
      </p:sp>
      <p:sp>
        <p:nvSpPr>
          <p:cNvPr id="8" name="Right Brace 7"/>
          <p:cNvSpPr/>
          <p:nvPr/>
        </p:nvSpPr>
        <p:spPr>
          <a:xfrm>
            <a:off x="4343400" y="990600"/>
            <a:ext cx="304800" cy="1295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00600" y="1447800"/>
            <a:ext cx="1390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Initialization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5562600" y="2590800"/>
            <a:ext cx="304800" cy="2057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19800" y="3429000"/>
            <a:ext cx="127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Relaxation</a:t>
            </a:r>
          </a:p>
        </p:txBody>
      </p:sp>
    </p:spTree>
    <p:extLst>
      <p:ext uri="{BB962C8B-B14F-4D97-AF65-F5344CB8AC3E}">
        <p14:creationId xmlns:p14="http://schemas.microsoft.com/office/powerpoint/2010/main" val="218996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3180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1676400" y="278900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9" name="Oval 8"/>
          <p:cNvSpPr/>
          <p:nvPr/>
        </p:nvSpPr>
        <p:spPr>
          <a:xfrm>
            <a:off x="1676400" y="187460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381000" y="332240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381000" y="233180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Oval 11"/>
          <p:cNvSpPr/>
          <p:nvPr/>
        </p:nvSpPr>
        <p:spPr>
          <a:xfrm>
            <a:off x="381000" y="134120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14" name="Straight Arrow Connector 13"/>
          <p:cNvCxnSpPr>
            <a:stCxn id="9" idx="1"/>
            <a:endCxn id="12" idx="6"/>
          </p:cNvCxnSpPr>
          <p:nvPr/>
        </p:nvCxnSpPr>
        <p:spPr>
          <a:xfrm flipH="1" flipV="1">
            <a:off x="838200" y="1569805"/>
            <a:ext cx="9051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10" idx="6"/>
          </p:cNvCxnSpPr>
          <p:nvPr/>
        </p:nvCxnSpPr>
        <p:spPr>
          <a:xfrm flipH="1">
            <a:off x="838200" y="3179250"/>
            <a:ext cx="9051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6"/>
            <a:endCxn id="5" idx="1"/>
          </p:cNvCxnSpPr>
          <p:nvPr/>
        </p:nvCxnSpPr>
        <p:spPr>
          <a:xfrm>
            <a:off x="2133600" y="2103205"/>
            <a:ext cx="600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4"/>
            <a:endCxn id="11" idx="0"/>
          </p:cNvCxnSpPr>
          <p:nvPr/>
        </p:nvCxnSpPr>
        <p:spPr>
          <a:xfrm>
            <a:off x="609600" y="1798405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0"/>
            <a:endCxn id="11" idx="4"/>
          </p:cNvCxnSpPr>
          <p:nvPr/>
        </p:nvCxnSpPr>
        <p:spPr>
          <a:xfrm flipV="1">
            <a:off x="609600" y="2789005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6"/>
            <a:endCxn id="5" idx="3"/>
          </p:cNvCxnSpPr>
          <p:nvPr/>
        </p:nvCxnSpPr>
        <p:spPr>
          <a:xfrm flipV="1">
            <a:off x="2133600" y="2722050"/>
            <a:ext cx="600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6"/>
            <a:endCxn id="9" idx="2"/>
          </p:cNvCxnSpPr>
          <p:nvPr/>
        </p:nvCxnSpPr>
        <p:spPr>
          <a:xfrm flipV="1">
            <a:off x="838200" y="2103205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6"/>
            <a:endCxn id="8" idx="2"/>
          </p:cNvCxnSpPr>
          <p:nvPr/>
        </p:nvCxnSpPr>
        <p:spPr>
          <a:xfrm>
            <a:off x="838200" y="2560405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769378" y="1301364"/>
            <a:ext cx="2124950" cy="1003950"/>
          </a:xfrm>
          <a:custGeom>
            <a:avLst/>
            <a:gdLst>
              <a:gd name="connsiteX0" fmla="*/ 0 w 2124950"/>
              <a:gd name="connsiteY0" fmla="*/ 88125 h 1003950"/>
              <a:gd name="connsiteX1" fmla="*/ 1270085 w 2124950"/>
              <a:gd name="connsiteY1" fmla="*/ 88125 h 1003950"/>
              <a:gd name="connsiteX2" fmla="*/ 2124950 w 2124950"/>
              <a:gd name="connsiteY2" fmla="*/ 1003950 h 100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4950" h="1003950">
                <a:moveTo>
                  <a:pt x="0" y="88125"/>
                </a:moveTo>
                <a:cubicBezTo>
                  <a:pt x="457963" y="11806"/>
                  <a:pt x="915927" y="-64513"/>
                  <a:pt x="1270085" y="88125"/>
                </a:cubicBezTo>
                <a:cubicBezTo>
                  <a:pt x="1624243" y="240763"/>
                  <a:pt x="2124950" y="1003950"/>
                  <a:pt x="2124950" y="1003950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 41"/>
          <p:cNvSpPr/>
          <p:nvPr/>
        </p:nvSpPr>
        <p:spPr>
          <a:xfrm>
            <a:off x="744954" y="2818176"/>
            <a:ext cx="2210436" cy="991824"/>
          </a:xfrm>
          <a:custGeom>
            <a:avLst/>
            <a:gdLst>
              <a:gd name="connsiteX0" fmla="*/ 0 w 2210436"/>
              <a:gd name="connsiteY0" fmla="*/ 952457 h 991824"/>
              <a:gd name="connsiteX1" fmla="*/ 1294509 w 2210436"/>
              <a:gd name="connsiteY1" fmla="*/ 879191 h 991824"/>
              <a:gd name="connsiteX2" fmla="*/ 2210436 w 2210436"/>
              <a:gd name="connsiteY2" fmla="*/ 0 h 991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0436" h="991824">
                <a:moveTo>
                  <a:pt x="0" y="952457"/>
                </a:moveTo>
                <a:cubicBezTo>
                  <a:pt x="463051" y="995195"/>
                  <a:pt x="926103" y="1037934"/>
                  <a:pt x="1294509" y="879191"/>
                </a:cubicBezTo>
                <a:cubicBezTo>
                  <a:pt x="1662915" y="720448"/>
                  <a:pt x="2210436" y="0"/>
                  <a:pt x="2210436" y="0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057400" y="118880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43000" y="1429073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09800" y="1886273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8600" y="1810073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4800" y="2876873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66800" y="3029273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667487" y="339860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43000" y="248420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90600" y="202700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24687" y="256040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617589"/>
              </p:ext>
            </p:extLst>
          </p:nvPr>
        </p:nvGraphicFramePr>
        <p:xfrm>
          <a:off x="3352799" y="1066800"/>
          <a:ext cx="56388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405852"/>
              </p:ext>
            </p:extLst>
          </p:nvPr>
        </p:nvGraphicFramePr>
        <p:xfrm>
          <a:off x="685800" y="4191000"/>
          <a:ext cx="781564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" name="Equation" r:id="rId3" imgW="3213100" imgH="469900" progId="Equation.3">
                  <p:embed/>
                </p:oleObj>
              </mc:Choice>
              <mc:Fallback>
                <p:oleObj name="Equation" r:id="rId3" imgW="32131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4191000"/>
                        <a:ext cx="7815648" cy="1143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C0504D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375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701800"/>
            <a:ext cx="8775700" cy="34544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772641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2027568" y="3081278"/>
            <a:ext cx="49554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Spanning Tree</a:t>
            </a:r>
          </a:p>
        </p:txBody>
      </p:sp>
    </p:spTree>
    <p:extLst>
      <p:ext uri="{BB962C8B-B14F-4D97-AF65-F5344CB8AC3E}">
        <p14:creationId xmlns:p14="http://schemas.microsoft.com/office/powerpoint/2010/main" val="3602180743"/>
      </p:ext>
    </p:extLst>
  </p:cSld>
  <p:clrMapOvr>
    <a:masterClrMapping/>
  </p:clrMapOvr>
</p:sld>
</file>

<file path=ppt/theme/theme1.xml><?xml version="1.0" encoding="utf-8"?>
<a:theme xmlns:a="http://schemas.openxmlformats.org/drawingml/2006/main" name="FG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FGRTemplate.potx</Template>
  <TotalTime>4269</TotalTime>
  <Words>1671</Words>
  <Application>Microsoft Office PowerPoint</Application>
  <PresentationFormat>On-screen Show (4:3)</PresentationFormat>
  <Paragraphs>306</Paragraphs>
  <Slides>43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ＭＳ Ｐゴシック</vt:lpstr>
      <vt:lpstr>Arial</vt:lpstr>
      <vt:lpstr>Calibri</vt:lpstr>
      <vt:lpstr>FGRTemplate</vt:lpstr>
      <vt:lpstr>Equation</vt:lpstr>
      <vt:lpstr>Graphs</vt:lpstr>
      <vt:lpstr>Objectives</vt:lpstr>
      <vt:lpstr>DAY 2 Graphs</vt:lpstr>
      <vt:lpstr>Bellman-Ford Algorithm</vt:lpstr>
      <vt:lpstr>Negative weight cycles</vt:lpstr>
      <vt:lpstr>Bellman-Ford algorithm</vt:lpstr>
      <vt:lpstr>Bellman-Ford Algorithm</vt:lpstr>
      <vt:lpstr>Example</vt:lpstr>
      <vt:lpstr>PowerPoint Presentation</vt:lpstr>
      <vt:lpstr>Definition</vt:lpstr>
      <vt:lpstr>Example</vt:lpstr>
      <vt:lpstr>Minimum spanning tree</vt:lpstr>
      <vt:lpstr>Minimum spanning tree</vt:lpstr>
      <vt:lpstr>Joseph Kruskal Algorithm</vt:lpstr>
      <vt:lpstr>Joseph Kruskal Algorithm Example</vt:lpstr>
      <vt:lpstr>Dijkstra Algorithm</vt:lpstr>
      <vt:lpstr>Dijkstra Algorithm Example</vt:lpstr>
      <vt:lpstr>Eulerian and Hamiltonian Graphs</vt:lpstr>
      <vt:lpstr>Terminologies</vt:lpstr>
      <vt:lpstr>Eulerian Graphs</vt:lpstr>
      <vt:lpstr>Examples</vt:lpstr>
      <vt:lpstr>Examples</vt:lpstr>
      <vt:lpstr>Theorem 1: Sufficient condition</vt:lpstr>
      <vt:lpstr>Theorem 1: Sufficient condition</vt:lpstr>
      <vt:lpstr>Theorem 1: Sufficient condition</vt:lpstr>
      <vt:lpstr>Procedure for constructing an Euler cycle</vt:lpstr>
      <vt:lpstr>Example</vt:lpstr>
      <vt:lpstr>Algorithm for Euler cycle using Stack</vt:lpstr>
      <vt:lpstr>Theorem 2. Necessary and Sufficient</vt:lpstr>
      <vt:lpstr>Hamiltonian Graphs</vt:lpstr>
      <vt:lpstr>Definition</vt:lpstr>
      <vt:lpstr>Hamilton Cycles and Paths</vt:lpstr>
      <vt:lpstr>Find Hamilton’s cycle using backtracking</vt:lpstr>
      <vt:lpstr>Example</vt:lpstr>
      <vt:lpstr>Graph Coloring</vt:lpstr>
      <vt:lpstr>Graph Coloring</vt:lpstr>
      <vt:lpstr>Graph coloring example</vt:lpstr>
      <vt:lpstr>Sequential coloring</vt:lpstr>
      <vt:lpstr>Largest first</vt:lpstr>
      <vt:lpstr>Example</vt:lpstr>
      <vt:lpstr>Summaries</vt:lpstr>
      <vt:lpstr>Exercises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hangntt7</dc:creator>
  <cp:lastModifiedBy>henrytu</cp:lastModifiedBy>
  <cp:revision>431</cp:revision>
  <dcterms:created xsi:type="dcterms:W3CDTF">2013-07-03T07:19:54Z</dcterms:created>
  <dcterms:modified xsi:type="dcterms:W3CDTF">2017-05-27T15:10:17Z</dcterms:modified>
</cp:coreProperties>
</file>