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297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31" r:id="rId40"/>
    <p:sldId id="322" r:id="rId41"/>
    <p:sldId id="323" r:id="rId42"/>
    <p:sldId id="324" r:id="rId43"/>
    <p:sldId id="325" r:id="rId44"/>
    <p:sldId id="327" r:id="rId45"/>
    <p:sldId id="328" r:id="rId46"/>
    <p:sldId id="329" r:id="rId47"/>
    <p:sldId id="332" r:id="rId48"/>
    <p:sldId id="333" r:id="rId49"/>
    <p:sldId id="334" r:id="rId50"/>
    <p:sldId id="28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6" autoAdjust="0"/>
  </p:normalViewPr>
  <p:slideViewPr>
    <p:cSldViewPr>
      <p:cViewPr varScale="1">
        <p:scale>
          <a:sx n="120" d="100"/>
          <a:sy n="120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r>
              <a:rPr lang="en-US" dirty="0"/>
              <a:t>A </a:t>
            </a:r>
            <a:r>
              <a:rPr lang="en-US" b="1" dirty="0"/>
              <a:t>simple complete graph</a:t>
            </a:r>
            <a:r>
              <a:rPr lang="en-US" dirty="0"/>
              <a:t> on n vertices has n vertices and </a:t>
            </a:r>
            <a:r>
              <a:rPr lang="en-US" b="1" i="1" dirty="0"/>
              <a:t>n(n-1)/2</a:t>
            </a:r>
            <a:r>
              <a:rPr lang="en-US" dirty="0"/>
              <a:t> edges, and is denoted by </a:t>
            </a:r>
            <a:r>
              <a:rPr lang="en-US" dirty="0" err="1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G’=(V’, E’) </a:t>
            </a:r>
            <a:r>
              <a:rPr lang="en-US" dirty="0"/>
              <a:t>is a </a:t>
            </a:r>
            <a:r>
              <a:rPr lang="en-US" b="1" dirty="0" err="1"/>
              <a:t>subgraph</a:t>
            </a:r>
            <a:r>
              <a:rPr lang="en-US" dirty="0"/>
              <a:t> of another graph </a:t>
            </a:r>
            <a:r>
              <a:rPr lang="en-US" i="1" dirty="0"/>
              <a:t>G=(V,E)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Two vertices u and v are called </a:t>
            </a:r>
            <a:r>
              <a:rPr lang="en-US" b="1" dirty="0"/>
              <a:t>adjacent</a:t>
            </a:r>
            <a:r>
              <a:rPr lang="en-US" dirty="0"/>
              <a:t> if the edge (u, v) is in E. Such an edge called </a:t>
            </a:r>
            <a:r>
              <a:rPr lang="en-US" b="1" dirty="0"/>
              <a:t>incident</a:t>
            </a:r>
            <a:r>
              <a:rPr lang="en-US" dirty="0"/>
              <a:t> with the vertices u and v.</a:t>
            </a:r>
          </a:p>
          <a:p>
            <a:r>
              <a:rPr lang="en-US" dirty="0"/>
              <a:t> The </a:t>
            </a:r>
            <a:r>
              <a:rPr lang="en-US" b="1" dirty="0"/>
              <a:t>degree</a:t>
            </a:r>
            <a:r>
              <a:rPr lang="en-US" dirty="0"/>
              <a:t> of a vertex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 err="1"/>
              <a:t>deg</a:t>
            </a:r>
            <a:r>
              <a:rPr lang="en-US" i="1" dirty="0"/>
              <a:t>(u)</a:t>
            </a:r>
            <a:r>
              <a:rPr lang="en-US" dirty="0"/>
              <a:t>, is the number of edges incident with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 err="1"/>
              <a:t>deg</a:t>
            </a:r>
            <a:r>
              <a:rPr lang="en-US" i="1" dirty="0"/>
              <a:t>(u)=0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is called </a:t>
            </a:r>
            <a:r>
              <a:rPr lang="en-US" b="1" dirty="0"/>
              <a:t>isolated vertex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graphs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directed graph with only one connected component</a:t>
            </a:r>
          </a:p>
          <a:p>
            <a:r>
              <a:rPr lang="en-US" dirty="0"/>
              <a:t>A graph can be sliced into many trees starting from one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35220"/>
            <a:ext cx="3505200" cy="24003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105400" y="3962400"/>
            <a:ext cx="17526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a</a:t>
            </a:r>
          </a:p>
          <a:p>
            <a:pPr algn="ctr"/>
            <a:r>
              <a:rPr lang="en-US" dirty="0"/>
              <a:t>Root x</a:t>
            </a:r>
          </a:p>
          <a:p>
            <a:pPr algn="ctr"/>
            <a:r>
              <a:rPr lang="en-US" dirty="0"/>
              <a:t>Root d</a:t>
            </a:r>
          </a:p>
        </p:txBody>
      </p:sp>
    </p:spTree>
    <p:extLst>
      <p:ext uri="{BB962C8B-B14F-4D97-AF65-F5344CB8AC3E}">
        <p14:creationId xmlns:p14="http://schemas.microsoft.com/office/powerpoint/2010/main" val="326818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Entity-relationship diagram</a:t>
            </a:r>
          </a:p>
          <a:p>
            <a:r>
              <a:rPr lang="en-US" dirty="0"/>
              <a:t>Graphical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03738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92768" y="3081277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all vertices </a:t>
            </a:r>
            <a:r>
              <a:rPr lang="en-US" b="1" dirty="0"/>
              <a:t>adjacent</a:t>
            </a:r>
            <a:r>
              <a:rPr lang="en-US" dirty="0"/>
              <a:t> to each vertex of the graph</a:t>
            </a:r>
          </a:p>
          <a:p>
            <a:r>
              <a:rPr lang="en-US" dirty="0"/>
              <a:t>This list can be represented as a </a:t>
            </a:r>
            <a:r>
              <a:rPr lang="en-US" b="1" dirty="0"/>
              <a:t>table</a:t>
            </a:r>
            <a:r>
              <a:rPr lang="en-US" dirty="0"/>
              <a:t> (picture b, next slide)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star representation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forward</a:t>
            </a:r>
            <a:r>
              <a:rPr lang="en-US" dirty="0"/>
              <a:t> or </a:t>
            </a:r>
            <a:r>
              <a:rPr lang="en-US" b="1" dirty="0"/>
              <a:t>reverse</a:t>
            </a:r>
          </a:p>
          <a:p>
            <a:r>
              <a:rPr lang="en-US" dirty="0"/>
              <a:t>This list can be represented as </a:t>
            </a:r>
            <a:r>
              <a:rPr lang="en-US" b="1" dirty="0"/>
              <a:t>linked list </a:t>
            </a:r>
            <a:r>
              <a:rPr lang="en-US" dirty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/>
              <a:t>It has two forms</a:t>
            </a:r>
          </a:p>
          <a:p>
            <a:pPr lvl="1"/>
            <a:r>
              <a:rPr lang="en-US" b="1" dirty="0"/>
              <a:t>Adjacency matrix </a:t>
            </a:r>
            <a:r>
              <a:rPr lang="en-US" dirty="0"/>
              <a:t>and </a:t>
            </a:r>
          </a:p>
          <a:p>
            <a:pPr lvl="1"/>
            <a:r>
              <a:rPr lang="en-US" b="1" dirty="0"/>
              <a:t>Incidence matrix</a:t>
            </a:r>
          </a:p>
          <a:p>
            <a:r>
              <a:rPr lang="en-US" dirty="0"/>
              <a:t>G=(V, E) is a binary |</a:t>
            </a:r>
            <a:r>
              <a:rPr lang="en-US" dirty="0" err="1"/>
              <a:t>V|x|V</a:t>
            </a:r>
            <a:r>
              <a:rPr lang="en-US" dirty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/>
              <a:t>Incidence matrix of graph G=(V, E) is a |</a:t>
            </a:r>
            <a:r>
              <a:rPr lang="en-US" dirty="0" err="1"/>
              <a:t>V|x|E</a:t>
            </a:r>
            <a:r>
              <a:rPr lang="en-US" dirty="0"/>
              <a:t>| matrix such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1681445" y="2665779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scanning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(graph traversal)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/>
              <a:t>breadth-first</a:t>
            </a:r>
            <a:r>
              <a:rPr lang="en-US" dirty="0"/>
              <a:t> search algorithm</a:t>
            </a:r>
          </a:p>
          <a:p>
            <a:pPr lvl="1"/>
            <a:r>
              <a:rPr lang="en-US" dirty="0"/>
              <a:t>Selected vertex v is visited and then each unvisited vertices adjacent to v is visited.</a:t>
            </a:r>
          </a:p>
          <a:p>
            <a:pPr lvl="1"/>
            <a:r>
              <a:rPr lang="en-US" dirty="0"/>
              <a:t>Suppose adjacent vertices are v1, v2, …, </a:t>
            </a:r>
            <a:r>
              <a:rPr lang="en-US" dirty="0" err="1"/>
              <a:t>vk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/>
              <a:t>If there’s still unvisited vertices, the algorithm continues restarting for one of the unvisited ones.</a:t>
            </a:r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graph 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selected vertex v is visited and then each unvisited vertex adjacent to v is visited by depth-first search.</a:t>
            </a:r>
          </a:p>
          <a:p>
            <a:r>
              <a:rPr lang="en-US" dirty="0"/>
              <a:t>If there are still some unvisited vertices in the graph</a:t>
            </a:r>
          </a:p>
          <a:p>
            <a:pPr lvl="1"/>
            <a:r>
              <a:rPr lang="en-US" dirty="0"/>
              <a:t>The traversal continues restarting for one of the unvisited vertices.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442771" y="2329143"/>
            <a:ext cx="8071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Connected components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pair (V, E), where</a:t>
            </a:r>
          </a:p>
          <a:p>
            <a:pPr lvl="1"/>
            <a:r>
              <a:rPr lang="en-US" dirty="0"/>
              <a:t>V is a set of nodes, called </a:t>
            </a:r>
            <a:r>
              <a:rPr lang="en-US" b="1" dirty="0"/>
              <a:t>vertices</a:t>
            </a:r>
          </a:p>
          <a:p>
            <a:pPr lvl="1"/>
            <a:r>
              <a:rPr lang="en-US" dirty="0"/>
              <a:t>E is a collection of pairs of vertices, called </a:t>
            </a:r>
            <a:r>
              <a:rPr lang="en-US" b="1" dirty="0"/>
              <a:t>edges</a:t>
            </a:r>
          </a:p>
          <a:p>
            <a:r>
              <a:rPr lang="en-US" dirty="0"/>
              <a:t>In brief, a graph is collection of vertices and the connections between them.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Vertex</a:t>
            </a:r>
            <a:r>
              <a:rPr lang="en-US" dirty="0"/>
              <a:t> represents an airport and stores the tree-letter airport code</a:t>
            </a:r>
          </a:p>
          <a:p>
            <a:pPr lvl="1"/>
            <a:r>
              <a:rPr lang="en-US" b="1" dirty="0"/>
              <a:t>Edge</a:t>
            </a:r>
            <a:r>
              <a:rPr lang="en-US" dirty="0"/>
              <a:t>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undirected graph is called connected when there is a path between any two vertices</a:t>
            </a:r>
          </a:p>
          <a:p>
            <a:r>
              <a:rPr lang="en-US" dirty="0"/>
              <a:t>A graph is called </a:t>
            </a:r>
            <a:r>
              <a:rPr lang="en-US" b="1" dirty="0"/>
              <a:t>n-connected </a:t>
            </a:r>
            <a:r>
              <a:rPr lang="en-US" dirty="0"/>
              <a:t>if there are at least n different paths between any two vertices</a:t>
            </a:r>
          </a:p>
          <a:p>
            <a:pPr lvl="1"/>
            <a:r>
              <a:rPr lang="en-US" dirty="0"/>
              <a:t>There are n paths between any two vertices</a:t>
            </a:r>
          </a:p>
          <a:p>
            <a:pPr lvl="1"/>
            <a:r>
              <a:rPr lang="en-US" dirty="0"/>
              <a:t>The paths have no vertices in common</a:t>
            </a:r>
          </a:p>
          <a:p>
            <a:r>
              <a:rPr lang="en-US" dirty="0"/>
              <a:t>N=2 is called </a:t>
            </a:r>
            <a:r>
              <a:rPr lang="en-US" b="1" dirty="0"/>
              <a:t>2-connected</a:t>
            </a:r>
            <a:r>
              <a:rPr lang="en-US" dirty="0"/>
              <a:t> or </a:t>
            </a:r>
            <a:r>
              <a:rPr lang="en-US" b="1" dirty="0" err="1"/>
              <a:t>biconnected</a:t>
            </a:r>
            <a:r>
              <a:rPr lang="en-US" dirty="0"/>
              <a:t> graph</a:t>
            </a:r>
          </a:p>
          <a:p>
            <a:r>
              <a:rPr lang="en-US" dirty="0"/>
              <a:t>Directed graph is called </a:t>
            </a:r>
            <a:r>
              <a:rPr lang="en-US" b="1" dirty="0"/>
              <a:t>weakly connected</a:t>
            </a:r>
            <a:r>
              <a:rPr lang="en-US" dirty="0"/>
              <a:t> if replacing all of its directed edges with undirected edges produces a connected (undirected) graph.</a:t>
            </a:r>
          </a:p>
          <a:p>
            <a:r>
              <a:rPr lang="en-US" dirty="0"/>
              <a:t>It is </a:t>
            </a:r>
            <a:r>
              <a:rPr lang="en-US" b="1" dirty="0"/>
              <a:t>connected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or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</a:t>
            </a:r>
            <a:r>
              <a:rPr lang="en-US" b="1" dirty="0"/>
              <a:t>strongly connected </a:t>
            </a:r>
            <a:r>
              <a:rPr lang="en-US" dirty="0"/>
              <a:t>or </a:t>
            </a:r>
            <a:r>
              <a:rPr lang="en-US" b="1" dirty="0"/>
              <a:t>strong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strong components </a:t>
            </a:r>
            <a:r>
              <a:rPr lang="en-US" dirty="0"/>
              <a:t>are the maximal strongly connected </a:t>
            </a:r>
            <a:r>
              <a:rPr lang="en-US" b="1" dirty="0" err="1"/>
              <a:t>subgraphs</a:t>
            </a:r>
            <a:r>
              <a:rPr lang="en-US" dirty="0"/>
              <a:t>.</a:t>
            </a:r>
          </a:p>
          <a:p>
            <a:r>
              <a:rPr lang="en-US" dirty="0"/>
              <a:t>If a vertex is removed from a graph (also its edges) </a:t>
            </a:r>
          </a:p>
          <a:p>
            <a:pPr lvl="1"/>
            <a:r>
              <a:rPr lang="en-US" dirty="0"/>
              <a:t>The graph is split into two separate </a:t>
            </a:r>
            <a:r>
              <a:rPr lang="en-US" dirty="0" err="1"/>
              <a:t>subgraphs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point is called </a:t>
            </a:r>
            <a:r>
              <a:rPr lang="en-US" b="1" dirty="0"/>
              <a:t>articulation point</a:t>
            </a:r>
            <a:r>
              <a:rPr lang="en-US" dirty="0"/>
              <a:t>, or </a:t>
            </a:r>
            <a:r>
              <a:rPr lang="en-US" b="1" dirty="0"/>
              <a:t>cut-vertex</a:t>
            </a:r>
          </a:p>
          <a:p>
            <a:r>
              <a:rPr lang="en-US" dirty="0"/>
              <a:t>If an edge causes a graph to be split into two </a:t>
            </a:r>
            <a:r>
              <a:rPr lang="en-US" dirty="0" err="1"/>
              <a:t>subgraphs</a:t>
            </a:r>
            <a:r>
              <a:rPr lang="en-US" dirty="0"/>
              <a:t>, it is called </a:t>
            </a:r>
            <a:r>
              <a:rPr lang="en-US" b="1" dirty="0"/>
              <a:t>bridge</a:t>
            </a:r>
            <a:r>
              <a:rPr lang="en-US" dirty="0"/>
              <a:t> or </a:t>
            </a:r>
            <a:r>
              <a:rPr lang="en-US" b="1" dirty="0"/>
              <a:t>cut-edge</a:t>
            </a:r>
            <a:r>
              <a:rPr lang="en-US" dirty="0"/>
              <a:t>.</a:t>
            </a:r>
          </a:p>
          <a:p>
            <a:r>
              <a:rPr lang="en-US" dirty="0"/>
              <a:t>Connected </a:t>
            </a:r>
            <a:r>
              <a:rPr lang="en-US" dirty="0" err="1"/>
              <a:t>subgraphs</a:t>
            </a:r>
            <a:r>
              <a:rPr lang="en-US" dirty="0"/>
              <a:t> with no articulation points or bridges are called </a:t>
            </a:r>
            <a:r>
              <a:rPr lang="en-US" b="1" dirty="0"/>
              <a:t>blocks</a:t>
            </a:r>
            <a:r>
              <a:rPr lang="en-US" dirty="0"/>
              <a:t>.</a:t>
            </a:r>
          </a:p>
          <a:p>
            <a:r>
              <a:rPr lang="en-US" dirty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931243" y="3081278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Shortest path finding</a:t>
            </a:r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a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  <a:p>
            <a:r>
              <a:rPr lang="en-US" dirty="0"/>
              <a:t>A representation: a weighted matrix where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)=0 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j)=infinity if there’s no edge between j and 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j)=weight of the edge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methods of solving the shortest path problem are divided into two classes</a:t>
            </a:r>
          </a:p>
          <a:p>
            <a:pPr lvl="1"/>
            <a:r>
              <a:rPr lang="en-US" dirty="0"/>
              <a:t>Label-setting methods</a:t>
            </a:r>
          </a:p>
          <a:p>
            <a:pPr lvl="2"/>
            <a:r>
              <a:rPr lang="en-US" dirty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/>
              <a:t>Label-correcting methods</a:t>
            </a:r>
          </a:p>
          <a:p>
            <a:pPr lvl="2"/>
            <a:r>
              <a:rPr lang="en-US" dirty="0"/>
              <a:t>Allow for the changing of any label during application of the method</a:t>
            </a:r>
          </a:p>
          <a:p>
            <a:r>
              <a:rPr lang="en-US" dirty="0"/>
              <a:t>Most of the label-setting and label-correcting methods, however, can be subsumed to the same form, which allows finding shortest paths from one vertex to all other vertices.</a:t>
            </a:r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keeps two sets of vertices</a:t>
            </a:r>
          </a:p>
          <a:p>
            <a:r>
              <a:rPr lang="en-US" dirty="0"/>
              <a:t>S: Vertices whose shortest paths have already been determined</a:t>
            </a:r>
          </a:p>
          <a:p>
            <a:r>
              <a:rPr lang="en-US" dirty="0"/>
              <a:t>V-S: Remainder</a:t>
            </a:r>
          </a:p>
          <a:p>
            <a:r>
              <a:rPr lang="en-US" dirty="0"/>
              <a:t>d: Best estimates of shortest path to each vertex</a:t>
            </a:r>
          </a:p>
          <a:p>
            <a:r>
              <a:rPr lang="en-US" dirty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keeping the active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is the seed node</a:t>
            </a:r>
          </a:p>
          <a:p>
            <a:r>
              <a:rPr lang="en-US" dirty="0"/>
              <a:t>The active head set is the set of active nodes to be developed next</a:t>
            </a:r>
          </a:p>
          <a:p>
            <a:pPr lvl="1"/>
            <a:r>
              <a:rPr lang="en-US" dirty="0"/>
              <a:t>We only develop the smallest one</a:t>
            </a:r>
          </a:p>
          <a:p>
            <a:r>
              <a:rPr lang="en-US" dirty="0"/>
              <a:t>After having completed the graph, we will have many paths (list of paths) with the optimal ones</a:t>
            </a:r>
          </a:p>
          <a:p>
            <a:pPr lvl="1"/>
            <a:r>
              <a:rPr lang="en-US" dirty="0"/>
              <a:t>Listing the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undirected graph</a:t>
            </a:r>
            <a:r>
              <a:rPr lang="en-US" dirty="0"/>
              <a:t>: A graph G=(V, E) is called undirected graph if each edge e being a set of two vertices from V(e={u, v})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, or diagraph: A G=(V, E) is called directed graph if each edge e is an ordered pair of vertices from V (e=(u, v)).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Undirected Graph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7]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9]</a:t>
            </a:r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14]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take the unchecked node with minimum distance so far to check next.</a:t>
            </a: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22]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17]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11]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20]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 20]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 26]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53200" y="3674527"/>
            <a:ext cx="2286000" cy="121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MyNodeTag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parentNod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distanceFromPar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Floyd's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every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P=</a:t>
            </a:r>
            <a:r>
              <a:rPr lang="en-US" dirty="0" err="1"/>
              <a:t>i</a:t>
            </a:r>
            <a:r>
              <a:rPr lang="en-US" dirty="0"/>
              <a:t> //initialize P array to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 to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[12,2]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</a:rPr>
              <a:t>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51B-1E90-45E4-B93A-0F43EE89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of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A9D-1990-442C-A7DC-41CD0701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83080"/>
          </a:xfrm>
        </p:spPr>
        <p:txBody>
          <a:bodyPr/>
          <a:lstStyle/>
          <a:p>
            <a:r>
              <a:rPr lang="en-US" dirty="0"/>
              <a:t>The line/chain: the distance is 1 for all</a:t>
            </a:r>
          </a:p>
          <a:p>
            <a:r>
              <a:rPr lang="en-US" dirty="0"/>
              <a:t>The tree</a:t>
            </a:r>
          </a:p>
          <a:p>
            <a:r>
              <a:rPr lang="en-US" dirty="0"/>
              <a:t>The flow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3D6CEA-2863-4259-AEA2-4FDE60E3400D}"/>
              </a:ext>
            </a:extLst>
          </p:cNvPr>
          <p:cNvSpPr/>
          <p:nvPr/>
        </p:nvSpPr>
        <p:spPr>
          <a:xfrm>
            <a:off x="6096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27F87-23FF-466D-9D8E-6CFAB13BF5A7}"/>
              </a:ext>
            </a:extLst>
          </p:cNvPr>
          <p:cNvSpPr/>
          <p:nvPr/>
        </p:nvSpPr>
        <p:spPr>
          <a:xfrm>
            <a:off x="1676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1E25A2-5FFD-4245-910F-60350118AF8B}"/>
              </a:ext>
            </a:extLst>
          </p:cNvPr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5185-0CB5-4D39-BB76-90D9B2D5C081}"/>
              </a:ext>
            </a:extLst>
          </p:cNvPr>
          <p:cNvSpPr/>
          <p:nvPr/>
        </p:nvSpPr>
        <p:spPr>
          <a:xfrm>
            <a:off x="3886200" y="3063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98757-995B-4F59-AD54-AF868AE01CB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3276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575E3-C2A4-4B4A-B64A-CCC17FE9C5F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3276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75514-A4A7-434A-BC2F-34074A402C5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32766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7EF0E20-6DF4-4612-ACAF-5ADEDEA9079C}"/>
              </a:ext>
            </a:extLst>
          </p:cNvPr>
          <p:cNvSpPr/>
          <p:nvPr/>
        </p:nvSpPr>
        <p:spPr>
          <a:xfrm>
            <a:off x="6096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A0A03-35F5-4C0F-98EE-1E88B8EA6D72}"/>
              </a:ext>
            </a:extLst>
          </p:cNvPr>
          <p:cNvSpPr/>
          <p:nvPr/>
        </p:nvSpPr>
        <p:spPr>
          <a:xfrm>
            <a:off x="1676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8EF504-608F-4FDA-AFF5-4F8ACABD3DDC}"/>
              </a:ext>
            </a:extLst>
          </p:cNvPr>
          <p:cNvSpPr/>
          <p:nvPr/>
        </p:nvSpPr>
        <p:spPr>
          <a:xfrm>
            <a:off x="2819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BAA6BF-ECE0-4778-9878-C6B2B1D636D4}"/>
              </a:ext>
            </a:extLst>
          </p:cNvPr>
          <p:cNvSpPr/>
          <p:nvPr/>
        </p:nvSpPr>
        <p:spPr>
          <a:xfrm>
            <a:off x="3886200" y="406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A22F7-34CE-4788-ACBD-CF407BE46B8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1066800" y="427482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1D7B3B-B241-4450-B61A-82649AB4DD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2133600" y="427482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465ABA-6780-46AE-BDCE-D5242A45793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276600" y="4274821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4D8924C-EFA2-4B28-B91A-72B530CF9C1E}"/>
              </a:ext>
            </a:extLst>
          </p:cNvPr>
          <p:cNvSpPr/>
          <p:nvPr/>
        </p:nvSpPr>
        <p:spPr>
          <a:xfrm>
            <a:off x="2796209" y="47846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8CF69A-739D-4140-AD11-3A648C219FEB}"/>
              </a:ext>
            </a:extLst>
          </p:cNvPr>
          <p:cNvSpPr/>
          <p:nvPr/>
        </p:nvSpPr>
        <p:spPr>
          <a:xfrm>
            <a:off x="3863009" y="47999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EDB9D0-1AD7-4986-AB20-3B0564D70E0E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2133600" y="4274821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68293-FB7A-4198-8FD6-40E1F4B088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3253409" y="5013299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DD56538-0980-4E42-B3E3-C305264B82A1}"/>
              </a:ext>
            </a:extLst>
          </p:cNvPr>
          <p:cNvSpPr/>
          <p:nvPr/>
        </p:nvSpPr>
        <p:spPr>
          <a:xfrm>
            <a:off x="6096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1679AF-77BA-421B-B95D-A89EE7792B29}"/>
              </a:ext>
            </a:extLst>
          </p:cNvPr>
          <p:cNvSpPr/>
          <p:nvPr/>
        </p:nvSpPr>
        <p:spPr>
          <a:xfrm>
            <a:off x="16764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AAC291-7295-4EB1-958B-93CBFDE420C3}"/>
              </a:ext>
            </a:extLst>
          </p:cNvPr>
          <p:cNvSpPr/>
          <p:nvPr/>
        </p:nvSpPr>
        <p:spPr>
          <a:xfrm>
            <a:off x="2819400" y="541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9E8979-1C30-473B-B0FF-97C5D6FFCB2F}"/>
              </a:ext>
            </a:extLst>
          </p:cNvPr>
          <p:cNvSpPr/>
          <p:nvPr/>
        </p:nvSpPr>
        <p:spPr>
          <a:xfrm>
            <a:off x="3886200" y="54254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A038B2-EA7E-44AA-A3D5-164C9559EE7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1066800" y="573653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758C0-6A5B-47AF-B051-DC9151F383FA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133600" y="5638800"/>
            <a:ext cx="685800" cy="9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E76CE9-4B5D-4CE2-9AD0-22FFAE3F5DE6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3276600" y="56388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4EB741-5A5D-4EF1-A977-607CC5141BC3}"/>
              </a:ext>
            </a:extLst>
          </p:cNvPr>
          <p:cNvSpPr/>
          <p:nvPr/>
        </p:nvSpPr>
        <p:spPr>
          <a:xfrm>
            <a:off x="2796209" y="62464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EA34-2564-43AD-98AE-FE4D2B6FDD1C}"/>
              </a:ext>
            </a:extLst>
          </p:cNvPr>
          <p:cNvSpPr/>
          <p:nvPr/>
        </p:nvSpPr>
        <p:spPr>
          <a:xfrm>
            <a:off x="3863009" y="62616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575140-E9AE-4B3E-8295-3BD8FFB31AFA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2133600" y="5736537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C09D8-E4A8-44AF-952D-81962CC12C9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3253409" y="6475015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688BA-A652-4D13-BBFF-1FFB71EAC87C}"/>
              </a:ext>
            </a:extLst>
          </p:cNvPr>
          <p:cNvCxnSpPr>
            <a:cxnSpLocks/>
            <a:stCxn id="29" idx="6"/>
            <a:endCxn id="36" idx="1"/>
          </p:cNvCxnSpPr>
          <p:nvPr/>
        </p:nvCxnSpPr>
        <p:spPr>
          <a:xfrm>
            <a:off x="2133600" y="5736537"/>
            <a:ext cx="1796364" cy="5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D1042C7-848D-441F-9E1F-DB27577C5D37}"/>
              </a:ext>
            </a:extLst>
          </p:cNvPr>
          <p:cNvSpPr/>
          <p:nvPr/>
        </p:nvSpPr>
        <p:spPr>
          <a:xfrm>
            <a:off x="4862854" y="4543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F6948F-4F48-4CAC-B1A6-1F65AD11D090}"/>
              </a:ext>
            </a:extLst>
          </p:cNvPr>
          <p:cNvSpPr/>
          <p:nvPr/>
        </p:nvSpPr>
        <p:spPr>
          <a:xfrm>
            <a:off x="5943600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E069C8-8377-444D-A500-BA96DD78FB2D}"/>
              </a:ext>
            </a:extLst>
          </p:cNvPr>
          <p:cNvSpPr/>
          <p:nvPr/>
        </p:nvSpPr>
        <p:spPr>
          <a:xfrm>
            <a:off x="7212495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70844E-C8C7-42B9-A38C-8E4B4B2B04A5}"/>
              </a:ext>
            </a:extLst>
          </p:cNvPr>
          <p:cNvSpPr/>
          <p:nvPr/>
        </p:nvSpPr>
        <p:spPr>
          <a:xfrm>
            <a:off x="72390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89A51-2451-4827-9DC5-926051C338BF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5253099" y="4070705"/>
            <a:ext cx="757456" cy="53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6C16B2-EAF3-4661-90FC-4B7F35924CFF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400800" y="3909060"/>
            <a:ext cx="81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6AD86-4C81-469D-807B-610ACC5D7F54}"/>
              </a:ext>
            </a:extLst>
          </p:cNvPr>
          <p:cNvCxnSpPr>
            <a:cxnSpLocks/>
            <a:stCxn id="44" idx="6"/>
            <a:endCxn id="50" idx="1"/>
          </p:cNvCxnSpPr>
          <p:nvPr/>
        </p:nvCxnSpPr>
        <p:spPr>
          <a:xfrm>
            <a:off x="7669695" y="3909060"/>
            <a:ext cx="703060" cy="65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84762B9-EB3B-45A1-A4E7-5597B9046E08}"/>
              </a:ext>
            </a:extLst>
          </p:cNvPr>
          <p:cNvSpPr/>
          <p:nvPr/>
        </p:nvSpPr>
        <p:spPr>
          <a:xfrm>
            <a:off x="60198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68266E-A35C-4D86-9F65-95A2221C73E0}"/>
              </a:ext>
            </a:extLst>
          </p:cNvPr>
          <p:cNvSpPr/>
          <p:nvPr/>
        </p:nvSpPr>
        <p:spPr>
          <a:xfrm>
            <a:off x="8305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CEC791-37C0-4373-AF0F-6D7E82657703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5320054" y="4772078"/>
            <a:ext cx="699746" cy="10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8661EB-F0D2-4AA1-8E2B-95B2CAD4E82A}"/>
              </a:ext>
            </a:extLst>
          </p:cNvPr>
          <p:cNvCxnSpPr>
            <a:cxnSpLocks/>
            <a:stCxn id="49" idx="6"/>
            <a:endCxn id="45" idx="2"/>
          </p:cNvCxnSpPr>
          <p:nvPr/>
        </p:nvCxnSpPr>
        <p:spPr>
          <a:xfrm flipV="1">
            <a:off x="6477000" y="48006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1EFCD0-03CF-40BC-8847-CF91F373E8C6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7696200" y="47244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283BD51-B337-4116-AEDE-04640C5B4209}"/>
              </a:ext>
            </a:extLst>
          </p:cNvPr>
          <p:cNvSpPr/>
          <p:nvPr/>
        </p:nvSpPr>
        <p:spPr>
          <a:xfrm>
            <a:off x="7363571" y="548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A139C4-12FE-434F-9F8C-DD2CBEB69297}"/>
              </a:ext>
            </a:extLst>
          </p:cNvPr>
          <p:cNvSpPr/>
          <p:nvPr/>
        </p:nvSpPr>
        <p:spPr>
          <a:xfrm>
            <a:off x="6009199" y="56725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B3D967-25F1-4E60-ACBE-A521247CCCEF}"/>
              </a:ext>
            </a:extLst>
          </p:cNvPr>
          <p:cNvCxnSpPr>
            <a:cxnSpLocks/>
            <a:stCxn id="42" idx="5"/>
            <a:endCxn id="80" idx="2"/>
          </p:cNvCxnSpPr>
          <p:nvPr/>
        </p:nvCxnSpPr>
        <p:spPr>
          <a:xfrm>
            <a:off x="5253099" y="4933723"/>
            <a:ext cx="756100" cy="9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C5254E-B13B-45EF-8C20-75D5F5E2256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 flipV="1">
            <a:off x="6466399" y="5715000"/>
            <a:ext cx="897172" cy="18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6C1A43F-97B1-4E8B-AA2B-F00B58F3DF1E}"/>
              </a:ext>
            </a:extLst>
          </p:cNvPr>
          <p:cNvCxnSpPr>
            <a:cxnSpLocks/>
            <a:stCxn id="79" idx="6"/>
            <a:endCxn id="50" idx="3"/>
          </p:cNvCxnSpPr>
          <p:nvPr/>
        </p:nvCxnSpPr>
        <p:spPr>
          <a:xfrm flipV="1">
            <a:off x="7820771" y="4886045"/>
            <a:ext cx="551984" cy="82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0A2D11-A2BB-434E-B7DE-7F5F97919186}"/>
              </a:ext>
            </a:extLst>
          </p:cNvPr>
          <p:cNvCxnSpPr>
            <a:cxnSpLocks/>
            <a:stCxn id="49" idx="5"/>
            <a:endCxn id="79" idx="1"/>
          </p:cNvCxnSpPr>
          <p:nvPr/>
        </p:nvCxnSpPr>
        <p:spPr>
          <a:xfrm>
            <a:off x="6410045" y="5038445"/>
            <a:ext cx="1020481" cy="51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A61777-6C1A-4315-B4B5-470C7065FED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333845" y="4070705"/>
            <a:ext cx="972110" cy="56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42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145-9257-4598-A095-97EB4431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tests on chains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DEE5D8-43E6-4B15-BD27-00A5B2C3A78D}"/>
              </a:ext>
            </a:extLst>
          </p:cNvPr>
          <p:cNvSpPr/>
          <p:nvPr/>
        </p:nvSpPr>
        <p:spPr>
          <a:xfrm>
            <a:off x="6096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98014-8CE7-466B-AB19-89B56CA38D1A}"/>
              </a:ext>
            </a:extLst>
          </p:cNvPr>
          <p:cNvSpPr/>
          <p:nvPr/>
        </p:nvSpPr>
        <p:spPr>
          <a:xfrm>
            <a:off x="16764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BBF443-A06E-4F74-B029-D26F59F7AA43}"/>
              </a:ext>
            </a:extLst>
          </p:cNvPr>
          <p:cNvSpPr/>
          <p:nvPr/>
        </p:nvSpPr>
        <p:spPr>
          <a:xfrm>
            <a:off x="28194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ED2EF-B697-42F2-93BD-72201BBF8AB9}"/>
              </a:ext>
            </a:extLst>
          </p:cNvPr>
          <p:cNvSpPr/>
          <p:nvPr/>
        </p:nvSpPr>
        <p:spPr>
          <a:xfrm>
            <a:off x="3886200" y="2575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6E086-7E04-4BC2-8C11-D672F23284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278892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8AA3-2DC4-4756-9F37-9A7F70274C4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278892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2D8E44-B4C8-4C01-A2A6-0E82204881A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278892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74228E-4628-4BCA-B77E-52687D7B30B5}"/>
              </a:ext>
            </a:extLst>
          </p:cNvPr>
          <p:cNvSpPr/>
          <p:nvPr/>
        </p:nvSpPr>
        <p:spPr>
          <a:xfrm>
            <a:off x="5029200" y="2575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25D6F7-97D3-4DEE-8E48-A5A346ACF683}"/>
              </a:ext>
            </a:extLst>
          </p:cNvPr>
          <p:cNvSpPr/>
          <p:nvPr/>
        </p:nvSpPr>
        <p:spPr>
          <a:xfrm>
            <a:off x="60960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4B97A7-1E7A-4F94-8B39-F00D7FA5AE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343400" y="280416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112904-DDD2-46F1-8FBD-3CDB40CC28F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86400" y="280416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0796C2-0DCD-452A-AEFC-6490D16C2CD2}"/>
              </a:ext>
            </a:extLst>
          </p:cNvPr>
          <p:cNvSpPr/>
          <p:nvPr/>
        </p:nvSpPr>
        <p:spPr>
          <a:xfrm>
            <a:off x="4267200" y="3017520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976F2D-2290-412E-BD26-E5CA4F246FBA}"/>
              </a:ext>
            </a:extLst>
          </p:cNvPr>
          <p:cNvSpPr/>
          <p:nvPr/>
        </p:nvSpPr>
        <p:spPr>
          <a:xfrm flipV="1">
            <a:off x="3187148" y="2011681"/>
            <a:ext cx="1938130" cy="548639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0E8255-1669-40FB-BDD7-8A3FDA89B93E}"/>
              </a:ext>
            </a:extLst>
          </p:cNvPr>
          <p:cNvSpPr/>
          <p:nvPr/>
        </p:nvSpPr>
        <p:spPr>
          <a:xfrm>
            <a:off x="609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25705-0025-4EDC-B3C5-F771151D16A7}"/>
              </a:ext>
            </a:extLst>
          </p:cNvPr>
          <p:cNvSpPr/>
          <p:nvPr/>
        </p:nvSpPr>
        <p:spPr>
          <a:xfrm>
            <a:off x="1676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D5076-FA8B-4094-BB32-98170F6873BF}"/>
              </a:ext>
            </a:extLst>
          </p:cNvPr>
          <p:cNvSpPr/>
          <p:nvPr/>
        </p:nvSpPr>
        <p:spPr>
          <a:xfrm>
            <a:off x="2819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231372-C228-4924-84ED-8E00891345FE}"/>
              </a:ext>
            </a:extLst>
          </p:cNvPr>
          <p:cNvSpPr/>
          <p:nvPr/>
        </p:nvSpPr>
        <p:spPr>
          <a:xfrm>
            <a:off x="3886200" y="4739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D022F0-496F-45EE-BED9-EEC060D9FC32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1066800" y="4953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E8DA50-8DBF-4FDF-AEB8-961262F71AE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133600" y="49530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DAD74-A4EE-4BC7-A2FD-21E18B05D0E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3276600" y="49530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E2EE5E4-18C8-4543-9E4A-AEBB5B768273}"/>
              </a:ext>
            </a:extLst>
          </p:cNvPr>
          <p:cNvSpPr/>
          <p:nvPr/>
        </p:nvSpPr>
        <p:spPr>
          <a:xfrm>
            <a:off x="5029200" y="4739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43C1E4-CB99-4086-9BFB-F072430BE83C}"/>
              </a:ext>
            </a:extLst>
          </p:cNvPr>
          <p:cNvSpPr/>
          <p:nvPr/>
        </p:nvSpPr>
        <p:spPr>
          <a:xfrm>
            <a:off x="6096000" y="4754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49D91F-827F-49BA-A60D-B828731DFC7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4343400" y="496824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53CDF-5280-4B17-9DA3-CF71FF0EFCA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486400" y="496824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D58148-4FD3-44B3-9F96-97D8698543AC}"/>
              </a:ext>
            </a:extLst>
          </p:cNvPr>
          <p:cNvSpPr/>
          <p:nvPr/>
        </p:nvSpPr>
        <p:spPr>
          <a:xfrm>
            <a:off x="4267200" y="5181600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A3C70B0-81E2-4D63-985A-BB69D85F00C3}"/>
              </a:ext>
            </a:extLst>
          </p:cNvPr>
          <p:cNvSpPr/>
          <p:nvPr/>
        </p:nvSpPr>
        <p:spPr>
          <a:xfrm flipV="1">
            <a:off x="2113722" y="4175760"/>
            <a:ext cx="2991678" cy="548639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7B1BDC-2D4C-4DDD-A7B6-EE8BD0930E3C}"/>
              </a:ext>
            </a:extLst>
          </p:cNvPr>
          <p:cNvSpPr/>
          <p:nvPr/>
        </p:nvSpPr>
        <p:spPr>
          <a:xfrm>
            <a:off x="2133600" y="3053927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FE016-AB54-402F-A83E-31093A190F6D}"/>
              </a:ext>
            </a:extLst>
          </p:cNvPr>
          <p:cNvSpPr txBox="1"/>
          <p:nvPr/>
        </p:nvSpPr>
        <p:spPr>
          <a:xfrm>
            <a:off x="6982570" y="2173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1-2-4-6</a:t>
            </a:r>
          </a:p>
          <a:p>
            <a:r>
              <a:rPr lang="en-US" dirty="0"/>
              <a:t>1-2-3-5-6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DEEBBC-6DEB-462C-97BC-50A793B4CB65}"/>
              </a:ext>
            </a:extLst>
          </p:cNvPr>
          <p:cNvSpPr txBox="1"/>
          <p:nvPr/>
        </p:nvSpPr>
        <p:spPr>
          <a:xfrm>
            <a:off x="7048500" y="464507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1-2-5-6</a:t>
            </a:r>
          </a:p>
          <a:p>
            <a:r>
              <a:rPr lang="en-US" dirty="0"/>
              <a:t>1-2-3-4-6</a:t>
            </a:r>
          </a:p>
        </p:txBody>
      </p:sp>
    </p:spTree>
    <p:extLst>
      <p:ext uri="{BB962C8B-B14F-4D97-AF65-F5344CB8AC3E}">
        <p14:creationId xmlns:p14="http://schemas.microsoft.com/office/powerpoint/2010/main" val="2796848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8786-6CDF-4E3E-9514-D2E948D5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cases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DA4168-EC0B-4614-B046-CA23FE1E59EF}"/>
              </a:ext>
            </a:extLst>
          </p:cNvPr>
          <p:cNvSpPr/>
          <p:nvPr/>
        </p:nvSpPr>
        <p:spPr>
          <a:xfrm>
            <a:off x="609600" y="22502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622012-8E1C-463F-B962-91180F8CAC9B}"/>
              </a:ext>
            </a:extLst>
          </p:cNvPr>
          <p:cNvSpPr/>
          <p:nvPr/>
        </p:nvSpPr>
        <p:spPr>
          <a:xfrm>
            <a:off x="1729093" y="19457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6680F9-A81F-47EB-9051-3AA7200F9550}"/>
              </a:ext>
            </a:extLst>
          </p:cNvPr>
          <p:cNvSpPr/>
          <p:nvPr/>
        </p:nvSpPr>
        <p:spPr>
          <a:xfrm>
            <a:off x="2819400" y="199842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52A03E-F3D8-4C9F-8924-787890EC2072}"/>
              </a:ext>
            </a:extLst>
          </p:cNvPr>
          <p:cNvSpPr/>
          <p:nvPr/>
        </p:nvSpPr>
        <p:spPr>
          <a:xfrm>
            <a:off x="38100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E8589E-9DF8-48FB-B235-3D9B85641A4D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066800" y="2174319"/>
            <a:ext cx="662293" cy="30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873BFD-9A1D-44EC-9803-2802DA2D974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186293" y="2174319"/>
            <a:ext cx="633107" cy="5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88604-F5BD-4194-8C43-C63A11EBEF6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276600" y="2227028"/>
            <a:ext cx="533400" cy="51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823525-1B3D-4B9D-A3C5-DC1E385411EB}"/>
              </a:ext>
            </a:extLst>
          </p:cNvPr>
          <p:cNvSpPr/>
          <p:nvPr/>
        </p:nvSpPr>
        <p:spPr>
          <a:xfrm>
            <a:off x="2819400" y="345417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5D5D27-C2F7-43CB-ABEF-26B2380AF0D9}"/>
              </a:ext>
            </a:extLst>
          </p:cNvPr>
          <p:cNvCxnSpPr>
            <a:cxnSpLocks/>
            <a:stCxn id="6" idx="3"/>
            <a:endCxn id="16" idx="7"/>
          </p:cNvCxnSpPr>
          <p:nvPr/>
        </p:nvCxnSpPr>
        <p:spPr>
          <a:xfrm flipH="1">
            <a:off x="3209645" y="2904845"/>
            <a:ext cx="667310" cy="61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4CBBE4-C816-4AFC-9E59-A40B8EDD7C00}"/>
              </a:ext>
            </a:extLst>
          </p:cNvPr>
          <p:cNvSpPr/>
          <p:nvPr/>
        </p:nvSpPr>
        <p:spPr>
          <a:xfrm>
            <a:off x="1600200" y="35608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9955D5-450F-4075-B5CB-D3D866DA3394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2057400" y="3682779"/>
            <a:ext cx="762000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AC4ED-C7B0-4E8D-998D-5D286A81ECC0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999845" y="2640464"/>
            <a:ext cx="667310" cy="9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: A G=(V, E) is called weighted graph if each edge e has an assigned number, called the weight of the edge 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Weighted Graph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multiple and single edges</a:t>
            </a:r>
            <a:r>
              <a:rPr lang="en-US" dirty="0"/>
              <a:t>: Multiple edges are two or more edges connecting the same two vertices</a:t>
            </a:r>
          </a:p>
          <a:p>
            <a:r>
              <a:rPr lang="en-US" dirty="0"/>
              <a:t>Note that in directed graph the pair (u, v) is not the same as the pair (v, u)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Directed Graph 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Undirected Graph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</a:p>
            <a:p>
              <a:pPr algn="ctr"/>
              <a:r>
                <a:rPr lang="en-US" dirty="0"/>
                <a:t>Undirected Graph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 </a:t>
              </a:r>
            </a:p>
            <a:p>
              <a:pPr algn="ctr"/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graph</a:t>
            </a:r>
            <a:r>
              <a:rPr lang="en-US" b="1" dirty="0"/>
              <a:t> loops</a:t>
            </a:r>
            <a:r>
              <a:rPr lang="en-US" dirty="0"/>
              <a:t>: A degenerate edge of a graph which joins a vertex to itself, also called a self-loop</a:t>
            </a:r>
          </a:p>
          <a:p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multigraph</a:t>
            </a:r>
            <a:r>
              <a:rPr lang="en-US" dirty="0"/>
              <a:t> is a graph in which two vertices (with the condition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different from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joined by multiple edges (1)</a:t>
            </a:r>
          </a:p>
          <a:p>
            <a:r>
              <a:rPr lang="en-US" dirty="0"/>
              <a:t>If we remove the condition v</a:t>
            </a:r>
            <a:r>
              <a:rPr lang="en-US" baseline="-25000" dirty="0"/>
              <a:t>i</a:t>
            </a:r>
            <a:r>
              <a:rPr lang="en-US" dirty="0"/>
              <a:t> different from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the definition of a </a:t>
            </a:r>
            <a:r>
              <a:rPr lang="en-US" dirty="0" err="1"/>
              <a:t>multigraph</a:t>
            </a:r>
            <a:r>
              <a:rPr lang="en-US" dirty="0"/>
              <a:t> then we get the notion of a </a:t>
            </a:r>
            <a:r>
              <a:rPr lang="en-US" dirty="0" err="1"/>
              <a:t>pseudograph</a:t>
            </a:r>
            <a:r>
              <a:rPr lang="en-US" dirty="0"/>
              <a:t>, which allows for loops to occur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Path</a:t>
            </a:r>
            <a:r>
              <a:rPr lang="en-US" dirty="0"/>
              <a:t> from v1 to </a:t>
            </a:r>
            <a:r>
              <a:rPr lang="en-US" dirty="0" err="1"/>
              <a:t>vn</a:t>
            </a:r>
            <a:r>
              <a:rPr lang="en-US" dirty="0"/>
              <a:t> is a sequence of edges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), …, (v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and no edge is repeated, then the path is called a </a:t>
            </a:r>
            <a:r>
              <a:rPr lang="en-US" b="1" dirty="0"/>
              <a:t>circuit</a:t>
            </a:r>
            <a:r>
              <a:rPr lang="en-US" dirty="0"/>
              <a:t>.</a:t>
            </a:r>
          </a:p>
          <a:p>
            <a:r>
              <a:rPr lang="en-US" dirty="0"/>
              <a:t>If all vertices in a circuit are different, then it is called a </a:t>
            </a:r>
            <a:r>
              <a:rPr lang="en-US" b="1" dirty="0"/>
              <a:t>cycle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4732</TotalTime>
  <Words>2471</Words>
  <Application>Microsoft Office PowerPoint</Application>
  <PresentationFormat>On-screen Show (4:3)</PresentationFormat>
  <Paragraphs>616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Calibri</vt:lpstr>
      <vt:lpstr>Courier</vt:lpstr>
      <vt:lpstr>FGRTemplate</vt:lpstr>
      <vt:lpstr>Equation</vt:lpstr>
      <vt:lpstr>Graphs</vt:lpstr>
      <vt:lpstr>Objectives</vt:lpstr>
      <vt:lpstr>Graph definition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Henry: graphs and trees</vt:lpstr>
      <vt:lpstr>Graph applications</vt:lpstr>
      <vt:lpstr>PowerPoint Presentation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PowerPoint Presentation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PowerPoint Presentation</vt:lpstr>
      <vt:lpstr>Connectivity</vt:lpstr>
      <vt:lpstr>Connectivity</vt:lpstr>
      <vt:lpstr>Cycle detection</vt:lpstr>
      <vt:lpstr>PowerPoint Presentation</vt:lpstr>
      <vt:lpstr>Shortest path problem</vt:lpstr>
      <vt:lpstr>Shortest Path Methods</vt:lpstr>
      <vt:lpstr>PowerPoint Presentation</vt:lpstr>
      <vt:lpstr>Dijkstra’s algorithm</vt:lpstr>
      <vt:lpstr>Dijkstra algorithm</vt:lpstr>
      <vt:lpstr>Henry: keeping the active head</vt:lpstr>
      <vt:lpstr>Dijkstra algorithm example</vt:lpstr>
      <vt:lpstr>PowerPoint Presentation</vt:lpstr>
      <vt:lpstr>Floyd Algorithm</vt:lpstr>
      <vt:lpstr>Floyd Algorithm</vt:lpstr>
      <vt:lpstr>Floyd Algorithm Example</vt:lpstr>
      <vt:lpstr>Floyd Algorithm Example</vt:lpstr>
      <vt:lpstr>Floyd Algorithm Example</vt:lpstr>
      <vt:lpstr>The test of shortest path</vt:lpstr>
      <vt:lpstr>More tests on chains</vt:lpstr>
      <vt:lpstr>Circular cases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336</cp:revision>
  <dcterms:created xsi:type="dcterms:W3CDTF">2013-07-03T07:19:54Z</dcterms:created>
  <dcterms:modified xsi:type="dcterms:W3CDTF">2017-06-04T08:31:23Z</dcterms:modified>
</cp:coreProperties>
</file>