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63" r:id="rId7"/>
    <p:sldId id="329" r:id="rId8"/>
    <p:sldId id="262" r:id="rId9"/>
    <p:sldId id="264" r:id="rId10"/>
    <p:sldId id="265" r:id="rId11"/>
    <p:sldId id="267" r:id="rId12"/>
    <p:sldId id="269" r:id="rId13"/>
    <p:sldId id="268" r:id="rId14"/>
    <p:sldId id="272" r:id="rId15"/>
    <p:sldId id="273" r:id="rId16"/>
    <p:sldId id="274" r:id="rId17"/>
    <p:sldId id="32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3" r:id="rId26"/>
    <p:sldId id="294" r:id="rId27"/>
    <p:sldId id="295" r:id="rId28"/>
    <p:sldId id="283" r:id="rId29"/>
    <p:sldId id="320" r:id="rId30"/>
    <p:sldId id="322" r:id="rId31"/>
    <p:sldId id="323" r:id="rId32"/>
    <p:sldId id="324" r:id="rId33"/>
    <p:sldId id="325" r:id="rId34"/>
    <p:sldId id="326" r:id="rId35"/>
    <p:sldId id="282" r:id="rId36"/>
    <p:sldId id="327" r:id="rId37"/>
    <p:sldId id="284" r:id="rId38"/>
    <p:sldId id="285" r:id="rId39"/>
    <p:sldId id="286" r:id="rId40"/>
    <p:sldId id="287" r:id="rId41"/>
    <p:sldId id="288" r:id="rId42"/>
    <p:sldId id="289" r:id="rId43"/>
    <p:sldId id="330" r:id="rId44"/>
    <p:sldId id="290" r:id="rId45"/>
    <p:sldId id="291" r:id="rId46"/>
    <p:sldId id="331" r:id="rId47"/>
    <p:sldId id="297" r:id="rId48"/>
    <p:sldId id="298" r:id="rId49"/>
    <p:sldId id="296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8" autoAdjust="0"/>
    <p:restoredTop sz="97422" autoAdjust="0"/>
  </p:normalViewPr>
  <p:slideViewPr>
    <p:cSldViewPr>
      <p:cViewPr varScale="1">
        <p:scale>
          <a:sx n="120" d="100"/>
          <a:sy n="120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20-May-17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Node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10298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7998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to Tree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List can be converted into orderly tree</a:t>
            </a:r>
          </a:p>
          <a:p>
            <a:pPr lvl="1"/>
            <a:r>
              <a:rPr lang="en-US" dirty="0"/>
              <a:t>All elements are stored according to some order</a:t>
            </a:r>
          </a:p>
          <a:p>
            <a:pPr lvl="1"/>
            <a:r>
              <a:rPr lang="en-US" dirty="0"/>
              <a:t>However, from searching point of view, it is not better than a linked list (if it doesn’t consist some additional constraints regarding arrangement of nodes)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1" y="3124200"/>
            <a:ext cx="6391469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8223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772400" cy="1500187"/>
          </a:xfrm>
        </p:spPr>
        <p:txBody>
          <a:bodyPr/>
          <a:lstStyle/>
          <a:p>
            <a:r>
              <a:rPr lang="en-US" dirty="0"/>
              <a:t>Definition, Types, Traversal</a:t>
            </a:r>
          </a:p>
        </p:txBody>
      </p:sp>
      <p:sp>
        <p:nvSpPr>
          <p:cNvPr id="6" name="Rectangle 5"/>
          <p:cNvSpPr/>
          <p:nvPr/>
        </p:nvSpPr>
        <p:spPr>
          <a:xfrm rot="20209346">
            <a:off x="2594417" y="2872654"/>
            <a:ext cx="395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Tree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33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057400"/>
          </a:xfrm>
        </p:spPr>
        <p:txBody>
          <a:bodyPr/>
          <a:lstStyle/>
          <a:p>
            <a:r>
              <a:rPr lang="en-US" dirty="0"/>
              <a:t>Binary tree: each node has </a:t>
            </a:r>
            <a:r>
              <a:rPr lang="en-US" b="1" dirty="0"/>
              <a:t>at most two children</a:t>
            </a:r>
          </a:p>
          <a:p>
            <a:pPr lvl="1"/>
            <a:r>
              <a:rPr lang="en-US" dirty="0"/>
              <a:t>Empty tree is a binary tree</a:t>
            </a:r>
          </a:p>
          <a:p>
            <a:pPr lvl="1"/>
            <a:r>
              <a:rPr lang="en-US" dirty="0"/>
              <a:t>Each child may be empty or designated as either left child or right child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05200"/>
            <a:ext cx="56896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2776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Full binary tree </a:t>
            </a:r>
            <a:r>
              <a:rPr lang="en-US" dirty="0"/>
              <a:t>(sometimes proper binary tree or 2-tree): every node other than the leaves has two children</a:t>
            </a:r>
          </a:p>
          <a:p>
            <a:r>
              <a:rPr lang="en-US" b="1" dirty="0"/>
              <a:t>Complete binary tree</a:t>
            </a:r>
            <a:r>
              <a:rPr lang="en-US" dirty="0"/>
              <a:t>: all non-terminal nodes have both children, and all leaves are at the same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57600"/>
            <a:ext cx="6172200" cy="237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23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 traversal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Process of visiting each node in the tree exactly one time</a:t>
            </a:r>
          </a:p>
          <a:p>
            <a:r>
              <a:rPr lang="en-US" b="1" dirty="0"/>
              <a:t>Breadth-first traversal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Visiting each node starting from lowest (or highest) level and moving down (or up) level by level</a:t>
            </a:r>
          </a:p>
          <a:p>
            <a:pPr lvl="1"/>
            <a:r>
              <a:rPr lang="en-US" dirty="0"/>
              <a:t>Visiting nodes on each level from left to right (or from right to left)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1981200" y="5334000"/>
            <a:ext cx="19050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Stack-based version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4724400" y="5105400"/>
            <a:ext cx="19050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Recursive version</a:t>
            </a:r>
          </a:p>
        </p:txBody>
      </p:sp>
    </p:spTree>
    <p:extLst>
      <p:ext uri="{BB962C8B-B14F-4D97-AF65-F5344CB8AC3E}">
        <p14:creationId xmlns:p14="http://schemas.microsoft.com/office/powerpoint/2010/main" val="38057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96789"/>
            <a:ext cx="4305300" cy="398001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90800" y="5068669"/>
            <a:ext cx="254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Bread-first traversal:</a:t>
            </a:r>
          </a:p>
          <a:p>
            <a:r>
              <a:rPr lang="en-US" b="1" dirty="0"/>
              <a:t>A, B, C, D, E, F, G, H, I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6400800" y="1298713"/>
            <a:ext cx="1981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level first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066800" y="129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676400" y="22860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066800" y="33528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1066800" y="441960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with Corners Rounded 13"/>
          <p:cNvSpPr/>
          <p:nvPr/>
        </p:nvSpPr>
        <p:spPr>
          <a:xfrm>
            <a:off x="6391523" y="2590800"/>
            <a:ext cx="1981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queue</a:t>
            </a:r>
          </a:p>
        </p:txBody>
      </p:sp>
    </p:spTree>
    <p:extLst>
      <p:ext uri="{BB962C8B-B14F-4D97-AF65-F5344CB8AC3E}">
        <p14:creationId xmlns:p14="http://schemas.microsoft.com/office/powerpoint/2010/main" val="107321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Tutorial: visit first or recursive call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210"/>
            <a:ext cx="9144000" cy="586359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6202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traversal:</a:t>
            </a:r>
          </a:p>
          <a:p>
            <a:pPr lvl="1"/>
            <a:r>
              <a:rPr lang="en-US" dirty="0"/>
              <a:t>Proceeds as far as possible to the left (or right)</a:t>
            </a:r>
          </a:p>
          <a:p>
            <a:pPr lvl="1"/>
            <a:r>
              <a:rPr lang="en-US" dirty="0"/>
              <a:t>Then backs up until the first crossroad</a:t>
            </a:r>
          </a:p>
          <a:p>
            <a:pPr lvl="1"/>
            <a:r>
              <a:rPr lang="en-US" dirty="0"/>
              <a:t>Goes one step to the right (or left)</a:t>
            </a:r>
          </a:p>
          <a:p>
            <a:pPr lvl="1"/>
            <a:r>
              <a:rPr lang="en-US" dirty="0"/>
              <a:t>Again, as far as possible to the left (or right)</a:t>
            </a:r>
          </a:p>
          <a:p>
            <a:r>
              <a:rPr lang="en-US" dirty="0"/>
              <a:t>There are three tasks to be done:</a:t>
            </a:r>
          </a:p>
          <a:p>
            <a:pPr lvl="1"/>
            <a:r>
              <a:rPr lang="en-US" dirty="0"/>
              <a:t>V: Visiting a node</a:t>
            </a:r>
          </a:p>
          <a:p>
            <a:pPr lvl="1"/>
            <a:r>
              <a:rPr lang="en-US" dirty="0"/>
              <a:t>L: Traversing the left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R: Traversing the right </a:t>
            </a:r>
            <a:r>
              <a:rPr lang="en-US" dirty="0" err="1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can be ordered in 3!=6 ways</a:t>
            </a:r>
          </a:p>
          <a:p>
            <a:r>
              <a:rPr lang="en-US" dirty="0"/>
              <a:t>There are 6 possible ordered depth-first traversals</a:t>
            </a:r>
          </a:p>
          <a:p>
            <a:r>
              <a:rPr lang="en-US" dirty="0"/>
              <a:t>It can be reduced to 3 traversals </a:t>
            </a:r>
          </a:p>
          <a:p>
            <a:pPr lvl="1"/>
            <a:r>
              <a:rPr lang="en-US" dirty="0"/>
              <a:t>The move is always from left to right and </a:t>
            </a:r>
          </a:p>
          <a:p>
            <a:pPr lvl="1"/>
            <a:r>
              <a:rPr lang="en-US" dirty="0"/>
              <a:t>Attention is focused on the first column.</a:t>
            </a:r>
          </a:p>
          <a:p>
            <a:r>
              <a:rPr lang="en-US" dirty="0"/>
              <a:t>The 3 traversals are given these standard names</a:t>
            </a:r>
          </a:p>
          <a:p>
            <a:pPr lvl="1"/>
            <a:r>
              <a:rPr lang="en-US" dirty="0"/>
              <a:t>VLR: Preorder traversal (or NLR)</a:t>
            </a:r>
          </a:p>
          <a:p>
            <a:pPr lvl="1"/>
            <a:r>
              <a:rPr lang="en-US" dirty="0"/>
              <a:t>LVR: </a:t>
            </a:r>
            <a:r>
              <a:rPr lang="en-US" dirty="0" err="1"/>
              <a:t>Inorder</a:t>
            </a:r>
            <a:r>
              <a:rPr lang="en-US" dirty="0"/>
              <a:t> traversal (or LNR)</a:t>
            </a:r>
          </a:p>
          <a:p>
            <a:pPr lvl="1"/>
            <a:r>
              <a:rPr lang="en-US" dirty="0"/>
              <a:t>LRV: </a:t>
            </a:r>
            <a:r>
              <a:rPr lang="en-US" dirty="0" err="1"/>
              <a:t>Postorder</a:t>
            </a:r>
            <a:r>
              <a:rPr lang="en-US" dirty="0"/>
              <a:t> (or LRN)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tree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305800" cy="519586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84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733800"/>
            <a:ext cx="8915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Preorder traversal: F, B, A, D, C, E, G, I, H (root, left, right)</a:t>
            </a:r>
          </a:p>
          <a:p>
            <a:r>
              <a:rPr lang="en-US" dirty="0" err="1"/>
              <a:t>Inorder</a:t>
            </a:r>
            <a:r>
              <a:rPr lang="en-US" dirty="0"/>
              <a:t> traversal: A, B, C, D, E, F, G, H, I (left, root, right)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traversal: A, C, E, D, B, H, I, G, F (left, right, root)</a:t>
            </a:r>
          </a:p>
          <a:p>
            <a:r>
              <a:rPr lang="en-US" dirty="0"/>
              <a:t>Level-order traversal (breadth-first): F, B, G, A, D, I, C, E, 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794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209346">
            <a:off x="1921288" y="2457156"/>
            <a:ext cx="53014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Tree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822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trees can be implemented at least in two ways</a:t>
            </a:r>
          </a:p>
          <a:p>
            <a:pPr lvl="1"/>
            <a:r>
              <a:rPr lang="en-US" dirty="0"/>
              <a:t>As arrays</a:t>
            </a:r>
          </a:p>
          <a:p>
            <a:pPr lvl="1"/>
            <a:r>
              <a:rPr lang="en-US" dirty="0"/>
              <a:t>As linked structures</a:t>
            </a:r>
          </a:p>
          <a:p>
            <a:r>
              <a:rPr lang="en-US" dirty="0"/>
              <a:t>To implement tree as an array</a:t>
            </a:r>
          </a:p>
          <a:p>
            <a:pPr lvl="1"/>
            <a:r>
              <a:rPr lang="en-US" dirty="0"/>
              <a:t>A node is declared as an object with </a:t>
            </a:r>
          </a:p>
          <a:p>
            <a:pPr lvl="2"/>
            <a:r>
              <a:rPr lang="en-US" dirty="0"/>
              <a:t>Information field and</a:t>
            </a:r>
          </a:p>
          <a:p>
            <a:pPr lvl="2"/>
            <a:r>
              <a:rPr lang="en-US" dirty="0"/>
              <a:t>Two </a:t>
            </a:r>
            <a:r>
              <a:rPr lang="en-US" b="1" dirty="0"/>
              <a:t>reference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These reference fields contain the indexes of the array cells in which the left and the right children are stored, if any.</a:t>
            </a:r>
          </a:p>
          <a:p>
            <a:pPr lvl="1"/>
            <a:r>
              <a:rPr lang="en-US" dirty="0"/>
              <a:t>It is hard to predict how many nodes will be created during program execution</a:t>
            </a:r>
          </a:p>
          <a:p>
            <a:pPr lvl="2"/>
            <a:r>
              <a:rPr lang="en-US" dirty="0"/>
              <a:t>How to reserve spaces and know the size to define an array?</a:t>
            </a:r>
          </a:p>
        </p:txBody>
      </p:sp>
    </p:spTree>
    <p:extLst>
      <p:ext uri="{BB962C8B-B14F-4D97-AF65-F5344CB8AC3E}">
        <p14:creationId xmlns:p14="http://schemas.microsoft.com/office/powerpoint/2010/main" val="328222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/>
          <a:lstStyle/>
          <a:p>
            <a:r>
              <a:rPr lang="en-US" dirty="0"/>
              <a:t>Linked structure implementation</a:t>
            </a:r>
          </a:p>
          <a:p>
            <a:pPr lvl="1"/>
            <a:r>
              <a:rPr lang="en-US" dirty="0"/>
              <a:t>A node is declared as an object with</a:t>
            </a:r>
          </a:p>
          <a:p>
            <a:pPr lvl="2"/>
            <a:r>
              <a:rPr lang="en-US" dirty="0"/>
              <a:t>Information field and</a:t>
            </a:r>
          </a:p>
          <a:p>
            <a:pPr lvl="2"/>
            <a:r>
              <a:rPr lang="en-US" dirty="0"/>
              <a:t>Two reference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799"/>
            <a:ext cx="3429000" cy="2667001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52800"/>
            <a:ext cx="4584700" cy="26162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0149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– Build Queue First – Queue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565900" cy="3111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0623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03300"/>
            <a:ext cx="8280400" cy="4851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27237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8200"/>
            <a:ext cx="8445500" cy="5181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2143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8674100" cy="32004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6164"/>
            <a:ext cx="8686800" cy="189341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10101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79468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</p:cNvCxnSpPr>
          <p:nvPr/>
        </p:nvCxnSpPr>
        <p:spPr>
          <a:xfrm flipH="1">
            <a:off x="762000" y="1524000"/>
            <a:ext cx="11430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209346">
            <a:off x="1440382" y="2457156"/>
            <a:ext cx="62632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Generic term of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tree data structure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1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78130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949E-6 -6.98358E-6 L 0.0833 0.1665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406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0732" y="5029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12" idx="0"/>
          </p:cNvCxnSpPr>
          <p:nvPr/>
        </p:nvCxnSpPr>
        <p:spPr>
          <a:xfrm flipH="1">
            <a:off x="778915" y="2133600"/>
            <a:ext cx="287885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  <a:endCxn id="15" idx="0"/>
          </p:cNvCxnSpPr>
          <p:nvPr/>
        </p:nvCxnSpPr>
        <p:spPr>
          <a:xfrm flipH="1">
            <a:off x="1401308" y="2133600"/>
            <a:ext cx="1341892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6711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044E-8 3.36109E-6 L 0.05658 0.161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" y="8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175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978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444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207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on and so forth</a:t>
            </a:r>
          </a:p>
        </p:txBody>
      </p:sp>
    </p:spTree>
    <p:extLst>
      <p:ext uri="{BB962C8B-B14F-4D97-AF65-F5344CB8AC3E}">
        <p14:creationId xmlns:p14="http://schemas.microsoft.com/office/powerpoint/2010/main" val="28497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839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913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three cases:</a:t>
            </a:r>
          </a:p>
          <a:p>
            <a:pPr lvl="1"/>
            <a:r>
              <a:rPr lang="en-US" dirty="0"/>
              <a:t>Pre-order: VLR (Visit – Left – Right), means at every node try to visit first (display the node first) then go its left </a:t>
            </a:r>
            <a:r>
              <a:rPr lang="en-US" dirty="0" err="1"/>
              <a:t>subtree</a:t>
            </a:r>
            <a:r>
              <a:rPr lang="en-US" dirty="0"/>
              <a:t> then its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In-order: LVR (Left – Visit – Right), means at every node try to go to the left </a:t>
            </a:r>
            <a:r>
              <a:rPr lang="en-US" dirty="0" err="1"/>
              <a:t>subtree</a:t>
            </a:r>
            <a:r>
              <a:rPr lang="en-US" dirty="0"/>
              <a:t> first, if at a node cannot go any further left then  visit (display the node), then try to go to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Post-order: LRV (Left – Right – Visit), means at every node try to go all the way to left first, when at a node, cannot go left any further, then try to go right, if at a node cannot go left or right any further, then display the node.</a:t>
            </a:r>
          </a:p>
        </p:txBody>
      </p:sp>
    </p:spTree>
    <p:extLst>
      <p:ext uri="{BB962C8B-B14F-4D97-AF65-F5344CB8AC3E}">
        <p14:creationId xmlns:p14="http://schemas.microsoft.com/office/powerpoint/2010/main" val="880005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969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19078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73200"/>
            <a:ext cx="8661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1189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3" y="1447800"/>
            <a:ext cx="8574634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407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tree is an abstract model of a hierarchical structure</a:t>
            </a:r>
          </a:p>
          <a:p>
            <a:r>
              <a:rPr lang="en-US" dirty="0"/>
              <a:t>A tree consists of nodes with parent-child relation</a:t>
            </a:r>
          </a:p>
          <a:p>
            <a:r>
              <a:rPr lang="en-US" dirty="0"/>
              <a:t>Inspiration: family trees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Organization charts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Programming environments</a:t>
            </a:r>
          </a:p>
          <a:p>
            <a:r>
              <a:rPr lang="en-US" dirty="0"/>
              <a:t>Every node except one (a root) has a unique parent</a:t>
            </a:r>
          </a:p>
        </p:txBody>
      </p:sp>
    </p:spTree>
    <p:extLst>
      <p:ext uri="{BB962C8B-B14F-4D97-AF65-F5344CB8AC3E}">
        <p14:creationId xmlns:p14="http://schemas.microsoft.com/office/powerpoint/2010/main" val="3373586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88" r="2088"/>
          <a:stretch>
            <a:fillRect/>
          </a:stretch>
        </p:blipFill>
        <p:spPr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32740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81400"/>
            <a:ext cx="3657600" cy="25908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858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7934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209346">
            <a:off x="1151717" y="2872654"/>
            <a:ext cx="6840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Search Trees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109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types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762000" y="190500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tree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2845573" y="190500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Tree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4929146" y="2400962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Search Tree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7086600" y="1791362"/>
            <a:ext cx="1447800" cy="1676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Shortest</a:t>
            </a:r>
          </a:p>
          <a:p>
            <a:pPr algn="ctr"/>
            <a:r>
              <a:rPr lang="en-US" dirty="0"/>
              <a:t>Binary Search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AVL</a:t>
            </a:r>
            <a:r>
              <a:rPr lang="en-US" dirty="0"/>
              <a:t> tree)</a:t>
            </a:r>
          </a:p>
        </p:txBody>
      </p:sp>
    </p:spTree>
    <p:extLst>
      <p:ext uri="{BB962C8B-B14F-4D97-AF65-F5344CB8AC3E}">
        <p14:creationId xmlns:p14="http://schemas.microsoft.com/office/powerpoint/2010/main" val="92035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Search Tree is a node based tree data structure which has following properties</a:t>
            </a:r>
          </a:p>
          <a:p>
            <a:pPr lvl="1"/>
            <a:r>
              <a:rPr lang="en-US" dirty="0"/>
              <a:t>Left </a:t>
            </a:r>
            <a:r>
              <a:rPr lang="en-US" dirty="0" err="1"/>
              <a:t>subtree</a:t>
            </a:r>
            <a:r>
              <a:rPr lang="en-US" dirty="0"/>
              <a:t> of a node contains only nodes with keys less than the node’s key</a:t>
            </a:r>
          </a:p>
          <a:p>
            <a:pPr lvl="1"/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of a node contains only nodes with keys greater than the node’s key</a:t>
            </a:r>
          </a:p>
          <a:p>
            <a:pPr lvl="1"/>
            <a:r>
              <a:rPr lang="en-US" dirty="0"/>
              <a:t>Both the left and right </a:t>
            </a:r>
            <a:r>
              <a:rPr lang="en-US" dirty="0" err="1"/>
              <a:t>subtrees</a:t>
            </a:r>
            <a:r>
              <a:rPr lang="en-US" dirty="0"/>
              <a:t> must also be binary search trees</a:t>
            </a:r>
          </a:p>
          <a:p>
            <a:r>
              <a:rPr lang="en-US" dirty="0"/>
              <a:t>From above definition, it’s naturally follows that</a:t>
            </a:r>
          </a:p>
          <a:p>
            <a:pPr lvl="1"/>
            <a:r>
              <a:rPr lang="en-US" dirty="0"/>
              <a:t>Each node has a distinct key (no equal)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 of a binary search tree visits the keys in increasing order</a:t>
            </a:r>
          </a:p>
        </p:txBody>
      </p:sp>
    </p:spTree>
    <p:extLst>
      <p:ext uri="{BB962C8B-B14F-4D97-AF65-F5344CB8AC3E}">
        <p14:creationId xmlns:p14="http://schemas.microsoft.com/office/powerpoint/2010/main" val="2671762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096000" cy="50569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284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the partitioning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BST partitions the search space into two subspaces (recursively)</a:t>
            </a:r>
          </a:p>
          <a:p>
            <a:r>
              <a:rPr lang="en-US" dirty="0"/>
              <a:t>Shorter trees is more efficient. Tall tree =&gt; slow search </a:t>
            </a:r>
          </a:p>
          <a:p>
            <a:r>
              <a:rPr lang="en-US" dirty="0"/>
              <a:t>Whatever you do (add, remove), do not break the partitioning property of the tree. Otherwise you cannot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3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Binary Search Tree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1383268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611" y="19928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1" name="Freeform 10"/>
          <p:cNvSpPr/>
          <p:nvPr/>
        </p:nvSpPr>
        <p:spPr>
          <a:xfrm>
            <a:off x="709253" y="162983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1148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Freeform 14"/>
          <p:cNvSpPr/>
          <p:nvPr/>
        </p:nvSpPr>
        <p:spPr>
          <a:xfrm>
            <a:off x="76962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2514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82296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9" name="Straight Arrow Connector 18"/>
          <p:cNvCxnSpPr>
            <a:stCxn id="14" idx="3"/>
            <a:endCxn id="16" idx="7"/>
          </p:cNvCxnSpPr>
          <p:nvPr/>
        </p:nvCxnSpPr>
        <p:spPr>
          <a:xfrm flipH="1">
            <a:off x="6932285" y="2284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Freeform 20"/>
          <p:cNvSpPr/>
          <p:nvPr/>
        </p:nvSpPr>
        <p:spPr>
          <a:xfrm>
            <a:off x="1219200" y="3581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129540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4" name="Straight Arrow Connector 23"/>
          <p:cNvCxnSpPr>
            <a:stCxn id="20" idx="3"/>
            <a:endCxn id="22" idx="7"/>
          </p:cNvCxnSpPr>
          <p:nvPr/>
        </p:nvCxnSpPr>
        <p:spPr>
          <a:xfrm flipH="1">
            <a:off x="455285" y="4570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3" idx="1"/>
          </p:cNvCxnSpPr>
          <p:nvPr/>
        </p:nvCxnSpPr>
        <p:spPr>
          <a:xfrm>
            <a:off x="1141085" y="45700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52600" y="3276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9" name="Oval 28"/>
          <p:cNvSpPr/>
          <p:nvPr/>
        </p:nvSpPr>
        <p:spPr>
          <a:xfrm>
            <a:off x="3886200" y="38862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0" name="Freeform 29"/>
          <p:cNvSpPr/>
          <p:nvPr/>
        </p:nvSpPr>
        <p:spPr>
          <a:xfrm>
            <a:off x="4419600" y="33528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4958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3" name="Straight Arrow Connector 32"/>
          <p:cNvCxnSpPr>
            <a:stCxn id="29" idx="3"/>
            <a:endCxn id="31" idx="7"/>
          </p:cNvCxnSpPr>
          <p:nvPr/>
        </p:nvCxnSpPr>
        <p:spPr>
          <a:xfrm flipH="1">
            <a:off x="3655685" y="43414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341485" y="43414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53000" y="3048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6" name="Oval 35"/>
          <p:cNvSpPr/>
          <p:nvPr/>
        </p:nvSpPr>
        <p:spPr>
          <a:xfrm>
            <a:off x="3886200" y="5334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37" name="Straight Arrow Connector 36"/>
          <p:cNvCxnSpPr>
            <a:stCxn id="32" idx="3"/>
            <a:endCxn id="36" idx="7"/>
          </p:cNvCxnSpPr>
          <p:nvPr/>
        </p:nvCxnSpPr>
        <p:spPr>
          <a:xfrm flipH="1">
            <a:off x="4341485" y="5027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43800" y="3429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" name="Oval 41"/>
          <p:cNvSpPr/>
          <p:nvPr/>
        </p:nvSpPr>
        <p:spPr>
          <a:xfrm>
            <a:off x="68580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81534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4" name="Straight Arrow Connector 43"/>
          <p:cNvCxnSpPr>
            <a:stCxn id="40" idx="3"/>
            <a:endCxn id="42" idx="7"/>
          </p:cNvCxnSpPr>
          <p:nvPr/>
        </p:nvCxnSpPr>
        <p:spPr>
          <a:xfrm flipH="1">
            <a:off x="7313285" y="38842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5"/>
            <a:endCxn id="43" idx="1"/>
          </p:cNvCxnSpPr>
          <p:nvPr/>
        </p:nvCxnSpPr>
        <p:spPr>
          <a:xfrm>
            <a:off x="7999085" y="3884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29600" y="5486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7" name="Oval 46"/>
          <p:cNvSpPr/>
          <p:nvPr/>
        </p:nvSpPr>
        <p:spPr>
          <a:xfrm>
            <a:off x="7543800" y="4876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48" name="Straight Arrow Connector 47"/>
          <p:cNvCxnSpPr>
            <a:stCxn id="43" idx="3"/>
            <a:endCxn id="47" idx="7"/>
          </p:cNvCxnSpPr>
          <p:nvPr/>
        </p:nvCxnSpPr>
        <p:spPr>
          <a:xfrm flipH="1">
            <a:off x="7999085" y="45700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46" idx="1"/>
          </p:cNvCxnSpPr>
          <p:nvPr/>
        </p:nvCxnSpPr>
        <p:spPr>
          <a:xfrm>
            <a:off x="7999085" y="5332085"/>
            <a:ext cx="3086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40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Binary Search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07"/>
            <a:ext cx="9144000" cy="4964193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peech Bubble: Rectangle with Corners Rounded 4"/>
          <p:cNvSpPr/>
          <p:nvPr/>
        </p:nvSpPr>
        <p:spPr>
          <a:xfrm>
            <a:off x="5867400" y="3537703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3888408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on Binary Search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" y="914400"/>
            <a:ext cx="8940800" cy="4953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4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(Formal)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Empty structure is an empty tree</a:t>
            </a:r>
          </a:p>
          <a:p>
            <a:r>
              <a:rPr lang="en-US" dirty="0"/>
              <a:t>Non-empty tree consists of a root and its children, where these children are also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399"/>
            <a:ext cx="8001000" cy="370702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245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382000" cy="506935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6089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from a table (reading, loading)</a:t>
            </a:r>
          </a:p>
          <a:p>
            <a:r>
              <a:rPr lang="en-US" dirty="0"/>
              <a:t>A tree into a table (serializing, saving)</a:t>
            </a:r>
          </a:p>
          <a:p>
            <a:r>
              <a:rPr lang="en-US" dirty="0"/>
              <a:t>A tree with indentation(dash/tab)</a:t>
            </a:r>
          </a:p>
        </p:txBody>
      </p:sp>
    </p:spTree>
    <p:extLst>
      <p:ext uri="{BB962C8B-B14F-4D97-AF65-F5344CB8AC3E}">
        <p14:creationId xmlns:p14="http://schemas.microsoft.com/office/powerpoint/2010/main" val="117550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Root</a:t>
            </a:r>
            <a:r>
              <a:rPr lang="en-US" dirty="0"/>
              <a:t>: unique node without a parent</a:t>
            </a:r>
          </a:p>
          <a:p>
            <a:r>
              <a:rPr lang="en-US" b="1" dirty="0"/>
              <a:t>Internal node</a:t>
            </a:r>
            <a:r>
              <a:rPr lang="en-US" dirty="0"/>
              <a:t>: node with at least one child (A, B, C, F)</a:t>
            </a:r>
          </a:p>
          <a:p>
            <a:r>
              <a:rPr lang="en-US" b="1" dirty="0"/>
              <a:t>Leaf</a:t>
            </a:r>
            <a:r>
              <a:rPr lang="en-US" dirty="0"/>
              <a:t>: node without children (E, I, J, K, G, H, D)</a:t>
            </a:r>
          </a:p>
          <a:p>
            <a:r>
              <a:rPr lang="en-US" b="1" dirty="0"/>
              <a:t>Ancestors</a:t>
            </a:r>
            <a:r>
              <a:rPr lang="en-US" dirty="0"/>
              <a:t>: parent, grandparent, great-grand-parent, …</a:t>
            </a:r>
          </a:p>
          <a:p>
            <a:r>
              <a:rPr lang="en-US" b="1" dirty="0"/>
              <a:t>Descendants</a:t>
            </a:r>
            <a:r>
              <a:rPr lang="en-US" dirty="0"/>
              <a:t>: child, grandchild, great-grandchild, etc.</a:t>
            </a:r>
          </a:p>
          <a:p>
            <a:r>
              <a:rPr lang="en-US" b="1" dirty="0"/>
              <a:t>Level</a:t>
            </a:r>
            <a:r>
              <a:rPr lang="en-US" dirty="0"/>
              <a:t>: a root is at level 1 (sometimes 0).</a:t>
            </a:r>
          </a:p>
          <a:p>
            <a:pPr lvl="1"/>
            <a:r>
              <a:rPr lang="en-US" dirty="0"/>
              <a:t>A father is level </a:t>
            </a:r>
            <a:r>
              <a:rPr lang="en-US" i="1" dirty="0" err="1">
                <a:latin typeface="Courier"/>
                <a:cs typeface="Courier"/>
              </a:rPr>
              <a:t>i</a:t>
            </a:r>
            <a:r>
              <a:rPr lang="en-US" dirty="0"/>
              <a:t> then its children are at level </a:t>
            </a:r>
            <a:r>
              <a:rPr lang="en-US" i="1" dirty="0"/>
              <a:t>i+1</a:t>
            </a:r>
          </a:p>
          <a:p>
            <a:r>
              <a:rPr lang="en-US" b="1" dirty="0"/>
              <a:t>Height</a:t>
            </a:r>
            <a:r>
              <a:rPr lang="en-US" dirty="0"/>
              <a:t>: maximum level in a tree </a:t>
            </a:r>
          </a:p>
          <a:p>
            <a:pPr lvl="1"/>
            <a:r>
              <a:rPr lang="en-US" dirty="0"/>
              <a:t>Empty tree is a legitimate tree of height 0 (by definition)</a:t>
            </a:r>
          </a:p>
          <a:p>
            <a:pPr lvl="1"/>
            <a:r>
              <a:rPr lang="en-US" dirty="0"/>
              <a:t>A single node is a tree of height 1</a:t>
            </a:r>
          </a:p>
          <a:p>
            <a:r>
              <a:rPr lang="en-US" b="1" dirty="0"/>
              <a:t>Degree (order)</a:t>
            </a:r>
            <a:r>
              <a:rPr lang="en-US" dirty="0"/>
              <a:t>: number of its children</a:t>
            </a:r>
          </a:p>
          <a:p>
            <a:r>
              <a:rPr lang="en-US" dirty="0"/>
              <a:t>Each node has to be reachable from the root through a unique sequence of arcs, called </a:t>
            </a:r>
            <a:r>
              <a:rPr lang="en-US" b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The number of arcs in a path is called the </a:t>
            </a:r>
            <a:r>
              <a:rPr lang="en-US" b="1" dirty="0"/>
              <a:t>length of the 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510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94826292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5203</TotalTime>
  <Words>1431</Words>
  <Application>Microsoft Office PowerPoint</Application>
  <PresentationFormat>On-screen Show (4:3)</PresentationFormat>
  <Paragraphs>248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ＭＳ Ｐゴシック</vt:lpstr>
      <vt:lpstr>Arial</vt:lpstr>
      <vt:lpstr>Calibri</vt:lpstr>
      <vt:lpstr>Courier</vt:lpstr>
      <vt:lpstr>FGRTemplate</vt:lpstr>
      <vt:lpstr>Binary Trees</vt:lpstr>
      <vt:lpstr>Objectives</vt:lpstr>
      <vt:lpstr>PowerPoint Presentation</vt:lpstr>
      <vt:lpstr>What is a tree?</vt:lpstr>
      <vt:lpstr>Exact (Formal) definition</vt:lpstr>
      <vt:lpstr>Given a tree</vt:lpstr>
      <vt:lpstr>Henry: tree serialization</vt:lpstr>
      <vt:lpstr>Tree Terminologies</vt:lpstr>
      <vt:lpstr>Tree examples</vt:lpstr>
      <vt:lpstr>Tree examples</vt:lpstr>
      <vt:lpstr>Linked List to Tree Conversion</vt:lpstr>
      <vt:lpstr>PowerPoint Presentation</vt:lpstr>
      <vt:lpstr>Binary Trees</vt:lpstr>
      <vt:lpstr>Types of Binary Trees</vt:lpstr>
      <vt:lpstr>Tree Traversal</vt:lpstr>
      <vt:lpstr>Breadth-first Tree traversal example</vt:lpstr>
      <vt:lpstr>Tutorial: visit first or recursive call first</vt:lpstr>
      <vt:lpstr>Tree traversal (2)</vt:lpstr>
      <vt:lpstr>Ways of depth-first traversal</vt:lpstr>
      <vt:lpstr>Inorder tree traversal</vt:lpstr>
      <vt:lpstr>Tree Traversal Example</vt:lpstr>
      <vt:lpstr>PowerPoint Presentation</vt:lpstr>
      <vt:lpstr>Array - Binary tree implementation</vt:lpstr>
      <vt:lpstr>Linked - Binary tree implementation</vt:lpstr>
      <vt:lpstr>Demo – Build Queue First – Queue Node</vt:lpstr>
      <vt:lpstr>MyQueue</vt:lpstr>
      <vt:lpstr>MyQueue</vt:lpstr>
      <vt:lpstr>Tree Implementation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traversal</vt:lpstr>
      <vt:lpstr>Depth first</vt:lpstr>
      <vt:lpstr>Depth first</vt:lpstr>
      <vt:lpstr>Test program</vt:lpstr>
      <vt:lpstr>Setting up the tree</vt:lpstr>
      <vt:lpstr>Traverse the tree</vt:lpstr>
      <vt:lpstr>Output</vt:lpstr>
      <vt:lpstr>PowerPoint Presentation</vt:lpstr>
      <vt:lpstr>Henry: tree types</vt:lpstr>
      <vt:lpstr>Binary Search Tree Definition</vt:lpstr>
      <vt:lpstr>Binary search tree example</vt:lpstr>
      <vt:lpstr>Henry: the partitioning properties</vt:lpstr>
      <vt:lpstr>Insertion on Binary Search Tree</vt:lpstr>
      <vt:lpstr>Insertion on a Binary Search Tree</vt:lpstr>
      <vt:lpstr>Searching on 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356</cp:revision>
  <dcterms:created xsi:type="dcterms:W3CDTF">2013-07-03T07:19:54Z</dcterms:created>
  <dcterms:modified xsi:type="dcterms:W3CDTF">2017-05-20T13:48:58Z</dcterms:modified>
</cp:coreProperties>
</file>