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9" r:id="rId2"/>
    <p:sldId id="280" r:id="rId3"/>
    <p:sldId id="282" r:id="rId4"/>
    <p:sldId id="283" r:id="rId5"/>
    <p:sldId id="284" r:id="rId6"/>
    <p:sldId id="292" r:id="rId7"/>
    <p:sldId id="285" r:id="rId8"/>
    <p:sldId id="286" r:id="rId9"/>
    <p:sldId id="327" r:id="rId10"/>
    <p:sldId id="32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287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6" r:id="rId36"/>
    <p:sldId id="288" r:id="rId37"/>
    <p:sldId id="289" r:id="rId38"/>
    <p:sldId id="290" r:id="rId39"/>
    <p:sldId id="294" r:id="rId40"/>
    <p:sldId id="291" r:id="rId41"/>
    <p:sldId id="295" r:id="rId42"/>
    <p:sldId id="296" r:id="rId43"/>
    <p:sldId id="297" r:id="rId44"/>
    <p:sldId id="298" r:id="rId45"/>
    <p:sldId id="299" r:id="rId46"/>
    <p:sldId id="305" r:id="rId47"/>
    <p:sldId id="306" r:id="rId48"/>
    <p:sldId id="300" r:id="rId49"/>
    <p:sldId id="301" r:id="rId50"/>
    <p:sldId id="302" r:id="rId51"/>
    <p:sldId id="303" r:id="rId52"/>
    <p:sldId id="304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278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98" autoAdjust="0"/>
  </p:normalViewPr>
  <p:slideViewPr>
    <p:cSldViewPr>
      <p:cViewPr varScale="1">
        <p:scale>
          <a:sx n="107" d="100"/>
          <a:sy n="107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20-May-17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(a) and non-heaps (b,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</a:t>
            </a:r>
            <a:r>
              <a:rPr lang="en-US" err="1"/>
              <a:t>-</a:t>
            </a:r>
            <a:r>
              <a:rPr lang="en-US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a node to the left </a:t>
            </a:r>
            <a:r>
              <a:rPr lang="en-US" dirty="0" err="1"/>
              <a:t>subtree</a:t>
            </a:r>
            <a:r>
              <a:rPr lang="en-US" dirty="0"/>
              <a:t> of the right child (more complex)</a:t>
            </a:r>
          </a:p>
          <a:p>
            <a:r>
              <a:rPr lang="en-US" dirty="0"/>
              <a:t>A double rotation is needed. </a:t>
            </a:r>
          </a:p>
          <a:p>
            <a:pPr lvl="1"/>
            <a:r>
              <a:rPr lang="en-US" dirty="0"/>
              <a:t>First: Rotating R about Q and then </a:t>
            </a:r>
          </a:p>
          <a:p>
            <a:pPr lvl="1"/>
            <a:r>
              <a:rPr lang="en-US" dirty="0"/>
              <a:t>Second: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tree after inserting, 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07850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ALV tree seen before might be child of some other node in the tree</a:t>
            </a:r>
          </a:p>
          <a:p>
            <a:r>
              <a:rPr lang="en-US" dirty="0"/>
              <a:t>If a node is entered to the tree and the balance of P is disturbed and then restored.</a:t>
            </a:r>
          </a:p>
          <a:p>
            <a:pPr lvl="1"/>
            <a:r>
              <a:rPr lang="en-US" dirty="0"/>
              <a:t>Does extra work needed to be done for the predecessor(s) of P?</a:t>
            </a:r>
          </a:p>
          <a:p>
            <a:r>
              <a:rPr lang="en-US" dirty="0"/>
              <a:t>Fortunately, NO, since after rotation height of the new tree is exactly the same as that of the previous one.</a:t>
            </a:r>
          </a:p>
          <a:p>
            <a:r>
              <a:rPr lang="en-US" dirty="0"/>
              <a:t>Which mean the balance factor of parent of the new root (Q in previous example)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the general solution is:</a:t>
            </a:r>
          </a:p>
          <a:p>
            <a:pPr lvl="1"/>
            <a:r>
              <a:rPr lang="en-US" dirty="0"/>
              <a:t>Find a node P for which the balance factor becomes unacceptable after a node is inserted</a:t>
            </a:r>
          </a:p>
          <a:p>
            <a:pPr lvl="1"/>
            <a:r>
              <a:rPr lang="en-US" dirty="0"/>
              <a:t>This is detected by moving up toward the root from newly inserted node</a:t>
            </a:r>
          </a:p>
          <a:p>
            <a:pPr lvl="1"/>
            <a:r>
              <a:rPr lang="en-US" dirty="0"/>
              <a:t>If the old balance factor is +-1 it might be changed to +-2</a:t>
            </a:r>
          </a:p>
          <a:p>
            <a:pPr lvl="1"/>
            <a:r>
              <a:rPr lang="en-US" dirty="0"/>
              <a:t>The first node whose balance factor is changed to +-2 becomes the root P of a </a:t>
            </a:r>
            <a:r>
              <a:rPr lang="en-US" dirty="0" err="1"/>
              <a:t>subtree</a:t>
            </a:r>
            <a:r>
              <a:rPr lang="en-US" dirty="0"/>
              <a:t> that we need to balance</a:t>
            </a:r>
          </a:p>
          <a:p>
            <a:pPr lvl="1"/>
            <a:r>
              <a:rPr lang="en-US" dirty="0"/>
              <a:t>Balance factors for the nodes, above this node doesn’t need to be updated </a:t>
            </a:r>
          </a:p>
          <a:p>
            <a:pPr lvl="2"/>
            <a:r>
              <a:rPr lang="en-US" dirty="0"/>
              <a:t>Coz after balancing new tree has the same height as the old one</a:t>
            </a:r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/>
              <a:t>This node P is the root node for us to apply rotation algorithm (2 cases studied above)</a:t>
            </a:r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ALV tree (by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Landis) is balanced binary search tree with condition</a:t>
            </a:r>
          </a:p>
          <a:p>
            <a:pPr lvl="1"/>
            <a:r>
              <a:rPr lang="en-US" dirty="0"/>
              <a:t>Height of the left and right </a:t>
            </a:r>
            <a:r>
              <a:rPr lang="en-US" dirty="0" err="1"/>
              <a:t>subtrees</a:t>
            </a:r>
            <a:r>
              <a:rPr lang="en-US" dirty="0"/>
              <a:t> of every node differ by at most one</a:t>
            </a:r>
          </a:p>
          <a:p>
            <a:r>
              <a:rPr lang="en-US" dirty="0"/>
              <a:t>A </a:t>
            </a:r>
            <a:r>
              <a:rPr lang="en-US" b="1" dirty="0"/>
              <a:t>balance factor </a:t>
            </a:r>
            <a:r>
              <a:rPr lang="en-US" dirty="0"/>
              <a:t>is the height of the right </a:t>
            </a:r>
            <a:r>
              <a:rPr lang="en-US" dirty="0" err="1"/>
              <a:t>subtree</a:t>
            </a:r>
            <a:r>
              <a:rPr lang="en-US" dirty="0"/>
              <a:t> minus the height of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ALV tree, </a:t>
            </a:r>
            <a:r>
              <a:rPr lang="en-US" b="1" dirty="0"/>
              <a:t>balance factors </a:t>
            </a:r>
            <a:r>
              <a:rPr lang="en-US" dirty="0"/>
              <a:t>of all nodes should be +1, 0, or -1.</a:t>
            </a:r>
          </a:p>
          <a:p>
            <a:r>
              <a:rPr lang="en-US" dirty="0"/>
              <a:t>Note also that: Definition of AVL tree is the same as that of the balanced tree. </a:t>
            </a:r>
          </a:p>
          <a:p>
            <a:r>
              <a:rPr lang="en-US" dirty="0"/>
              <a:t>However, the concept of AVL tree always implicitly includes </a:t>
            </a:r>
          </a:p>
          <a:p>
            <a:pPr lvl="1"/>
            <a:r>
              <a:rPr lang="en-US" dirty="0"/>
              <a:t>the techniques for finding balance factors and </a:t>
            </a:r>
          </a:p>
          <a:p>
            <a:pPr lvl="1"/>
            <a:r>
              <a:rPr lang="en-US" dirty="0"/>
              <a:t>balancing the tree.</a:t>
            </a:r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apply </a:t>
            </a:r>
            <a:r>
              <a:rPr lang="en-US" dirty="0" err="1"/>
              <a:t>deleteByCopying</a:t>
            </a:r>
            <a:r>
              <a:rPr lang="en-US" dirty="0"/>
              <a:t>() to delete the node</a:t>
            </a:r>
          </a:p>
          <a:p>
            <a:r>
              <a:rPr lang="en-US" dirty="0"/>
              <a:t>After the node is deleted, balance factors are updated from the parent up to the root.</a:t>
            </a:r>
          </a:p>
          <a:p>
            <a:r>
              <a:rPr lang="en-US" dirty="0"/>
              <a:t>For each node in this path, whose balance factor becomes +-2, a single or double rotation has to be done.</a:t>
            </a:r>
          </a:p>
          <a:p>
            <a:r>
              <a:rPr lang="en-US" dirty="0"/>
              <a:t>Important, it doesn’t stop after the first ode P is found, as in case of Insertion.</a:t>
            </a:r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immediate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cases + corresponding symmetric cases.</a:t>
            </a:r>
          </a:p>
          <a:p>
            <a:r>
              <a:rPr lang="en-US" b="1" dirty="0"/>
              <a:t>Case 1</a:t>
            </a:r>
            <a:r>
              <a:rPr lang="en-US" dirty="0"/>
              <a:t>: A root node P with balance factor +1 and right child Q with balance factor +1</a:t>
            </a:r>
          </a:p>
          <a:p>
            <a:r>
              <a:rPr lang="en-US" b="1" dirty="0"/>
              <a:t>Case 2</a:t>
            </a:r>
            <a:r>
              <a:rPr lang="en-US" dirty="0"/>
              <a:t>: A root node P with balance factor +1 and right child Q with balance factor 0</a:t>
            </a:r>
          </a:p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The left child R of Q has balance factor of -1</a:t>
            </a:r>
          </a:p>
          <a:p>
            <a:pPr lvl="1"/>
            <a:r>
              <a:rPr lang="en-US" b="1" dirty="0"/>
              <a:t>Case 4</a:t>
            </a:r>
            <a:r>
              <a:rPr lang="en-US" dirty="0"/>
              <a:t>: The right child R of Q has balance factor of +1</a:t>
            </a:r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P: +1, Q: +1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1: A root node P with balance factor +1 and right child Q with balance factor +1</a:t>
            </a:r>
          </a:p>
          <a:p>
            <a:pPr lvl="1"/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P:+1, Q:0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/>
              <a:t>Rotate Q about P (</a:t>
            </a:r>
            <a:r>
              <a:rPr lang="en-US" dirty="0">
                <a:solidFill>
                  <a:srgbClr val="FF0000"/>
                </a:solidFill>
              </a:rPr>
              <a:t>So the same as case 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P:+1, Q:-1, R:-1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4: The right child R of Q has balance factor of +1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  <a:p>
            <a:r>
              <a:rPr lang="en-US" dirty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as Arrays, Heaps as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482220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9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Particular kind of binary tree, called heap, has two properties</a:t>
            </a:r>
          </a:p>
          <a:p>
            <a:pPr lvl="1"/>
            <a:r>
              <a:rPr lang="en-US" dirty="0"/>
              <a:t>Value of each node is greater than or equal to the values of its children</a:t>
            </a:r>
          </a:p>
          <a:p>
            <a:pPr lvl="1"/>
            <a:r>
              <a:rPr lang="en-US" dirty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leaves in the last level are all in the left most positions first</a:t>
            </a:r>
            <a:r>
              <a:rPr lang="en-US" dirty="0"/>
              <a:t>.</a:t>
            </a:r>
          </a:p>
          <a:p>
            <a:r>
              <a:rPr lang="en-US" dirty="0"/>
              <a:t>These two properties define a </a:t>
            </a:r>
            <a:r>
              <a:rPr lang="en-US" b="1" dirty="0"/>
              <a:t>max heap</a:t>
            </a:r>
            <a:r>
              <a:rPr lang="en-US" dirty="0"/>
              <a:t>.</a:t>
            </a:r>
          </a:p>
          <a:p>
            <a:r>
              <a:rPr lang="en-US" dirty="0"/>
              <a:t>If “</a:t>
            </a:r>
            <a:r>
              <a:rPr lang="en-US" b="1" dirty="0"/>
              <a:t>greater</a:t>
            </a:r>
            <a:r>
              <a:rPr lang="en-US" dirty="0"/>
              <a:t>” in the first property is replaced with “</a:t>
            </a:r>
            <a:r>
              <a:rPr lang="en-US" b="1" dirty="0"/>
              <a:t>less</a:t>
            </a:r>
            <a:r>
              <a:rPr lang="en-US" dirty="0"/>
              <a:t>”, then the definition specifies a </a:t>
            </a:r>
            <a:r>
              <a:rPr lang="en-US" b="1" dirty="0"/>
              <a:t>min heap</a:t>
            </a:r>
            <a:r>
              <a:rPr lang="en-US" dirty="0"/>
              <a:t>.</a:t>
            </a:r>
          </a:p>
          <a:p>
            <a:r>
              <a:rPr lang="en-US" dirty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4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heaps and non-heap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905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/>
              <a:t>Is defined as height of the right </a:t>
            </a:r>
            <a:r>
              <a:rPr lang="en-US" dirty="0" err="1"/>
              <a:t>subtree</a:t>
            </a:r>
            <a:r>
              <a:rPr lang="en-US" dirty="0"/>
              <a:t> minus height of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>
                <a:solidFill>
                  <a:srgbClr val="FF0000"/>
                </a:solidFill>
              </a:rPr>
              <a:t>Elements of array are placed sequentially level to level and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04516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seen as heap tree</a:t>
            </a:r>
          </a:p>
          <a:p>
            <a:r>
              <a:rPr lang="en-US" dirty="0"/>
              <a:t>Array can be represented by many heaps</a:t>
            </a:r>
          </a:p>
          <a:p>
            <a:pPr lvl="1"/>
            <a:r>
              <a:rPr lang="en-US" dirty="0"/>
              <a:t>Since heap only decides the order from level to level, not among siblings (same level)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264575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an excellent way to implement a priority queue.</a:t>
            </a:r>
          </a:p>
          <a:p>
            <a:r>
              <a:rPr lang="en-US" dirty="0"/>
              <a:t>Two procedures needed to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47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is 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8915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27342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means removing root element from heap (the largest)</a:t>
            </a:r>
          </a:p>
          <a:p>
            <a:r>
              <a:rPr lang="en-US" dirty="0"/>
              <a:t>Then the last leaf is put in its place, this time, moving from the root down the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58071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arrays as heaps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6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Heaps can be implemented as arrays</a:t>
            </a:r>
          </a:p>
          <a:p>
            <a:pPr lvl="1"/>
            <a:r>
              <a:rPr lang="en-US" dirty="0"/>
              <a:t>Each heap is an array</a:t>
            </a:r>
          </a:p>
          <a:p>
            <a:pPr lvl="1"/>
            <a:r>
              <a:rPr lang="en-US" dirty="0"/>
              <a:t>Some arrays are not heaps</a:t>
            </a:r>
          </a:p>
          <a:p>
            <a:pPr lvl="2"/>
            <a:r>
              <a:rPr lang="en-US" dirty="0"/>
              <a:t>So we need to re-organize data in the array to represent a heap</a:t>
            </a:r>
          </a:p>
          <a:p>
            <a:r>
              <a:rPr lang="en-US" dirty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heap.</a:t>
            </a:r>
          </a:p>
          <a:p>
            <a:r>
              <a:rPr lang="en-US" dirty="0"/>
              <a:t>Floyd algorithm, heap is built bottom-up </a:t>
            </a:r>
          </a:p>
          <a:p>
            <a:pPr lvl="1"/>
            <a:r>
              <a:rPr lang="en-US" dirty="0"/>
              <a:t>Small heaps are formed and repetitively merged into larger heap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2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320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889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209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43555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79786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23805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from </a:t>
            </a:r>
            <a:r>
              <a:rPr lang="en-US" dirty="0" err="1"/>
              <a:t>nonleaf</a:t>
            </a:r>
            <a:r>
              <a:rPr lang="en-US" dirty="0"/>
              <a:t> node: data[n/2 -1] </a:t>
            </a:r>
          </a:p>
          <a:p>
            <a:pPr lvl="1"/>
            <a:r>
              <a:rPr lang="en-US" dirty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/>
              <a:t>[n/2-1] will be the last node which is none-leave</a:t>
            </a:r>
          </a:p>
          <a:p>
            <a:pPr lvl="1"/>
            <a:r>
              <a:rPr lang="en-US" dirty="0"/>
              <a:t>Since in a binary tree: Half of the nodes (if the tree is complete binary tree) will be non-leaves.</a:t>
            </a:r>
          </a:p>
          <a:p>
            <a:r>
              <a:rPr lang="en-US" dirty="0"/>
              <a:t>First: data[n/2-1] and its children (data[n-1], data[n-2])</a:t>
            </a:r>
          </a:p>
          <a:p>
            <a:pPr lvl="1"/>
            <a:r>
              <a:rPr lang="en-US" dirty="0"/>
              <a:t>Swap data[n/2-1] with its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/>
              <a:t> child data[n-2] = 12</a:t>
            </a:r>
          </a:p>
          <a:p>
            <a:r>
              <a:rPr lang="en-US" dirty="0"/>
              <a:t>Next is data[n/2 - 2] and its children (data[n-3], data[n-4])</a:t>
            </a:r>
          </a:p>
          <a:p>
            <a:pPr lvl="1"/>
            <a:r>
              <a:rPr lang="en-US" dirty="0"/>
              <a:t>Swap data[n/2-2] with its larger child data[n-4]</a:t>
            </a:r>
          </a:p>
          <a:p>
            <a:r>
              <a:rPr lang="en-US" dirty="0"/>
              <a:t>Next is data[n/2-3] = 8, and its children (data[n-5], data[n-6]), the children now is starting to be </a:t>
            </a:r>
            <a:r>
              <a:rPr lang="en-US" dirty="0" err="1"/>
              <a:t>nonleaf</a:t>
            </a:r>
            <a:r>
              <a:rPr lang="en-US" dirty="0"/>
              <a:t> so it starts its merging.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036308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41381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299977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 to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9399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 if the balance factor of AVL tree becomes less than -1 or greater than 1, the tree has to be re-balanced.</a:t>
            </a:r>
          </a:p>
          <a:p>
            <a:r>
              <a:rPr lang="en-US" dirty="0"/>
              <a:t>Four cases, however, two cases to be analyzed and the other two will be symmetrically the same</a:t>
            </a:r>
          </a:p>
          <a:p>
            <a:r>
              <a:rPr lang="en-US" dirty="0">
                <a:solidFill>
                  <a:srgbClr val="FF0000"/>
                </a:solidFill>
              </a:rPr>
              <a:t>First case</a:t>
            </a:r>
            <a:r>
              <a:rPr lang="en-US" dirty="0"/>
              <a:t>: inserting into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>
                <a:solidFill>
                  <a:srgbClr val="FF0000"/>
                </a:solidFill>
              </a:rPr>
              <a:t>Second case</a:t>
            </a:r>
            <a:r>
              <a:rPr lang="en-US" dirty="0"/>
              <a:t>: inserting into the left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heap to sorted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513134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 and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/>
              <a:t>(5-6)*7 = *-567</a:t>
            </a:r>
          </a:p>
          <a:p>
            <a:r>
              <a:rPr lang="en-US" dirty="0"/>
              <a:t>Compiler rejects everything that is not essential to retrieve the proper meaning of formulas</a:t>
            </a:r>
          </a:p>
        </p:txBody>
      </p:sp>
    </p:spTree>
    <p:extLst>
      <p:ext uri="{BB962C8B-B14F-4D97-AF65-F5344CB8AC3E}">
        <p14:creationId xmlns:p14="http://schemas.microsoft.com/office/powerpoint/2010/main" val="945156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 &amp; their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6443079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Inserting a node 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2216</TotalTime>
  <Words>2785</Words>
  <Application>Microsoft Office PowerPoint</Application>
  <PresentationFormat>On-screen Show (4:3)</PresentationFormat>
  <Paragraphs>729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ＭＳ Ｐゴシック</vt:lpstr>
      <vt:lpstr>Arial</vt:lpstr>
      <vt:lpstr>Calibri</vt:lpstr>
      <vt:lpstr>FGRTemplate</vt:lpstr>
      <vt:lpstr>Binary Trees</vt:lpstr>
      <vt:lpstr>Objectives</vt:lpstr>
      <vt:lpstr>AVL Trees</vt:lpstr>
      <vt:lpstr>AVL Trees</vt:lpstr>
      <vt:lpstr>Balance factors of nodes</vt:lpstr>
      <vt:lpstr>Insertion and rebalancing</vt:lpstr>
      <vt:lpstr>Insertion in an AVL Tree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Case 4:</vt:lpstr>
      <vt:lpstr>Heaps</vt:lpstr>
      <vt:lpstr>Heaps as Arrays</vt:lpstr>
      <vt:lpstr>Heap</vt:lpstr>
      <vt:lpstr>Examples of heaps and non-heap</vt:lpstr>
      <vt:lpstr>Heaps can be implemented by arrays</vt:lpstr>
      <vt:lpstr>Heaps can be implemented by arrays</vt:lpstr>
      <vt:lpstr>Heaps as Priority Queue</vt:lpstr>
      <vt:lpstr>Heaps as Priority Queues</vt:lpstr>
      <vt:lpstr>Enqueue to a Heap</vt:lpstr>
      <vt:lpstr>Enqueue to a Heap</vt:lpstr>
      <vt:lpstr>Dequeuing from heap</vt:lpstr>
      <vt:lpstr>Dequeuing from heap</vt:lpstr>
      <vt:lpstr>Organizing arrays as heaps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Polish Notation and Expression Trees</vt:lpstr>
      <vt:lpstr>Expression trees &amp; their traversals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210</cp:revision>
  <dcterms:created xsi:type="dcterms:W3CDTF">2013-07-03T07:19:54Z</dcterms:created>
  <dcterms:modified xsi:type="dcterms:W3CDTF">2017-05-20T13:18:48Z</dcterms:modified>
</cp:coreProperties>
</file>