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79" r:id="rId2"/>
    <p:sldId id="280" r:id="rId3"/>
    <p:sldId id="258" r:id="rId4"/>
    <p:sldId id="259" r:id="rId5"/>
    <p:sldId id="260" r:id="rId6"/>
    <p:sldId id="300" r:id="rId7"/>
    <p:sldId id="301" r:id="rId8"/>
    <p:sldId id="327" r:id="rId9"/>
    <p:sldId id="261" r:id="rId10"/>
    <p:sldId id="262" r:id="rId11"/>
    <p:sldId id="282" r:id="rId12"/>
    <p:sldId id="263" r:id="rId13"/>
    <p:sldId id="264" r:id="rId14"/>
    <p:sldId id="265" r:id="rId15"/>
    <p:sldId id="331" r:id="rId16"/>
    <p:sldId id="266" r:id="rId17"/>
    <p:sldId id="267" r:id="rId18"/>
    <p:sldId id="268" r:id="rId19"/>
    <p:sldId id="269" r:id="rId20"/>
    <p:sldId id="308" r:id="rId21"/>
    <p:sldId id="309" r:id="rId22"/>
    <p:sldId id="311" r:id="rId23"/>
    <p:sldId id="315" r:id="rId24"/>
    <p:sldId id="302" r:id="rId25"/>
    <p:sldId id="312" r:id="rId26"/>
    <p:sldId id="306" r:id="rId27"/>
    <p:sldId id="307" r:id="rId28"/>
    <p:sldId id="314" r:id="rId29"/>
    <p:sldId id="270" r:id="rId30"/>
    <p:sldId id="303" r:id="rId31"/>
    <p:sldId id="304" r:id="rId32"/>
    <p:sldId id="305" r:id="rId33"/>
    <p:sldId id="271" r:id="rId34"/>
    <p:sldId id="272" r:id="rId35"/>
    <p:sldId id="273" r:id="rId36"/>
    <p:sldId id="283" r:id="rId37"/>
    <p:sldId id="284" r:id="rId38"/>
    <p:sldId id="277" r:id="rId39"/>
    <p:sldId id="275" r:id="rId40"/>
    <p:sldId id="326" r:id="rId41"/>
    <p:sldId id="285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328" r:id="rId51"/>
    <p:sldId id="32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9" r:id="rId62"/>
    <p:sldId id="286" r:id="rId63"/>
    <p:sldId id="295" r:id="rId64"/>
    <p:sldId id="296" r:id="rId65"/>
    <p:sldId id="297" r:id="rId66"/>
    <p:sldId id="332" r:id="rId67"/>
    <p:sldId id="298" r:id="rId68"/>
    <p:sldId id="299" r:id="rId69"/>
    <p:sldId id="330" r:id="rId70"/>
    <p:sldId id="278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87" autoAdjust="0"/>
  </p:normalViewPr>
  <p:slideViewPr>
    <p:cSldViewPr>
      <p:cViewPr>
        <p:scale>
          <a:sx n="50" d="100"/>
          <a:sy n="50" d="100"/>
        </p:scale>
        <p:origin x="282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24-May-17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 +2 dai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"/>
            <a:ext cx="554196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LOGO +2 dai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000"/>
            <a:ext cx="3733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Binary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Making one tree out of the two </a:t>
            </a:r>
            <a:r>
              <a:rPr lang="en-US" dirty="0" err="1"/>
              <a:t>substrees</a:t>
            </a:r>
            <a:r>
              <a:rPr lang="en-US" dirty="0"/>
              <a:t> of the node</a:t>
            </a:r>
          </a:p>
          <a:p>
            <a:pPr lvl="1"/>
            <a:r>
              <a:rPr lang="en-US" dirty="0"/>
              <a:t>Now it has only one child (delete this using previous </a:t>
            </a:r>
            <a:r>
              <a:rPr lang="en-US" dirty="0" err="1"/>
              <a:t>algo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And then attaching it to the node’s parent </a:t>
            </a:r>
            <a:r>
              <a:rPr lang="en-US" dirty="0" err="1"/>
              <a:t>substree</a:t>
            </a:r>
            <a:r>
              <a:rPr lang="en-US" dirty="0"/>
              <a:t> is called deleting by merging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9144000" cy="323895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7464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merging details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100"/>
            <a:ext cx="9144000" cy="4732324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59136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a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20327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14486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Copying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node has two children, the problem can be reduced to</a:t>
            </a:r>
          </a:p>
          <a:p>
            <a:pPr lvl="1"/>
            <a:r>
              <a:rPr lang="en-US" dirty="0"/>
              <a:t>The node is a leaf</a:t>
            </a:r>
          </a:p>
          <a:p>
            <a:pPr lvl="1"/>
            <a:r>
              <a:rPr lang="en-US" dirty="0"/>
              <a:t>The node has only one nonempty child.</a:t>
            </a:r>
          </a:p>
          <a:p>
            <a:r>
              <a:rPr lang="en-US" dirty="0"/>
              <a:t>Solution: Replace the key being deleted with its immediate predecessor (or successor)</a:t>
            </a:r>
          </a:p>
          <a:p>
            <a:r>
              <a:rPr lang="en-US" dirty="0"/>
              <a:t>A key’s predecessor is the key in the right most node in the left </a:t>
            </a:r>
            <a:r>
              <a:rPr lang="en-US" dirty="0" err="1"/>
              <a:t>substree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71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Copying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104900"/>
            <a:ext cx="9067800" cy="5676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95655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child &gt;&gt; update parent pointer to null</a:t>
            </a:r>
          </a:p>
          <a:p>
            <a:r>
              <a:rPr lang="en-US" dirty="0"/>
              <a:t>Just one child &gt;&gt; link parent node to that child</a:t>
            </a:r>
          </a:p>
          <a:p>
            <a:r>
              <a:rPr lang="en-US" dirty="0"/>
              <a:t>Two children &gt;&gt; Merging method (taller tree)</a:t>
            </a:r>
          </a:p>
          <a:p>
            <a:r>
              <a:rPr lang="en-US" dirty="0"/>
              <a:t>Two children &gt;&gt; Copying method (shorter tree)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59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15400" cy="1219200"/>
          </a:xfrm>
        </p:spPr>
        <p:txBody>
          <a:bodyPr/>
          <a:lstStyle/>
          <a:p>
            <a:r>
              <a:rPr lang="en-US" dirty="0"/>
              <a:t>Same set of values may be represented as different binary-search trees.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3860800" cy="261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600200"/>
            <a:ext cx="3860800" cy="2616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4191000"/>
            <a:ext cx="8915400" cy="2133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Transforming the first into the second</a:t>
            </a:r>
          </a:p>
          <a:p>
            <a:pPr lvl="1"/>
            <a:r>
              <a:rPr lang="en-US" dirty="0"/>
              <a:t>Choose minimum element from the right </a:t>
            </a:r>
            <a:r>
              <a:rPr lang="en-US" dirty="0" err="1"/>
              <a:t>subtree</a:t>
            </a:r>
            <a:r>
              <a:rPr lang="en-US" dirty="0"/>
              <a:t> (19)</a:t>
            </a:r>
          </a:p>
          <a:p>
            <a:pPr lvl="1"/>
            <a:r>
              <a:rPr lang="en-US" dirty="0"/>
              <a:t>Replace 5 by 19</a:t>
            </a:r>
          </a:p>
          <a:p>
            <a:pPr lvl="1"/>
            <a:r>
              <a:rPr lang="en-US" dirty="0"/>
              <a:t>Hang 5 as left child</a:t>
            </a:r>
          </a:p>
        </p:txBody>
      </p:sp>
    </p:spTree>
    <p:extLst>
      <p:ext uri="{BB962C8B-B14F-4D97-AF65-F5344CB8AC3E}">
        <p14:creationId xmlns:p14="http://schemas.microsoft.com/office/powerpoint/2010/main" val="1025526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same approach can be used to remove a node, which has two children</a:t>
            </a:r>
          </a:p>
          <a:p>
            <a:pPr lvl="1"/>
            <a:r>
              <a:rPr lang="en-US" dirty="0"/>
              <a:t>Find a minimum value on the right </a:t>
            </a:r>
            <a:r>
              <a:rPr lang="en-US" dirty="0" err="1"/>
              <a:t>subtree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(or the maximum on the left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Replace value of the node to be removed with found minimum. Now right </a:t>
            </a:r>
            <a:r>
              <a:rPr lang="en-US" dirty="0" err="1"/>
              <a:t>subtree</a:t>
            </a:r>
            <a:r>
              <a:rPr lang="en-US" dirty="0"/>
              <a:t> contains a duplicate</a:t>
            </a:r>
          </a:p>
          <a:p>
            <a:pPr lvl="1"/>
            <a:r>
              <a:rPr lang="en-US" dirty="0"/>
              <a:t>Apply remove to the right </a:t>
            </a:r>
            <a:r>
              <a:rPr lang="en-US" dirty="0" err="1"/>
              <a:t>subtree</a:t>
            </a:r>
            <a:r>
              <a:rPr lang="en-US" dirty="0"/>
              <a:t> to remove duplicate</a:t>
            </a:r>
          </a:p>
          <a:p>
            <a:r>
              <a:rPr lang="en-US" dirty="0"/>
              <a:t>Note also that the minimum node will not have left </a:t>
            </a:r>
            <a:r>
              <a:rPr lang="en-US" dirty="0" err="1"/>
              <a:t>subchild</a:t>
            </a:r>
            <a:endParaRPr lang="en-US" dirty="0"/>
          </a:p>
          <a:p>
            <a:pPr lvl="1"/>
            <a:r>
              <a:rPr lang="en-US" dirty="0"/>
              <a:t>So the deletion is first/or second case (delete leaf, or delete node with one child) only.</a:t>
            </a:r>
          </a:p>
        </p:txBody>
      </p:sp>
    </p:spTree>
    <p:extLst>
      <p:ext uri="{BB962C8B-B14F-4D97-AF65-F5344CB8AC3E}">
        <p14:creationId xmlns:p14="http://schemas.microsoft.com/office/powerpoint/2010/main" val="2081775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Copying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6985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1524000"/>
            <a:ext cx="698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02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Copying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6985000" cy="3810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1524000"/>
            <a:ext cx="6985000" cy="38100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4871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Tree Traversal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Implementing Binary Trees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Binary Search Tree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Insertion</a:t>
            </a:r>
          </a:p>
          <a:p>
            <a:r>
              <a:rPr lang="en-US" b="1" dirty="0">
                <a:solidFill>
                  <a:srgbClr val="FF0000"/>
                </a:solidFill>
                <a:latin typeface="Calibri" charset="0"/>
              </a:rPr>
              <a:t>Deletion</a:t>
            </a:r>
          </a:p>
          <a:p>
            <a:r>
              <a:rPr lang="en-US" b="1" dirty="0">
                <a:solidFill>
                  <a:srgbClr val="FF0000"/>
                </a:solidFill>
                <a:latin typeface="Calibri" charset="0"/>
              </a:rPr>
              <a:t>Balancing a Tree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charset="0"/>
              </a:rPr>
              <a:t>Simple tree balancing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latin typeface="Calibri" charset="0"/>
              </a:rPr>
              <a:t>AVL Trees</a:t>
            </a:r>
          </a:p>
          <a:p>
            <a:r>
              <a:rPr lang="en-US" dirty="0">
                <a:latin typeface="Calibri" charset="0"/>
              </a:rPr>
              <a:t>Heaps</a:t>
            </a:r>
          </a:p>
          <a:p>
            <a:r>
              <a:rPr lang="en-US" dirty="0"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45138" y="32766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6" idx="6"/>
          </p:cNvCxnSpPr>
          <p:nvPr/>
        </p:nvCxnSpPr>
        <p:spPr>
          <a:xfrm flipH="1" flipV="1">
            <a:off x="1676400" y="3200400"/>
            <a:ext cx="268738" cy="26086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237" y="22098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600045" y="23944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76400" y="3657600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400283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Copy the info of the largest node of this left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to the deleted node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09800" y="32004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6" idx="6"/>
          </p:cNvCxnSpPr>
          <p:nvPr/>
        </p:nvCxnSpPr>
        <p:spPr>
          <a:xfrm flipH="1" flipV="1">
            <a:off x="1676400" y="3200400"/>
            <a:ext cx="533400" cy="18466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237" y="22098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600045" y="23944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 rot="2395193">
            <a:off x="1565607" y="2155916"/>
            <a:ext cx="297786" cy="950288"/>
          </a:xfrm>
          <a:custGeom>
            <a:avLst/>
            <a:gdLst>
              <a:gd name="connsiteX0" fmla="*/ 800874 w 800874"/>
              <a:gd name="connsiteY0" fmla="*/ 2264141 h 2264141"/>
              <a:gd name="connsiteX1" fmla="*/ 192 w 800874"/>
              <a:gd name="connsiteY1" fmla="*/ 1366768 h 2264141"/>
              <a:gd name="connsiteX2" fmla="*/ 718045 w 800874"/>
              <a:gd name="connsiteY2" fmla="*/ 0 h 226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74" h="2264141">
                <a:moveTo>
                  <a:pt x="800874" y="2264141"/>
                </a:moveTo>
                <a:cubicBezTo>
                  <a:pt x="407435" y="2004133"/>
                  <a:pt x="13997" y="1744125"/>
                  <a:pt x="192" y="1366768"/>
                </a:cubicBezTo>
                <a:cubicBezTo>
                  <a:pt x="-13613" y="989411"/>
                  <a:pt x="718045" y="0"/>
                  <a:pt x="718045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6400" y="3657600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021996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09800" y="32004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6" idx="6"/>
          </p:cNvCxnSpPr>
          <p:nvPr/>
        </p:nvCxnSpPr>
        <p:spPr>
          <a:xfrm flipH="1" flipV="1">
            <a:off x="1676400" y="3200400"/>
            <a:ext cx="533400" cy="18466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237" y="22098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600045" y="23944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 rot="2395193">
            <a:off x="1565607" y="2155916"/>
            <a:ext cx="297786" cy="950288"/>
          </a:xfrm>
          <a:custGeom>
            <a:avLst/>
            <a:gdLst>
              <a:gd name="connsiteX0" fmla="*/ 800874 w 800874"/>
              <a:gd name="connsiteY0" fmla="*/ 2264141 h 2264141"/>
              <a:gd name="connsiteX1" fmla="*/ 192 w 800874"/>
              <a:gd name="connsiteY1" fmla="*/ 1366768 h 2264141"/>
              <a:gd name="connsiteX2" fmla="*/ 718045 w 800874"/>
              <a:gd name="connsiteY2" fmla="*/ 0 h 226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74" h="2264141">
                <a:moveTo>
                  <a:pt x="800874" y="2264141"/>
                </a:moveTo>
                <a:cubicBezTo>
                  <a:pt x="407435" y="2004133"/>
                  <a:pt x="13997" y="1744125"/>
                  <a:pt x="192" y="1366768"/>
                </a:cubicBezTo>
                <a:cubicBezTo>
                  <a:pt x="-13613" y="989411"/>
                  <a:pt x="718045" y="0"/>
                  <a:pt x="718045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6400" y="3657600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29001" y="4431268"/>
            <a:ext cx="57150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/>
              <a:t>Copy the info of the largest node of this left </a:t>
            </a:r>
            <a:r>
              <a:rPr lang="en-US" dirty="0" err="1"/>
              <a:t>subtree</a:t>
            </a:r>
            <a:r>
              <a:rPr lang="en-US" dirty="0"/>
              <a:t> to the deleted node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 the left child’s right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is null (previous=node) 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True: </a:t>
            </a:r>
            <a:r>
              <a:rPr lang="en-US" dirty="0" err="1">
                <a:solidFill>
                  <a:srgbClr val="FF0000"/>
                </a:solidFill>
              </a:rPr>
              <a:t>previous.left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temp.left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False : </a:t>
            </a:r>
            <a:r>
              <a:rPr lang="en-US" dirty="0" err="1">
                <a:solidFill>
                  <a:srgbClr val="000000"/>
                </a:solidFill>
              </a:rPr>
              <a:t>Previous.left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temp.right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062975" y="2567867"/>
            <a:ext cx="1418058" cy="1394380"/>
          </a:xfrm>
          <a:custGeom>
            <a:avLst/>
            <a:gdLst>
              <a:gd name="connsiteX0" fmla="*/ 1380487 w 1418058"/>
              <a:gd name="connsiteY0" fmla="*/ 0 h 1394380"/>
              <a:gd name="connsiteX1" fmla="*/ 1242438 w 1418058"/>
              <a:gd name="connsiteY1" fmla="*/ 1063042 h 1394380"/>
              <a:gd name="connsiteX2" fmla="*/ 0 w 1418058"/>
              <a:gd name="connsiteY2" fmla="*/ 1394380 h 1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8058" h="1394380">
                <a:moveTo>
                  <a:pt x="1380487" y="0"/>
                </a:moveTo>
                <a:cubicBezTo>
                  <a:pt x="1426503" y="415322"/>
                  <a:pt x="1472519" y="830645"/>
                  <a:pt x="1242438" y="1063042"/>
                </a:cubicBezTo>
                <a:cubicBezTo>
                  <a:pt x="1012357" y="1295439"/>
                  <a:pt x="0" y="1394380"/>
                  <a:pt x="0" y="139438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219200" y="2895600"/>
            <a:ext cx="5334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3000" y="3038755"/>
            <a:ext cx="542645" cy="314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5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237" y="22098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600045" y="23944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29001" y="4431268"/>
            <a:ext cx="57150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/>
              <a:t>Copy the info of the largest node of this left </a:t>
            </a:r>
            <a:r>
              <a:rPr lang="en-US" dirty="0" err="1"/>
              <a:t>subtree</a:t>
            </a:r>
            <a:r>
              <a:rPr lang="en-US" dirty="0"/>
              <a:t> to the deleted node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 the left child’s right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is null (previous=node) 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True: </a:t>
            </a:r>
            <a:r>
              <a:rPr lang="en-US" dirty="0" err="1">
                <a:solidFill>
                  <a:srgbClr val="FF0000"/>
                </a:solidFill>
              </a:rPr>
              <a:t>previous.left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temp.left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False : </a:t>
            </a:r>
            <a:r>
              <a:rPr lang="en-US" dirty="0" err="1">
                <a:solidFill>
                  <a:srgbClr val="000000"/>
                </a:solidFill>
              </a:rPr>
              <a:t>Previous.left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temp.right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062975" y="2567867"/>
            <a:ext cx="1418058" cy="1394380"/>
          </a:xfrm>
          <a:custGeom>
            <a:avLst/>
            <a:gdLst>
              <a:gd name="connsiteX0" fmla="*/ 1380487 w 1418058"/>
              <a:gd name="connsiteY0" fmla="*/ 0 h 1394380"/>
              <a:gd name="connsiteX1" fmla="*/ 1242438 w 1418058"/>
              <a:gd name="connsiteY1" fmla="*/ 1063042 h 1394380"/>
              <a:gd name="connsiteX2" fmla="*/ 0 w 1418058"/>
              <a:gd name="connsiteY2" fmla="*/ 1394380 h 1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8058" h="1394380">
                <a:moveTo>
                  <a:pt x="1380487" y="0"/>
                </a:moveTo>
                <a:cubicBezTo>
                  <a:pt x="1426503" y="415322"/>
                  <a:pt x="1472519" y="830645"/>
                  <a:pt x="1242438" y="1063042"/>
                </a:cubicBezTo>
                <a:cubicBezTo>
                  <a:pt x="1012357" y="1295439"/>
                  <a:pt x="0" y="1394380"/>
                  <a:pt x="0" y="139438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18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33600" y="27432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6" idx="6"/>
          </p:cNvCxnSpPr>
          <p:nvPr/>
        </p:nvCxnSpPr>
        <p:spPr>
          <a:xfrm flipH="1">
            <a:off x="1676400" y="2927866"/>
            <a:ext cx="457200" cy="27253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95600" y="21336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590408" y="23182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8" name="Straight Arrow Connector 37"/>
          <p:cNvCxnSpPr>
            <a:stCxn id="10" idx="5"/>
            <a:endCxn id="36" idx="0"/>
          </p:cNvCxnSpPr>
          <p:nvPr/>
        </p:nvCxnSpPr>
        <p:spPr>
          <a:xfrm>
            <a:off x="2219045" y="4047845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Arrow Connector 19"/>
          <p:cNvCxnSpPr>
            <a:stCxn id="36" idx="3"/>
            <a:endCxn id="43" idx="0"/>
          </p:cNvCxnSpPr>
          <p:nvPr/>
        </p:nvCxnSpPr>
        <p:spPr>
          <a:xfrm flipH="1">
            <a:off x="2133600" y="49622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9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83338" y="40386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36" idx="7"/>
          </p:cNvCxnSpPr>
          <p:nvPr/>
        </p:nvCxnSpPr>
        <p:spPr>
          <a:xfrm flipH="1">
            <a:off x="2676245" y="4223266"/>
            <a:ext cx="107093" cy="41568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24237" y="3516868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  <a:endCxn id="10" idx="7"/>
          </p:cNvCxnSpPr>
          <p:nvPr/>
        </p:nvCxnSpPr>
        <p:spPr>
          <a:xfrm flipH="1">
            <a:off x="2219045" y="3701534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8" name="Straight Arrow Connector 37"/>
          <p:cNvCxnSpPr>
            <a:stCxn id="10" idx="5"/>
            <a:endCxn id="36" idx="0"/>
          </p:cNvCxnSpPr>
          <p:nvPr/>
        </p:nvCxnSpPr>
        <p:spPr>
          <a:xfrm>
            <a:off x="2219045" y="4047845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Arrow Connector 19"/>
          <p:cNvCxnSpPr>
            <a:stCxn id="36" idx="3"/>
            <a:endCxn id="43" idx="0"/>
          </p:cNvCxnSpPr>
          <p:nvPr/>
        </p:nvCxnSpPr>
        <p:spPr>
          <a:xfrm flipH="1">
            <a:off x="2133600" y="49622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89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Copy the info of the largest node of this left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to the deleted node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83338" y="40386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36" idx="7"/>
          </p:cNvCxnSpPr>
          <p:nvPr/>
        </p:nvCxnSpPr>
        <p:spPr>
          <a:xfrm flipH="1">
            <a:off x="2676245" y="4223266"/>
            <a:ext cx="107093" cy="41568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24237" y="3516868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  <a:endCxn id="10" idx="7"/>
          </p:cNvCxnSpPr>
          <p:nvPr/>
        </p:nvCxnSpPr>
        <p:spPr>
          <a:xfrm flipH="1">
            <a:off x="2219045" y="3701534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8" name="Straight Arrow Connector 37"/>
          <p:cNvCxnSpPr>
            <a:stCxn id="10" idx="5"/>
            <a:endCxn id="36" idx="0"/>
          </p:cNvCxnSpPr>
          <p:nvPr/>
        </p:nvCxnSpPr>
        <p:spPr>
          <a:xfrm>
            <a:off x="2219045" y="4047845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Arrow Connector 19"/>
          <p:cNvCxnSpPr>
            <a:stCxn id="36" idx="3"/>
            <a:endCxn id="43" idx="0"/>
          </p:cNvCxnSpPr>
          <p:nvPr/>
        </p:nvCxnSpPr>
        <p:spPr>
          <a:xfrm flipH="1">
            <a:off x="2133600" y="49622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490734" y="2429810"/>
            <a:ext cx="800874" cy="2264141"/>
          </a:xfrm>
          <a:custGeom>
            <a:avLst/>
            <a:gdLst>
              <a:gd name="connsiteX0" fmla="*/ 800874 w 800874"/>
              <a:gd name="connsiteY0" fmla="*/ 2264141 h 2264141"/>
              <a:gd name="connsiteX1" fmla="*/ 192 w 800874"/>
              <a:gd name="connsiteY1" fmla="*/ 1366768 h 2264141"/>
              <a:gd name="connsiteX2" fmla="*/ 718045 w 800874"/>
              <a:gd name="connsiteY2" fmla="*/ 0 h 226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74" h="2264141">
                <a:moveTo>
                  <a:pt x="800874" y="2264141"/>
                </a:moveTo>
                <a:cubicBezTo>
                  <a:pt x="407435" y="2004133"/>
                  <a:pt x="13997" y="1744125"/>
                  <a:pt x="192" y="1366768"/>
                </a:cubicBezTo>
                <a:cubicBezTo>
                  <a:pt x="-13613" y="989411"/>
                  <a:pt x="718045" y="0"/>
                  <a:pt x="718045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37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/>
              <a:t>Copy the info of the largest node of this left </a:t>
            </a:r>
            <a:r>
              <a:rPr lang="en-US" dirty="0" err="1"/>
              <a:t>subtree</a:t>
            </a:r>
            <a:r>
              <a:rPr lang="en-US" dirty="0"/>
              <a:t> to the deleted node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 the left child’s right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is null 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True: </a:t>
            </a:r>
            <a:r>
              <a:rPr lang="en-US" dirty="0" err="1">
                <a:solidFill>
                  <a:srgbClr val="000000"/>
                </a:solidFill>
              </a:rPr>
              <a:t>previous.left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temp.left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False : </a:t>
            </a:r>
            <a:r>
              <a:rPr lang="en-US" dirty="0" err="1">
                <a:solidFill>
                  <a:srgbClr val="FF0000"/>
                </a:solidFill>
              </a:rPr>
              <a:t>Previous.right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temp.left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83338" y="40386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36" idx="7"/>
          </p:cNvCxnSpPr>
          <p:nvPr/>
        </p:nvCxnSpPr>
        <p:spPr>
          <a:xfrm flipH="1">
            <a:off x="2676245" y="4223266"/>
            <a:ext cx="107093" cy="41568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24237" y="3516868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  <a:endCxn id="10" idx="7"/>
          </p:cNvCxnSpPr>
          <p:nvPr/>
        </p:nvCxnSpPr>
        <p:spPr>
          <a:xfrm flipH="1">
            <a:off x="2219045" y="3701534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8" name="Straight Arrow Connector 37"/>
          <p:cNvCxnSpPr>
            <a:stCxn id="10" idx="5"/>
            <a:endCxn id="36" idx="0"/>
          </p:cNvCxnSpPr>
          <p:nvPr/>
        </p:nvCxnSpPr>
        <p:spPr>
          <a:xfrm>
            <a:off x="2219045" y="4047845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Arrow Connector 19"/>
          <p:cNvCxnSpPr>
            <a:stCxn id="36" idx="3"/>
            <a:endCxn id="43" idx="0"/>
          </p:cNvCxnSpPr>
          <p:nvPr/>
        </p:nvCxnSpPr>
        <p:spPr>
          <a:xfrm flipH="1">
            <a:off x="2133600" y="49622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490734" y="2429810"/>
            <a:ext cx="800874" cy="2264141"/>
          </a:xfrm>
          <a:custGeom>
            <a:avLst/>
            <a:gdLst>
              <a:gd name="connsiteX0" fmla="*/ 800874 w 800874"/>
              <a:gd name="connsiteY0" fmla="*/ 2264141 h 2264141"/>
              <a:gd name="connsiteX1" fmla="*/ 192 w 800874"/>
              <a:gd name="connsiteY1" fmla="*/ 1366768 h 2264141"/>
              <a:gd name="connsiteX2" fmla="*/ 718045 w 800874"/>
              <a:gd name="connsiteY2" fmla="*/ 0 h 226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74" h="2264141">
                <a:moveTo>
                  <a:pt x="800874" y="2264141"/>
                </a:moveTo>
                <a:cubicBezTo>
                  <a:pt x="407435" y="2004133"/>
                  <a:pt x="13997" y="1744125"/>
                  <a:pt x="192" y="1366768"/>
                </a:cubicBezTo>
                <a:cubicBezTo>
                  <a:pt x="-13613" y="989411"/>
                  <a:pt x="718045" y="0"/>
                  <a:pt x="718045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263998" y="4003664"/>
            <a:ext cx="759550" cy="1352962"/>
          </a:xfrm>
          <a:custGeom>
            <a:avLst/>
            <a:gdLst>
              <a:gd name="connsiteX0" fmla="*/ 0 w 759550"/>
              <a:gd name="connsiteY0" fmla="*/ 0 h 1352962"/>
              <a:gd name="connsiteX1" fmla="*/ 759268 w 759550"/>
              <a:gd name="connsiteY1" fmla="*/ 593647 h 1352962"/>
              <a:gd name="connsiteX2" fmla="*/ 96635 w 759550"/>
              <a:gd name="connsiteY2" fmla="*/ 1352962 h 13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550" h="1352962">
                <a:moveTo>
                  <a:pt x="0" y="0"/>
                </a:moveTo>
                <a:cubicBezTo>
                  <a:pt x="371581" y="184076"/>
                  <a:pt x="743162" y="368153"/>
                  <a:pt x="759268" y="593647"/>
                </a:cubicBezTo>
                <a:cubicBezTo>
                  <a:pt x="775374" y="819141"/>
                  <a:pt x="96635" y="1352962"/>
                  <a:pt x="96635" y="1352962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09800" y="4495800"/>
            <a:ext cx="5334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6" idx="7"/>
          </p:cNvCxnSpPr>
          <p:nvPr/>
        </p:nvCxnSpPr>
        <p:spPr>
          <a:xfrm flipH="1">
            <a:off x="2133600" y="4638955"/>
            <a:ext cx="542645" cy="314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06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/>
              <a:t>Copy the info of the largest node of this left </a:t>
            </a:r>
            <a:r>
              <a:rPr lang="en-US" dirty="0" err="1"/>
              <a:t>subtree</a:t>
            </a:r>
            <a:r>
              <a:rPr lang="en-US" dirty="0"/>
              <a:t> to the deleted node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 the left child’s right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is null 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True: </a:t>
            </a:r>
            <a:r>
              <a:rPr lang="en-US" dirty="0" err="1">
                <a:solidFill>
                  <a:srgbClr val="000000"/>
                </a:solidFill>
              </a:rPr>
              <a:t>previous.right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temp.right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False : </a:t>
            </a:r>
            <a:r>
              <a:rPr lang="en-US" dirty="0" err="1">
                <a:solidFill>
                  <a:srgbClr val="FF0000"/>
                </a:solidFill>
              </a:rPr>
              <a:t>Previous.right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temp.left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" name="Freeform 2"/>
          <p:cNvSpPr/>
          <p:nvPr/>
        </p:nvSpPr>
        <p:spPr>
          <a:xfrm>
            <a:off x="2263998" y="4003664"/>
            <a:ext cx="759550" cy="1352962"/>
          </a:xfrm>
          <a:custGeom>
            <a:avLst/>
            <a:gdLst>
              <a:gd name="connsiteX0" fmla="*/ 0 w 759550"/>
              <a:gd name="connsiteY0" fmla="*/ 0 h 1352962"/>
              <a:gd name="connsiteX1" fmla="*/ 759268 w 759550"/>
              <a:gd name="connsiteY1" fmla="*/ 593647 h 1352962"/>
              <a:gd name="connsiteX2" fmla="*/ 96635 w 759550"/>
              <a:gd name="connsiteY2" fmla="*/ 1352962 h 13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550" h="1352962">
                <a:moveTo>
                  <a:pt x="0" y="0"/>
                </a:moveTo>
                <a:cubicBezTo>
                  <a:pt x="371581" y="184076"/>
                  <a:pt x="743162" y="368153"/>
                  <a:pt x="759268" y="593647"/>
                </a:cubicBezTo>
                <a:cubicBezTo>
                  <a:pt x="775374" y="819141"/>
                  <a:pt x="96635" y="1352962"/>
                  <a:pt x="96635" y="1352962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23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node and its parent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700"/>
            <a:ext cx="9144000" cy="453918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89839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on 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cases of deleting a node from the binary search tree</a:t>
            </a:r>
          </a:p>
          <a:p>
            <a:pPr lvl="1"/>
            <a:r>
              <a:rPr lang="en-US" dirty="0"/>
              <a:t>The node is a leaf (it has no children)</a:t>
            </a:r>
          </a:p>
          <a:p>
            <a:pPr lvl="1"/>
            <a:r>
              <a:rPr lang="en-US" dirty="0"/>
              <a:t>The node has one child</a:t>
            </a:r>
          </a:p>
          <a:p>
            <a:pPr lvl="1"/>
            <a:r>
              <a:rPr lang="en-US" dirty="0"/>
              <a:t>The node has two children</a:t>
            </a:r>
          </a:p>
        </p:txBody>
      </p:sp>
      <p:sp>
        <p:nvSpPr>
          <p:cNvPr id="4" name="Speech Bubble: Rectangle with Corners Rounded 3"/>
          <p:cNvSpPr/>
          <p:nvPr/>
        </p:nvSpPr>
        <p:spPr>
          <a:xfrm>
            <a:off x="5257800" y="4495800"/>
            <a:ext cx="2590800" cy="1295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Don't break the ordering property of the tree</a:t>
            </a:r>
          </a:p>
        </p:txBody>
      </p:sp>
    </p:spTree>
    <p:extLst>
      <p:ext uri="{BB962C8B-B14F-4D97-AF65-F5344CB8AC3E}">
        <p14:creationId xmlns:p14="http://schemas.microsoft.com/office/powerpoint/2010/main" val="4161009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node is a leave or has one child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410170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900615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node has both children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709"/>
            <a:ext cx="9144000" cy="569229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213248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 root if deleting node is the root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142193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98000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Binary search trees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1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balancing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is a balanced tree in general?</a:t>
            </a:r>
          </a:p>
          <a:p>
            <a:pPr lvl="1"/>
            <a:r>
              <a:rPr lang="en-US" dirty="0"/>
              <a:t>No leaf is more than a certain amount farther from the root than any other</a:t>
            </a:r>
          </a:p>
          <a:p>
            <a:pPr lvl="1"/>
            <a:r>
              <a:rPr lang="en-US" dirty="0"/>
              <a:t>This is vague but, no matter the variation, a balanced tree should maintain the O(log n) invariant for most operations</a:t>
            </a:r>
          </a:p>
          <a:p>
            <a:r>
              <a:rPr lang="en-US" dirty="0"/>
              <a:t>Concrete definitions</a:t>
            </a:r>
          </a:p>
          <a:p>
            <a:pPr lvl="1"/>
            <a:r>
              <a:rPr lang="en-US" dirty="0"/>
              <a:t>Is </a:t>
            </a:r>
            <a:r>
              <a:rPr lang="en-US" b="1" dirty="0"/>
              <a:t>height-balanced </a:t>
            </a:r>
            <a:r>
              <a:rPr lang="en-US" dirty="0"/>
              <a:t>or balanced if the difference in height of both </a:t>
            </a:r>
            <a:r>
              <a:rPr lang="en-US" dirty="0" err="1"/>
              <a:t>subtrees</a:t>
            </a:r>
            <a:r>
              <a:rPr lang="en-US" dirty="0"/>
              <a:t> of any node in the tree is either zero or one</a:t>
            </a:r>
          </a:p>
          <a:p>
            <a:pPr lvl="1"/>
            <a:r>
              <a:rPr lang="en-US" dirty="0"/>
              <a:t>Is considered </a:t>
            </a:r>
            <a:r>
              <a:rPr lang="en-US" b="1" dirty="0"/>
              <a:t>perfectly balanced </a:t>
            </a:r>
            <a:r>
              <a:rPr lang="en-US" dirty="0"/>
              <a:t>if it is balanced and all leaves are to be found on one level or two levels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60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need to balance?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066800"/>
            <a:ext cx="6832600" cy="33020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" name="Speech Bubble: Rectangle with Corners Rounded 3"/>
          <p:cNvSpPr/>
          <p:nvPr/>
        </p:nvSpPr>
        <p:spPr>
          <a:xfrm>
            <a:off x="6464300" y="4724400"/>
            <a:ext cx="1524000" cy="1295400"/>
          </a:xfrm>
          <a:prstGeom prst="wedgeRoundRectCallout">
            <a:avLst>
              <a:gd name="adj1" fmla="val -21355"/>
              <a:gd name="adj2" fmla="val -614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worst BST</a:t>
            </a:r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1371600" y="4648200"/>
            <a:ext cx="1676400" cy="1295400"/>
          </a:xfrm>
          <a:prstGeom prst="wedgeRoundRectCallout">
            <a:avLst>
              <a:gd name="adj1" fmla="val -19884"/>
              <a:gd name="adj2" fmla="val -639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best BST (shortest BST)</a:t>
            </a:r>
          </a:p>
        </p:txBody>
      </p:sp>
    </p:spTree>
    <p:extLst>
      <p:ext uri="{BB962C8B-B14F-4D97-AF65-F5344CB8AC3E}">
        <p14:creationId xmlns:p14="http://schemas.microsoft.com/office/powerpoint/2010/main" val="579924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balance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all tree nodes to an array</a:t>
            </a:r>
          </a:p>
          <a:p>
            <a:r>
              <a:rPr lang="en-US" dirty="0"/>
              <a:t>Sort the array</a:t>
            </a:r>
          </a:p>
          <a:p>
            <a:r>
              <a:rPr lang="en-US" dirty="0">
                <a:solidFill>
                  <a:srgbClr val="FF0000"/>
                </a:solidFill>
              </a:rPr>
              <a:t>Clear the tree</a:t>
            </a:r>
          </a:p>
          <a:p>
            <a:r>
              <a:rPr lang="en-US" dirty="0"/>
              <a:t>Call the balance() method</a:t>
            </a:r>
          </a:p>
          <a:p>
            <a:pPr lvl="1"/>
            <a:r>
              <a:rPr lang="en-US" dirty="0"/>
              <a:t>Insert the middle of the array</a:t>
            </a:r>
          </a:p>
          <a:p>
            <a:pPr lvl="1"/>
            <a:r>
              <a:rPr lang="en-US" dirty="0"/>
              <a:t>Recursively insert middle of the left part of the previous array</a:t>
            </a:r>
          </a:p>
          <a:p>
            <a:pPr lvl="1"/>
            <a:r>
              <a:rPr lang="en-US" dirty="0"/>
              <a:t>Recursively insert middle of the right part of the previous array segment</a:t>
            </a:r>
          </a:p>
        </p:txBody>
      </p:sp>
    </p:spTree>
    <p:extLst>
      <p:ext uri="{BB962C8B-B14F-4D97-AF65-F5344CB8AC3E}">
        <p14:creationId xmlns:p14="http://schemas.microsoft.com/office/powerpoint/2010/main" val="2436872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balance algorithm Implementation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2131796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743858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7862"/>
            <a:ext cx="7937500" cy="5544038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697035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DSW Balancing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simple balance </a:t>
            </a:r>
            <a:r>
              <a:rPr lang="en-US" dirty="0" err="1">
                <a:solidFill>
                  <a:srgbClr val="FF0000"/>
                </a:solidFill>
              </a:rPr>
              <a:t>algo’s</a:t>
            </a:r>
            <a:r>
              <a:rPr lang="en-US" dirty="0">
                <a:solidFill>
                  <a:srgbClr val="FF0000"/>
                </a:solidFill>
              </a:rPr>
              <a:t> issues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Requires an array to be sorted before balancing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Requires clear the old tree and build a new one every balancing is called</a:t>
            </a:r>
          </a:p>
          <a:p>
            <a:r>
              <a:rPr lang="en-US" dirty="0"/>
              <a:t>DSW: Day, Stout, Warren</a:t>
            </a:r>
          </a:p>
          <a:p>
            <a:pPr lvl="1"/>
            <a:r>
              <a:rPr lang="en-US" dirty="0"/>
              <a:t>Requires little additional intermediate variables and use no sorting algorithm</a:t>
            </a:r>
          </a:p>
          <a:p>
            <a:pPr lvl="1"/>
            <a:r>
              <a:rPr lang="en-US" dirty="0"/>
              <a:t>The building block for tree transformations is the rotation</a:t>
            </a:r>
          </a:p>
          <a:p>
            <a:pPr lvl="1"/>
            <a:r>
              <a:rPr lang="en-US" dirty="0"/>
              <a:t>There are two types of rotation, left and right, which are symmetrical to one another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8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leaf (node has no children)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108200"/>
            <a:ext cx="7124700" cy="262890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4724400" y="5105400"/>
            <a:ext cx="2819400" cy="79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node2.left</a:t>
            </a:r>
            <a:r>
              <a:rPr lang="en-US" dirty="0"/>
              <a:t> = null</a:t>
            </a:r>
          </a:p>
        </p:txBody>
      </p:sp>
    </p:spTree>
    <p:extLst>
      <p:ext uri="{BB962C8B-B14F-4D97-AF65-F5344CB8AC3E}">
        <p14:creationId xmlns:p14="http://schemas.microsoft.com/office/powerpoint/2010/main" val="358626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95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1828800" y="28194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66800" y="4114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7526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2971800" y="41148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1652167" y="2185567"/>
            <a:ext cx="519533" cy="633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409700" y="3404767"/>
            <a:ext cx="5195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966367" y="4700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8" idx="0"/>
          </p:cNvCxnSpPr>
          <p:nvPr/>
        </p:nvCxnSpPr>
        <p:spPr>
          <a:xfrm>
            <a:off x="1652167" y="4700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2414167" y="34047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673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3048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4114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9050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3581400" y="4343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562100" y="3633367"/>
            <a:ext cx="9767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118767" y="4700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6467" y="4700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023767" y="3633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171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35814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9050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6"/>
          </p:cNvCxnSpPr>
          <p:nvPr/>
        </p:nvCxnSpPr>
        <p:spPr>
          <a:xfrm flipH="1">
            <a:off x="1905000" y="3771900"/>
            <a:ext cx="1447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118767" y="41667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6467" y="41667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01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3124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2000" y="41910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133600" y="41910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6"/>
          </p:cNvCxnSpPr>
          <p:nvPr/>
        </p:nvCxnSpPr>
        <p:spPr>
          <a:xfrm flipH="1" flipV="1">
            <a:off x="2133600" y="34671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347367" y="37095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95067" y="37095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19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7467" y="3557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1000" y="1219200"/>
            <a:ext cx="48287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Ch</a:t>
            </a:r>
            <a:r>
              <a:rPr lang="en-US" dirty="0"/>
              <a:t> has 3 children</a:t>
            </a:r>
          </a:p>
          <a:p>
            <a:r>
              <a:rPr lang="en-US" dirty="0"/>
              <a:t>- Q: Right child of </a:t>
            </a:r>
            <a:r>
              <a:rPr lang="en-US" dirty="0" err="1"/>
              <a:t>Ch</a:t>
            </a:r>
            <a:r>
              <a:rPr lang="en-US" dirty="0"/>
              <a:t> must be smaller than </a:t>
            </a:r>
            <a:r>
              <a:rPr lang="en-US" dirty="0" err="1"/>
              <a:t>Pr</a:t>
            </a:r>
            <a:endParaRPr lang="en-US" dirty="0"/>
          </a:p>
          <a:p>
            <a:r>
              <a:rPr lang="en-US" dirty="0"/>
              <a:t>- Q: must be larger than </a:t>
            </a:r>
            <a:r>
              <a:rPr lang="en-US" dirty="0" err="1"/>
              <a:t>Ch</a:t>
            </a:r>
            <a:r>
              <a:rPr lang="en-US" dirty="0"/>
              <a:t> (right child of 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r>
              <a:rPr lang="en-US" dirty="0"/>
              <a:t>- Q: is qualified to be left child of </a:t>
            </a:r>
            <a:r>
              <a:rPr lang="en-US" dirty="0" err="1"/>
              <a:t>Pr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15" name="Straight Arrow Connector 14"/>
          <p:cNvCxnSpPr>
            <a:stCxn id="6" idx="6"/>
            <a:endCxn id="5" idx="2"/>
          </p:cNvCxnSpPr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68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4343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7467" y="38619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4816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48000" y="4114800"/>
            <a:ext cx="152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2342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H="1">
            <a:off x="3048000" y="40143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52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H="1">
            <a:off x="3048000" y="40143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84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with one child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14500"/>
            <a:ext cx="41021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700" y="1714500"/>
            <a:ext cx="41021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209800" y="3790950"/>
            <a:ext cx="5181600" cy="238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node18</a:t>
            </a:r>
            <a:r>
              <a:rPr lang="en-US" dirty="0"/>
              <a:t> = to be deleted</a:t>
            </a:r>
          </a:p>
          <a:p>
            <a:pPr algn="ctr"/>
            <a:r>
              <a:rPr lang="en-US" dirty="0" err="1"/>
              <a:t>Node21</a:t>
            </a:r>
            <a:r>
              <a:rPr lang="en-US" dirty="0"/>
              <a:t> = only child of </a:t>
            </a:r>
            <a:r>
              <a:rPr lang="en-US" dirty="0" err="1"/>
              <a:t>node18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node21.parent</a:t>
            </a:r>
            <a:r>
              <a:rPr lang="en-US" dirty="0"/>
              <a:t> = </a:t>
            </a:r>
            <a:r>
              <a:rPr lang="en-US" dirty="0" err="1"/>
              <a:t>node18.parent</a:t>
            </a:r>
            <a:endParaRPr lang="en-US" dirty="0"/>
          </a:p>
          <a:p>
            <a:pPr algn="ctr"/>
            <a:r>
              <a:rPr lang="en-US" dirty="0" err="1"/>
              <a:t>node5.right</a:t>
            </a:r>
            <a:r>
              <a:rPr lang="en-US" dirty="0"/>
              <a:t> = </a:t>
            </a:r>
            <a:r>
              <a:rPr lang="en-US" dirty="0" err="1"/>
              <a:t>node21</a:t>
            </a:r>
            <a:r>
              <a:rPr lang="en-US" dirty="0"/>
              <a:t> if </a:t>
            </a:r>
            <a:r>
              <a:rPr lang="en-US" dirty="0" err="1"/>
              <a:t>node18</a:t>
            </a:r>
            <a:r>
              <a:rPr lang="en-US" dirty="0"/>
              <a:t> = </a:t>
            </a:r>
            <a:r>
              <a:rPr lang="en-US" dirty="0" err="1"/>
              <a:t>node5.right</a:t>
            </a:r>
            <a:endParaRPr lang="en-US" dirty="0"/>
          </a:p>
          <a:p>
            <a:pPr algn="ctr"/>
            <a:r>
              <a:rPr lang="en-US" dirty="0" err="1"/>
              <a:t>node5.left</a:t>
            </a:r>
            <a:r>
              <a:rPr lang="en-US" dirty="0"/>
              <a:t> = </a:t>
            </a:r>
            <a:r>
              <a:rPr lang="en-US" dirty="0" err="1"/>
              <a:t>node21</a:t>
            </a:r>
            <a:r>
              <a:rPr lang="en-US" dirty="0"/>
              <a:t> if </a:t>
            </a:r>
            <a:r>
              <a:rPr lang="en-US" dirty="0" err="1"/>
              <a:t>node18</a:t>
            </a:r>
            <a:r>
              <a:rPr lang="en-US" dirty="0"/>
              <a:t> = </a:t>
            </a:r>
            <a:r>
              <a:rPr lang="en-US" dirty="0" err="1"/>
              <a:t>node5.left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438400" y="19812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590800" y="1905000"/>
            <a:ext cx="1295400" cy="156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81200" y="2400300"/>
            <a:ext cx="69850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62150" y="2686050"/>
            <a:ext cx="1111250" cy="104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5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734900" y="1091033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72900" y="2386433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9299" y="3325066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658700" y="3453233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77900" y="2386433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6" idx="0"/>
          </p:cNvCxnSpPr>
          <p:nvPr/>
        </p:nvCxnSpPr>
        <p:spPr>
          <a:xfrm flipH="1">
            <a:off x="1315800" y="1676400"/>
            <a:ext cx="5195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7"/>
          </p:cNvCxnSpPr>
          <p:nvPr/>
        </p:nvCxnSpPr>
        <p:spPr>
          <a:xfrm flipH="1">
            <a:off x="684666" y="2971800"/>
            <a:ext cx="388667" cy="453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  <a:endCxn id="8" idx="0"/>
          </p:cNvCxnSpPr>
          <p:nvPr/>
        </p:nvCxnSpPr>
        <p:spPr>
          <a:xfrm>
            <a:off x="1558267" y="2971800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9" idx="1"/>
          </p:cNvCxnSpPr>
          <p:nvPr/>
        </p:nvCxnSpPr>
        <p:spPr>
          <a:xfrm>
            <a:off x="2320267" y="1676400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56081" y="466265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908281" y="428165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986947" y="5147585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9" name="Oval 18"/>
          <p:cNvSpPr/>
          <p:nvPr/>
        </p:nvSpPr>
        <p:spPr>
          <a:xfrm>
            <a:off x="4746481" y="6034251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422881" y="5881851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r1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3572314" y="4867018"/>
            <a:ext cx="436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</p:cNvCxnSpPr>
          <p:nvPr/>
        </p:nvCxnSpPr>
        <p:spPr>
          <a:xfrm flipH="1">
            <a:off x="5051281" y="5248018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5"/>
            <a:endCxn id="20" idx="1"/>
          </p:cNvCxnSpPr>
          <p:nvPr/>
        </p:nvCxnSpPr>
        <p:spPr>
          <a:xfrm>
            <a:off x="5941448" y="5248018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7" idx="6"/>
          </p:cNvCxnSpPr>
          <p:nvPr/>
        </p:nvCxnSpPr>
        <p:spPr>
          <a:xfrm>
            <a:off x="4594081" y="4624551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5" idx="0"/>
          </p:cNvCxnSpPr>
          <p:nvPr/>
        </p:nvCxnSpPr>
        <p:spPr>
          <a:xfrm flipV="1">
            <a:off x="2077800" y="228600"/>
            <a:ext cx="0" cy="862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6" idx="1"/>
          </p:cNvCxnSpPr>
          <p:nvPr/>
        </p:nvCxnSpPr>
        <p:spPr>
          <a:xfrm flipH="1" flipV="1">
            <a:off x="913266" y="1496266"/>
            <a:ext cx="160067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7" idx="0"/>
          </p:cNvCxnSpPr>
          <p:nvPr/>
        </p:nvCxnSpPr>
        <p:spPr>
          <a:xfrm flipH="1" flipV="1">
            <a:off x="4213081" y="3471185"/>
            <a:ext cx="38100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6" idx="0"/>
          </p:cNvCxnSpPr>
          <p:nvPr/>
        </p:nvCxnSpPr>
        <p:spPr>
          <a:xfrm flipH="1" flipV="1">
            <a:off x="5660881" y="3837575"/>
            <a:ext cx="38100" cy="825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909967" y="123365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462167" y="85265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540833" y="1718585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6" name="Oval 45"/>
          <p:cNvSpPr/>
          <p:nvPr/>
        </p:nvSpPr>
        <p:spPr>
          <a:xfrm>
            <a:off x="6300367" y="2605251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r2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976767" y="2452851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4" idx="3"/>
            <a:endCxn id="45" idx="7"/>
          </p:cNvCxnSpPr>
          <p:nvPr/>
        </p:nvCxnSpPr>
        <p:spPr>
          <a:xfrm flipH="1">
            <a:off x="5126200" y="1438018"/>
            <a:ext cx="436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3"/>
          </p:cNvCxnSpPr>
          <p:nvPr/>
        </p:nvCxnSpPr>
        <p:spPr>
          <a:xfrm flipH="1">
            <a:off x="6605167" y="1819018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5"/>
            <a:endCxn id="47" idx="1"/>
          </p:cNvCxnSpPr>
          <p:nvPr/>
        </p:nvCxnSpPr>
        <p:spPr>
          <a:xfrm>
            <a:off x="7495334" y="1819018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4" idx="6"/>
            <a:endCxn id="46" idx="1"/>
          </p:cNvCxnSpPr>
          <p:nvPr/>
        </p:nvCxnSpPr>
        <p:spPr>
          <a:xfrm>
            <a:off x="6147967" y="1195551"/>
            <a:ext cx="252833" cy="1510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44" idx="0"/>
          </p:cNvCxnSpPr>
          <p:nvPr/>
        </p:nvCxnSpPr>
        <p:spPr>
          <a:xfrm flipH="1" flipV="1">
            <a:off x="5766967" y="42185"/>
            <a:ext cx="38100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3" idx="0"/>
          </p:cNvCxnSpPr>
          <p:nvPr/>
        </p:nvCxnSpPr>
        <p:spPr>
          <a:xfrm flipH="1" flipV="1">
            <a:off x="7214767" y="408575"/>
            <a:ext cx="38100" cy="825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28070" y="369042"/>
            <a:ext cx="1402966" cy="64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r>
              <a:rPr lang="en-US" dirty="0"/>
              <a:t> = </a:t>
            </a:r>
            <a:r>
              <a:rPr lang="en-US" dirty="0" err="1"/>
              <a:t>x1.left</a:t>
            </a:r>
            <a:endParaRPr lang="en-US" dirty="0"/>
          </a:p>
          <a:p>
            <a:pPr algn="ctr"/>
            <a:r>
              <a:rPr lang="en-US" dirty="0" err="1"/>
              <a:t>r2</a:t>
            </a:r>
            <a:r>
              <a:rPr lang="en-US" dirty="0"/>
              <a:t> = </a:t>
            </a:r>
            <a:r>
              <a:rPr lang="en-US" dirty="0" err="1"/>
              <a:t>x2.right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595767" y="467971"/>
            <a:ext cx="1402966" cy="44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x1.left</a:t>
            </a:r>
            <a:r>
              <a:rPr lang="en-US" dirty="0"/>
              <a:t> = </a:t>
            </a:r>
            <a:r>
              <a:rPr lang="en-US" dirty="0" err="1"/>
              <a:t>r2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106300" y="3924884"/>
            <a:ext cx="1402966" cy="44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x1.left</a:t>
            </a:r>
            <a:r>
              <a:rPr lang="en-US" dirty="0"/>
              <a:t> = </a:t>
            </a:r>
            <a:r>
              <a:rPr lang="en-US" dirty="0" err="1"/>
              <a:t>r2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605167" y="4801587"/>
            <a:ext cx="2310233" cy="889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x2.parent</a:t>
            </a:r>
            <a:r>
              <a:rPr lang="en-US" dirty="0"/>
              <a:t> = </a:t>
            </a:r>
            <a:r>
              <a:rPr lang="en-US" dirty="0" err="1"/>
              <a:t>x1.parent</a:t>
            </a:r>
            <a:endParaRPr lang="en-US" dirty="0"/>
          </a:p>
          <a:p>
            <a:pPr algn="ctr"/>
            <a:r>
              <a:rPr lang="en-US" dirty="0" err="1"/>
              <a:t>X2.parent.child</a:t>
            </a:r>
            <a:r>
              <a:rPr lang="en-US" dirty="0"/>
              <a:t>=</a:t>
            </a:r>
            <a:r>
              <a:rPr lang="en-US" dirty="0" err="1"/>
              <a:t>x2</a:t>
            </a:r>
            <a:endParaRPr lang="en-US" dirty="0"/>
          </a:p>
          <a:p>
            <a:pPr algn="ctr"/>
            <a:r>
              <a:rPr lang="en-US" dirty="0" err="1"/>
              <a:t>X1.parent</a:t>
            </a:r>
            <a:r>
              <a:rPr lang="en-US" dirty="0"/>
              <a:t> = </a:t>
            </a:r>
            <a:r>
              <a:rPr lang="en-US" dirty="0" err="1"/>
              <a:t>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0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830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H="1">
            <a:off x="3048000" y="40143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183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H="1">
            <a:off x="3048000" y="40143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05400" y="15240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is qualified to be right child of Ch.</a:t>
            </a:r>
          </a:p>
          <a:p>
            <a:pPr marL="285750" indent="-285750">
              <a:buFontTx/>
              <a:buChar char="-"/>
            </a:pPr>
            <a:r>
              <a:rPr lang="en-US" dirty="0"/>
              <a:t>Q &gt; </a:t>
            </a:r>
            <a:r>
              <a:rPr lang="en-US" dirty="0" err="1"/>
              <a:t>Ch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Q &lt; </a:t>
            </a:r>
            <a:r>
              <a:rPr lang="en-US" dirty="0" err="1"/>
              <a:t>Pr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301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48000" y="4114800"/>
            <a:ext cx="152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0049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4343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7467" y="38619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177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7467" y="3557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8505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3124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2000" y="41910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133600" y="41910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347367" y="37095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95067" y="37095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</p:cNvCxnSpPr>
          <p:nvPr/>
        </p:nvCxnSpPr>
        <p:spPr>
          <a:xfrm>
            <a:off x="2133600" y="34671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6366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35814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9050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5" idx="2"/>
          </p:cNvCxnSpPr>
          <p:nvPr/>
        </p:nvCxnSpPr>
        <p:spPr>
          <a:xfrm flipV="1">
            <a:off x="1905000" y="3771900"/>
            <a:ext cx="1447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118767" y="41667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6467" y="41667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574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3048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4114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9050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3581400" y="4343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562100" y="3633367"/>
            <a:ext cx="9767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118767" y="4700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6467" y="4700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023767" y="3633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0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both of these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node doesn’t have left child</a:t>
            </a:r>
          </a:p>
          <a:p>
            <a:pPr lvl="1"/>
            <a:r>
              <a:rPr lang="en-US" dirty="0"/>
              <a:t>Point the node to its right child</a:t>
            </a:r>
          </a:p>
          <a:p>
            <a:pPr lvl="1"/>
            <a:r>
              <a:rPr lang="en-US" dirty="0"/>
              <a:t>We don’t care about the right child</a:t>
            </a:r>
          </a:p>
          <a:p>
            <a:r>
              <a:rPr lang="en-US" dirty="0"/>
              <a:t>If the node doesn’t have right child</a:t>
            </a:r>
          </a:p>
          <a:p>
            <a:pPr lvl="1"/>
            <a:r>
              <a:rPr lang="en-US" dirty="0"/>
              <a:t>Point the node to its left child</a:t>
            </a:r>
          </a:p>
          <a:p>
            <a:pPr lvl="1"/>
            <a:r>
              <a:rPr lang="en-US" dirty="0"/>
              <a:t>We don’t care about left child</a:t>
            </a:r>
          </a:p>
          <a:p>
            <a:r>
              <a:rPr lang="en-US" dirty="0"/>
              <a:t>Later on, point the parent (left or right) to the node </a:t>
            </a:r>
          </a:p>
          <a:p>
            <a:pPr lvl="1"/>
            <a:r>
              <a:rPr lang="en-US" dirty="0"/>
              <a:t>Left or right, depends on the node was left or right child of this parent</a:t>
            </a:r>
          </a:p>
        </p:txBody>
      </p:sp>
    </p:spTree>
    <p:extLst>
      <p:ext uri="{BB962C8B-B14F-4D97-AF65-F5344CB8AC3E}">
        <p14:creationId xmlns:p14="http://schemas.microsoft.com/office/powerpoint/2010/main" val="34222480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1828800" y="28194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66800" y="4114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7526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2971800" y="41148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1652167" y="2185567"/>
            <a:ext cx="519533" cy="633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409700" y="3404767"/>
            <a:ext cx="5195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966367" y="4700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8" idx="0"/>
          </p:cNvCxnSpPr>
          <p:nvPr/>
        </p:nvCxnSpPr>
        <p:spPr>
          <a:xfrm>
            <a:off x="1652167" y="4700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2414167" y="34047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77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438400" y="13716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1057523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2670" y="2005433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28800" y="2743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05200" y="25908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8" name="Straight Arrow Connector 7"/>
          <p:cNvCxnSpPr>
            <a:cxnSpLocks/>
            <a:stCxn id="4" idx="0"/>
          </p:cNvCxnSpPr>
          <p:nvPr/>
        </p:nvCxnSpPr>
        <p:spPr>
          <a:xfrm flipV="1">
            <a:off x="1409700" y="295523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5" idx="7"/>
          </p:cNvCxnSpPr>
          <p:nvPr/>
        </p:nvCxnSpPr>
        <p:spPr>
          <a:xfrm flipH="1">
            <a:off x="748037" y="1642890"/>
            <a:ext cx="419196" cy="462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</p:cNvCxnSpPr>
          <p:nvPr/>
        </p:nvCxnSpPr>
        <p:spPr>
          <a:xfrm flipH="1">
            <a:off x="2133600" y="19569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5"/>
            <a:endCxn id="7" idx="1"/>
          </p:cNvCxnSpPr>
          <p:nvPr/>
        </p:nvCxnSpPr>
        <p:spPr>
          <a:xfrm>
            <a:off x="3023767" y="19569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3" idx="2"/>
          </p:cNvCxnSpPr>
          <p:nvPr/>
        </p:nvCxnSpPr>
        <p:spPr>
          <a:xfrm>
            <a:off x="1752600" y="1400423"/>
            <a:ext cx="685800" cy="314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3" idx="0"/>
          </p:cNvCxnSpPr>
          <p:nvPr/>
        </p:nvCxnSpPr>
        <p:spPr>
          <a:xfrm flipV="1">
            <a:off x="2781300" y="638423"/>
            <a:ext cx="0" cy="7331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431586" y="3886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505200" y="49911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819400" y="60579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l1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191000" y="60579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l2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574586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29" name="Straight Arrow Connector 28"/>
          <p:cNvCxnSpPr>
            <a:stCxn id="23" idx="3"/>
            <a:endCxn id="24" idx="0"/>
          </p:cNvCxnSpPr>
          <p:nvPr/>
        </p:nvCxnSpPr>
        <p:spPr>
          <a:xfrm flipH="1">
            <a:off x="3848100" y="4471567"/>
            <a:ext cx="683919" cy="519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5" idx="7"/>
          </p:cNvCxnSpPr>
          <p:nvPr/>
        </p:nvCxnSpPr>
        <p:spPr>
          <a:xfrm flipH="1">
            <a:off x="3404767" y="55764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5"/>
            <a:endCxn id="26" idx="0"/>
          </p:cNvCxnSpPr>
          <p:nvPr/>
        </p:nvCxnSpPr>
        <p:spPr>
          <a:xfrm>
            <a:off x="4090567" y="55764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5"/>
            <a:endCxn id="27" idx="1"/>
          </p:cNvCxnSpPr>
          <p:nvPr/>
        </p:nvCxnSpPr>
        <p:spPr>
          <a:xfrm>
            <a:off x="5016953" y="44715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23" idx="0"/>
          </p:cNvCxnSpPr>
          <p:nvPr/>
        </p:nvCxnSpPr>
        <p:spPr>
          <a:xfrm flipH="1" flipV="1">
            <a:off x="4698286" y="32766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24" idx="1"/>
          </p:cNvCxnSpPr>
          <p:nvPr/>
        </p:nvCxnSpPr>
        <p:spPr>
          <a:xfrm flipH="1" flipV="1">
            <a:off x="3077978" y="4519111"/>
            <a:ext cx="527655" cy="572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000840" y="874846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523282" y="893707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837482" y="1960507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l1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6209082" y="1960507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l2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143840" y="2170246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57" name="Straight Arrow Connector 56"/>
          <p:cNvCxnSpPr>
            <a:cxnSpLocks/>
            <a:stCxn id="52" idx="3"/>
          </p:cNvCxnSpPr>
          <p:nvPr/>
        </p:nvCxnSpPr>
        <p:spPr>
          <a:xfrm flipH="1">
            <a:off x="6894882" y="1460213"/>
            <a:ext cx="206391" cy="283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3"/>
            <a:endCxn id="54" idx="7"/>
          </p:cNvCxnSpPr>
          <p:nvPr/>
        </p:nvCxnSpPr>
        <p:spPr>
          <a:xfrm flipH="1">
            <a:off x="5422849" y="1479074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5"/>
            <a:endCxn id="55" idx="0"/>
          </p:cNvCxnSpPr>
          <p:nvPr/>
        </p:nvCxnSpPr>
        <p:spPr>
          <a:xfrm>
            <a:off x="6108649" y="1479074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5"/>
            <a:endCxn id="56" idx="1"/>
          </p:cNvCxnSpPr>
          <p:nvPr/>
        </p:nvCxnSpPr>
        <p:spPr>
          <a:xfrm>
            <a:off x="7586207" y="1460213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52" idx="0"/>
          </p:cNvCxnSpPr>
          <p:nvPr/>
        </p:nvCxnSpPr>
        <p:spPr>
          <a:xfrm flipH="1" flipV="1">
            <a:off x="7267540" y="265246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53" idx="1"/>
          </p:cNvCxnSpPr>
          <p:nvPr/>
        </p:nvCxnSpPr>
        <p:spPr>
          <a:xfrm flipH="1" flipV="1">
            <a:off x="5254204" y="412274"/>
            <a:ext cx="369511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04800" y="3581400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r>
              <a:rPr lang="en-US" dirty="0"/>
              <a:t> = </a:t>
            </a:r>
            <a:r>
              <a:rPr lang="en-US" dirty="0" err="1"/>
              <a:t>x1.right</a:t>
            </a:r>
            <a:endParaRPr lang="en-US" dirty="0"/>
          </a:p>
          <a:p>
            <a:pPr algn="ctr"/>
            <a:r>
              <a:rPr lang="en-US" dirty="0" err="1"/>
              <a:t>l2</a:t>
            </a:r>
            <a:r>
              <a:rPr lang="en-US" dirty="0"/>
              <a:t> = </a:t>
            </a:r>
            <a:r>
              <a:rPr lang="en-US" dirty="0" err="1"/>
              <a:t>x2.left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328244" y="2824033"/>
            <a:ext cx="1676400" cy="58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x1.right</a:t>
            </a:r>
            <a:r>
              <a:rPr lang="en-US" dirty="0"/>
              <a:t> = </a:t>
            </a:r>
            <a:r>
              <a:rPr lang="en-US" dirty="0" err="1"/>
              <a:t>l2</a:t>
            </a:r>
            <a:endParaRPr lang="en-US" dirty="0"/>
          </a:p>
          <a:p>
            <a:pPr algn="ctr"/>
            <a:r>
              <a:rPr lang="en-US" dirty="0" err="1"/>
              <a:t>l2.parent</a:t>
            </a:r>
            <a:r>
              <a:rPr lang="en-US" dirty="0"/>
              <a:t> = </a:t>
            </a:r>
            <a:r>
              <a:rPr lang="en-US" dirty="0" err="1"/>
              <a:t>x1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20684202">
            <a:off x="2157309" y="4692134"/>
            <a:ext cx="165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x1.parent</a:t>
            </a:r>
            <a:r>
              <a:rPr lang="en-US" dirty="0"/>
              <a:t> = </a:t>
            </a:r>
            <a:r>
              <a:rPr lang="en-US" dirty="0" err="1"/>
              <a:t>x2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2026" y="3294185"/>
            <a:ext cx="235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x2.parent</a:t>
            </a:r>
            <a:r>
              <a:rPr lang="en-US" dirty="0"/>
              <a:t> = </a:t>
            </a:r>
            <a:r>
              <a:rPr lang="en-US" dirty="0" err="1"/>
              <a:t>x1.parent</a:t>
            </a:r>
            <a:endParaRPr lang="en-US" dirty="0"/>
          </a:p>
          <a:p>
            <a:pPr algn="ctr"/>
            <a:r>
              <a:rPr lang="en-US" dirty="0" err="1"/>
              <a:t>x2.parent.child</a:t>
            </a:r>
            <a:r>
              <a:rPr lang="en-US" dirty="0"/>
              <a:t> = </a:t>
            </a:r>
            <a:r>
              <a:rPr lang="en-US" dirty="0" err="1"/>
              <a:t>x2</a:t>
            </a:r>
            <a:endParaRPr lang="en-US" dirty="0"/>
          </a:p>
          <a:p>
            <a:pPr algn="ctr"/>
            <a:r>
              <a:rPr lang="en-US" dirty="0"/>
              <a:t>(child = left or right)</a:t>
            </a:r>
          </a:p>
        </p:txBody>
      </p:sp>
      <p:sp>
        <p:nvSpPr>
          <p:cNvPr id="42" name="TextBox 41"/>
          <p:cNvSpPr txBox="1"/>
          <p:nvPr/>
        </p:nvSpPr>
        <p:spPr>
          <a:xfrm rot="1846606">
            <a:off x="3684219" y="4583304"/>
            <a:ext cx="165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x2.left</a:t>
            </a:r>
            <a:r>
              <a:rPr lang="en-US" dirty="0"/>
              <a:t> = </a:t>
            </a:r>
            <a:r>
              <a:rPr lang="en-US" dirty="0" err="1"/>
              <a:t>x1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13" grpId="0"/>
      <p:bldP spid="41" grpId="0"/>
      <p:bldP spid="4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rotation is the reverse of right rotation.</a:t>
            </a:r>
          </a:p>
        </p:txBody>
      </p:sp>
    </p:spTree>
    <p:extLst>
      <p:ext uri="{BB962C8B-B14F-4D97-AF65-F5344CB8AC3E}">
        <p14:creationId xmlns:p14="http://schemas.microsoft.com/office/powerpoint/2010/main" val="34804534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DSW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DSW consists of two steps</a:t>
            </a:r>
          </a:p>
          <a:p>
            <a:pPr lvl="1"/>
            <a:r>
              <a:rPr lang="en-US" dirty="0"/>
              <a:t>1. Transform tree into link list like tree (backbone or vine)</a:t>
            </a:r>
          </a:p>
          <a:p>
            <a:pPr lvl="1"/>
            <a:r>
              <a:rPr lang="en-US" dirty="0"/>
              <a:t>2. Rotating every second node of the backbone about its parent</a:t>
            </a:r>
          </a:p>
        </p:txBody>
      </p:sp>
    </p:spTree>
    <p:extLst>
      <p:ext uri="{BB962C8B-B14F-4D97-AF65-F5344CB8AC3E}">
        <p14:creationId xmlns:p14="http://schemas.microsoft.com/office/powerpoint/2010/main" val="12410753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Creating the backbone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977900"/>
            <a:ext cx="8204200" cy="3136900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3702899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2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Creating the backbone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8768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2971067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98770" y="-618390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855262" y="600810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-144130" y="1629510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-829930" y="2759322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541670" y="2823798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441416" y="1751136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541670" y="67410"/>
            <a:ext cx="656492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9" idx="0"/>
          </p:cNvCxnSpPr>
          <p:nvPr/>
        </p:nvCxnSpPr>
        <p:spPr>
          <a:xfrm>
            <a:off x="1470724" y="1210410"/>
            <a:ext cx="313592" cy="540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527016" y="1217736"/>
            <a:ext cx="328246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-265757" y="2232516"/>
            <a:ext cx="293077" cy="591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0043" y="2232516"/>
            <a:ext cx="435219" cy="822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/>
          <p:cNvSpPr/>
          <p:nvPr/>
        </p:nvSpPr>
        <p:spPr>
          <a:xfrm>
            <a:off x="2843266" y="1604598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3499758" y="2823798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2500366" y="3852498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1814566" y="4982310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3186166" y="5046786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4085912" y="3974124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26" name="Straight Arrow Connector 25"/>
          <p:cNvCxnSpPr>
            <a:stCxn id="20" idx="2"/>
            <a:endCxn id="21" idx="0"/>
          </p:cNvCxnSpPr>
          <p:nvPr/>
        </p:nvCxnSpPr>
        <p:spPr>
          <a:xfrm>
            <a:off x="3186166" y="2290398"/>
            <a:ext cx="656492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endCxn id="25" idx="0"/>
          </p:cNvCxnSpPr>
          <p:nvPr/>
        </p:nvCxnSpPr>
        <p:spPr>
          <a:xfrm>
            <a:off x="4115220" y="3433398"/>
            <a:ext cx="313592" cy="540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499758" y="3440724"/>
            <a:ext cx="114300" cy="1509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378739" y="4455504"/>
            <a:ext cx="293077" cy="591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64539" y="4455504"/>
            <a:ext cx="435219" cy="822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/>
          <p:cNvSpPr/>
          <p:nvPr/>
        </p:nvSpPr>
        <p:spPr>
          <a:xfrm>
            <a:off x="6447692" y="1829901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3" name="Rectangle: Rounded Corners 32"/>
          <p:cNvSpPr/>
          <p:nvPr/>
        </p:nvSpPr>
        <p:spPr>
          <a:xfrm>
            <a:off x="7104184" y="3049101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6104792" y="4077801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35" name="Rectangle: Rounded Corners 34"/>
          <p:cNvSpPr/>
          <p:nvPr/>
        </p:nvSpPr>
        <p:spPr>
          <a:xfrm>
            <a:off x="5418992" y="5207613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6790592" y="5272089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7690338" y="4199427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38" name="Straight Arrow Connector 37"/>
          <p:cNvCxnSpPr>
            <a:stCxn id="32" idx="2"/>
            <a:endCxn id="33" idx="0"/>
          </p:cNvCxnSpPr>
          <p:nvPr/>
        </p:nvCxnSpPr>
        <p:spPr>
          <a:xfrm>
            <a:off x="6790592" y="2515701"/>
            <a:ext cx="656492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endCxn id="37" idx="0"/>
          </p:cNvCxnSpPr>
          <p:nvPr/>
        </p:nvCxnSpPr>
        <p:spPr>
          <a:xfrm>
            <a:off x="7719646" y="3658701"/>
            <a:ext cx="313592" cy="540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7104184" y="3666027"/>
            <a:ext cx="114300" cy="1509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983165" y="4680807"/>
            <a:ext cx="293077" cy="591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6566388" y="3392001"/>
            <a:ext cx="609599" cy="807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/>
          <p:cNvSpPr/>
          <p:nvPr/>
        </p:nvSpPr>
        <p:spPr>
          <a:xfrm>
            <a:off x="9436658" y="1829901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10451122" y="4008927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46" name="Rectangle: Rounded Corners 45"/>
          <p:cNvSpPr/>
          <p:nvPr/>
        </p:nvSpPr>
        <p:spPr>
          <a:xfrm>
            <a:off x="9093758" y="4077801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47" name="Rectangle: Rounded Corners 46"/>
          <p:cNvSpPr/>
          <p:nvPr/>
        </p:nvSpPr>
        <p:spPr>
          <a:xfrm>
            <a:off x="8407958" y="5207613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48" name="Rectangle: Rounded Corners 47"/>
          <p:cNvSpPr/>
          <p:nvPr/>
        </p:nvSpPr>
        <p:spPr>
          <a:xfrm>
            <a:off x="10137530" y="6231915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49" name="Rectangle: Rounded Corners 48"/>
          <p:cNvSpPr/>
          <p:nvPr/>
        </p:nvSpPr>
        <p:spPr>
          <a:xfrm>
            <a:off x="11037276" y="5159253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50" name="Straight Arrow Connector 49"/>
          <p:cNvCxnSpPr>
            <a:cxnSpLocks/>
            <a:stCxn id="44" idx="2"/>
            <a:endCxn id="46" idx="0"/>
          </p:cNvCxnSpPr>
          <p:nvPr/>
        </p:nvCxnSpPr>
        <p:spPr>
          <a:xfrm flipH="1">
            <a:off x="9436658" y="2515701"/>
            <a:ext cx="342900" cy="1562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endCxn id="49" idx="0"/>
          </p:cNvCxnSpPr>
          <p:nvPr/>
        </p:nvCxnSpPr>
        <p:spPr>
          <a:xfrm>
            <a:off x="11066584" y="4618527"/>
            <a:ext cx="313592" cy="540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10451122" y="4625853"/>
            <a:ext cx="114300" cy="1509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8972131" y="4680807"/>
            <a:ext cx="293077" cy="591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endCxn id="45" idx="1"/>
          </p:cNvCxnSpPr>
          <p:nvPr/>
        </p:nvCxnSpPr>
        <p:spPr>
          <a:xfrm>
            <a:off x="9555354" y="4199427"/>
            <a:ext cx="895768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728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2. Building perfectly balanced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second node down to certain point is rotated about its parent</a:t>
            </a:r>
          </a:p>
          <a:p>
            <a:r>
              <a:rPr lang="en-US" dirty="0"/>
              <a:t>The first pass may not reach the end of the backbone:</a:t>
            </a:r>
          </a:p>
          <a:p>
            <a:pPr lvl="1"/>
            <a:r>
              <a:rPr lang="en-US" dirty="0"/>
              <a:t>It’s used to account for the difference between the number n of nodes in the current tree and the number 2 powers of upper round of </a:t>
            </a:r>
            <a:r>
              <a:rPr lang="en-US" dirty="0" err="1"/>
              <a:t>lg</a:t>
            </a:r>
            <a:r>
              <a:rPr lang="en-US" dirty="0"/>
              <a:t>(n+1) then – 1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924300"/>
            <a:ext cx="7239000" cy="2324100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944" y="1752600"/>
            <a:ext cx="4281831" cy="2571750"/>
          </a:xfrm>
          <a:prstGeom prst="rect">
            <a:avLst/>
          </a:prstGeom>
          <a:effectLst>
            <a:glow rad="3429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9659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2. Building perfectly balanced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16000"/>
            <a:ext cx="8991600" cy="482600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3" name="Rectangle: Rounded Corners 2"/>
          <p:cNvSpPr/>
          <p:nvPr/>
        </p:nvSpPr>
        <p:spPr>
          <a:xfrm>
            <a:off x="5105400" y="4114800"/>
            <a:ext cx="3124200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</a:t>
            </a:r>
            <a:r>
              <a:rPr lang="en-US" dirty="0" err="1"/>
              <a:t>node5</a:t>
            </a:r>
            <a:r>
              <a:rPr lang="en-US" dirty="0"/>
              <a:t>, we rotate so that </a:t>
            </a:r>
            <a:r>
              <a:rPr lang="en-US" dirty="0" err="1"/>
              <a:t>node10</a:t>
            </a:r>
            <a:r>
              <a:rPr lang="en-US" dirty="0"/>
              <a:t> as parent, and 5 will be left child of 10</a:t>
            </a:r>
          </a:p>
          <a:p>
            <a:pPr algn="ctr"/>
            <a:r>
              <a:rPr lang="en-US" dirty="0"/>
              <a:t>At node 15, we make 20 the parent, and 15 will be left child of 20</a:t>
            </a:r>
          </a:p>
        </p:txBody>
      </p:sp>
    </p:spTree>
    <p:extLst>
      <p:ext uri="{BB962C8B-B14F-4D97-AF65-F5344CB8AC3E}">
        <p14:creationId xmlns:p14="http://schemas.microsoft.com/office/powerpoint/2010/main" val="22160336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more tests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4478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1  2 3</a:t>
            </a:r>
          </a:p>
        </p:txBody>
      </p:sp>
      <p:sp>
        <p:nvSpPr>
          <p:cNvPr id="6" name="Rectangle 5"/>
          <p:cNvSpPr/>
          <p:nvPr/>
        </p:nvSpPr>
        <p:spPr>
          <a:xfrm>
            <a:off x="788504" y="2462254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1  2 3 4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452854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1  2 3 4 5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14478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1  2 3 4 5 6 7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0" y="1459727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1  2 3 4 5 6 7 8 9</a:t>
            </a:r>
          </a:p>
        </p:txBody>
      </p:sp>
    </p:spTree>
    <p:extLst>
      <p:ext uri="{BB962C8B-B14F-4D97-AF65-F5344CB8AC3E}">
        <p14:creationId xmlns:p14="http://schemas.microsoft.com/office/powerpoint/2010/main" val="342824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node doesn’t have a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1524000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" name="Oval 4"/>
          <p:cNvSpPr/>
          <p:nvPr/>
        </p:nvSpPr>
        <p:spPr>
          <a:xfrm>
            <a:off x="762000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2766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" name="Oval 7"/>
          <p:cNvSpPr/>
          <p:nvPr/>
        </p:nvSpPr>
        <p:spPr>
          <a:xfrm>
            <a:off x="1676400" y="3962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flipH="1">
            <a:off x="1152245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1"/>
          </p:cNvCxnSpPr>
          <p:nvPr/>
        </p:nvCxnSpPr>
        <p:spPr>
          <a:xfrm>
            <a:off x="1914245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8" idx="7"/>
          </p:cNvCxnSpPr>
          <p:nvPr/>
        </p:nvCxnSpPr>
        <p:spPr>
          <a:xfrm flipH="1">
            <a:off x="2066645" y="3666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" idx="7"/>
          </p:cNvCxnSpPr>
          <p:nvPr/>
        </p:nvCxnSpPr>
        <p:spPr>
          <a:xfrm flipH="1">
            <a:off x="1914245" y="2514600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2286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88022" y="32004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752445" y="3438245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6"/>
          </p:cNvCxnSpPr>
          <p:nvPr/>
        </p:nvCxnSpPr>
        <p:spPr>
          <a:xfrm flipH="1">
            <a:off x="2743200" y="2971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1269" y="2678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67000" y="3657600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19400" y="41264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1" name="Freeform 30"/>
          <p:cNvSpPr/>
          <p:nvPr/>
        </p:nvSpPr>
        <p:spPr>
          <a:xfrm>
            <a:off x="2116667" y="3510844"/>
            <a:ext cx="1494935" cy="691445"/>
          </a:xfrm>
          <a:custGeom>
            <a:avLst/>
            <a:gdLst>
              <a:gd name="connsiteX0" fmla="*/ 1411111 w 1494935"/>
              <a:gd name="connsiteY0" fmla="*/ 0 h 691445"/>
              <a:gd name="connsiteX1" fmla="*/ 1340555 w 1494935"/>
              <a:gd name="connsiteY1" fmla="*/ 522112 h 691445"/>
              <a:gd name="connsiteX2" fmla="*/ 0 w 1494935"/>
              <a:gd name="connsiteY2" fmla="*/ 691445 h 69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35" h="691445">
                <a:moveTo>
                  <a:pt x="1411111" y="0"/>
                </a:moveTo>
                <a:cubicBezTo>
                  <a:pt x="1493425" y="203435"/>
                  <a:pt x="1575740" y="406871"/>
                  <a:pt x="1340555" y="522112"/>
                </a:cubicBezTo>
                <a:cubicBezTo>
                  <a:pt x="1105370" y="637353"/>
                  <a:pt x="0" y="691445"/>
                  <a:pt x="0" y="691445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" idx="4"/>
            <a:endCxn id="8" idx="0"/>
          </p:cNvCxnSpPr>
          <p:nvPr/>
        </p:nvCxnSpPr>
        <p:spPr>
          <a:xfrm>
            <a:off x="1752600" y="2971800"/>
            <a:ext cx="152400" cy="9906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5000" y="2438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4953000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6477000" y="32004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55" name="Straight Arrow Connector 54"/>
          <p:cNvCxnSpPr>
            <a:stCxn id="51" idx="3"/>
            <a:endCxn id="52" idx="7"/>
          </p:cNvCxnSpPr>
          <p:nvPr/>
        </p:nvCxnSpPr>
        <p:spPr>
          <a:xfrm flipH="1">
            <a:off x="5343245" y="28286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5"/>
            <a:endCxn id="53" idx="1"/>
          </p:cNvCxnSpPr>
          <p:nvPr/>
        </p:nvCxnSpPr>
        <p:spPr>
          <a:xfrm>
            <a:off x="6105245" y="28286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 flipH="1">
            <a:off x="6257645" y="35906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1" idx="7"/>
          </p:cNvCxnSpPr>
          <p:nvPr/>
        </p:nvCxnSpPr>
        <p:spPr>
          <a:xfrm flipH="1">
            <a:off x="6105245" y="2438400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056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379022" y="31242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943445" y="3362045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3" idx="6"/>
          </p:cNvCxnSpPr>
          <p:nvPr/>
        </p:nvCxnSpPr>
        <p:spPr>
          <a:xfrm flipH="1">
            <a:off x="6934200" y="28956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02269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858000" y="3581400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10400" y="40502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6" name="Freeform 65"/>
          <p:cNvSpPr/>
          <p:nvPr/>
        </p:nvSpPr>
        <p:spPr>
          <a:xfrm>
            <a:off x="6307667" y="3434644"/>
            <a:ext cx="1494935" cy="691445"/>
          </a:xfrm>
          <a:custGeom>
            <a:avLst/>
            <a:gdLst>
              <a:gd name="connsiteX0" fmla="*/ 1411111 w 1494935"/>
              <a:gd name="connsiteY0" fmla="*/ 0 h 691445"/>
              <a:gd name="connsiteX1" fmla="*/ 1340555 w 1494935"/>
              <a:gd name="connsiteY1" fmla="*/ 522112 h 691445"/>
              <a:gd name="connsiteX2" fmla="*/ 0 w 1494935"/>
              <a:gd name="connsiteY2" fmla="*/ 691445 h 69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35" h="691445">
                <a:moveTo>
                  <a:pt x="1411111" y="0"/>
                </a:moveTo>
                <a:cubicBezTo>
                  <a:pt x="1493425" y="203435"/>
                  <a:pt x="1575740" y="406871"/>
                  <a:pt x="1340555" y="522112"/>
                </a:cubicBezTo>
                <a:cubicBezTo>
                  <a:pt x="1105370" y="637353"/>
                  <a:pt x="0" y="691445"/>
                  <a:pt x="0" y="691445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1" idx="4"/>
          </p:cNvCxnSpPr>
          <p:nvPr/>
        </p:nvCxnSpPr>
        <p:spPr>
          <a:xfrm>
            <a:off x="5943600" y="2895600"/>
            <a:ext cx="152400" cy="9906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780611" y="39740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1000" y="1219200"/>
            <a:ext cx="3264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</a:t>
            </a:r>
            <a:r>
              <a:rPr lang="en-US" dirty="0"/>
              <a:t>: Doesn’t have right child</a:t>
            </a:r>
          </a:p>
          <a:p>
            <a:r>
              <a:rPr lang="en-US" dirty="0"/>
              <a:t>And the left child is </a:t>
            </a:r>
            <a:r>
              <a:rPr lang="en-US" dirty="0">
                <a:solidFill>
                  <a:srgbClr val="FF0000"/>
                </a:solidFill>
              </a:rPr>
              <a:t>not null</a:t>
            </a:r>
          </a:p>
          <a:p>
            <a:r>
              <a:rPr lang="en-US" dirty="0">
                <a:solidFill>
                  <a:srgbClr val="FF0000"/>
                </a:solidFill>
              </a:rPr>
              <a:t>(It has one child)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76800" y="1219200"/>
            <a:ext cx="3264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</a:t>
            </a:r>
            <a:r>
              <a:rPr lang="en-US" dirty="0"/>
              <a:t>: Doesn’t have right child</a:t>
            </a:r>
          </a:p>
          <a:p>
            <a:r>
              <a:rPr lang="en-US" dirty="0"/>
              <a:t>And the left child </a:t>
            </a:r>
            <a:r>
              <a:rPr lang="en-US" dirty="0">
                <a:solidFill>
                  <a:srgbClr val="FF0000"/>
                </a:solidFill>
              </a:rPr>
              <a:t>is null</a:t>
            </a:r>
          </a:p>
          <a:p>
            <a:r>
              <a:rPr lang="en-US" dirty="0">
                <a:solidFill>
                  <a:srgbClr val="FF0000"/>
                </a:solidFill>
              </a:rPr>
              <a:t>(It is a leave)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76200" y="4922838"/>
            <a:ext cx="8915400" cy="86836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We operate with both cases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17140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latin typeface="Calibri" charset="0"/>
              </a:rPr>
              <a:t>Tree Traversal</a:t>
            </a:r>
          </a:p>
          <a:p>
            <a:r>
              <a:rPr lang="en-US" dirty="0">
                <a:latin typeface="Calibri" charset="0"/>
              </a:rPr>
              <a:t>Implementing Binary Trees</a:t>
            </a:r>
          </a:p>
          <a:p>
            <a:r>
              <a:rPr lang="en-US" dirty="0">
                <a:latin typeface="Calibri" charset="0"/>
              </a:rPr>
              <a:t>Binary Search Tree</a:t>
            </a:r>
          </a:p>
          <a:p>
            <a:r>
              <a:rPr lang="en-US" dirty="0">
                <a:latin typeface="Calibri" charset="0"/>
              </a:rPr>
              <a:t>Insertion</a:t>
            </a:r>
          </a:p>
          <a:p>
            <a:r>
              <a:rPr lang="en-US" dirty="0">
                <a:latin typeface="Calibri" charset="0"/>
              </a:rPr>
              <a:t>Deletion</a:t>
            </a:r>
          </a:p>
          <a:p>
            <a:r>
              <a:rPr lang="en-US" dirty="0">
                <a:latin typeface="Calibri" charset="0"/>
              </a:rPr>
              <a:t>Balancing a Tree</a:t>
            </a:r>
          </a:p>
          <a:p>
            <a:pPr lvl="1"/>
            <a:r>
              <a:rPr lang="en-US" dirty="0"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latin typeface="Calibri" charset="0"/>
              </a:rPr>
              <a:t>AVL Trees</a:t>
            </a:r>
          </a:p>
          <a:p>
            <a:r>
              <a:rPr lang="en-US" dirty="0">
                <a:latin typeface="Calibri" charset="0"/>
              </a:rPr>
              <a:t>Heaps</a:t>
            </a:r>
          </a:p>
          <a:p>
            <a:r>
              <a:rPr lang="en-US" dirty="0"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294803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node doesn’t have a left child</a:t>
            </a:r>
          </a:p>
        </p:txBody>
      </p:sp>
      <p:sp>
        <p:nvSpPr>
          <p:cNvPr id="4" name="Oval 3"/>
          <p:cNvSpPr/>
          <p:nvPr/>
        </p:nvSpPr>
        <p:spPr>
          <a:xfrm>
            <a:off x="1524000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" name="Oval 4"/>
          <p:cNvSpPr/>
          <p:nvPr/>
        </p:nvSpPr>
        <p:spPr>
          <a:xfrm>
            <a:off x="762000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2766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" name="Oval 7"/>
          <p:cNvSpPr/>
          <p:nvPr/>
        </p:nvSpPr>
        <p:spPr>
          <a:xfrm>
            <a:off x="2895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flipH="1">
            <a:off x="1152245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1"/>
          </p:cNvCxnSpPr>
          <p:nvPr/>
        </p:nvCxnSpPr>
        <p:spPr>
          <a:xfrm>
            <a:off x="1914245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H="1">
            <a:off x="2133600" y="36668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" idx="7"/>
          </p:cNvCxnSpPr>
          <p:nvPr/>
        </p:nvCxnSpPr>
        <p:spPr>
          <a:xfrm flipH="1">
            <a:off x="1914245" y="2514600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2286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88022" y="32004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752445" y="3438245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6"/>
          </p:cNvCxnSpPr>
          <p:nvPr/>
        </p:nvCxnSpPr>
        <p:spPr>
          <a:xfrm flipH="1">
            <a:off x="2743200" y="2971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1269" y="2678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67000" y="36576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4000" y="3962400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1" name="Freeform 30"/>
          <p:cNvSpPr/>
          <p:nvPr/>
        </p:nvSpPr>
        <p:spPr>
          <a:xfrm>
            <a:off x="3276600" y="3510844"/>
            <a:ext cx="335002" cy="756356"/>
          </a:xfrm>
          <a:custGeom>
            <a:avLst/>
            <a:gdLst>
              <a:gd name="connsiteX0" fmla="*/ 1411111 w 1494935"/>
              <a:gd name="connsiteY0" fmla="*/ 0 h 691445"/>
              <a:gd name="connsiteX1" fmla="*/ 1340555 w 1494935"/>
              <a:gd name="connsiteY1" fmla="*/ 522112 h 691445"/>
              <a:gd name="connsiteX2" fmla="*/ 0 w 1494935"/>
              <a:gd name="connsiteY2" fmla="*/ 691445 h 69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35" h="691445">
                <a:moveTo>
                  <a:pt x="1411111" y="0"/>
                </a:moveTo>
                <a:cubicBezTo>
                  <a:pt x="1493425" y="203435"/>
                  <a:pt x="1575740" y="406871"/>
                  <a:pt x="1340555" y="522112"/>
                </a:cubicBezTo>
                <a:cubicBezTo>
                  <a:pt x="1105370" y="637353"/>
                  <a:pt x="0" y="691445"/>
                  <a:pt x="0" y="691445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" idx="4"/>
            <a:endCxn id="8" idx="2"/>
          </p:cNvCxnSpPr>
          <p:nvPr/>
        </p:nvCxnSpPr>
        <p:spPr>
          <a:xfrm>
            <a:off x="1752600" y="2971800"/>
            <a:ext cx="1143000" cy="13716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5000" y="2438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4953000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6477000" y="32004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55" name="Straight Arrow Connector 54"/>
          <p:cNvCxnSpPr>
            <a:stCxn id="51" idx="3"/>
            <a:endCxn id="52" idx="7"/>
          </p:cNvCxnSpPr>
          <p:nvPr/>
        </p:nvCxnSpPr>
        <p:spPr>
          <a:xfrm flipH="1">
            <a:off x="5343245" y="28286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5"/>
            <a:endCxn id="53" idx="1"/>
          </p:cNvCxnSpPr>
          <p:nvPr/>
        </p:nvCxnSpPr>
        <p:spPr>
          <a:xfrm>
            <a:off x="6105245" y="28286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 flipH="1">
            <a:off x="6257645" y="35906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1" idx="7"/>
          </p:cNvCxnSpPr>
          <p:nvPr/>
        </p:nvCxnSpPr>
        <p:spPr>
          <a:xfrm flipH="1">
            <a:off x="6105245" y="2438400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056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379022" y="31242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943445" y="3362045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3" idx="6"/>
          </p:cNvCxnSpPr>
          <p:nvPr/>
        </p:nvCxnSpPr>
        <p:spPr>
          <a:xfrm flipH="1">
            <a:off x="6934200" y="28956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02269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858000" y="3581400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10400" y="40502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6" name="Freeform 65"/>
          <p:cNvSpPr/>
          <p:nvPr/>
        </p:nvSpPr>
        <p:spPr>
          <a:xfrm>
            <a:off x="7315200" y="3434644"/>
            <a:ext cx="487402" cy="832556"/>
          </a:xfrm>
          <a:custGeom>
            <a:avLst/>
            <a:gdLst>
              <a:gd name="connsiteX0" fmla="*/ 1411111 w 1494935"/>
              <a:gd name="connsiteY0" fmla="*/ 0 h 691445"/>
              <a:gd name="connsiteX1" fmla="*/ 1340555 w 1494935"/>
              <a:gd name="connsiteY1" fmla="*/ 522112 h 691445"/>
              <a:gd name="connsiteX2" fmla="*/ 0 w 1494935"/>
              <a:gd name="connsiteY2" fmla="*/ 691445 h 69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35" h="691445">
                <a:moveTo>
                  <a:pt x="1411111" y="0"/>
                </a:moveTo>
                <a:cubicBezTo>
                  <a:pt x="1493425" y="203435"/>
                  <a:pt x="1575740" y="406871"/>
                  <a:pt x="1340555" y="522112"/>
                </a:cubicBezTo>
                <a:cubicBezTo>
                  <a:pt x="1105370" y="637353"/>
                  <a:pt x="0" y="691445"/>
                  <a:pt x="0" y="691445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1" idx="4"/>
            <a:endCxn id="65" idx="1"/>
          </p:cNvCxnSpPr>
          <p:nvPr/>
        </p:nvCxnSpPr>
        <p:spPr>
          <a:xfrm>
            <a:off x="5943600" y="2895600"/>
            <a:ext cx="1066800" cy="133933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780611" y="39740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1000" y="1219200"/>
            <a:ext cx="3135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</a:t>
            </a:r>
            <a:r>
              <a:rPr lang="en-US" dirty="0"/>
              <a:t>: Doesn’t have left child</a:t>
            </a:r>
          </a:p>
          <a:p>
            <a:r>
              <a:rPr lang="en-US" dirty="0"/>
              <a:t>And the right child is </a:t>
            </a:r>
            <a:r>
              <a:rPr lang="en-US" dirty="0">
                <a:solidFill>
                  <a:srgbClr val="FF0000"/>
                </a:solidFill>
              </a:rPr>
              <a:t>not null</a:t>
            </a:r>
          </a:p>
          <a:p>
            <a:r>
              <a:rPr lang="en-US" dirty="0">
                <a:solidFill>
                  <a:srgbClr val="FF0000"/>
                </a:solidFill>
              </a:rPr>
              <a:t>(It has one child)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76800" y="1219200"/>
            <a:ext cx="3135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</a:t>
            </a:r>
            <a:r>
              <a:rPr lang="en-US" dirty="0"/>
              <a:t>: Doesn’t have left child</a:t>
            </a:r>
          </a:p>
          <a:p>
            <a:r>
              <a:rPr lang="en-US" dirty="0"/>
              <a:t>And the right child </a:t>
            </a:r>
            <a:r>
              <a:rPr lang="en-US" dirty="0">
                <a:solidFill>
                  <a:srgbClr val="FF0000"/>
                </a:solidFill>
              </a:rPr>
              <a:t>is null</a:t>
            </a:r>
          </a:p>
          <a:p>
            <a:r>
              <a:rPr lang="en-US" dirty="0">
                <a:solidFill>
                  <a:srgbClr val="FF0000"/>
                </a:solidFill>
              </a:rPr>
              <a:t>(It is a leave)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76200" y="4922838"/>
            <a:ext cx="8915400" cy="86836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We operate with both cases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265626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with two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by Merging</a:t>
            </a:r>
          </a:p>
          <a:p>
            <a:r>
              <a:rPr lang="en-US" dirty="0"/>
              <a:t>Delete by Copying</a:t>
            </a:r>
          </a:p>
        </p:txBody>
      </p:sp>
    </p:spTree>
    <p:extLst>
      <p:ext uri="{BB962C8B-B14F-4D97-AF65-F5344CB8AC3E}">
        <p14:creationId xmlns:p14="http://schemas.microsoft.com/office/powerpoint/2010/main" val="4028329829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1577</TotalTime>
  <Words>2060</Words>
  <Application>Microsoft Office PowerPoint</Application>
  <PresentationFormat>On-screen Show (4:3)</PresentationFormat>
  <Paragraphs>580</Paragraphs>
  <Slides>70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ＭＳ Ｐゴシック</vt:lpstr>
      <vt:lpstr>Arial</vt:lpstr>
      <vt:lpstr>Calibri</vt:lpstr>
      <vt:lpstr>FGRTemplate</vt:lpstr>
      <vt:lpstr>Binary Trees</vt:lpstr>
      <vt:lpstr>Objectives</vt:lpstr>
      <vt:lpstr>Deletion on Binary Search Trees</vt:lpstr>
      <vt:lpstr>Deleting a leaf (node has no children)</vt:lpstr>
      <vt:lpstr>Deleting a node with one child</vt:lpstr>
      <vt:lpstr>For both of these cases</vt:lpstr>
      <vt:lpstr>If the node doesn’t have a right child</vt:lpstr>
      <vt:lpstr>If the node doesn’t have a left child</vt:lpstr>
      <vt:lpstr>Deleting a node with two children</vt:lpstr>
      <vt:lpstr>Delete by Merging</vt:lpstr>
      <vt:lpstr>Delete by merging details</vt:lpstr>
      <vt:lpstr>Height of a tree</vt:lpstr>
      <vt:lpstr>Delete by Copying</vt:lpstr>
      <vt:lpstr>Delete by Copying</vt:lpstr>
      <vt:lpstr>Delete cases</vt:lpstr>
      <vt:lpstr>Details explanation</vt:lpstr>
      <vt:lpstr>Details explanation</vt:lpstr>
      <vt:lpstr>Delete by Copying</vt:lpstr>
      <vt:lpstr>Delete by Copying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Find the node and its parent</vt:lpstr>
      <vt:lpstr>If the node is a leave or has one child</vt:lpstr>
      <vt:lpstr>If the node has both children</vt:lpstr>
      <vt:lpstr>Update root if deleting node is the root</vt:lpstr>
      <vt:lpstr>Balancing Binary search trees</vt:lpstr>
      <vt:lpstr>About balancing BST</vt:lpstr>
      <vt:lpstr>Why need to balance?</vt:lpstr>
      <vt:lpstr>Simple balance algorithm</vt:lpstr>
      <vt:lpstr>Simple balance algorithm Implementation</vt:lpstr>
      <vt:lpstr>Example</vt:lpstr>
      <vt:lpstr>DSW Balancing Algorithms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PowerPoint Presentation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PowerPoint Presentation</vt:lpstr>
      <vt:lpstr>Left rotation</vt:lpstr>
      <vt:lpstr>DSW Algo</vt:lpstr>
      <vt:lpstr>Step 1. Creating the backbone</vt:lpstr>
      <vt:lpstr>Step 1. Creating the backbone</vt:lpstr>
      <vt:lpstr>PowerPoint Presentation</vt:lpstr>
      <vt:lpstr>Step 2. Building perfectly balanced tree</vt:lpstr>
      <vt:lpstr>Step 2. Building perfectly balanced tree</vt:lpstr>
      <vt:lpstr>Henry: more tests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117</cp:revision>
  <dcterms:created xsi:type="dcterms:W3CDTF">2013-07-03T07:19:54Z</dcterms:created>
  <dcterms:modified xsi:type="dcterms:W3CDTF">2017-05-24T13:25:06Z</dcterms:modified>
</cp:coreProperties>
</file>