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31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9" r:id="rId13"/>
    <p:sldId id="268" r:id="rId14"/>
    <p:sldId id="272" r:id="rId15"/>
    <p:sldId id="273" r:id="rId16"/>
    <p:sldId id="274" r:id="rId17"/>
    <p:sldId id="328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93" r:id="rId26"/>
    <p:sldId id="294" r:id="rId27"/>
    <p:sldId id="295" r:id="rId28"/>
    <p:sldId id="283" r:id="rId29"/>
    <p:sldId id="320" r:id="rId30"/>
    <p:sldId id="322" r:id="rId31"/>
    <p:sldId id="323" r:id="rId32"/>
    <p:sldId id="324" r:id="rId33"/>
    <p:sldId id="325" r:id="rId34"/>
    <p:sldId id="326" r:id="rId35"/>
    <p:sldId id="282" r:id="rId36"/>
    <p:sldId id="327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7" r:id="rId47"/>
    <p:sldId id="298" r:id="rId48"/>
    <p:sldId id="296" r:id="rId49"/>
    <p:sldId id="318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288" autoAdjust="0"/>
    <p:restoredTop sz="97422" autoAdjust="0"/>
  </p:normalViewPr>
  <p:slideViewPr>
    <p:cSldViewPr>
      <p:cViewPr varScale="1">
        <p:scale>
          <a:sx n="97" d="100"/>
          <a:sy n="97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F8982-5481-5E4F-8BCA-E7C51D917E2E}" type="datetimeFigureOut">
              <a:rPr lang="en-US" smtClean="0"/>
              <a:t>9/12/15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00D64-C8A8-F44C-A3D6-898140BB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8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 Node Right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Binary Trees</a:t>
            </a:r>
            <a:endParaRPr lang="en-US" dirty="0"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Chapter 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710298" cy="48768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079988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to Tree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Linked List can be converted into orderly tree</a:t>
            </a:r>
          </a:p>
          <a:p>
            <a:pPr lvl="1"/>
            <a:r>
              <a:rPr lang="en-US" dirty="0" smtClean="0"/>
              <a:t>All elements are stored according to some order</a:t>
            </a:r>
          </a:p>
          <a:p>
            <a:pPr lvl="1"/>
            <a:r>
              <a:rPr lang="en-US" dirty="0" smtClean="0"/>
              <a:t>However, from searching point of view, it is not better than a linked list (if it doesn’t consist some additional constraints regarding arrangement of nodes)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31" y="3124200"/>
            <a:ext cx="6391469" cy="3048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8223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Definition, Types, Traversal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35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057400"/>
          </a:xfrm>
        </p:spPr>
        <p:txBody>
          <a:bodyPr/>
          <a:lstStyle/>
          <a:p>
            <a:r>
              <a:rPr lang="en-US" dirty="0" smtClean="0"/>
              <a:t>Binary tree: each node has </a:t>
            </a:r>
            <a:r>
              <a:rPr lang="en-US" b="1" dirty="0" smtClean="0"/>
              <a:t>at most two children</a:t>
            </a:r>
          </a:p>
          <a:p>
            <a:pPr lvl="1"/>
            <a:r>
              <a:rPr lang="en-US" dirty="0" smtClean="0"/>
              <a:t>Empty tree is a binary tree</a:t>
            </a:r>
          </a:p>
          <a:p>
            <a:pPr lvl="1"/>
            <a:r>
              <a:rPr lang="en-US" dirty="0" smtClean="0"/>
              <a:t>Each child may be empty or designated as either left child or right child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505200"/>
            <a:ext cx="5689600" cy="20701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72776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Full binary tree </a:t>
            </a:r>
            <a:r>
              <a:rPr lang="en-US" dirty="0" smtClean="0"/>
              <a:t>(sometimes proper binary tree or 2-tree): every node other than the leaves has two children</a:t>
            </a:r>
          </a:p>
          <a:p>
            <a:r>
              <a:rPr lang="en-US" b="1" dirty="0" smtClean="0"/>
              <a:t>Complete binary tree</a:t>
            </a:r>
            <a:r>
              <a:rPr lang="en-US" dirty="0" smtClean="0"/>
              <a:t>: all non-terminal nodes have both children, and all leaves are at the same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657600"/>
            <a:ext cx="6172200" cy="2374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7223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Tree traversal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Process of visiting each node in the tree exactly one time</a:t>
            </a:r>
          </a:p>
          <a:p>
            <a:r>
              <a:rPr lang="en-US" b="1" dirty="0" smtClean="0"/>
              <a:t>Breadth-first traversal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Visiting each node starting from lowest (or highest) level and moving down (or up) level by level</a:t>
            </a:r>
          </a:p>
          <a:p>
            <a:pPr lvl="1"/>
            <a:r>
              <a:rPr lang="en-US" dirty="0" smtClean="0"/>
              <a:t>Visiting nodes on each level from left to right (or from right to left)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3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Tree traversal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96789"/>
            <a:ext cx="4305300" cy="3980011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590800" y="5068669"/>
            <a:ext cx="2544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Bread-first traversal:</a:t>
            </a:r>
          </a:p>
          <a:p>
            <a:r>
              <a:rPr lang="en-US" b="1" dirty="0" smtClean="0"/>
              <a:t>A, B, C, D, E, F, G, H, 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321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Tutorial: visit first or recursive call first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210"/>
            <a:ext cx="9144000" cy="586359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16202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Depth-first traversal:</a:t>
            </a:r>
          </a:p>
          <a:p>
            <a:pPr lvl="1"/>
            <a:r>
              <a:rPr lang="en-US" dirty="0" smtClean="0"/>
              <a:t>Proceeds as far as possible to the left (or right)</a:t>
            </a:r>
          </a:p>
          <a:p>
            <a:pPr lvl="1"/>
            <a:r>
              <a:rPr lang="en-US" dirty="0" smtClean="0"/>
              <a:t>Then backs up until the first crossroad</a:t>
            </a:r>
          </a:p>
          <a:p>
            <a:pPr lvl="1"/>
            <a:r>
              <a:rPr lang="en-US" dirty="0" smtClean="0"/>
              <a:t>Goes one step to the right (or left)</a:t>
            </a:r>
          </a:p>
          <a:p>
            <a:pPr lvl="1"/>
            <a:r>
              <a:rPr lang="en-US" dirty="0" smtClean="0"/>
              <a:t>Again, as far as possible to the left (or right)</a:t>
            </a:r>
          </a:p>
          <a:p>
            <a:r>
              <a:rPr lang="en-US" dirty="0" smtClean="0"/>
              <a:t>There are three tasks to be done:</a:t>
            </a:r>
          </a:p>
          <a:p>
            <a:pPr lvl="1"/>
            <a:r>
              <a:rPr lang="en-US" dirty="0" smtClean="0"/>
              <a:t>V: Visiting a node</a:t>
            </a:r>
          </a:p>
          <a:p>
            <a:pPr lvl="1"/>
            <a:r>
              <a:rPr lang="en-US" dirty="0" smtClean="0"/>
              <a:t>L: Traversing the left </a:t>
            </a:r>
            <a:r>
              <a:rPr lang="en-US" dirty="0" err="1" smtClean="0"/>
              <a:t>subtree</a:t>
            </a:r>
            <a:endParaRPr lang="en-US" dirty="0" smtClean="0"/>
          </a:p>
          <a:p>
            <a:pPr lvl="1"/>
            <a:r>
              <a:rPr lang="en-US" dirty="0" smtClean="0"/>
              <a:t>R: Traversing the right </a:t>
            </a:r>
            <a:r>
              <a:rPr lang="en-US" dirty="0" err="1" smtClean="0"/>
              <a:t>subtree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339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depth-first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tasks </a:t>
            </a:r>
            <a:r>
              <a:rPr lang="en-US" dirty="0" smtClean="0"/>
              <a:t>can </a:t>
            </a:r>
            <a:r>
              <a:rPr lang="en-US" dirty="0"/>
              <a:t>be ordered in 3!=6 ways</a:t>
            </a:r>
          </a:p>
          <a:p>
            <a:r>
              <a:rPr lang="en-US" dirty="0"/>
              <a:t>There are 6 possible ordered depth-first traversals</a:t>
            </a:r>
          </a:p>
          <a:p>
            <a:r>
              <a:rPr lang="en-US" dirty="0"/>
              <a:t>It can be reduced to 3 traversals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move is always from left to right and </a:t>
            </a:r>
            <a:endParaRPr lang="en-US" dirty="0" smtClean="0"/>
          </a:p>
          <a:p>
            <a:pPr lvl="1"/>
            <a:r>
              <a:rPr lang="en-US" dirty="0" smtClean="0"/>
              <a:t>Attention </a:t>
            </a:r>
            <a:r>
              <a:rPr lang="en-US" dirty="0"/>
              <a:t>is focused on the first column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3 traversals are given these standard names</a:t>
            </a:r>
          </a:p>
          <a:p>
            <a:pPr lvl="1"/>
            <a:r>
              <a:rPr lang="en-US" dirty="0" smtClean="0"/>
              <a:t>VLR: Preorder traversal (or NLR)</a:t>
            </a:r>
          </a:p>
          <a:p>
            <a:pPr lvl="1"/>
            <a:r>
              <a:rPr lang="en-US" dirty="0" smtClean="0"/>
              <a:t>LVR: </a:t>
            </a:r>
            <a:r>
              <a:rPr lang="en-US" dirty="0" err="1" smtClean="0"/>
              <a:t>Inorder</a:t>
            </a:r>
            <a:r>
              <a:rPr lang="en-US" dirty="0" smtClean="0"/>
              <a:t> traversal (or LNR)</a:t>
            </a:r>
          </a:p>
          <a:p>
            <a:pPr lvl="1"/>
            <a:r>
              <a:rPr lang="en-US" dirty="0" smtClean="0"/>
              <a:t>LRV: </a:t>
            </a:r>
            <a:r>
              <a:rPr lang="en-US" dirty="0" err="1" smtClean="0"/>
              <a:t>Postorder</a:t>
            </a:r>
            <a:r>
              <a:rPr lang="en-US" dirty="0" smtClean="0"/>
              <a:t> (or LRN)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4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Objectives</a:t>
            </a:r>
            <a:endParaRPr lang="en-US" dirty="0">
              <a:latin typeface="Calibri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latin typeface="Calibri" charset="0"/>
              </a:rPr>
              <a:t>Tree Traversal</a:t>
            </a:r>
          </a:p>
          <a:p>
            <a:r>
              <a:rPr lang="en-US" dirty="0">
                <a:latin typeface="Calibri" charset="0"/>
              </a:rPr>
              <a:t>Implementing Binary Trees</a:t>
            </a:r>
          </a:p>
          <a:p>
            <a:r>
              <a:rPr lang="en-US" dirty="0">
                <a:latin typeface="Calibri" charset="0"/>
              </a:rPr>
              <a:t>Binary Search Tree</a:t>
            </a:r>
          </a:p>
          <a:p>
            <a:r>
              <a:rPr lang="en-US" dirty="0">
                <a:latin typeface="Calibri" charset="0"/>
              </a:rPr>
              <a:t>Insertion</a:t>
            </a:r>
          </a:p>
          <a:p>
            <a:r>
              <a:rPr lang="en-US" dirty="0">
                <a:latin typeface="Calibri" charset="0"/>
              </a:rPr>
              <a:t>Deletion</a:t>
            </a:r>
          </a:p>
          <a:p>
            <a:r>
              <a:rPr lang="en-US" dirty="0">
                <a:latin typeface="Calibri" charset="0"/>
              </a:rPr>
              <a:t>Balancing a Tree</a:t>
            </a:r>
          </a:p>
          <a:p>
            <a:pPr lvl="1"/>
            <a:r>
              <a:rPr lang="en-US" dirty="0"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latin typeface="Calibri" charset="0"/>
              </a:rPr>
              <a:t>AVL Trees</a:t>
            </a:r>
          </a:p>
          <a:p>
            <a:r>
              <a:rPr lang="en-US" dirty="0">
                <a:latin typeface="Calibri" charset="0"/>
              </a:rPr>
              <a:t>Heaps</a:t>
            </a:r>
          </a:p>
          <a:p>
            <a:r>
              <a:rPr lang="en-US" dirty="0"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tree traversal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8305800" cy="5195866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884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733800"/>
            <a:ext cx="8915400" cy="2514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Preorder traversal: F, B, A, D, C, E, G, I, H (root, left, right)</a:t>
            </a:r>
          </a:p>
          <a:p>
            <a:r>
              <a:rPr lang="en-US" dirty="0" err="1" smtClean="0"/>
              <a:t>Inorder</a:t>
            </a:r>
            <a:r>
              <a:rPr lang="en-US" dirty="0" smtClean="0"/>
              <a:t> traversal: A, B, C, D, E, F, G, H, I (left, root, right)</a:t>
            </a:r>
          </a:p>
          <a:p>
            <a:r>
              <a:rPr lang="en-US" dirty="0" err="1" smtClean="0"/>
              <a:t>Postorder</a:t>
            </a:r>
            <a:r>
              <a:rPr lang="en-US" dirty="0" smtClean="0"/>
              <a:t> traversal: A, C, E, D, B, H, I, G, F (left, right, root)</a:t>
            </a:r>
          </a:p>
          <a:p>
            <a:r>
              <a:rPr lang="en-US" dirty="0" smtClean="0"/>
              <a:t>Level-order traversal (breadth-first): F, B, G, A, D, I, C, E, 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38200"/>
            <a:ext cx="3644900" cy="2768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72794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</a:t>
            </a:r>
            <a:r>
              <a:rPr lang="en-US" dirty="0"/>
              <a:t>implementation</a:t>
            </a:r>
            <a:r>
              <a:rPr lang="en-US"/>
              <a:t/>
            </a:r>
            <a:br>
              <a:rPr lang="en-US"/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2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- Binary tree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Binary trees can be implemented at least in two ways</a:t>
            </a:r>
          </a:p>
          <a:p>
            <a:pPr lvl="1"/>
            <a:r>
              <a:rPr lang="en-US" dirty="0" smtClean="0"/>
              <a:t>As arrays</a:t>
            </a:r>
          </a:p>
          <a:p>
            <a:pPr lvl="1"/>
            <a:r>
              <a:rPr lang="en-US" dirty="0" smtClean="0"/>
              <a:t>As linked structures</a:t>
            </a:r>
          </a:p>
          <a:p>
            <a:r>
              <a:rPr lang="en-US" dirty="0" smtClean="0"/>
              <a:t>To implement tree as an array</a:t>
            </a:r>
          </a:p>
          <a:p>
            <a:pPr lvl="1"/>
            <a:r>
              <a:rPr lang="en-US" dirty="0" smtClean="0"/>
              <a:t>A node is declared as an object with </a:t>
            </a:r>
          </a:p>
          <a:p>
            <a:pPr lvl="2"/>
            <a:r>
              <a:rPr lang="en-US" dirty="0" smtClean="0"/>
              <a:t>Information field and</a:t>
            </a:r>
          </a:p>
          <a:p>
            <a:pPr lvl="2"/>
            <a:r>
              <a:rPr lang="en-US" dirty="0" smtClean="0"/>
              <a:t>Two </a:t>
            </a:r>
            <a:r>
              <a:rPr lang="en-US" b="1" dirty="0" smtClean="0"/>
              <a:t>reference</a:t>
            </a:r>
            <a:r>
              <a:rPr lang="en-US" dirty="0" smtClean="0"/>
              <a:t> fields</a:t>
            </a:r>
          </a:p>
          <a:p>
            <a:pPr lvl="1"/>
            <a:r>
              <a:rPr lang="en-US" dirty="0" smtClean="0"/>
              <a:t>These reference fields contain the indexes of the array cells in which the left and the right children are stored, if any.</a:t>
            </a:r>
          </a:p>
          <a:p>
            <a:pPr lvl="1"/>
            <a:r>
              <a:rPr lang="en-US" dirty="0" smtClean="0"/>
              <a:t>It is hard to predict how many nodes will be created during program execution</a:t>
            </a:r>
          </a:p>
          <a:p>
            <a:pPr lvl="2"/>
            <a:r>
              <a:rPr lang="en-US" dirty="0" smtClean="0"/>
              <a:t>How to reserve spaces and know the size to define an array?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24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</a:t>
            </a:r>
            <a:r>
              <a:rPr lang="en-US" dirty="0"/>
              <a:t>- Binary tree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81200"/>
          </a:xfrm>
        </p:spPr>
        <p:txBody>
          <a:bodyPr/>
          <a:lstStyle/>
          <a:p>
            <a:r>
              <a:rPr lang="en-US" dirty="0" smtClean="0"/>
              <a:t>Linked structure implementation</a:t>
            </a:r>
          </a:p>
          <a:p>
            <a:pPr lvl="1"/>
            <a:r>
              <a:rPr lang="en-US" dirty="0" smtClean="0"/>
              <a:t>A node is declared as an object with</a:t>
            </a:r>
          </a:p>
          <a:p>
            <a:pPr lvl="2"/>
            <a:r>
              <a:rPr lang="en-US" dirty="0" smtClean="0"/>
              <a:t>Information field and</a:t>
            </a:r>
          </a:p>
          <a:p>
            <a:pPr lvl="2"/>
            <a:r>
              <a:rPr lang="en-US" dirty="0" smtClean="0"/>
              <a:t>Two reference fields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52799"/>
            <a:ext cx="3429000" cy="2667001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352800"/>
            <a:ext cx="4584700" cy="26162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0149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– Build Queue First – Queue 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71600"/>
            <a:ext cx="6565900" cy="31115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20623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MyQueue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003300"/>
            <a:ext cx="8280400" cy="4851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12723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MyQueue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838200"/>
            <a:ext cx="8445500" cy="5181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52143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Implementation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971800"/>
            <a:ext cx="8674100" cy="3200400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76164"/>
            <a:ext cx="8686800" cy="189341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10101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79468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 following steps </a:t>
            </a:r>
            <a:br>
              <a:rPr lang="en-US" dirty="0" smtClean="0"/>
            </a:br>
            <a:r>
              <a:rPr lang="en-US" dirty="0" smtClean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Dequeue</a:t>
            </a:r>
            <a:r>
              <a:rPr lang="en-US" dirty="0" smtClean="0"/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Display value of the node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" idx="4"/>
          </p:cNvCxnSpPr>
          <p:nvPr/>
        </p:nvCxnSpPr>
        <p:spPr>
          <a:xfrm flipH="1">
            <a:off x="762000" y="1524000"/>
            <a:ext cx="1143000" cy="236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" y="38862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676525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DAY 1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TREES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0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78130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 following steps </a:t>
            </a:r>
            <a:br>
              <a:rPr lang="en-US" dirty="0" smtClean="0"/>
            </a:br>
            <a:r>
              <a:rPr lang="en-US" dirty="0" smtClean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Dequeue</a:t>
            </a:r>
            <a:r>
              <a:rPr lang="en-US" dirty="0" smtClean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Display value of the node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38862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7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949E-6 -6.98358E-6 L 0.0833 0.16654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54065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 following steps </a:t>
            </a:r>
            <a:br>
              <a:rPr lang="en-US" dirty="0" smtClean="0"/>
            </a:br>
            <a:r>
              <a:rPr lang="en-US" dirty="0" smtClean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Dequeue</a:t>
            </a:r>
            <a:r>
              <a:rPr lang="en-US" dirty="0" smtClean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Display value of the 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50732" y="50292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382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4"/>
            <a:endCxn id="12" idx="0"/>
          </p:cNvCxnSpPr>
          <p:nvPr/>
        </p:nvCxnSpPr>
        <p:spPr>
          <a:xfrm flipH="1">
            <a:off x="778915" y="2133600"/>
            <a:ext cx="287885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3886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5146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4"/>
            <a:endCxn id="15" idx="0"/>
          </p:cNvCxnSpPr>
          <p:nvPr/>
        </p:nvCxnSpPr>
        <p:spPr>
          <a:xfrm flipH="1">
            <a:off x="1401308" y="2133600"/>
            <a:ext cx="1341892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19200" y="3886200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8" idx="3"/>
          </p:cNvCxnSpPr>
          <p:nvPr/>
        </p:nvCxnSpPr>
        <p:spPr>
          <a:xfrm flipV="1">
            <a:off x="1676400" y="4876800"/>
            <a:ext cx="4953000" cy="3370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05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67117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 following steps </a:t>
            </a:r>
            <a:br>
              <a:rPr lang="en-US" dirty="0" smtClean="0"/>
            </a:br>
            <a:r>
              <a:rPr lang="en-US" dirty="0" smtClean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Dequeue</a:t>
            </a:r>
            <a:r>
              <a:rPr lang="en-US" dirty="0" smtClean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Display value of the node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82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3886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5146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19200" y="3886200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400" y="4876800"/>
            <a:ext cx="4953000" cy="3370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74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044E-8 3.36109E-6 L 0.05658 0.161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" y="8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81757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 following steps </a:t>
            </a:r>
            <a:br>
              <a:rPr lang="en-US" dirty="0" smtClean="0"/>
            </a:br>
            <a:r>
              <a:rPr lang="en-US" dirty="0" smtClean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Dequeue</a:t>
            </a:r>
            <a:r>
              <a:rPr lang="en-US" dirty="0" smtClean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Display value of the node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82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3000" y="5029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5146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19200" y="3886200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400" y="4876800"/>
            <a:ext cx="4953000" cy="3370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7200" y="22860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4"/>
            <a:endCxn id="18" idx="0"/>
          </p:cNvCxnSpPr>
          <p:nvPr/>
        </p:nvCxnSpPr>
        <p:spPr>
          <a:xfrm>
            <a:off x="685800" y="2743200"/>
            <a:ext cx="1318689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3886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248822" y="22860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>
            <a:off x="1477422" y="2743200"/>
            <a:ext cx="1136667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3886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1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20" grpId="0" animBg="1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34445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 following steps </a:t>
            </a:r>
            <a:br>
              <a:rPr lang="en-US" dirty="0" smtClean="0"/>
            </a:br>
            <a:r>
              <a:rPr lang="en-US" dirty="0" smtClean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Dequeue</a:t>
            </a:r>
            <a:r>
              <a:rPr lang="en-US" dirty="0" smtClean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Display value of the 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82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3000" y="5029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5146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19200" y="3886200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FB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400" y="4876800"/>
            <a:ext cx="4953000" cy="3370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7200" y="22860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4"/>
            <a:endCxn id="18" idx="0"/>
          </p:cNvCxnSpPr>
          <p:nvPr/>
        </p:nvCxnSpPr>
        <p:spPr>
          <a:xfrm>
            <a:off x="685800" y="2743200"/>
            <a:ext cx="1318689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3886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248822" y="22860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>
            <a:off x="1477422" y="2743200"/>
            <a:ext cx="1136667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3886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410200"/>
            <a:ext cx="207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 on and so forth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775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traversal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4839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6913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are three cases:</a:t>
            </a:r>
          </a:p>
          <a:p>
            <a:pPr lvl="1"/>
            <a:r>
              <a:rPr lang="en-US" dirty="0" smtClean="0"/>
              <a:t>Pre-order: VLR (Visit – Left – Right), means at every node try to visit first (display the node first) then go its left </a:t>
            </a:r>
            <a:r>
              <a:rPr lang="en-US" dirty="0" err="1" smtClean="0"/>
              <a:t>subtree</a:t>
            </a:r>
            <a:r>
              <a:rPr lang="en-US" dirty="0" smtClean="0"/>
              <a:t> then its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pPr lvl="1"/>
            <a:r>
              <a:rPr lang="en-US" dirty="0" smtClean="0"/>
              <a:t>In-order: LVR (Left – Visit – Right), means at every node try to go to the left </a:t>
            </a:r>
            <a:r>
              <a:rPr lang="en-US" dirty="0" err="1" smtClean="0"/>
              <a:t>subtree</a:t>
            </a:r>
            <a:r>
              <a:rPr lang="en-US" dirty="0" smtClean="0"/>
              <a:t> first, if at a node cannot go any further left then  visit (display the node), then try to go to the right </a:t>
            </a:r>
            <a:r>
              <a:rPr lang="en-US" dirty="0" err="1" smtClean="0"/>
              <a:t>subtree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Post-order: LRV (Left – Right – Visit), means at every node try to go all the way to left first, when at a node, cannot go left any further, then try to go right, if at a node cannot go left or right any further, then display the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0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900"/>
            <a:ext cx="9144000" cy="489697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61907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473200"/>
            <a:ext cx="8661400" cy="3898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96118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3" y="1447800"/>
            <a:ext cx="8574634" cy="3962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4071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 the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088" r="2088"/>
          <a:stretch>
            <a:fillRect/>
          </a:stretch>
        </p:blipFill>
        <p:spPr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83274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581400"/>
            <a:ext cx="3657600" cy="2590800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685800"/>
            <a:ext cx="3644900" cy="2768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677934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0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Binary Search Tree is a node based tree data structure which has following properties</a:t>
            </a:r>
          </a:p>
          <a:p>
            <a:pPr lvl="1"/>
            <a:r>
              <a:rPr lang="en-US" dirty="0" smtClean="0"/>
              <a:t>Left </a:t>
            </a:r>
            <a:r>
              <a:rPr lang="en-US" dirty="0" err="1" smtClean="0"/>
              <a:t>subtree</a:t>
            </a:r>
            <a:r>
              <a:rPr lang="en-US" dirty="0" smtClean="0"/>
              <a:t> of a node contains only nodes with keys less than the node’s key</a:t>
            </a:r>
          </a:p>
          <a:p>
            <a:pPr lvl="1"/>
            <a:r>
              <a:rPr lang="en-US" dirty="0" smtClean="0"/>
              <a:t>Right </a:t>
            </a:r>
            <a:r>
              <a:rPr lang="en-US" dirty="0" err="1" smtClean="0"/>
              <a:t>subtree</a:t>
            </a:r>
            <a:r>
              <a:rPr lang="en-US" dirty="0" smtClean="0"/>
              <a:t> of a node contains only nodes with keys greater than the node’s key</a:t>
            </a:r>
          </a:p>
          <a:p>
            <a:pPr lvl="1"/>
            <a:r>
              <a:rPr lang="en-US" dirty="0" smtClean="0"/>
              <a:t>Both the left and right </a:t>
            </a:r>
            <a:r>
              <a:rPr lang="en-US" dirty="0" err="1" smtClean="0"/>
              <a:t>subtrees</a:t>
            </a:r>
            <a:r>
              <a:rPr lang="en-US" dirty="0" smtClean="0"/>
              <a:t> must also be binary search trees</a:t>
            </a:r>
          </a:p>
          <a:p>
            <a:r>
              <a:rPr lang="en-US" dirty="0" smtClean="0"/>
              <a:t>From above definition, it’s naturally follows that</a:t>
            </a:r>
          </a:p>
          <a:p>
            <a:pPr lvl="1"/>
            <a:r>
              <a:rPr lang="en-US" dirty="0" smtClean="0"/>
              <a:t>Each node has a distinct key (no equal)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 </a:t>
            </a:r>
            <a:r>
              <a:rPr lang="en-US" dirty="0" err="1" smtClean="0">
                <a:solidFill>
                  <a:srgbClr val="FF0000"/>
                </a:solidFill>
              </a:rPr>
              <a:t>inorder</a:t>
            </a:r>
            <a:r>
              <a:rPr lang="en-US" dirty="0" smtClean="0">
                <a:solidFill>
                  <a:srgbClr val="FF0000"/>
                </a:solidFill>
              </a:rPr>
              <a:t> traversal of a binary search tree visits the keys in increasing order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76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66800"/>
            <a:ext cx="6096000" cy="505690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728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Binary Search Tree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5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on Binary Search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19200" y="1383268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6611" y="19928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57600" y="1828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709253" y="1629830"/>
            <a:ext cx="511322" cy="362901"/>
          </a:xfrm>
          <a:custGeom>
            <a:avLst/>
            <a:gdLst>
              <a:gd name="connsiteX0" fmla="*/ 511322 w 511322"/>
              <a:gd name="connsiteY0" fmla="*/ 0 h 362901"/>
              <a:gd name="connsiteX1" fmla="*/ 181437 w 511322"/>
              <a:gd name="connsiteY1" fmla="*/ 98973 h 362901"/>
              <a:gd name="connsiteX2" fmla="*/ 0 w 511322"/>
              <a:gd name="connsiteY2" fmla="*/ 362901 h 36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22" h="362901">
                <a:moveTo>
                  <a:pt x="511322" y="0"/>
                </a:moveTo>
                <a:cubicBezTo>
                  <a:pt x="388989" y="19245"/>
                  <a:pt x="266657" y="38490"/>
                  <a:pt x="181437" y="98973"/>
                </a:cubicBezTo>
                <a:cubicBezTo>
                  <a:pt x="96217" y="159457"/>
                  <a:pt x="0" y="362901"/>
                  <a:pt x="0" y="36290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114800" y="1295400"/>
            <a:ext cx="511322" cy="362901"/>
          </a:xfrm>
          <a:custGeom>
            <a:avLst/>
            <a:gdLst>
              <a:gd name="connsiteX0" fmla="*/ 511322 w 511322"/>
              <a:gd name="connsiteY0" fmla="*/ 0 h 362901"/>
              <a:gd name="connsiteX1" fmla="*/ 181437 w 511322"/>
              <a:gd name="connsiteY1" fmla="*/ 98973 h 362901"/>
              <a:gd name="connsiteX2" fmla="*/ 0 w 511322"/>
              <a:gd name="connsiteY2" fmla="*/ 362901 h 36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22" h="362901">
                <a:moveTo>
                  <a:pt x="511322" y="0"/>
                </a:moveTo>
                <a:cubicBezTo>
                  <a:pt x="388989" y="19245"/>
                  <a:pt x="266657" y="38490"/>
                  <a:pt x="181437" y="98973"/>
                </a:cubicBezTo>
                <a:cubicBezTo>
                  <a:pt x="96217" y="159457"/>
                  <a:pt x="0" y="362901"/>
                  <a:pt x="0" y="36290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72000" y="990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162800" y="1828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7696200" y="1295400"/>
            <a:ext cx="511322" cy="362901"/>
          </a:xfrm>
          <a:custGeom>
            <a:avLst/>
            <a:gdLst>
              <a:gd name="connsiteX0" fmla="*/ 511322 w 511322"/>
              <a:gd name="connsiteY0" fmla="*/ 0 h 362901"/>
              <a:gd name="connsiteX1" fmla="*/ 181437 w 511322"/>
              <a:gd name="connsiteY1" fmla="*/ 98973 h 362901"/>
              <a:gd name="connsiteX2" fmla="*/ 0 w 511322"/>
              <a:gd name="connsiteY2" fmla="*/ 362901 h 36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22" h="362901">
                <a:moveTo>
                  <a:pt x="511322" y="0"/>
                </a:moveTo>
                <a:cubicBezTo>
                  <a:pt x="388989" y="19245"/>
                  <a:pt x="266657" y="38490"/>
                  <a:pt x="181437" y="98973"/>
                </a:cubicBezTo>
                <a:cubicBezTo>
                  <a:pt x="96217" y="159457"/>
                  <a:pt x="0" y="362901"/>
                  <a:pt x="0" y="36290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77000" y="2514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229600" y="990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3"/>
            <a:endCxn id="16" idx="7"/>
          </p:cNvCxnSpPr>
          <p:nvPr/>
        </p:nvCxnSpPr>
        <p:spPr>
          <a:xfrm flipH="1">
            <a:off x="6932285" y="2284085"/>
            <a:ext cx="3086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" y="4114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1219200" y="3581400"/>
            <a:ext cx="511322" cy="362901"/>
          </a:xfrm>
          <a:custGeom>
            <a:avLst/>
            <a:gdLst>
              <a:gd name="connsiteX0" fmla="*/ 511322 w 511322"/>
              <a:gd name="connsiteY0" fmla="*/ 0 h 362901"/>
              <a:gd name="connsiteX1" fmla="*/ 181437 w 511322"/>
              <a:gd name="connsiteY1" fmla="*/ 98973 h 362901"/>
              <a:gd name="connsiteX2" fmla="*/ 0 w 511322"/>
              <a:gd name="connsiteY2" fmla="*/ 362901 h 36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22" h="362901">
                <a:moveTo>
                  <a:pt x="511322" y="0"/>
                </a:moveTo>
                <a:cubicBezTo>
                  <a:pt x="388989" y="19245"/>
                  <a:pt x="266657" y="38490"/>
                  <a:pt x="181437" y="98973"/>
                </a:cubicBezTo>
                <a:cubicBezTo>
                  <a:pt x="96217" y="159457"/>
                  <a:pt x="0" y="362901"/>
                  <a:pt x="0" y="36290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0" y="4800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295400" y="4800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3"/>
            <a:endCxn id="22" idx="7"/>
          </p:cNvCxnSpPr>
          <p:nvPr/>
        </p:nvCxnSpPr>
        <p:spPr>
          <a:xfrm flipH="1">
            <a:off x="455285" y="4570085"/>
            <a:ext cx="3086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5"/>
            <a:endCxn id="23" idx="1"/>
          </p:cNvCxnSpPr>
          <p:nvPr/>
        </p:nvCxnSpPr>
        <p:spPr>
          <a:xfrm>
            <a:off x="1141085" y="4570085"/>
            <a:ext cx="2324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752600" y="3276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886200" y="38862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4419600" y="3352800"/>
            <a:ext cx="511322" cy="362901"/>
          </a:xfrm>
          <a:custGeom>
            <a:avLst/>
            <a:gdLst>
              <a:gd name="connsiteX0" fmla="*/ 511322 w 511322"/>
              <a:gd name="connsiteY0" fmla="*/ 0 h 362901"/>
              <a:gd name="connsiteX1" fmla="*/ 181437 w 511322"/>
              <a:gd name="connsiteY1" fmla="*/ 98973 h 362901"/>
              <a:gd name="connsiteX2" fmla="*/ 0 w 511322"/>
              <a:gd name="connsiteY2" fmla="*/ 362901 h 36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22" h="362901">
                <a:moveTo>
                  <a:pt x="511322" y="0"/>
                </a:moveTo>
                <a:cubicBezTo>
                  <a:pt x="388989" y="19245"/>
                  <a:pt x="266657" y="38490"/>
                  <a:pt x="181437" y="98973"/>
                </a:cubicBezTo>
                <a:cubicBezTo>
                  <a:pt x="96217" y="159457"/>
                  <a:pt x="0" y="362901"/>
                  <a:pt x="0" y="36290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00400" y="4572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495800" y="4572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3"/>
            <a:endCxn id="31" idx="7"/>
          </p:cNvCxnSpPr>
          <p:nvPr/>
        </p:nvCxnSpPr>
        <p:spPr>
          <a:xfrm flipH="1">
            <a:off x="3655685" y="4341485"/>
            <a:ext cx="3086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4341485" y="4341485"/>
            <a:ext cx="2324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953000" y="3048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886200" y="5334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2" idx="3"/>
            <a:endCxn id="36" idx="7"/>
          </p:cNvCxnSpPr>
          <p:nvPr/>
        </p:nvCxnSpPr>
        <p:spPr>
          <a:xfrm flipH="1">
            <a:off x="4341485" y="5027285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543800" y="3429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858000" y="4114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8153400" y="4114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0" idx="3"/>
            <a:endCxn id="42" idx="7"/>
          </p:cNvCxnSpPr>
          <p:nvPr/>
        </p:nvCxnSpPr>
        <p:spPr>
          <a:xfrm flipH="1">
            <a:off x="7313285" y="3884285"/>
            <a:ext cx="3086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5"/>
            <a:endCxn id="43" idx="1"/>
          </p:cNvCxnSpPr>
          <p:nvPr/>
        </p:nvCxnSpPr>
        <p:spPr>
          <a:xfrm>
            <a:off x="7999085" y="3884285"/>
            <a:ext cx="2324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229600" y="54864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543800" y="4876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7" idx="7"/>
          </p:cNvCxnSpPr>
          <p:nvPr/>
        </p:nvCxnSpPr>
        <p:spPr>
          <a:xfrm flipH="1">
            <a:off x="7999085" y="4570085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5"/>
            <a:endCxn id="46" idx="1"/>
          </p:cNvCxnSpPr>
          <p:nvPr/>
        </p:nvCxnSpPr>
        <p:spPr>
          <a:xfrm>
            <a:off x="7999085" y="5332085"/>
            <a:ext cx="3086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1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40" grpId="0" animBg="1"/>
      <p:bldP spid="42" grpId="0" animBg="1"/>
      <p:bldP spid="43" grpId="0" animBg="1"/>
      <p:bldP spid="46" grpId="0" animBg="1"/>
      <p:bldP spid="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on a Binary Search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607"/>
            <a:ext cx="9144000" cy="4964193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8840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on Binary Search Trees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4" y="914400"/>
            <a:ext cx="8940800" cy="4953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96493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Finished day 1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treeS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2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tree is an abstract model of a hierarchical structure</a:t>
            </a:r>
          </a:p>
          <a:p>
            <a:r>
              <a:rPr lang="en-US" dirty="0" smtClean="0"/>
              <a:t>A tree consists of nodes with parent-child relation</a:t>
            </a:r>
          </a:p>
          <a:p>
            <a:r>
              <a:rPr lang="en-US" dirty="0" smtClean="0"/>
              <a:t>Inspiration: family trees</a:t>
            </a:r>
          </a:p>
          <a:p>
            <a:r>
              <a:rPr lang="en-US" dirty="0" smtClean="0"/>
              <a:t>Applications:</a:t>
            </a:r>
          </a:p>
          <a:p>
            <a:pPr lvl="1"/>
            <a:r>
              <a:rPr lang="en-US" dirty="0" smtClean="0"/>
              <a:t>Organization charts</a:t>
            </a:r>
          </a:p>
          <a:p>
            <a:pPr lvl="1"/>
            <a:r>
              <a:rPr lang="en-US" dirty="0" smtClean="0"/>
              <a:t>File systems</a:t>
            </a:r>
          </a:p>
          <a:p>
            <a:pPr lvl="1"/>
            <a:r>
              <a:rPr lang="en-US" dirty="0" smtClean="0"/>
              <a:t>Programming environments</a:t>
            </a:r>
          </a:p>
          <a:p>
            <a:r>
              <a:rPr lang="en-US" dirty="0" smtClean="0"/>
              <a:t>Every node except one (a root) has a unique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8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(Formal)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Empty structure is an empty tree</a:t>
            </a:r>
          </a:p>
          <a:p>
            <a:r>
              <a:rPr lang="en-US" dirty="0" smtClean="0"/>
              <a:t>Non-empty tree consists of a root and its children, where these children are also trees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38399"/>
            <a:ext cx="8001000" cy="370702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2454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a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382000" cy="5069356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6089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Root</a:t>
            </a:r>
            <a:r>
              <a:rPr lang="en-US" dirty="0" smtClean="0"/>
              <a:t>: unique node without a parent</a:t>
            </a:r>
          </a:p>
          <a:p>
            <a:r>
              <a:rPr lang="en-US" b="1" dirty="0" smtClean="0"/>
              <a:t>Internal node</a:t>
            </a:r>
            <a:r>
              <a:rPr lang="en-US" dirty="0" smtClean="0"/>
              <a:t>: node with at least one child (A, B, C, F)</a:t>
            </a:r>
          </a:p>
          <a:p>
            <a:r>
              <a:rPr lang="en-US" b="1" dirty="0" smtClean="0"/>
              <a:t>Leaf</a:t>
            </a:r>
            <a:r>
              <a:rPr lang="en-US" dirty="0" smtClean="0"/>
              <a:t>: node without children (E, I, J, K, G, H, D)</a:t>
            </a:r>
          </a:p>
          <a:p>
            <a:r>
              <a:rPr lang="en-US" b="1" dirty="0" smtClean="0"/>
              <a:t>Ancestors</a:t>
            </a:r>
            <a:r>
              <a:rPr lang="en-US" dirty="0" smtClean="0"/>
              <a:t>: parent, grandparent, great-grand-parent, …</a:t>
            </a:r>
          </a:p>
          <a:p>
            <a:r>
              <a:rPr lang="en-US" b="1" dirty="0" smtClean="0"/>
              <a:t>Descendants</a:t>
            </a:r>
            <a:r>
              <a:rPr lang="en-US" dirty="0" smtClean="0"/>
              <a:t>: child, grandchild, great-grandchild, etc.</a:t>
            </a:r>
          </a:p>
          <a:p>
            <a:r>
              <a:rPr lang="en-US" b="1" dirty="0" smtClean="0"/>
              <a:t>Level</a:t>
            </a:r>
            <a:r>
              <a:rPr lang="en-US" dirty="0" smtClean="0"/>
              <a:t>: a root is at level 1 (sometimes 0).</a:t>
            </a:r>
          </a:p>
          <a:p>
            <a:pPr lvl="1"/>
            <a:r>
              <a:rPr lang="en-US" dirty="0" smtClean="0"/>
              <a:t>A father is level </a:t>
            </a:r>
            <a:r>
              <a:rPr lang="en-US" i="1" dirty="0" err="1" smtClean="0">
                <a:latin typeface="Courier"/>
                <a:cs typeface="Courier"/>
              </a:rPr>
              <a:t>i</a:t>
            </a:r>
            <a:r>
              <a:rPr lang="en-US" dirty="0" smtClean="0"/>
              <a:t> then its children are at level </a:t>
            </a:r>
            <a:r>
              <a:rPr lang="en-US" i="1" dirty="0" smtClean="0"/>
              <a:t>i+1</a:t>
            </a:r>
          </a:p>
          <a:p>
            <a:r>
              <a:rPr lang="en-US" b="1" dirty="0" smtClean="0"/>
              <a:t>Height</a:t>
            </a:r>
            <a:r>
              <a:rPr lang="en-US" dirty="0" smtClean="0"/>
              <a:t>: maximum level in a tree </a:t>
            </a:r>
          </a:p>
          <a:p>
            <a:pPr lvl="1"/>
            <a:r>
              <a:rPr lang="en-US" dirty="0" smtClean="0"/>
              <a:t>Empty tree is a legitimate tree of height 0 (by definition)</a:t>
            </a:r>
          </a:p>
          <a:p>
            <a:pPr lvl="1"/>
            <a:r>
              <a:rPr lang="en-US" dirty="0" smtClean="0"/>
              <a:t>A single node is a tree of height 1</a:t>
            </a:r>
          </a:p>
          <a:p>
            <a:r>
              <a:rPr lang="en-US" b="1" dirty="0" smtClean="0"/>
              <a:t>Degree (order)</a:t>
            </a:r>
            <a:r>
              <a:rPr lang="en-US" dirty="0" smtClean="0"/>
              <a:t>: number of its children</a:t>
            </a:r>
          </a:p>
          <a:p>
            <a:r>
              <a:rPr lang="en-US" dirty="0" smtClean="0"/>
              <a:t>Each node has to be reachable from the root through a unique sequence of arcs, called </a:t>
            </a:r>
            <a:r>
              <a:rPr lang="en-US" b="1" dirty="0" smtClean="0"/>
              <a:t>path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number of arcs in a path is called the </a:t>
            </a:r>
            <a:r>
              <a:rPr lang="en-US" b="1" dirty="0" smtClean="0"/>
              <a:t>length of the path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79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8686800" cy="5105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89482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4893</TotalTime>
  <Words>1408</Words>
  <Application>Microsoft Macintosh PowerPoint</Application>
  <PresentationFormat>On-screen Show (4:3)</PresentationFormat>
  <Paragraphs>229</Paragraphs>
  <Slides>49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FGRTemplate</vt:lpstr>
      <vt:lpstr>Binary Trees</vt:lpstr>
      <vt:lpstr>Objectives</vt:lpstr>
      <vt:lpstr>DAY 1 TREES</vt:lpstr>
      <vt:lpstr>Definitions</vt:lpstr>
      <vt:lpstr>What is a tree?</vt:lpstr>
      <vt:lpstr>Exact (Formal) definition</vt:lpstr>
      <vt:lpstr>Given a tree</vt:lpstr>
      <vt:lpstr>Tree Terminologies</vt:lpstr>
      <vt:lpstr>Tree examples</vt:lpstr>
      <vt:lpstr>Tree examples</vt:lpstr>
      <vt:lpstr>Linked List to Tree Conversion</vt:lpstr>
      <vt:lpstr>Binary tree</vt:lpstr>
      <vt:lpstr>Binary Trees</vt:lpstr>
      <vt:lpstr>Types of Binary Trees</vt:lpstr>
      <vt:lpstr>Tree Traversal</vt:lpstr>
      <vt:lpstr>Breadth-first Tree traversal example</vt:lpstr>
      <vt:lpstr>Tutorial: visit first or recursive call first</vt:lpstr>
      <vt:lpstr>Tree traversal</vt:lpstr>
      <vt:lpstr>Ways of depth-first traversal</vt:lpstr>
      <vt:lpstr>Inorder tree traversal</vt:lpstr>
      <vt:lpstr>Tree Traversal Example</vt:lpstr>
      <vt:lpstr>Binary tree implementation </vt:lpstr>
      <vt:lpstr>Array - Binary tree implementation</vt:lpstr>
      <vt:lpstr>Linked - Binary tree implementation</vt:lpstr>
      <vt:lpstr>Demo – Build Queue First – Queue Node</vt:lpstr>
      <vt:lpstr>MyQueue</vt:lpstr>
      <vt:lpstr>MyQueue</vt:lpstr>
      <vt:lpstr>Tree Implementation</vt:lpstr>
      <vt:lpstr>Breadth-first Algorithm</vt:lpstr>
      <vt:lpstr>Breadth-first Algorithm</vt:lpstr>
      <vt:lpstr>Breadth-first Algorithm</vt:lpstr>
      <vt:lpstr>Breadth-first Algorithm</vt:lpstr>
      <vt:lpstr>Breadth-first Algorithm</vt:lpstr>
      <vt:lpstr>Breadth-first Algorithm</vt:lpstr>
      <vt:lpstr>Breadth-first traversal</vt:lpstr>
      <vt:lpstr>Depth first</vt:lpstr>
      <vt:lpstr>Depth first</vt:lpstr>
      <vt:lpstr>Test program</vt:lpstr>
      <vt:lpstr>Setting up the tree</vt:lpstr>
      <vt:lpstr>Traverse the tree</vt:lpstr>
      <vt:lpstr>Output</vt:lpstr>
      <vt:lpstr>Binary search trees</vt:lpstr>
      <vt:lpstr>Binary Search Tree Definition</vt:lpstr>
      <vt:lpstr>Binary search tree example</vt:lpstr>
      <vt:lpstr>Implementing Binary Search Tree</vt:lpstr>
      <vt:lpstr>Insertion on Binary Search Tree</vt:lpstr>
      <vt:lpstr>Insertion on a Binary Search Tree</vt:lpstr>
      <vt:lpstr>Searching on Binary Search Trees</vt:lpstr>
      <vt:lpstr>Finished day 1 treeS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phamvanvung</cp:lastModifiedBy>
  <cp:revision>349</cp:revision>
  <dcterms:created xsi:type="dcterms:W3CDTF">2013-07-03T07:19:54Z</dcterms:created>
  <dcterms:modified xsi:type="dcterms:W3CDTF">2015-09-12T06:40:03Z</dcterms:modified>
</cp:coreProperties>
</file>