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79" r:id="rId2"/>
    <p:sldId id="280" r:id="rId3"/>
    <p:sldId id="281" r:id="rId4"/>
    <p:sldId id="258" r:id="rId5"/>
    <p:sldId id="259" r:id="rId6"/>
    <p:sldId id="260" r:id="rId7"/>
    <p:sldId id="300" r:id="rId8"/>
    <p:sldId id="301" r:id="rId9"/>
    <p:sldId id="327" r:id="rId10"/>
    <p:sldId id="261" r:id="rId11"/>
    <p:sldId id="262" r:id="rId12"/>
    <p:sldId id="28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308" r:id="rId21"/>
    <p:sldId id="309" r:id="rId22"/>
    <p:sldId id="311" r:id="rId23"/>
    <p:sldId id="315" r:id="rId24"/>
    <p:sldId id="302" r:id="rId25"/>
    <p:sldId id="312" r:id="rId26"/>
    <p:sldId id="306" r:id="rId27"/>
    <p:sldId id="307" r:id="rId28"/>
    <p:sldId id="314" r:id="rId29"/>
    <p:sldId id="270" r:id="rId30"/>
    <p:sldId id="303" r:id="rId31"/>
    <p:sldId id="304" r:id="rId32"/>
    <p:sldId id="305" r:id="rId33"/>
    <p:sldId id="271" r:id="rId34"/>
    <p:sldId id="272" r:id="rId35"/>
    <p:sldId id="273" r:id="rId36"/>
    <p:sldId id="283" r:id="rId37"/>
    <p:sldId id="284" r:id="rId38"/>
    <p:sldId id="277" r:id="rId39"/>
    <p:sldId id="275" r:id="rId40"/>
    <p:sldId id="326" r:id="rId41"/>
    <p:sldId id="285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32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286" r:id="rId61"/>
    <p:sldId id="295" r:id="rId62"/>
    <p:sldId id="296" r:id="rId63"/>
    <p:sldId id="297" r:id="rId64"/>
    <p:sldId id="298" r:id="rId65"/>
    <p:sldId id="299" r:id="rId66"/>
    <p:sldId id="278" r:id="rId6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587" autoAdjust="0"/>
  </p:normalViewPr>
  <p:slideViewPr>
    <p:cSldViewPr>
      <p:cViewPr varScale="1">
        <p:scale>
          <a:sx n="99" d="100"/>
          <a:sy n="99" d="100"/>
        </p:scale>
        <p:origin x="-12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909EE-3318-2B49-BBCA-50C0EA6484E2}" type="datetimeFigureOut">
              <a:rPr lang="en-US" smtClean="0"/>
              <a:t>9/12/15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E58F1-43C4-3C4A-9C38-277D97C7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 +2 d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"/>
            <a:ext cx="554196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C91A6DD-4B97-A44A-8125-9E5E6419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0"/>
            <a:ext cx="8839200" cy="4983163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4791567-DCBB-B244-8634-670E4DC37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5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3622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3246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AD44F54-EFF1-244C-8799-676BDE63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F3DF8F7-6E23-544E-8920-67B05D58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09390D-275C-804B-A44F-3E68F25E1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68D4978-056A-A94E-9F32-098FD70D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36638"/>
            <a:ext cx="43449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344988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6638"/>
            <a:ext cx="43465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346575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EFBB3F0-6B2B-0D47-9E7D-7FA18170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169065C-FD15-854F-89EB-0B38BB03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B75DA09-8370-5C46-9213-C6A77BDB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F204EF-56CA-7748-9862-78417351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4DDD6C6-1011-7949-941D-36131125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LOGO +2 dai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3000"/>
            <a:ext cx="37338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Calibri" charset="0"/>
              </a:rPr>
              <a:t>Binary Trees</a:t>
            </a:r>
            <a:endParaRPr lang="en-US" dirty="0">
              <a:latin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Chapter 6</a:t>
            </a:r>
          </a:p>
        </p:txBody>
      </p:sp>
    </p:spTree>
    <p:extLst>
      <p:ext uri="{BB962C8B-B14F-4D97-AF65-F5344CB8AC3E}">
        <p14:creationId xmlns:p14="http://schemas.microsoft.com/office/powerpoint/2010/main" val="295265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node with two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by Merging</a:t>
            </a:r>
          </a:p>
          <a:p>
            <a:r>
              <a:rPr lang="en-US" dirty="0" smtClean="0"/>
              <a:t>Delete by Copying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2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by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60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Making one tree out of the two </a:t>
            </a:r>
            <a:r>
              <a:rPr lang="en-US" dirty="0" err="1" smtClean="0"/>
              <a:t>substrees</a:t>
            </a:r>
            <a:r>
              <a:rPr lang="en-US" dirty="0" smtClean="0"/>
              <a:t> of the node</a:t>
            </a:r>
          </a:p>
          <a:p>
            <a:pPr lvl="1"/>
            <a:r>
              <a:rPr lang="en-US" dirty="0" smtClean="0"/>
              <a:t>Now it has only one child (delete this using previous </a:t>
            </a:r>
            <a:r>
              <a:rPr lang="en-US" dirty="0" err="1" smtClean="0"/>
              <a:t>algo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And then attaching it to the node’s parent </a:t>
            </a:r>
            <a:r>
              <a:rPr lang="en-US" dirty="0" err="1" smtClean="0"/>
              <a:t>substree</a:t>
            </a:r>
            <a:r>
              <a:rPr lang="en-US" dirty="0" smtClean="0"/>
              <a:t> is called deleting by merging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0"/>
            <a:ext cx="9144000" cy="3238959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74643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by merging details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100"/>
            <a:ext cx="9144000" cy="4732324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591363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 of a tree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203279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14486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by Copying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node has two children, the problem can be reduced to</a:t>
            </a:r>
          </a:p>
          <a:p>
            <a:pPr lvl="1"/>
            <a:r>
              <a:rPr lang="en-US" dirty="0" smtClean="0"/>
              <a:t>The node is a leaf</a:t>
            </a:r>
          </a:p>
          <a:p>
            <a:pPr lvl="1"/>
            <a:r>
              <a:rPr lang="en-US" dirty="0" smtClean="0"/>
              <a:t>The node has only one nonempty child.</a:t>
            </a:r>
          </a:p>
          <a:p>
            <a:r>
              <a:rPr lang="en-US" dirty="0" smtClean="0"/>
              <a:t>Solution: Replace the key being deleted with its immediate predecessor (or successor)</a:t>
            </a:r>
          </a:p>
          <a:p>
            <a:r>
              <a:rPr lang="en-US" dirty="0" smtClean="0"/>
              <a:t>A key’s predecessor is the key in the right most node in the left </a:t>
            </a:r>
            <a:r>
              <a:rPr lang="en-US" dirty="0" err="1" smtClean="0"/>
              <a:t>substree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71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by Copying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104900"/>
            <a:ext cx="9067800" cy="56769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95655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915400" cy="1219200"/>
          </a:xfrm>
        </p:spPr>
        <p:txBody>
          <a:bodyPr/>
          <a:lstStyle/>
          <a:p>
            <a:r>
              <a:rPr lang="en-US" dirty="0" smtClean="0"/>
              <a:t>Same set of values may be represented as different binary-search trees.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52600"/>
            <a:ext cx="3860800" cy="261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600200"/>
            <a:ext cx="3860800" cy="26162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4191000"/>
            <a:ext cx="8915400" cy="2133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Transforming the first into the second</a:t>
            </a:r>
          </a:p>
          <a:p>
            <a:pPr lvl="1"/>
            <a:r>
              <a:rPr lang="en-US" dirty="0" smtClean="0"/>
              <a:t>Choose minimum element from the right </a:t>
            </a:r>
            <a:r>
              <a:rPr lang="en-US" dirty="0" err="1" smtClean="0"/>
              <a:t>subtree</a:t>
            </a:r>
            <a:r>
              <a:rPr lang="en-US" dirty="0" smtClean="0"/>
              <a:t> (19)</a:t>
            </a:r>
          </a:p>
          <a:p>
            <a:pPr lvl="1"/>
            <a:r>
              <a:rPr lang="en-US" dirty="0" smtClean="0"/>
              <a:t>Replace 5 by 19</a:t>
            </a:r>
          </a:p>
          <a:p>
            <a:pPr lvl="1"/>
            <a:r>
              <a:rPr lang="en-US" dirty="0" smtClean="0"/>
              <a:t>Hang 5 as left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26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same approach can be used to remove a node, which has two children</a:t>
            </a:r>
          </a:p>
          <a:p>
            <a:pPr lvl="1"/>
            <a:r>
              <a:rPr lang="en-US" dirty="0" smtClean="0"/>
              <a:t>Find a minimum value on the right </a:t>
            </a:r>
            <a:r>
              <a:rPr lang="en-US" dirty="0" err="1" smtClean="0"/>
              <a:t>subtree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(or the maximum on the left </a:t>
            </a:r>
            <a:r>
              <a:rPr lang="en-US" dirty="0" err="1" smtClean="0">
                <a:solidFill>
                  <a:srgbClr val="FF0000"/>
                </a:solidFill>
              </a:rPr>
              <a:t>subtree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smtClean="0"/>
              <a:t>Replace value of the node to be removed with found minimum. Now right </a:t>
            </a:r>
            <a:r>
              <a:rPr lang="en-US" dirty="0" err="1" smtClean="0"/>
              <a:t>subtree</a:t>
            </a:r>
            <a:r>
              <a:rPr lang="en-US" dirty="0" smtClean="0"/>
              <a:t> contains a duplicate</a:t>
            </a:r>
          </a:p>
          <a:p>
            <a:pPr lvl="1"/>
            <a:r>
              <a:rPr lang="en-US" dirty="0" smtClean="0"/>
              <a:t>Apply remove to the right </a:t>
            </a:r>
            <a:r>
              <a:rPr lang="en-US" dirty="0" err="1" smtClean="0"/>
              <a:t>subtree</a:t>
            </a:r>
            <a:r>
              <a:rPr lang="en-US" dirty="0" smtClean="0"/>
              <a:t> to remove duplicate</a:t>
            </a:r>
          </a:p>
          <a:p>
            <a:r>
              <a:rPr lang="en-US" dirty="0" smtClean="0"/>
              <a:t>Note also that the minimum node will not have left </a:t>
            </a:r>
            <a:r>
              <a:rPr lang="en-US" dirty="0" err="1" smtClean="0"/>
              <a:t>subchild</a:t>
            </a:r>
            <a:endParaRPr lang="en-US" dirty="0" smtClean="0"/>
          </a:p>
          <a:p>
            <a:pPr lvl="1"/>
            <a:r>
              <a:rPr lang="en-US" dirty="0" smtClean="0"/>
              <a:t>So the deletion is first/or second case (delete leaf, or delete node with one child) 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75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by Copying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0"/>
            <a:ext cx="6985000" cy="38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0" y="1524000"/>
            <a:ext cx="698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02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by Copying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6985000" cy="38100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0" y="1524000"/>
            <a:ext cx="6985000" cy="38100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4871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Calibri" charset="0"/>
              </a:rPr>
              <a:t>Objectives</a:t>
            </a:r>
            <a:endParaRPr lang="en-US" dirty="0">
              <a:latin typeface="Calibri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Trees, Binary Trees, and Binary Search Trees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Tree Traversal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Implementing Binary Trees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Binary Search Tree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Insertion</a:t>
            </a:r>
          </a:p>
          <a:p>
            <a:r>
              <a:rPr lang="en-US" b="1" dirty="0">
                <a:solidFill>
                  <a:srgbClr val="FF0000"/>
                </a:solidFill>
                <a:latin typeface="Calibri" charset="0"/>
              </a:rPr>
              <a:t>Deletion</a:t>
            </a:r>
          </a:p>
          <a:p>
            <a:r>
              <a:rPr lang="en-US" b="1" dirty="0">
                <a:solidFill>
                  <a:srgbClr val="FF0000"/>
                </a:solidFill>
                <a:latin typeface="Calibri" charset="0"/>
              </a:rPr>
              <a:t>Balancing a </a:t>
            </a:r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Tree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Simple tree balancing</a:t>
            </a:r>
            <a:endParaRPr lang="en-US" b="1" dirty="0">
              <a:solidFill>
                <a:srgbClr val="FF0000"/>
              </a:solidFill>
              <a:latin typeface="Calibri" charset="0"/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charset="0"/>
              </a:rPr>
              <a:t>The DSW Algorithm (*)</a:t>
            </a:r>
          </a:p>
          <a:p>
            <a:pPr lvl="1"/>
            <a:r>
              <a:rPr lang="en-US" dirty="0">
                <a:latin typeface="Calibri" charset="0"/>
              </a:rPr>
              <a:t>AVL Trees</a:t>
            </a:r>
          </a:p>
          <a:p>
            <a:r>
              <a:rPr lang="en-US" dirty="0">
                <a:latin typeface="Calibri" charset="0"/>
              </a:rPr>
              <a:t>Heaps</a:t>
            </a:r>
          </a:p>
          <a:p>
            <a:r>
              <a:rPr lang="en-US" dirty="0">
                <a:latin typeface="Calibri" charset="0"/>
              </a:rPr>
              <a:t>Polish Notation and Expression Trees (*)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56711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Find the </a:t>
            </a:r>
            <a:r>
              <a:rPr lang="en-US" dirty="0" smtClean="0">
                <a:solidFill>
                  <a:srgbClr val="FF0000"/>
                </a:solidFill>
              </a:rPr>
              <a:t>right most (largest) </a:t>
            </a:r>
            <a:r>
              <a:rPr lang="en-US" dirty="0" smtClean="0"/>
              <a:t>of the left </a:t>
            </a:r>
            <a:r>
              <a:rPr lang="en-US" dirty="0" err="1" smtClean="0"/>
              <a:t>subtree</a:t>
            </a:r>
            <a:r>
              <a:rPr lang="en-US" dirty="0" smtClean="0"/>
              <a:t> of the node, and its </a:t>
            </a:r>
            <a:r>
              <a:rPr lang="en-US" dirty="0" smtClean="0">
                <a:solidFill>
                  <a:srgbClr val="FF0000"/>
                </a:solidFill>
              </a:rPr>
              <a:t>previous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45138" y="32766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6" idx="6"/>
          </p:cNvCxnSpPr>
          <p:nvPr/>
        </p:nvCxnSpPr>
        <p:spPr>
          <a:xfrm flipH="1" flipV="1">
            <a:off x="1676400" y="3200400"/>
            <a:ext cx="268738" cy="26086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05237" y="2209800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previous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>
            <a:stCxn id="52" idx="1"/>
          </p:cNvCxnSpPr>
          <p:nvPr/>
        </p:nvCxnSpPr>
        <p:spPr>
          <a:xfrm flipH="1">
            <a:off x="2600045" y="2394466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76400" y="3657600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83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Find the </a:t>
            </a:r>
            <a:r>
              <a:rPr lang="en-US" dirty="0" smtClean="0">
                <a:solidFill>
                  <a:srgbClr val="FF0000"/>
                </a:solidFill>
              </a:rPr>
              <a:t>right most (largest) </a:t>
            </a:r>
            <a:r>
              <a:rPr lang="en-US" dirty="0" smtClean="0"/>
              <a:t>of the left </a:t>
            </a:r>
            <a:r>
              <a:rPr lang="en-US" dirty="0" err="1" smtClean="0"/>
              <a:t>subtree</a:t>
            </a:r>
            <a:r>
              <a:rPr lang="en-US" dirty="0" smtClean="0"/>
              <a:t> of the node, and its </a:t>
            </a:r>
            <a:r>
              <a:rPr lang="en-US" dirty="0" smtClean="0">
                <a:solidFill>
                  <a:srgbClr val="FF0000"/>
                </a:solidFill>
              </a:rPr>
              <a:t>previous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Copy the info of the largest node of this left </a:t>
            </a:r>
            <a:r>
              <a:rPr lang="en-US" dirty="0" err="1" smtClean="0">
                <a:solidFill>
                  <a:srgbClr val="FF0000"/>
                </a:solidFill>
              </a:rPr>
              <a:t>subtree</a:t>
            </a:r>
            <a:r>
              <a:rPr lang="en-US" dirty="0" smtClean="0">
                <a:solidFill>
                  <a:srgbClr val="FF0000"/>
                </a:solidFill>
              </a:rPr>
              <a:t> to the deleted node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09800" y="32004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6" idx="6"/>
          </p:cNvCxnSpPr>
          <p:nvPr/>
        </p:nvCxnSpPr>
        <p:spPr>
          <a:xfrm flipH="1" flipV="1">
            <a:off x="1676400" y="3200400"/>
            <a:ext cx="533400" cy="18466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05237" y="2209800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previous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>
            <a:stCxn id="52" idx="1"/>
          </p:cNvCxnSpPr>
          <p:nvPr/>
        </p:nvCxnSpPr>
        <p:spPr>
          <a:xfrm flipH="1">
            <a:off x="2600045" y="2394466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 rot="2395193">
            <a:off x="1565607" y="2155916"/>
            <a:ext cx="297786" cy="950288"/>
          </a:xfrm>
          <a:custGeom>
            <a:avLst/>
            <a:gdLst>
              <a:gd name="connsiteX0" fmla="*/ 800874 w 800874"/>
              <a:gd name="connsiteY0" fmla="*/ 2264141 h 2264141"/>
              <a:gd name="connsiteX1" fmla="*/ 192 w 800874"/>
              <a:gd name="connsiteY1" fmla="*/ 1366768 h 2264141"/>
              <a:gd name="connsiteX2" fmla="*/ 718045 w 800874"/>
              <a:gd name="connsiteY2" fmla="*/ 0 h 226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874" h="2264141">
                <a:moveTo>
                  <a:pt x="800874" y="2264141"/>
                </a:moveTo>
                <a:cubicBezTo>
                  <a:pt x="407435" y="2004133"/>
                  <a:pt x="13997" y="1744125"/>
                  <a:pt x="192" y="1366768"/>
                </a:cubicBezTo>
                <a:cubicBezTo>
                  <a:pt x="-13613" y="989411"/>
                  <a:pt x="718045" y="0"/>
                  <a:pt x="718045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76400" y="3657600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9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09800" y="32004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6" idx="6"/>
          </p:cNvCxnSpPr>
          <p:nvPr/>
        </p:nvCxnSpPr>
        <p:spPr>
          <a:xfrm flipH="1" flipV="1">
            <a:off x="1676400" y="3200400"/>
            <a:ext cx="533400" cy="18466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05237" y="2209800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previous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>
            <a:stCxn id="52" idx="1"/>
          </p:cNvCxnSpPr>
          <p:nvPr/>
        </p:nvCxnSpPr>
        <p:spPr>
          <a:xfrm flipH="1">
            <a:off x="2600045" y="2394466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 rot="2395193">
            <a:off x="1565607" y="2155916"/>
            <a:ext cx="297786" cy="950288"/>
          </a:xfrm>
          <a:custGeom>
            <a:avLst/>
            <a:gdLst>
              <a:gd name="connsiteX0" fmla="*/ 800874 w 800874"/>
              <a:gd name="connsiteY0" fmla="*/ 2264141 h 2264141"/>
              <a:gd name="connsiteX1" fmla="*/ 192 w 800874"/>
              <a:gd name="connsiteY1" fmla="*/ 1366768 h 2264141"/>
              <a:gd name="connsiteX2" fmla="*/ 718045 w 800874"/>
              <a:gd name="connsiteY2" fmla="*/ 0 h 226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874" h="2264141">
                <a:moveTo>
                  <a:pt x="800874" y="2264141"/>
                </a:moveTo>
                <a:cubicBezTo>
                  <a:pt x="407435" y="2004133"/>
                  <a:pt x="13997" y="1744125"/>
                  <a:pt x="192" y="1366768"/>
                </a:cubicBezTo>
                <a:cubicBezTo>
                  <a:pt x="-13613" y="989411"/>
                  <a:pt x="718045" y="0"/>
                  <a:pt x="718045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76400" y="3657600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29001" y="4431268"/>
            <a:ext cx="571500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Find the </a:t>
            </a:r>
            <a:r>
              <a:rPr lang="en-US" dirty="0" smtClean="0">
                <a:solidFill>
                  <a:srgbClr val="FF0000"/>
                </a:solidFill>
              </a:rPr>
              <a:t>right most (largest) </a:t>
            </a:r>
            <a:r>
              <a:rPr lang="en-US" dirty="0" smtClean="0"/>
              <a:t>of the left </a:t>
            </a:r>
            <a:r>
              <a:rPr lang="en-US" dirty="0" err="1" smtClean="0"/>
              <a:t>subtree</a:t>
            </a:r>
            <a:r>
              <a:rPr lang="en-US" dirty="0" smtClean="0"/>
              <a:t> of the node, and its </a:t>
            </a:r>
            <a:r>
              <a:rPr lang="en-US" dirty="0" smtClean="0">
                <a:solidFill>
                  <a:srgbClr val="FF0000"/>
                </a:solidFill>
              </a:rPr>
              <a:t>previous</a:t>
            </a:r>
          </a:p>
          <a:p>
            <a:pPr marL="342900" indent="-342900">
              <a:buAutoNum type="arabicPeriod"/>
            </a:pPr>
            <a:r>
              <a:rPr lang="en-US" dirty="0" smtClean="0"/>
              <a:t>Copy the info of the largest node of this left </a:t>
            </a:r>
            <a:r>
              <a:rPr lang="en-US" dirty="0" err="1" smtClean="0"/>
              <a:t>subtree</a:t>
            </a:r>
            <a:r>
              <a:rPr lang="en-US" dirty="0" smtClean="0"/>
              <a:t> to the deleted node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If the left child’s right </a:t>
            </a:r>
            <a:r>
              <a:rPr lang="en-US" dirty="0" err="1" smtClean="0">
                <a:solidFill>
                  <a:srgbClr val="FF0000"/>
                </a:solidFill>
              </a:rPr>
              <a:t>subtree</a:t>
            </a:r>
            <a:r>
              <a:rPr lang="en-US" dirty="0" smtClean="0">
                <a:solidFill>
                  <a:srgbClr val="FF0000"/>
                </a:solidFill>
              </a:rPr>
              <a:t> is null (previous=node) </a:t>
            </a:r>
          </a:p>
          <a:p>
            <a:pPr marL="800100" lvl="1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True: </a:t>
            </a:r>
            <a:r>
              <a:rPr lang="en-US" dirty="0" err="1" smtClean="0">
                <a:solidFill>
                  <a:srgbClr val="FF0000"/>
                </a:solidFill>
              </a:rPr>
              <a:t>previous.left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temp.left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False : </a:t>
            </a:r>
            <a:r>
              <a:rPr lang="en-US" dirty="0" err="1" smtClean="0">
                <a:solidFill>
                  <a:srgbClr val="000000"/>
                </a:solidFill>
              </a:rPr>
              <a:t>Previous.left</a:t>
            </a:r>
            <a:r>
              <a:rPr lang="en-US" dirty="0" smtClean="0">
                <a:solidFill>
                  <a:srgbClr val="000000"/>
                </a:solidFill>
              </a:rPr>
              <a:t> = </a:t>
            </a:r>
            <a:r>
              <a:rPr lang="en-US" dirty="0" err="1" smtClean="0">
                <a:solidFill>
                  <a:srgbClr val="000000"/>
                </a:solidFill>
              </a:rPr>
              <a:t>temp.right</a:t>
            </a: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3" name="Freeform 2"/>
          <p:cNvSpPr/>
          <p:nvPr/>
        </p:nvSpPr>
        <p:spPr>
          <a:xfrm>
            <a:off x="1062975" y="2567867"/>
            <a:ext cx="1418058" cy="1394380"/>
          </a:xfrm>
          <a:custGeom>
            <a:avLst/>
            <a:gdLst>
              <a:gd name="connsiteX0" fmla="*/ 1380487 w 1418058"/>
              <a:gd name="connsiteY0" fmla="*/ 0 h 1394380"/>
              <a:gd name="connsiteX1" fmla="*/ 1242438 w 1418058"/>
              <a:gd name="connsiteY1" fmla="*/ 1063042 h 1394380"/>
              <a:gd name="connsiteX2" fmla="*/ 0 w 1418058"/>
              <a:gd name="connsiteY2" fmla="*/ 1394380 h 13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8058" h="1394380">
                <a:moveTo>
                  <a:pt x="1380487" y="0"/>
                </a:moveTo>
                <a:cubicBezTo>
                  <a:pt x="1426503" y="415322"/>
                  <a:pt x="1472519" y="830645"/>
                  <a:pt x="1242438" y="1063042"/>
                </a:cubicBezTo>
                <a:cubicBezTo>
                  <a:pt x="1012357" y="1295439"/>
                  <a:pt x="0" y="1394380"/>
                  <a:pt x="0" y="139438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219200" y="2895600"/>
            <a:ext cx="5334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3000" y="3038755"/>
            <a:ext cx="542645" cy="3140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259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05237" y="2209800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previous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>
            <a:stCxn id="52" idx="1"/>
          </p:cNvCxnSpPr>
          <p:nvPr/>
        </p:nvCxnSpPr>
        <p:spPr>
          <a:xfrm flipH="1">
            <a:off x="2600045" y="2394466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29001" y="4431268"/>
            <a:ext cx="571500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Find the </a:t>
            </a:r>
            <a:r>
              <a:rPr lang="en-US" dirty="0" smtClean="0">
                <a:solidFill>
                  <a:srgbClr val="FF0000"/>
                </a:solidFill>
              </a:rPr>
              <a:t>right most (largest) </a:t>
            </a:r>
            <a:r>
              <a:rPr lang="en-US" dirty="0" smtClean="0"/>
              <a:t>of the left </a:t>
            </a:r>
            <a:r>
              <a:rPr lang="en-US" dirty="0" err="1" smtClean="0"/>
              <a:t>subtree</a:t>
            </a:r>
            <a:r>
              <a:rPr lang="en-US" dirty="0" smtClean="0"/>
              <a:t> of the node, and its </a:t>
            </a:r>
            <a:r>
              <a:rPr lang="en-US" dirty="0" smtClean="0">
                <a:solidFill>
                  <a:srgbClr val="FF0000"/>
                </a:solidFill>
              </a:rPr>
              <a:t>previous</a:t>
            </a:r>
          </a:p>
          <a:p>
            <a:pPr marL="342900" indent="-342900">
              <a:buAutoNum type="arabicPeriod"/>
            </a:pPr>
            <a:r>
              <a:rPr lang="en-US" dirty="0" smtClean="0"/>
              <a:t>Copy the info of the largest node of this left </a:t>
            </a:r>
            <a:r>
              <a:rPr lang="en-US" dirty="0" err="1" smtClean="0"/>
              <a:t>subtree</a:t>
            </a:r>
            <a:r>
              <a:rPr lang="en-US" dirty="0" smtClean="0"/>
              <a:t> to the deleted node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If the left child’s right </a:t>
            </a:r>
            <a:r>
              <a:rPr lang="en-US" dirty="0" err="1" smtClean="0">
                <a:solidFill>
                  <a:srgbClr val="FF0000"/>
                </a:solidFill>
              </a:rPr>
              <a:t>subtree</a:t>
            </a:r>
            <a:r>
              <a:rPr lang="en-US" dirty="0" smtClean="0">
                <a:solidFill>
                  <a:srgbClr val="FF0000"/>
                </a:solidFill>
              </a:rPr>
              <a:t> is null (previous=node) </a:t>
            </a:r>
          </a:p>
          <a:p>
            <a:pPr marL="800100" lvl="1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True: </a:t>
            </a:r>
            <a:r>
              <a:rPr lang="en-US" dirty="0" err="1" smtClean="0">
                <a:solidFill>
                  <a:srgbClr val="FF0000"/>
                </a:solidFill>
              </a:rPr>
              <a:t>previous.left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temp.left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False : </a:t>
            </a:r>
            <a:r>
              <a:rPr lang="en-US" dirty="0" err="1" smtClean="0">
                <a:solidFill>
                  <a:srgbClr val="000000"/>
                </a:solidFill>
              </a:rPr>
              <a:t>Previous.left</a:t>
            </a:r>
            <a:r>
              <a:rPr lang="en-US" dirty="0" smtClean="0">
                <a:solidFill>
                  <a:srgbClr val="000000"/>
                </a:solidFill>
              </a:rPr>
              <a:t> = </a:t>
            </a:r>
            <a:r>
              <a:rPr lang="en-US" dirty="0" err="1" smtClean="0">
                <a:solidFill>
                  <a:srgbClr val="000000"/>
                </a:solidFill>
              </a:rPr>
              <a:t>temp.right</a:t>
            </a: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3" name="Freeform 2"/>
          <p:cNvSpPr/>
          <p:nvPr/>
        </p:nvSpPr>
        <p:spPr>
          <a:xfrm>
            <a:off x="1062975" y="2567867"/>
            <a:ext cx="1418058" cy="1394380"/>
          </a:xfrm>
          <a:custGeom>
            <a:avLst/>
            <a:gdLst>
              <a:gd name="connsiteX0" fmla="*/ 1380487 w 1418058"/>
              <a:gd name="connsiteY0" fmla="*/ 0 h 1394380"/>
              <a:gd name="connsiteX1" fmla="*/ 1242438 w 1418058"/>
              <a:gd name="connsiteY1" fmla="*/ 1063042 h 1394380"/>
              <a:gd name="connsiteX2" fmla="*/ 0 w 1418058"/>
              <a:gd name="connsiteY2" fmla="*/ 1394380 h 13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8058" h="1394380">
                <a:moveTo>
                  <a:pt x="1380487" y="0"/>
                </a:moveTo>
                <a:cubicBezTo>
                  <a:pt x="1426503" y="415322"/>
                  <a:pt x="1472519" y="830645"/>
                  <a:pt x="1242438" y="1063042"/>
                </a:cubicBezTo>
                <a:cubicBezTo>
                  <a:pt x="1012357" y="1295439"/>
                  <a:pt x="0" y="1394380"/>
                  <a:pt x="0" y="139438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18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1828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0" idx="1"/>
          </p:cNvCxnSpPr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2954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0" name="Straight Arrow Connector 29"/>
          <p:cNvCxnSpPr>
            <a:stCxn id="10" idx="3"/>
            <a:endCxn id="28" idx="0"/>
          </p:cNvCxnSpPr>
          <p:nvPr/>
        </p:nvCxnSpPr>
        <p:spPr>
          <a:xfrm flipH="1">
            <a:off x="1524000" y="4047845"/>
            <a:ext cx="3717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Find the </a:t>
            </a:r>
            <a:r>
              <a:rPr lang="en-US" dirty="0" smtClean="0">
                <a:solidFill>
                  <a:srgbClr val="FF0000"/>
                </a:solidFill>
              </a:rPr>
              <a:t>right most (largest) </a:t>
            </a:r>
            <a:r>
              <a:rPr lang="en-US" dirty="0" smtClean="0"/>
              <a:t>of the left </a:t>
            </a:r>
            <a:r>
              <a:rPr lang="en-US" dirty="0" err="1" smtClean="0"/>
              <a:t>subtree</a:t>
            </a:r>
            <a:r>
              <a:rPr lang="en-US" dirty="0" smtClean="0"/>
              <a:t> of the node, and its </a:t>
            </a:r>
            <a:r>
              <a:rPr lang="en-US" dirty="0" smtClean="0">
                <a:solidFill>
                  <a:srgbClr val="FF0000"/>
                </a:solidFill>
              </a:rPr>
              <a:t>previous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33600" y="27432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6" idx="6"/>
          </p:cNvCxnSpPr>
          <p:nvPr/>
        </p:nvCxnSpPr>
        <p:spPr>
          <a:xfrm flipH="1">
            <a:off x="1676400" y="2927866"/>
            <a:ext cx="457200" cy="272534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895600" y="2133600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previous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>
            <a:stCxn id="52" idx="1"/>
          </p:cNvCxnSpPr>
          <p:nvPr/>
        </p:nvCxnSpPr>
        <p:spPr>
          <a:xfrm flipH="1">
            <a:off x="2590408" y="2318266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2860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0" idx="5"/>
            <a:endCxn id="36" idx="0"/>
          </p:cNvCxnSpPr>
          <p:nvPr/>
        </p:nvCxnSpPr>
        <p:spPr>
          <a:xfrm>
            <a:off x="2219045" y="4047845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05000" y="525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36" idx="3"/>
            <a:endCxn id="43" idx="0"/>
          </p:cNvCxnSpPr>
          <p:nvPr/>
        </p:nvCxnSpPr>
        <p:spPr>
          <a:xfrm flipH="1">
            <a:off x="2133600" y="4962245"/>
            <a:ext cx="219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9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1828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0" idx="1"/>
          </p:cNvCxnSpPr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2954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0" name="Straight Arrow Connector 29"/>
          <p:cNvCxnSpPr>
            <a:stCxn id="10" idx="3"/>
            <a:endCxn id="28" idx="0"/>
          </p:cNvCxnSpPr>
          <p:nvPr/>
        </p:nvCxnSpPr>
        <p:spPr>
          <a:xfrm flipH="1">
            <a:off x="1524000" y="4047845"/>
            <a:ext cx="3717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Find the </a:t>
            </a:r>
            <a:r>
              <a:rPr lang="en-US" dirty="0" smtClean="0">
                <a:solidFill>
                  <a:srgbClr val="FF0000"/>
                </a:solidFill>
              </a:rPr>
              <a:t>right most (largest) </a:t>
            </a:r>
            <a:r>
              <a:rPr lang="en-US" dirty="0" smtClean="0"/>
              <a:t>of the left </a:t>
            </a:r>
            <a:r>
              <a:rPr lang="en-US" dirty="0" err="1" smtClean="0"/>
              <a:t>subtree</a:t>
            </a:r>
            <a:r>
              <a:rPr lang="en-US" dirty="0" smtClean="0"/>
              <a:t> of the node, and its </a:t>
            </a:r>
            <a:r>
              <a:rPr lang="en-US" dirty="0" smtClean="0">
                <a:solidFill>
                  <a:srgbClr val="FF0000"/>
                </a:solidFill>
              </a:rPr>
              <a:t>previous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83338" y="40386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36" idx="7"/>
          </p:cNvCxnSpPr>
          <p:nvPr/>
        </p:nvCxnSpPr>
        <p:spPr>
          <a:xfrm flipH="1">
            <a:off x="2676245" y="4223266"/>
            <a:ext cx="107093" cy="415689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24237" y="3516868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previous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>
            <a:stCxn id="52" idx="1"/>
            <a:endCxn id="10" idx="7"/>
          </p:cNvCxnSpPr>
          <p:nvPr/>
        </p:nvCxnSpPr>
        <p:spPr>
          <a:xfrm flipH="1">
            <a:off x="2219045" y="3701534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2860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0" idx="5"/>
            <a:endCxn id="36" idx="0"/>
          </p:cNvCxnSpPr>
          <p:nvPr/>
        </p:nvCxnSpPr>
        <p:spPr>
          <a:xfrm>
            <a:off x="2219045" y="4047845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05000" y="525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36" idx="3"/>
            <a:endCxn id="43" idx="0"/>
          </p:cNvCxnSpPr>
          <p:nvPr/>
        </p:nvCxnSpPr>
        <p:spPr>
          <a:xfrm flipH="1">
            <a:off x="2133600" y="4962245"/>
            <a:ext cx="219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89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1828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0" idx="1"/>
          </p:cNvCxnSpPr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2954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0" name="Straight Arrow Connector 29"/>
          <p:cNvCxnSpPr>
            <a:stCxn id="10" idx="3"/>
            <a:endCxn id="28" idx="0"/>
          </p:cNvCxnSpPr>
          <p:nvPr/>
        </p:nvCxnSpPr>
        <p:spPr>
          <a:xfrm flipH="1">
            <a:off x="1524000" y="4047845"/>
            <a:ext cx="3717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Find the </a:t>
            </a:r>
            <a:r>
              <a:rPr lang="en-US" dirty="0" smtClean="0">
                <a:solidFill>
                  <a:srgbClr val="FF0000"/>
                </a:solidFill>
              </a:rPr>
              <a:t>right most (largest) </a:t>
            </a:r>
            <a:r>
              <a:rPr lang="en-US" dirty="0" smtClean="0"/>
              <a:t>of the left </a:t>
            </a:r>
            <a:r>
              <a:rPr lang="en-US" dirty="0" err="1" smtClean="0"/>
              <a:t>subtree</a:t>
            </a:r>
            <a:r>
              <a:rPr lang="en-US" dirty="0" smtClean="0"/>
              <a:t> of the node, and its </a:t>
            </a:r>
            <a:r>
              <a:rPr lang="en-US" dirty="0" smtClean="0">
                <a:solidFill>
                  <a:srgbClr val="FF0000"/>
                </a:solidFill>
              </a:rPr>
              <a:t>previous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Copy the info of the largest node of this left </a:t>
            </a:r>
            <a:r>
              <a:rPr lang="en-US" dirty="0" err="1" smtClean="0">
                <a:solidFill>
                  <a:srgbClr val="FF0000"/>
                </a:solidFill>
              </a:rPr>
              <a:t>subtree</a:t>
            </a:r>
            <a:r>
              <a:rPr lang="en-US" dirty="0" smtClean="0">
                <a:solidFill>
                  <a:srgbClr val="FF0000"/>
                </a:solidFill>
              </a:rPr>
              <a:t> to the deleted node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83338" y="40386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36" idx="7"/>
          </p:cNvCxnSpPr>
          <p:nvPr/>
        </p:nvCxnSpPr>
        <p:spPr>
          <a:xfrm flipH="1">
            <a:off x="2676245" y="4223266"/>
            <a:ext cx="107093" cy="415689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24237" y="3516868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previous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>
            <a:stCxn id="52" idx="1"/>
            <a:endCxn id="10" idx="7"/>
          </p:cNvCxnSpPr>
          <p:nvPr/>
        </p:nvCxnSpPr>
        <p:spPr>
          <a:xfrm flipH="1">
            <a:off x="2219045" y="3701534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2860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0" idx="5"/>
            <a:endCxn id="36" idx="0"/>
          </p:cNvCxnSpPr>
          <p:nvPr/>
        </p:nvCxnSpPr>
        <p:spPr>
          <a:xfrm>
            <a:off x="2219045" y="4047845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05000" y="525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36" idx="3"/>
            <a:endCxn id="43" idx="0"/>
          </p:cNvCxnSpPr>
          <p:nvPr/>
        </p:nvCxnSpPr>
        <p:spPr>
          <a:xfrm flipH="1">
            <a:off x="2133600" y="4962245"/>
            <a:ext cx="219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1490734" y="2429810"/>
            <a:ext cx="800874" cy="2264141"/>
          </a:xfrm>
          <a:custGeom>
            <a:avLst/>
            <a:gdLst>
              <a:gd name="connsiteX0" fmla="*/ 800874 w 800874"/>
              <a:gd name="connsiteY0" fmla="*/ 2264141 h 2264141"/>
              <a:gd name="connsiteX1" fmla="*/ 192 w 800874"/>
              <a:gd name="connsiteY1" fmla="*/ 1366768 h 2264141"/>
              <a:gd name="connsiteX2" fmla="*/ 718045 w 800874"/>
              <a:gd name="connsiteY2" fmla="*/ 0 h 226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874" h="2264141">
                <a:moveTo>
                  <a:pt x="800874" y="2264141"/>
                </a:moveTo>
                <a:cubicBezTo>
                  <a:pt x="407435" y="2004133"/>
                  <a:pt x="13997" y="1744125"/>
                  <a:pt x="192" y="1366768"/>
                </a:cubicBezTo>
                <a:cubicBezTo>
                  <a:pt x="-13613" y="989411"/>
                  <a:pt x="718045" y="0"/>
                  <a:pt x="718045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37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1828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0" idx="1"/>
          </p:cNvCxnSpPr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2954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0" name="Straight Arrow Connector 29"/>
          <p:cNvCxnSpPr>
            <a:stCxn id="10" idx="3"/>
            <a:endCxn id="28" idx="0"/>
          </p:cNvCxnSpPr>
          <p:nvPr/>
        </p:nvCxnSpPr>
        <p:spPr>
          <a:xfrm flipH="1">
            <a:off x="1524000" y="4047845"/>
            <a:ext cx="3717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Find the </a:t>
            </a:r>
            <a:r>
              <a:rPr lang="en-US" dirty="0" smtClean="0">
                <a:solidFill>
                  <a:srgbClr val="FF0000"/>
                </a:solidFill>
              </a:rPr>
              <a:t>right most (largest) </a:t>
            </a:r>
            <a:r>
              <a:rPr lang="en-US" dirty="0" smtClean="0"/>
              <a:t>of the left </a:t>
            </a:r>
            <a:r>
              <a:rPr lang="en-US" dirty="0" err="1" smtClean="0"/>
              <a:t>subtree</a:t>
            </a:r>
            <a:r>
              <a:rPr lang="en-US" dirty="0" smtClean="0"/>
              <a:t> of the node, and its </a:t>
            </a:r>
            <a:r>
              <a:rPr lang="en-US" dirty="0" smtClean="0">
                <a:solidFill>
                  <a:srgbClr val="FF0000"/>
                </a:solidFill>
              </a:rPr>
              <a:t>previous</a:t>
            </a:r>
          </a:p>
          <a:p>
            <a:pPr marL="342900" indent="-342900">
              <a:buAutoNum type="arabicPeriod"/>
            </a:pPr>
            <a:r>
              <a:rPr lang="en-US" dirty="0" smtClean="0"/>
              <a:t>Copy the info of the largest node of this left </a:t>
            </a:r>
            <a:r>
              <a:rPr lang="en-US" dirty="0" err="1" smtClean="0"/>
              <a:t>subtree</a:t>
            </a:r>
            <a:r>
              <a:rPr lang="en-US" dirty="0" smtClean="0"/>
              <a:t> to the deleted node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If the left child’s right </a:t>
            </a:r>
            <a:r>
              <a:rPr lang="en-US" dirty="0" err="1" smtClean="0">
                <a:solidFill>
                  <a:srgbClr val="FF0000"/>
                </a:solidFill>
              </a:rPr>
              <a:t>subtree</a:t>
            </a:r>
            <a:r>
              <a:rPr lang="en-US" dirty="0" smtClean="0">
                <a:solidFill>
                  <a:srgbClr val="FF0000"/>
                </a:solidFill>
              </a:rPr>
              <a:t> is null </a:t>
            </a:r>
          </a:p>
          <a:p>
            <a:pPr marL="800100" lvl="1" indent="-342900"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True: </a:t>
            </a:r>
            <a:r>
              <a:rPr lang="en-US" dirty="0" err="1" smtClean="0">
                <a:solidFill>
                  <a:srgbClr val="000000"/>
                </a:solidFill>
              </a:rPr>
              <a:t>previous.left</a:t>
            </a:r>
            <a:r>
              <a:rPr lang="en-US" dirty="0" smtClean="0">
                <a:solidFill>
                  <a:srgbClr val="000000"/>
                </a:solidFill>
              </a:rPr>
              <a:t>=</a:t>
            </a:r>
            <a:r>
              <a:rPr lang="en-US" dirty="0" err="1" smtClean="0">
                <a:solidFill>
                  <a:srgbClr val="000000"/>
                </a:solidFill>
              </a:rPr>
              <a:t>temp.left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  <a:endParaRPr lang="en-US" dirty="0">
              <a:solidFill>
                <a:srgbClr val="000000"/>
              </a:solidFill>
            </a:endParaRP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False : </a:t>
            </a:r>
            <a:r>
              <a:rPr lang="en-US" dirty="0" err="1" smtClean="0">
                <a:solidFill>
                  <a:srgbClr val="FF0000"/>
                </a:solidFill>
              </a:rPr>
              <a:t>Previous.right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temp.left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83338" y="40386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36" idx="7"/>
          </p:cNvCxnSpPr>
          <p:nvPr/>
        </p:nvCxnSpPr>
        <p:spPr>
          <a:xfrm flipH="1">
            <a:off x="2676245" y="4223266"/>
            <a:ext cx="107093" cy="415689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24237" y="3516868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previous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>
            <a:stCxn id="52" idx="1"/>
            <a:endCxn id="10" idx="7"/>
          </p:cNvCxnSpPr>
          <p:nvPr/>
        </p:nvCxnSpPr>
        <p:spPr>
          <a:xfrm flipH="1">
            <a:off x="2219045" y="3701534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2860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0" idx="5"/>
            <a:endCxn id="36" idx="0"/>
          </p:cNvCxnSpPr>
          <p:nvPr/>
        </p:nvCxnSpPr>
        <p:spPr>
          <a:xfrm>
            <a:off x="2219045" y="4047845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05000" y="525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36" idx="3"/>
            <a:endCxn id="43" idx="0"/>
          </p:cNvCxnSpPr>
          <p:nvPr/>
        </p:nvCxnSpPr>
        <p:spPr>
          <a:xfrm flipH="1">
            <a:off x="2133600" y="4962245"/>
            <a:ext cx="219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1490734" y="2429810"/>
            <a:ext cx="800874" cy="2264141"/>
          </a:xfrm>
          <a:custGeom>
            <a:avLst/>
            <a:gdLst>
              <a:gd name="connsiteX0" fmla="*/ 800874 w 800874"/>
              <a:gd name="connsiteY0" fmla="*/ 2264141 h 2264141"/>
              <a:gd name="connsiteX1" fmla="*/ 192 w 800874"/>
              <a:gd name="connsiteY1" fmla="*/ 1366768 h 2264141"/>
              <a:gd name="connsiteX2" fmla="*/ 718045 w 800874"/>
              <a:gd name="connsiteY2" fmla="*/ 0 h 226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874" h="2264141">
                <a:moveTo>
                  <a:pt x="800874" y="2264141"/>
                </a:moveTo>
                <a:cubicBezTo>
                  <a:pt x="407435" y="2004133"/>
                  <a:pt x="13997" y="1744125"/>
                  <a:pt x="192" y="1366768"/>
                </a:cubicBezTo>
                <a:cubicBezTo>
                  <a:pt x="-13613" y="989411"/>
                  <a:pt x="718045" y="0"/>
                  <a:pt x="718045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2263998" y="4003664"/>
            <a:ext cx="759550" cy="1352962"/>
          </a:xfrm>
          <a:custGeom>
            <a:avLst/>
            <a:gdLst>
              <a:gd name="connsiteX0" fmla="*/ 0 w 759550"/>
              <a:gd name="connsiteY0" fmla="*/ 0 h 1352962"/>
              <a:gd name="connsiteX1" fmla="*/ 759268 w 759550"/>
              <a:gd name="connsiteY1" fmla="*/ 593647 h 1352962"/>
              <a:gd name="connsiteX2" fmla="*/ 96635 w 759550"/>
              <a:gd name="connsiteY2" fmla="*/ 1352962 h 13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550" h="1352962">
                <a:moveTo>
                  <a:pt x="0" y="0"/>
                </a:moveTo>
                <a:cubicBezTo>
                  <a:pt x="371581" y="184076"/>
                  <a:pt x="743162" y="368153"/>
                  <a:pt x="759268" y="593647"/>
                </a:cubicBezTo>
                <a:cubicBezTo>
                  <a:pt x="775374" y="819141"/>
                  <a:pt x="96635" y="1352962"/>
                  <a:pt x="96635" y="1352962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09800" y="4495800"/>
            <a:ext cx="5334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6" idx="7"/>
          </p:cNvCxnSpPr>
          <p:nvPr/>
        </p:nvCxnSpPr>
        <p:spPr>
          <a:xfrm flipH="1">
            <a:off x="2133600" y="4638955"/>
            <a:ext cx="542645" cy="3140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066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1828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0" idx="1"/>
          </p:cNvCxnSpPr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2954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0" name="Straight Arrow Connector 29"/>
          <p:cNvCxnSpPr>
            <a:stCxn id="10" idx="3"/>
            <a:endCxn id="28" idx="0"/>
          </p:cNvCxnSpPr>
          <p:nvPr/>
        </p:nvCxnSpPr>
        <p:spPr>
          <a:xfrm flipH="1">
            <a:off x="1524000" y="4047845"/>
            <a:ext cx="3717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Find the </a:t>
            </a:r>
            <a:r>
              <a:rPr lang="en-US" dirty="0" smtClean="0">
                <a:solidFill>
                  <a:srgbClr val="FF0000"/>
                </a:solidFill>
              </a:rPr>
              <a:t>right most (largest) </a:t>
            </a:r>
            <a:r>
              <a:rPr lang="en-US" dirty="0" smtClean="0"/>
              <a:t>of the left </a:t>
            </a:r>
            <a:r>
              <a:rPr lang="en-US" dirty="0" err="1" smtClean="0"/>
              <a:t>subtree</a:t>
            </a:r>
            <a:r>
              <a:rPr lang="en-US" dirty="0" smtClean="0"/>
              <a:t> of the node, and its </a:t>
            </a:r>
            <a:r>
              <a:rPr lang="en-US" dirty="0" smtClean="0">
                <a:solidFill>
                  <a:srgbClr val="FF0000"/>
                </a:solidFill>
              </a:rPr>
              <a:t>previous</a:t>
            </a:r>
          </a:p>
          <a:p>
            <a:pPr marL="342900" indent="-342900">
              <a:buAutoNum type="arabicPeriod"/>
            </a:pPr>
            <a:r>
              <a:rPr lang="en-US" dirty="0" smtClean="0"/>
              <a:t>Copy the info of the largest node of this left </a:t>
            </a:r>
            <a:r>
              <a:rPr lang="en-US" dirty="0" err="1" smtClean="0"/>
              <a:t>subtree</a:t>
            </a:r>
            <a:r>
              <a:rPr lang="en-US" dirty="0" smtClean="0"/>
              <a:t> to the deleted node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If the left child’s right </a:t>
            </a:r>
            <a:r>
              <a:rPr lang="en-US" dirty="0" err="1" smtClean="0">
                <a:solidFill>
                  <a:srgbClr val="FF0000"/>
                </a:solidFill>
              </a:rPr>
              <a:t>subtree</a:t>
            </a:r>
            <a:r>
              <a:rPr lang="en-US" dirty="0" smtClean="0">
                <a:solidFill>
                  <a:srgbClr val="FF0000"/>
                </a:solidFill>
              </a:rPr>
              <a:t> is null </a:t>
            </a:r>
          </a:p>
          <a:p>
            <a:pPr marL="800100" lvl="1" indent="-342900"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True: </a:t>
            </a:r>
            <a:r>
              <a:rPr lang="en-US" dirty="0" err="1" smtClean="0">
                <a:solidFill>
                  <a:srgbClr val="000000"/>
                </a:solidFill>
              </a:rPr>
              <a:t>previous.right</a:t>
            </a:r>
            <a:r>
              <a:rPr lang="en-US" dirty="0" smtClean="0">
                <a:solidFill>
                  <a:srgbClr val="000000"/>
                </a:solidFill>
              </a:rPr>
              <a:t>=</a:t>
            </a:r>
            <a:r>
              <a:rPr lang="en-US" dirty="0" err="1" smtClean="0">
                <a:solidFill>
                  <a:srgbClr val="000000"/>
                </a:solidFill>
              </a:rPr>
              <a:t>temp.right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  <a:endParaRPr lang="en-US" dirty="0">
              <a:solidFill>
                <a:srgbClr val="000000"/>
              </a:solidFill>
            </a:endParaRP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False : </a:t>
            </a:r>
            <a:r>
              <a:rPr lang="en-US" dirty="0" err="1" smtClean="0">
                <a:solidFill>
                  <a:srgbClr val="FF0000"/>
                </a:solidFill>
              </a:rPr>
              <a:t>Previous.right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temp.left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05000" y="525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2263998" y="4003664"/>
            <a:ext cx="759550" cy="1352962"/>
          </a:xfrm>
          <a:custGeom>
            <a:avLst/>
            <a:gdLst>
              <a:gd name="connsiteX0" fmla="*/ 0 w 759550"/>
              <a:gd name="connsiteY0" fmla="*/ 0 h 1352962"/>
              <a:gd name="connsiteX1" fmla="*/ 759268 w 759550"/>
              <a:gd name="connsiteY1" fmla="*/ 593647 h 1352962"/>
              <a:gd name="connsiteX2" fmla="*/ 96635 w 759550"/>
              <a:gd name="connsiteY2" fmla="*/ 1352962 h 13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550" h="1352962">
                <a:moveTo>
                  <a:pt x="0" y="0"/>
                </a:moveTo>
                <a:cubicBezTo>
                  <a:pt x="371581" y="184076"/>
                  <a:pt x="743162" y="368153"/>
                  <a:pt x="759268" y="593647"/>
                </a:cubicBezTo>
                <a:cubicBezTo>
                  <a:pt x="775374" y="819141"/>
                  <a:pt x="96635" y="1352962"/>
                  <a:pt x="96635" y="1352962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23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node and its parent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700"/>
            <a:ext cx="9144000" cy="4539187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898399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676525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DAY 2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TREES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200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the node is a leave or has one child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4101709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900615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the node has both children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4709"/>
            <a:ext cx="9144000" cy="5692291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213248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Update root if deleting node is the root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1421939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98000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Binary search trees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balancing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is a balanced tree in general?</a:t>
            </a:r>
          </a:p>
          <a:p>
            <a:pPr lvl="1"/>
            <a:r>
              <a:rPr lang="en-US" dirty="0" smtClean="0"/>
              <a:t>No leaf is more than a certain amount farther from the root than any other</a:t>
            </a:r>
          </a:p>
          <a:p>
            <a:pPr lvl="1"/>
            <a:r>
              <a:rPr lang="en-US" dirty="0" smtClean="0"/>
              <a:t>This is vague but, no matter the variation, a balanced tree should maintain the O(log n) invariant for most operations</a:t>
            </a:r>
          </a:p>
          <a:p>
            <a:r>
              <a:rPr lang="en-US" dirty="0" smtClean="0"/>
              <a:t>Concrete definitions</a:t>
            </a:r>
          </a:p>
          <a:p>
            <a:pPr lvl="1"/>
            <a:r>
              <a:rPr lang="en-US" dirty="0" smtClean="0"/>
              <a:t>Is </a:t>
            </a:r>
            <a:r>
              <a:rPr lang="en-US" b="1" dirty="0" smtClean="0"/>
              <a:t>height-balanced </a:t>
            </a:r>
            <a:r>
              <a:rPr lang="en-US" dirty="0" smtClean="0"/>
              <a:t>or balanced if the difference in height of both </a:t>
            </a:r>
            <a:r>
              <a:rPr lang="en-US" dirty="0" err="1" smtClean="0"/>
              <a:t>subtrees</a:t>
            </a:r>
            <a:r>
              <a:rPr lang="en-US" dirty="0" smtClean="0"/>
              <a:t> of any node in the tree is either zero or one</a:t>
            </a:r>
          </a:p>
          <a:p>
            <a:pPr lvl="1"/>
            <a:r>
              <a:rPr lang="en-US" dirty="0" smtClean="0"/>
              <a:t>Is considered </a:t>
            </a:r>
            <a:r>
              <a:rPr lang="en-US" b="1" dirty="0" smtClean="0"/>
              <a:t>perfectly balanced </a:t>
            </a:r>
            <a:r>
              <a:rPr lang="en-US" dirty="0" smtClean="0"/>
              <a:t>if it is balanced and all leaves are to be found on one level or two levels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56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need to balance?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066800"/>
            <a:ext cx="6832600" cy="33020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57992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balance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all tree nodes to an array</a:t>
            </a:r>
          </a:p>
          <a:p>
            <a:r>
              <a:rPr lang="en-US" dirty="0" smtClean="0"/>
              <a:t>Sort the array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Clear the tree</a:t>
            </a:r>
          </a:p>
          <a:p>
            <a:r>
              <a:rPr lang="en-US" dirty="0" smtClean="0"/>
              <a:t>Call the balance() method</a:t>
            </a:r>
          </a:p>
          <a:p>
            <a:pPr lvl="1"/>
            <a:r>
              <a:rPr lang="en-US" dirty="0" smtClean="0"/>
              <a:t>Insert the middle of the array</a:t>
            </a:r>
          </a:p>
          <a:p>
            <a:pPr lvl="1"/>
            <a:r>
              <a:rPr lang="en-US" dirty="0" smtClean="0"/>
              <a:t>Recursively insert middle of the left part of the previous array</a:t>
            </a:r>
          </a:p>
          <a:p>
            <a:pPr lvl="1"/>
            <a:r>
              <a:rPr lang="en-US" dirty="0" smtClean="0"/>
              <a:t>Recursively insert middle of the right part of the previous array segment</a:t>
            </a:r>
          </a:p>
        </p:txBody>
      </p:sp>
    </p:spTree>
    <p:extLst>
      <p:ext uri="{BB962C8B-B14F-4D97-AF65-F5344CB8AC3E}">
        <p14:creationId xmlns:p14="http://schemas.microsoft.com/office/powerpoint/2010/main" val="2436872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balance algorithm Implementation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2131796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743858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67862"/>
            <a:ext cx="7937500" cy="5544038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69703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DSW Balancing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simple balance </a:t>
            </a:r>
            <a:r>
              <a:rPr lang="en-US" dirty="0" err="1" smtClean="0">
                <a:solidFill>
                  <a:srgbClr val="FF0000"/>
                </a:solidFill>
              </a:rPr>
              <a:t>algo’s</a:t>
            </a:r>
            <a:r>
              <a:rPr lang="en-US" dirty="0" smtClean="0">
                <a:solidFill>
                  <a:srgbClr val="FF0000"/>
                </a:solidFill>
              </a:rPr>
              <a:t> issues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Requires an array to be sorted before balancing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Requires clear the old tree and build a new one every balancing is called</a:t>
            </a:r>
          </a:p>
          <a:p>
            <a:r>
              <a:rPr lang="en-US" dirty="0" smtClean="0"/>
              <a:t>DSW: Day, Stout, Warren</a:t>
            </a:r>
          </a:p>
          <a:p>
            <a:pPr lvl="1"/>
            <a:r>
              <a:rPr lang="en-US" dirty="0" smtClean="0"/>
              <a:t>Requires little additional intermediate variables and use no sorting algorithm</a:t>
            </a:r>
          </a:p>
          <a:p>
            <a:pPr lvl="1"/>
            <a:r>
              <a:rPr lang="en-US" dirty="0" smtClean="0"/>
              <a:t>The building block for tree transformations is the rotation</a:t>
            </a:r>
          </a:p>
          <a:p>
            <a:pPr lvl="1"/>
            <a:r>
              <a:rPr lang="en-US" dirty="0" smtClean="0"/>
              <a:t>There are two types of rotation, left and right, which are symmetrical to one another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81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on 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cases of deleting a node from the binary search tree</a:t>
            </a:r>
          </a:p>
          <a:p>
            <a:pPr lvl="1"/>
            <a:r>
              <a:rPr lang="en-US" dirty="0" smtClean="0"/>
              <a:t>The node is a leaf (it has no children)</a:t>
            </a:r>
          </a:p>
          <a:p>
            <a:pPr lvl="1"/>
            <a:r>
              <a:rPr lang="en-US" dirty="0" smtClean="0"/>
              <a:t>The node has one child</a:t>
            </a:r>
          </a:p>
          <a:p>
            <a:pPr lvl="1"/>
            <a:r>
              <a:rPr lang="en-US" dirty="0" smtClean="0"/>
              <a:t>The node has two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09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rotation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95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rotation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28800" y="28194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66800" y="4114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10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7526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971800" y="41148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5"/>
            <a:endCxn id="5" idx="0"/>
          </p:cNvCxnSpPr>
          <p:nvPr/>
        </p:nvCxnSpPr>
        <p:spPr>
          <a:xfrm>
            <a:off x="1652167" y="2185567"/>
            <a:ext cx="519533" cy="633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>
          <a:xfrm flipH="1">
            <a:off x="1409700" y="3404767"/>
            <a:ext cx="5195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966367" y="4700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8" idx="0"/>
          </p:cNvCxnSpPr>
          <p:nvPr/>
        </p:nvCxnSpPr>
        <p:spPr>
          <a:xfrm>
            <a:off x="1652167" y="47001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2414167" y="34047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673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rotation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38400" y="3048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9200" y="4114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334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050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581400" y="4343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5"/>
          </p:cNvCxnSpPr>
          <p:nvPr/>
        </p:nvCxnSpPr>
        <p:spPr>
          <a:xfrm>
            <a:off x="1652167" y="2185567"/>
            <a:ext cx="5576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>
          <a:xfrm flipH="1">
            <a:off x="1562100" y="3633367"/>
            <a:ext cx="9767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118767" y="4700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66467" y="47001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023767" y="3633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171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rotation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9200" y="35814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334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050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5"/>
          </p:cNvCxnSpPr>
          <p:nvPr/>
        </p:nvCxnSpPr>
        <p:spPr>
          <a:xfrm>
            <a:off x="1652167" y="2185567"/>
            <a:ext cx="5576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6"/>
          </p:cNvCxnSpPr>
          <p:nvPr/>
        </p:nvCxnSpPr>
        <p:spPr>
          <a:xfrm flipH="1">
            <a:off x="1905000" y="3771900"/>
            <a:ext cx="14478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118767" y="41667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66467" y="41667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01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rotation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47800" y="3124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62000" y="41910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33600" y="41910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5"/>
          </p:cNvCxnSpPr>
          <p:nvPr/>
        </p:nvCxnSpPr>
        <p:spPr>
          <a:xfrm>
            <a:off x="1652167" y="2185567"/>
            <a:ext cx="5576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6"/>
          </p:cNvCxnSpPr>
          <p:nvPr/>
        </p:nvCxnSpPr>
        <p:spPr>
          <a:xfrm flipH="1" flipV="1">
            <a:off x="2133600" y="3467100"/>
            <a:ext cx="1219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347367" y="37095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95067" y="37095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119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</a:t>
            </a:r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860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47467" y="35571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91000" y="1219200"/>
            <a:ext cx="48287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Ch</a:t>
            </a:r>
            <a:r>
              <a:rPr lang="en-US" dirty="0" smtClean="0"/>
              <a:t> has 3 children</a:t>
            </a:r>
          </a:p>
          <a:p>
            <a:r>
              <a:rPr lang="en-US" dirty="0" smtClean="0"/>
              <a:t>- Q: Right child of </a:t>
            </a:r>
            <a:r>
              <a:rPr lang="en-US" dirty="0" err="1" smtClean="0"/>
              <a:t>Ch</a:t>
            </a:r>
            <a:r>
              <a:rPr lang="en-US" dirty="0" smtClean="0"/>
              <a:t> must be smaller than </a:t>
            </a:r>
            <a:r>
              <a:rPr lang="en-US" dirty="0" err="1" smtClean="0"/>
              <a:t>Pr</a:t>
            </a:r>
            <a:endParaRPr lang="en-US" dirty="0" smtClean="0"/>
          </a:p>
          <a:p>
            <a:r>
              <a:rPr lang="en-US" dirty="0" smtClean="0"/>
              <a:t>- Q: must be larger than </a:t>
            </a:r>
            <a:r>
              <a:rPr lang="en-US" dirty="0" err="1" smtClean="0"/>
              <a:t>Ch</a:t>
            </a:r>
            <a:r>
              <a:rPr lang="en-US" dirty="0" smtClean="0"/>
              <a:t> (right child of </a:t>
            </a:r>
            <a:r>
              <a:rPr lang="en-US" dirty="0" err="1" smtClean="0"/>
              <a:t>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- Q: is qualified to be left child of </a:t>
            </a:r>
            <a:r>
              <a:rPr lang="en-US" dirty="0" err="1" smtClean="0"/>
              <a:t>Pr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15" name="Straight Arrow Connector 14"/>
          <p:cNvCxnSpPr>
            <a:stCxn id="6" idx="6"/>
            <a:endCxn id="5" idx="2"/>
          </p:cNvCxnSpPr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068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</a:t>
            </a:r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86000" y="4343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47467" y="38619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481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</a:t>
            </a:r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43200" y="4800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048000" y="4114800"/>
            <a:ext cx="1524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234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</a:t>
            </a:r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43200" y="4800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4196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 flipH="1">
            <a:off x="3048000" y="4014367"/>
            <a:ext cx="4052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581866" cy="73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52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</a:t>
            </a:r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43200" y="4800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4196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 flipH="1">
            <a:off x="3048000" y="4014367"/>
            <a:ext cx="4052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581866" cy="73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84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leaf (node has no children)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2108200"/>
            <a:ext cx="7124700" cy="2628900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58626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rotation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83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rotation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43200" y="4800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4196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 flipH="1">
            <a:off x="3048000" y="4014367"/>
            <a:ext cx="4052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581866" cy="73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18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43200" y="4800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4196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 flipH="1">
            <a:off x="3048000" y="4014367"/>
            <a:ext cx="4052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581866" cy="73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05400" y="152400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Q: is qualified to be right child of Ch.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Q &gt; </a:t>
            </a:r>
            <a:r>
              <a:rPr lang="en-US" dirty="0" err="1" smtClean="0"/>
              <a:t>Ch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Q &lt; </a:t>
            </a:r>
            <a:r>
              <a:rPr lang="en-US" dirty="0" err="1" smtClean="0"/>
              <a:t>Pr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301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43200" y="4800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048000" y="4114800"/>
            <a:ext cx="1524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004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86000" y="4343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47467" y="38619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917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860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47467" y="35571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850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47800" y="3124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62000" y="41910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33600" y="41910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5"/>
          </p:cNvCxnSpPr>
          <p:nvPr/>
        </p:nvCxnSpPr>
        <p:spPr>
          <a:xfrm>
            <a:off x="1652167" y="2185567"/>
            <a:ext cx="5576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347367" y="37095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95067" y="37095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</p:cNvCxnSpPr>
          <p:nvPr/>
        </p:nvCxnSpPr>
        <p:spPr>
          <a:xfrm>
            <a:off x="2133600" y="3467100"/>
            <a:ext cx="1219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636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9200" y="35814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334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050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5"/>
          </p:cNvCxnSpPr>
          <p:nvPr/>
        </p:nvCxnSpPr>
        <p:spPr>
          <a:xfrm>
            <a:off x="1652167" y="2185567"/>
            <a:ext cx="5576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5" idx="2"/>
          </p:cNvCxnSpPr>
          <p:nvPr/>
        </p:nvCxnSpPr>
        <p:spPr>
          <a:xfrm flipV="1">
            <a:off x="1905000" y="3771900"/>
            <a:ext cx="14478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118767" y="41667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66467" y="41667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57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38400" y="3048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9200" y="4114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334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050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581400" y="4343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5"/>
          </p:cNvCxnSpPr>
          <p:nvPr/>
        </p:nvCxnSpPr>
        <p:spPr>
          <a:xfrm>
            <a:off x="1652167" y="2185567"/>
            <a:ext cx="5576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>
          <a:xfrm flipH="1">
            <a:off x="1562100" y="3633367"/>
            <a:ext cx="9767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118767" y="4700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66467" y="47001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023767" y="3633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06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rotation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28800" y="28194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66800" y="4114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10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7526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971800" y="41148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5"/>
            <a:endCxn id="5" idx="0"/>
          </p:cNvCxnSpPr>
          <p:nvPr/>
        </p:nvCxnSpPr>
        <p:spPr>
          <a:xfrm>
            <a:off x="1652167" y="2185567"/>
            <a:ext cx="519533" cy="633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>
          <a:xfrm flipH="1">
            <a:off x="1409700" y="3404767"/>
            <a:ext cx="5195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966367" y="4700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8" idx="0"/>
          </p:cNvCxnSpPr>
          <p:nvPr/>
        </p:nvCxnSpPr>
        <p:spPr>
          <a:xfrm>
            <a:off x="1652167" y="47001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2414167" y="34047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177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node with one child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14500"/>
            <a:ext cx="41021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700" y="1714500"/>
            <a:ext cx="41021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97035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rotation is the reverse of right rotation.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5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DSW </a:t>
            </a:r>
            <a:r>
              <a:rPr lang="en-US" dirty="0" err="1" smtClean="0"/>
              <a:t>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DSW consists of two steps</a:t>
            </a:r>
          </a:p>
          <a:p>
            <a:pPr lvl="1"/>
            <a:r>
              <a:rPr lang="en-US" dirty="0" smtClean="0"/>
              <a:t>1. Transform tree into link list like tree (backbone or vine)</a:t>
            </a:r>
          </a:p>
          <a:p>
            <a:pPr lvl="1"/>
            <a:r>
              <a:rPr lang="en-US" dirty="0" smtClean="0"/>
              <a:t>2. Rotating every second node of the backbone about its 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75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1. Creating the backbone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977900"/>
            <a:ext cx="8204200" cy="31369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449525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Creating the backbone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48768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297106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2. Building perfectly balanced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819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Every second node down to certain point is rotated about its parent</a:t>
            </a:r>
          </a:p>
          <a:p>
            <a:r>
              <a:rPr lang="en-US" dirty="0" smtClean="0"/>
              <a:t>The first pass may not reach the end of the backbone:</a:t>
            </a:r>
          </a:p>
          <a:p>
            <a:pPr lvl="1"/>
            <a:r>
              <a:rPr lang="en-US" dirty="0" smtClean="0"/>
              <a:t>It’s used to account for the difference between the number n of nodes in the current tree and the number 2 powers of upper round of </a:t>
            </a:r>
            <a:r>
              <a:rPr lang="en-US" dirty="0" err="1" smtClean="0"/>
              <a:t>lg</a:t>
            </a:r>
            <a:r>
              <a:rPr lang="en-US" dirty="0" smtClean="0"/>
              <a:t>(n+1) then – 1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3924300"/>
            <a:ext cx="7239000" cy="23241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496595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2. Building perfectly balanced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016000"/>
            <a:ext cx="8991600" cy="48260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216033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Calibri" charset="0"/>
              </a:rPr>
              <a:t>Objectives</a:t>
            </a:r>
            <a:endParaRPr lang="en-US" dirty="0">
              <a:latin typeface="Calibri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dirty="0">
                <a:latin typeface="Calibri" charset="0"/>
              </a:rPr>
              <a:t>Trees, Binary Trees, and Binary Search Trees</a:t>
            </a:r>
          </a:p>
          <a:p>
            <a:r>
              <a:rPr lang="en-US" dirty="0">
                <a:latin typeface="Calibri" charset="0"/>
              </a:rPr>
              <a:t>Tree Traversal</a:t>
            </a:r>
          </a:p>
          <a:p>
            <a:r>
              <a:rPr lang="en-US" dirty="0">
                <a:latin typeface="Calibri" charset="0"/>
              </a:rPr>
              <a:t>Implementing Binary Trees</a:t>
            </a:r>
          </a:p>
          <a:p>
            <a:r>
              <a:rPr lang="en-US" dirty="0">
                <a:latin typeface="Calibri" charset="0"/>
              </a:rPr>
              <a:t>Binary Search Tree</a:t>
            </a:r>
          </a:p>
          <a:p>
            <a:r>
              <a:rPr lang="en-US" dirty="0">
                <a:latin typeface="Calibri" charset="0"/>
              </a:rPr>
              <a:t>Insertion</a:t>
            </a:r>
          </a:p>
          <a:p>
            <a:r>
              <a:rPr lang="en-US" dirty="0">
                <a:latin typeface="Calibri" charset="0"/>
              </a:rPr>
              <a:t>Deletion</a:t>
            </a:r>
          </a:p>
          <a:p>
            <a:r>
              <a:rPr lang="en-US" dirty="0">
                <a:latin typeface="Calibri" charset="0"/>
              </a:rPr>
              <a:t>Balancing a Tree</a:t>
            </a:r>
          </a:p>
          <a:p>
            <a:pPr lvl="1"/>
            <a:r>
              <a:rPr lang="en-US" dirty="0">
                <a:latin typeface="Calibri" charset="0"/>
              </a:rPr>
              <a:t>The DSW Algorithm (*)</a:t>
            </a:r>
          </a:p>
          <a:p>
            <a:pPr lvl="1"/>
            <a:r>
              <a:rPr lang="en-US" dirty="0">
                <a:latin typeface="Calibri" charset="0"/>
              </a:rPr>
              <a:t>AVL Trees</a:t>
            </a:r>
          </a:p>
          <a:p>
            <a:r>
              <a:rPr lang="en-US" dirty="0">
                <a:latin typeface="Calibri" charset="0"/>
              </a:rPr>
              <a:t>Heaps</a:t>
            </a:r>
          </a:p>
          <a:p>
            <a:r>
              <a:rPr lang="en-US" dirty="0">
                <a:latin typeface="Calibri" charset="0"/>
              </a:rPr>
              <a:t>Polish Notation and Expression Trees (*)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2948036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both of these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the node doesn’t have left child</a:t>
            </a:r>
          </a:p>
          <a:p>
            <a:pPr lvl="1"/>
            <a:r>
              <a:rPr lang="en-US" dirty="0" smtClean="0"/>
              <a:t>Point the node to its right child</a:t>
            </a:r>
          </a:p>
          <a:p>
            <a:pPr lvl="1"/>
            <a:r>
              <a:rPr lang="en-US" dirty="0" smtClean="0"/>
              <a:t>We don’t care about the right child</a:t>
            </a:r>
          </a:p>
          <a:p>
            <a:r>
              <a:rPr lang="en-US" dirty="0" smtClean="0"/>
              <a:t>If the node doesn’t have right child</a:t>
            </a:r>
          </a:p>
          <a:p>
            <a:pPr lvl="1"/>
            <a:r>
              <a:rPr lang="en-US" dirty="0" smtClean="0"/>
              <a:t>Point the node to its left child</a:t>
            </a:r>
          </a:p>
          <a:p>
            <a:pPr lvl="1"/>
            <a:r>
              <a:rPr lang="en-US" dirty="0" smtClean="0"/>
              <a:t>We don’t care about left child</a:t>
            </a:r>
          </a:p>
          <a:p>
            <a:r>
              <a:rPr lang="en-US" dirty="0" smtClean="0"/>
              <a:t>Later on, point the parent (left or right) to the node </a:t>
            </a:r>
          </a:p>
          <a:p>
            <a:pPr lvl="1"/>
            <a:r>
              <a:rPr lang="en-US" dirty="0" smtClean="0"/>
              <a:t>Left or right, depends on the node was left or right child of this 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48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the node doesn’t have a right child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62000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86000" y="3276600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676400" y="3962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5" idx="7"/>
          </p:cNvCxnSpPr>
          <p:nvPr/>
        </p:nvCxnSpPr>
        <p:spPr>
          <a:xfrm flipH="1">
            <a:off x="1152245" y="29048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6" idx="1"/>
          </p:cNvCxnSpPr>
          <p:nvPr/>
        </p:nvCxnSpPr>
        <p:spPr>
          <a:xfrm>
            <a:off x="1914245" y="29048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8" idx="7"/>
          </p:cNvCxnSpPr>
          <p:nvPr/>
        </p:nvCxnSpPr>
        <p:spPr>
          <a:xfrm flipH="1">
            <a:off x="2066645" y="3666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4" idx="7"/>
          </p:cNvCxnSpPr>
          <p:nvPr/>
        </p:nvCxnSpPr>
        <p:spPr>
          <a:xfrm flipH="1">
            <a:off x="1914245" y="2514600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4600" y="2286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88022" y="32004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752445" y="3438245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" idx="6"/>
          </p:cNvCxnSpPr>
          <p:nvPr/>
        </p:nvCxnSpPr>
        <p:spPr>
          <a:xfrm flipH="1">
            <a:off x="2743200" y="2971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11269" y="2678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67000" y="3657600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19400" y="4126468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1" name="Freeform 30"/>
          <p:cNvSpPr/>
          <p:nvPr/>
        </p:nvSpPr>
        <p:spPr>
          <a:xfrm>
            <a:off x="2116667" y="3510844"/>
            <a:ext cx="1494935" cy="691445"/>
          </a:xfrm>
          <a:custGeom>
            <a:avLst/>
            <a:gdLst>
              <a:gd name="connsiteX0" fmla="*/ 1411111 w 1494935"/>
              <a:gd name="connsiteY0" fmla="*/ 0 h 691445"/>
              <a:gd name="connsiteX1" fmla="*/ 1340555 w 1494935"/>
              <a:gd name="connsiteY1" fmla="*/ 522112 h 691445"/>
              <a:gd name="connsiteX2" fmla="*/ 0 w 1494935"/>
              <a:gd name="connsiteY2" fmla="*/ 691445 h 69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4935" h="691445">
                <a:moveTo>
                  <a:pt x="1411111" y="0"/>
                </a:moveTo>
                <a:cubicBezTo>
                  <a:pt x="1493425" y="203435"/>
                  <a:pt x="1575740" y="406871"/>
                  <a:pt x="1340555" y="522112"/>
                </a:cubicBezTo>
                <a:cubicBezTo>
                  <a:pt x="1105370" y="637353"/>
                  <a:pt x="0" y="691445"/>
                  <a:pt x="0" y="691445"/>
                </a:cubicBezTo>
              </a:path>
            </a:pathLst>
          </a:cu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" idx="4"/>
            <a:endCxn id="8" idx="0"/>
          </p:cNvCxnSpPr>
          <p:nvPr/>
        </p:nvCxnSpPr>
        <p:spPr>
          <a:xfrm>
            <a:off x="1752600" y="2971800"/>
            <a:ext cx="152400" cy="9906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715000" y="2438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4953000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200400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51" idx="3"/>
            <a:endCxn id="52" idx="7"/>
          </p:cNvCxnSpPr>
          <p:nvPr/>
        </p:nvCxnSpPr>
        <p:spPr>
          <a:xfrm flipH="1">
            <a:off x="5343245" y="28286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5"/>
            <a:endCxn id="53" idx="1"/>
          </p:cNvCxnSpPr>
          <p:nvPr/>
        </p:nvCxnSpPr>
        <p:spPr>
          <a:xfrm>
            <a:off x="6105245" y="28286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 flipH="1">
            <a:off x="6257645" y="35906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1" idx="7"/>
          </p:cNvCxnSpPr>
          <p:nvPr/>
        </p:nvCxnSpPr>
        <p:spPr>
          <a:xfrm flipH="1">
            <a:off x="6105245" y="2438400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7056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379022" y="31242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6943445" y="3362045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3" idx="6"/>
          </p:cNvCxnSpPr>
          <p:nvPr/>
        </p:nvCxnSpPr>
        <p:spPr>
          <a:xfrm flipH="1">
            <a:off x="6934200" y="28956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202269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858000" y="3581400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010400" y="4050268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66" name="Freeform 65"/>
          <p:cNvSpPr/>
          <p:nvPr/>
        </p:nvSpPr>
        <p:spPr>
          <a:xfrm>
            <a:off x="6307667" y="3434644"/>
            <a:ext cx="1494935" cy="691445"/>
          </a:xfrm>
          <a:custGeom>
            <a:avLst/>
            <a:gdLst>
              <a:gd name="connsiteX0" fmla="*/ 1411111 w 1494935"/>
              <a:gd name="connsiteY0" fmla="*/ 0 h 691445"/>
              <a:gd name="connsiteX1" fmla="*/ 1340555 w 1494935"/>
              <a:gd name="connsiteY1" fmla="*/ 522112 h 691445"/>
              <a:gd name="connsiteX2" fmla="*/ 0 w 1494935"/>
              <a:gd name="connsiteY2" fmla="*/ 691445 h 69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4935" h="691445">
                <a:moveTo>
                  <a:pt x="1411111" y="0"/>
                </a:moveTo>
                <a:cubicBezTo>
                  <a:pt x="1493425" y="203435"/>
                  <a:pt x="1575740" y="406871"/>
                  <a:pt x="1340555" y="522112"/>
                </a:cubicBezTo>
                <a:cubicBezTo>
                  <a:pt x="1105370" y="637353"/>
                  <a:pt x="0" y="691445"/>
                  <a:pt x="0" y="691445"/>
                </a:cubicBezTo>
              </a:path>
            </a:pathLst>
          </a:cu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1" idx="4"/>
          </p:cNvCxnSpPr>
          <p:nvPr/>
        </p:nvCxnSpPr>
        <p:spPr>
          <a:xfrm>
            <a:off x="5943600" y="2895600"/>
            <a:ext cx="152400" cy="9906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780611" y="3974068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1000" y="1219200"/>
            <a:ext cx="3264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Case</a:t>
            </a:r>
            <a:r>
              <a:rPr lang="en-US" dirty="0" smtClean="0"/>
              <a:t>: Doesn’t have right child</a:t>
            </a:r>
          </a:p>
          <a:p>
            <a:r>
              <a:rPr lang="en-US" dirty="0" smtClean="0"/>
              <a:t>And the left child is </a:t>
            </a:r>
            <a:r>
              <a:rPr lang="en-US" dirty="0" smtClean="0">
                <a:solidFill>
                  <a:srgbClr val="FF0000"/>
                </a:solidFill>
              </a:rPr>
              <a:t>not null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(It has one child)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76800" y="1219200"/>
            <a:ext cx="3264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Case</a:t>
            </a:r>
            <a:r>
              <a:rPr lang="en-US" dirty="0" smtClean="0"/>
              <a:t>: Doesn’t have right child</a:t>
            </a:r>
          </a:p>
          <a:p>
            <a:r>
              <a:rPr lang="en-US" dirty="0" smtClean="0"/>
              <a:t>And the left child </a:t>
            </a:r>
            <a:r>
              <a:rPr lang="en-US" dirty="0" smtClean="0">
                <a:solidFill>
                  <a:srgbClr val="FF0000"/>
                </a:solidFill>
              </a:rPr>
              <a:t>is null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(It is a leave)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76200" y="4922838"/>
            <a:ext cx="8915400" cy="86836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We operate with both cases in the same way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0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the node doesn’t have a left child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62000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86000" y="3276600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5" idx="7"/>
          </p:cNvCxnSpPr>
          <p:nvPr/>
        </p:nvCxnSpPr>
        <p:spPr>
          <a:xfrm flipH="1">
            <a:off x="1152245" y="29048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6" idx="1"/>
          </p:cNvCxnSpPr>
          <p:nvPr/>
        </p:nvCxnSpPr>
        <p:spPr>
          <a:xfrm>
            <a:off x="1914245" y="29048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 flipH="1">
            <a:off x="2133600" y="3666845"/>
            <a:ext cx="219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4" idx="7"/>
          </p:cNvCxnSpPr>
          <p:nvPr/>
        </p:nvCxnSpPr>
        <p:spPr>
          <a:xfrm flipH="1">
            <a:off x="1914245" y="2514600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4600" y="2286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88022" y="32004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752445" y="3438245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" idx="6"/>
          </p:cNvCxnSpPr>
          <p:nvPr/>
        </p:nvCxnSpPr>
        <p:spPr>
          <a:xfrm flipH="1">
            <a:off x="2743200" y="2971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11269" y="2678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67000" y="36576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24000" y="3962400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1" name="Freeform 30"/>
          <p:cNvSpPr/>
          <p:nvPr/>
        </p:nvSpPr>
        <p:spPr>
          <a:xfrm>
            <a:off x="3276600" y="3510844"/>
            <a:ext cx="335002" cy="756356"/>
          </a:xfrm>
          <a:custGeom>
            <a:avLst/>
            <a:gdLst>
              <a:gd name="connsiteX0" fmla="*/ 1411111 w 1494935"/>
              <a:gd name="connsiteY0" fmla="*/ 0 h 691445"/>
              <a:gd name="connsiteX1" fmla="*/ 1340555 w 1494935"/>
              <a:gd name="connsiteY1" fmla="*/ 522112 h 691445"/>
              <a:gd name="connsiteX2" fmla="*/ 0 w 1494935"/>
              <a:gd name="connsiteY2" fmla="*/ 691445 h 69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4935" h="691445">
                <a:moveTo>
                  <a:pt x="1411111" y="0"/>
                </a:moveTo>
                <a:cubicBezTo>
                  <a:pt x="1493425" y="203435"/>
                  <a:pt x="1575740" y="406871"/>
                  <a:pt x="1340555" y="522112"/>
                </a:cubicBezTo>
                <a:cubicBezTo>
                  <a:pt x="1105370" y="637353"/>
                  <a:pt x="0" y="691445"/>
                  <a:pt x="0" y="691445"/>
                </a:cubicBezTo>
              </a:path>
            </a:pathLst>
          </a:cu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" idx="4"/>
            <a:endCxn id="8" idx="2"/>
          </p:cNvCxnSpPr>
          <p:nvPr/>
        </p:nvCxnSpPr>
        <p:spPr>
          <a:xfrm>
            <a:off x="1752600" y="2971800"/>
            <a:ext cx="1143000" cy="13716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715000" y="2438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4953000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200400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51" idx="3"/>
            <a:endCxn id="52" idx="7"/>
          </p:cNvCxnSpPr>
          <p:nvPr/>
        </p:nvCxnSpPr>
        <p:spPr>
          <a:xfrm flipH="1">
            <a:off x="5343245" y="28286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5"/>
            <a:endCxn id="53" idx="1"/>
          </p:cNvCxnSpPr>
          <p:nvPr/>
        </p:nvCxnSpPr>
        <p:spPr>
          <a:xfrm>
            <a:off x="6105245" y="28286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 flipH="1">
            <a:off x="6257645" y="35906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1" idx="7"/>
          </p:cNvCxnSpPr>
          <p:nvPr/>
        </p:nvCxnSpPr>
        <p:spPr>
          <a:xfrm flipH="1">
            <a:off x="6105245" y="2438400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7056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379022" y="31242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6943445" y="3362045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3" idx="6"/>
          </p:cNvCxnSpPr>
          <p:nvPr/>
        </p:nvCxnSpPr>
        <p:spPr>
          <a:xfrm flipH="1">
            <a:off x="6934200" y="28956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202269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858000" y="3581400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010400" y="4050268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66" name="Freeform 65"/>
          <p:cNvSpPr/>
          <p:nvPr/>
        </p:nvSpPr>
        <p:spPr>
          <a:xfrm>
            <a:off x="7315200" y="3434644"/>
            <a:ext cx="487402" cy="832556"/>
          </a:xfrm>
          <a:custGeom>
            <a:avLst/>
            <a:gdLst>
              <a:gd name="connsiteX0" fmla="*/ 1411111 w 1494935"/>
              <a:gd name="connsiteY0" fmla="*/ 0 h 691445"/>
              <a:gd name="connsiteX1" fmla="*/ 1340555 w 1494935"/>
              <a:gd name="connsiteY1" fmla="*/ 522112 h 691445"/>
              <a:gd name="connsiteX2" fmla="*/ 0 w 1494935"/>
              <a:gd name="connsiteY2" fmla="*/ 691445 h 69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4935" h="691445">
                <a:moveTo>
                  <a:pt x="1411111" y="0"/>
                </a:moveTo>
                <a:cubicBezTo>
                  <a:pt x="1493425" y="203435"/>
                  <a:pt x="1575740" y="406871"/>
                  <a:pt x="1340555" y="522112"/>
                </a:cubicBezTo>
                <a:cubicBezTo>
                  <a:pt x="1105370" y="637353"/>
                  <a:pt x="0" y="691445"/>
                  <a:pt x="0" y="691445"/>
                </a:cubicBezTo>
              </a:path>
            </a:pathLst>
          </a:cu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1" idx="4"/>
            <a:endCxn id="65" idx="1"/>
          </p:cNvCxnSpPr>
          <p:nvPr/>
        </p:nvCxnSpPr>
        <p:spPr>
          <a:xfrm>
            <a:off x="5943600" y="2895600"/>
            <a:ext cx="1066800" cy="1339334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780611" y="3974068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1000" y="1219200"/>
            <a:ext cx="3135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Case</a:t>
            </a:r>
            <a:r>
              <a:rPr lang="en-US" dirty="0" smtClean="0"/>
              <a:t>: Doesn’t have left child</a:t>
            </a:r>
          </a:p>
          <a:p>
            <a:r>
              <a:rPr lang="en-US" dirty="0" smtClean="0"/>
              <a:t>And the right child is </a:t>
            </a:r>
            <a:r>
              <a:rPr lang="en-US" dirty="0" smtClean="0">
                <a:solidFill>
                  <a:srgbClr val="FF0000"/>
                </a:solidFill>
              </a:rPr>
              <a:t>not null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(It has one child)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76800" y="1219200"/>
            <a:ext cx="3135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Case</a:t>
            </a:r>
            <a:r>
              <a:rPr lang="en-US" dirty="0" smtClean="0"/>
              <a:t>: Doesn’t have left child</a:t>
            </a:r>
          </a:p>
          <a:p>
            <a:r>
              <a:rPr lang="en-US" dirty="0" smtClean="0"/>
              <a:t>And the right child </a:t>
            </a:r>
            <a:r>
              <a:rPr lang="en-US" dirty="0" smtClean="0">
                <a:solidFill>
                  <a:srgbClr val="FF0000"/>
                </a:solidFill>
              </a:rPr>
              <a:t>is null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(It is a leave)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76200" y="4922838"/>
            <a:ext cx="8915400" cy="86836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We operate with both cases in the same way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26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6" grpId="0" animBg="1"/>
    </p:bldLst>
  </p:timing>
</p:sld>
</file>

<file path=ppt/theme/theme1.xml><?xml version="1.0" encoding="utf-8"?>
<a:theme xmlns:a="http://schemas.openxmlformats.org/drawingml/2006/main" name="FG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FGRTemplate.potx</Template>
  <TotalTime>1027</TotalTime>
  <Words>1793</Words>
  <Application>Microsoft Macintosh PowerPoint</Application>
  <PresentationFormat>On-screen Show (4:3)</PresentationFormat>
  <Paragraphs>488</Paragraphs>
  <Slides>66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FGRTemplate</vt:lpstr>
      <vt:lpstr>Binary Trees</vt:lpstr>
      <vt:lpstr>Objectives</vt:lpstr>
      <vt:lpstr>DAY 2 TREES</vt:lpstr>
      <vt:lpstr>Deletion on Binary Search Trees</vt:lpstr>
      <vt:lpstr>Deleting a leaf (node has no children)</vt:lpstr>
      <vt:lpstr>Deleting a node with one child</vt:lpstr>
      <vt:lpstr>For both of these cases</vt:lpstr>
      <vt:lpstr>If the node doesn’t have a right child</vt:lpstr>
      <vt:lpstr>If the node doesn’t have a left child</vt:lpstr>
      <vt:lpstr>Deleting a node with two children</vt:lpstr>
      <vt:lpstr>Delete by Merging</vt:lpstr>
      <vt:lpstr>Delete by merging details</vt:lpstr>
      <vt:lpstr>Height of a tree</vt:lpstr>
      <vt:lpstr>Delete by Copying</vt:lpstr>
      <vt:lpstr>Delete by Copying</vt:lpstr>
      <vt:lpstr>Details explanation</vt:lpstr>
      <vt:lpstr>Details explanation</vt:lpstr>
      <vt:lpstr>Delete by Copying</vt:lpstr>
      <vt:lpstr>Delete by Copying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Find the node and its parent</vt:lpstr>
      <vt:lpstr>If the node is a leave or has one child</vt:lpstr>
      <vt:lpstr>If the node has both children</vt:lpstr>
      <vt:lpstr>Update root if deleting node is the root</vt:lpstr>
      <vt:lpstr>Balancing Binary search trees</vt:lpstr>
      <vt:lpstr>About balancing BST</vt:lpstr>
      <vt:lpstr>Why need to balance?</vt:lpstr>
      <vt:lpstr>Simple balance algorithm</vt:lpstr>
      <vt:lpstr>Simple balance algorithm Implementation</vt:lpstr>
      <vt:lpstr>Example</vt:lpstr>
      <vt:lpstr>DSW Balancing Algorithms</vt:lpstr>
      <vt:lpstr>Right rotation</vt:lpstr>
      <vt:lpstr>Right rotation</vt:lpstr>
      <vt:lpstr>Right rotation</vt:lpstr>
      <vt:lpstr>Right rotation</vt:lpstr>
      <vt:lpstr>Right rotation</vt:lpstr>
      <vt:lpstr>Right rotation</vt:lpstr>
      <vt:lpstr>Right rotation</vt:lpstr>
      <vt:lpstr>Right rotation</vt:lpstr>
      <vt:lpstr>Right rotation</vt:lpstr>
      <vt:lpstr>Right rotation</vt:lpstr>
      <vt:lpstr>Left rotation</vt:lpstr>
      <vt:lpstr>Left rotation</vt:lpstr>
      <vt:lpstr>Left rotation</vt:lpstr>
      <vt:lpstr>Left rotation</vt:lpstr>
      <vt:lpstr>Left rotation</vt:lpstr>
      <vt:lpstr>Left rotation</vt:lpstr>
      <vt:lpstr>Left rotation</vt:lpstr>
      <vt:lpstr>Left rotation</vt:lpstr>
      <vt:lpstr>Left rotation</vt:lpstr>
      <vt:lpstr>Left rotation</vt:lpstr>
      <vt:lpstr>Left rotation</vt:lpstr>
      <vt:lpstr>DSW Algo</vt:lpstr>
      <vt:lpstr>Step 1. Creating the backbone</vt:lpstr>
      <vt:lpstr>Step 1. Creating the backbone</vt:lpstr>
      <vt:lpstr>Step 2. Building perfectly balanced tree</vt:lpstr>
      <vt:lpstr>Step 2. Building perfectly balanced tree</vt:lpstr>
      <vt:lpstr>Objectives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hangntt7</dc:creator>
  <cp:lastModifiedBy>phamvanvung</cp:lastModifiedBy>
  <cp:revision>103</cp:revision>
  <dcterms:created xsi:type="dcterms:W3CDTF">2013-07-03T07:19:54Z</dcterms:created>
  <dcterms:modified xsi:type="dcterms:W3CDTF">2015-09-12T06:43:26Z</dcterms:modified>
</cp:coreProperties>
</file>