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79" r:id="rId2"/>
    <p:sldId id="280" r:id="rId3"/>
    <p:sldId id="281" r:id="rId4"/>
    <p:sldId id="282" r:id="rId5"/>
    <p:sldId id="283" r:id="rId6"/>
    <p:sldId id="284" r:id="rId7"/>
    <p:sldId id="292" r:id="rId8"/>
    <p:sldId id="285" r:id="rId9"/>
    <p:sldId id="286" r:id="rId10"/>
    <p:sldId id="327" r:id="rId11"/>
    <p:sldId id="329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287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6" r:id="rId37"/>
    <p:sldId id="288" r:id="rId38"/>
    <p:sldId id="289" r:id="rId39"/>
    <p:sldId id="290" r:id="rId40"/>
    <p:sldId id="294" r:id="rId41"/>
    <p:sldId id="291" r:id="rId42"/>
    <p:sldId id="295" r:id="rId43"/>
    <p:sldId id="296" r:id="rId44"/>
    <p:sldId id="297" r:id="rId45"/>
    <p:sldId id="298" r:id="rId46"/>
    <p:sldId id="299" r:id="rId47"/>
    <p:sldId id="305" r:id="rId48"/>
    <p:sldId id="306" r:id="rId49"/>
    <p:sldId id="300" r:id="rId50"/>
    <p:sldId id="301" r:id="rId51"/>
    <p:sldId id="302" r:id="rId52"/>
    <p:sldId id="303" r:id="rId53"/>
    <p:sldId id="304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278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98" autoAdjust="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9/12/15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Adelson</a:t>
            </a:r>
            <a:r>
              <a:rPr lang="en-US" dirty="0" smtClean="0"/>
              <a:t>, </a:t>
            </a:r>
            <a:r>
              <a:rPr lang="en-US" dirty="0" err="1" smtClean="0"/>
              <a:t>Velskii</a:t>
            </a:r>
            <a:r>
              <a:rPr lang="en-US" dirty="0" smtClean="0"/>
              <a:t>, and Landis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heaps (a) and non-heaps (b, 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Heapsort#mediaviewer</a:t>
            </a:r>
            <a:r>
              <a:rPr lang="en-US" dirty="0" smtClean="0"/>
              <a:t>/</a:t>
            </a:r>
            <a:r>
              <a:rPr lang="en-US" dirty="0" err="1" smtClean="0"/>
              <a:t>File:Heapsort</a:t>
            </a:r>
            <a:r>
              <a:rPr lang="en-US" err="1" smtClean="0"/>
              <a:t>-</a:t>
            </a:r>
            <a:r>
              <a:rPr lang="en-US" smtClean="0"/>
              <a:t>example.gif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2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4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Heapsort#mediaviewer</a:t>
            </a:r>
            <a:r>
              <a:rPr lang="en-US" dirty="0" smtClean="0"/>
              <a:t>/</a:t>
            </a:r>
            <a:r>
              <a:rPr lang="en-US" dirty="0" err="1" smtClean="0"/>
              <a:t>File:Heapsort-example.gif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Heapsort#mediaviewer</a:t>
            </a:r>
            <a:r>
              <a:rPr lang="en-US" dirty="0" smtClean="0"/>
              <a:t>/</a:t>
            </a:r>
            <a:r>
              <a:rPr lang="en-US" dirty="0" err="1" smtClean="0"/>
              <a:t>File:Heapsort-example.gif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3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Heapsort#mediaviewer</a:t>
            </a:r>
            <a:r>
              <a:rPr lang="en-US" dirty="0" smtClean="0"/>
              <a:t>/</a:t>
            </a:r>
            <a:r>
              <a:rPr lang="en-US" dirty="0" err="1" smtClean="0"/>
              <a:t>File:Heapsort-example.gif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Binary Trees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2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" name="Explosion 1 2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 disturbance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3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9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" name="Explosion 1 2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 disturbance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3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Rotate Q about P 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5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572155" y="1371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767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6002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962555" y="31911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667000" y="17618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905000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667000" y="29048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3962400" y="1761845"/>
            <a:ext cx="143855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572155" y="1371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Rotate Q about P 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114955" y="1143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2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2276755"/>
            <a:ext cx="1895755" cy="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Rotate Q about P 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9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342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4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6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2981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057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2981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1895755"/>
            <a:ext cx="1895755" cy="399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219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219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057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038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3666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276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3340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Rotate Q about P 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7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43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57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4476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1286155"/>
            <a:ext cx="1667155" cy="100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733645" y="1609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4476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Rotate Q about P 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43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57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4476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733645" y="1609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4476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Rotate Q about P 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3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43400" y="2276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576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667000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7"/>
          </p:cNvCxnSpPr>
          <p:nvPr/>
        </p:nvCxnSpPr>
        <p:spPr>
          <a:xfrm flipH="1">
            <a:off x="4733645" y="1828800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667000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Rotate Q about P 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0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57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3362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7"/>
          </p:cNvCxnSpPr>
          <p:nvPr/>
        </p:nvCxnSpPr>
        <p:spPr>
          <a:xfrm flipH="1">
            <a:off x="47336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3362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Rotate Q about P 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1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Objectives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 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Implementing Binary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Binary Search 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Insertion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Deletion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libri" charset="0"/>
              </a:rPr>
              <a:t>AVL Trees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Heaps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95800" y="990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57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3362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3"/>
            <a:endCxn id="30" idx="7"/>
          </p:cNvCxnSpPr>
          <p:nvPr/>
        </p:nvCxnSpPr>
        <p:spPr>
          <a:xfrm flipH="1">
            <a:off x="3505200" y="1380845"/>
            <a:ext cx="1057555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11" idx="1"/>
          </p:cNvCxnSpPr>
          <p:nvPr/>
        </p:nvCxnSpPr>
        <p:spPr>
          <a:xfrm>
            <a:off x="3505200" y="2295245"/>
            <a:ext cx="9051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4886045" y="1380845"/>
            <a:ext cx="12769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3362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495800" y="990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Rotate Q about P 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733800" y="762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7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case: to left </a:t>
            </a:r>
            <a:r>
              <a:rPr lang="en-US" dirty="0" err="1" smtClean="0"/>
              <a:t>subtree</a:t>
            </a:r>
            <a:r>
              <a:rPr lang="en-US" dirty="0" smtClean="0"/>
              <a:t> of right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Inserting a node to the left </a:t>
            </a:r>
            <a:r>
              <a:rPr lang="en-US" dirty="0" err="1" smtClean="0"/>
              <a:t>subtree</a:t>
            </a:r>
            <a:r>
              <a:rPr lang="en-US" dirty="0" smtClean="0"/>
              <a:t> of the right child (more complex)</a:t>
            </a:r>
          </a:p>
          <a:p>
            <a:r>
              <a:rPr lang="en-US" dirty="0" smtClean="0"/>
              <a:t>A double rotation is needed. </a:t>
            </a:r>
          </a:p>
          <a:p>
            <a:pPr lvl="1"/>
            <a:r>
              <a:rPr lang="en-US" dirty="0" smtClean="0"/>
              <a:t>First: Rotating R about Q and then </a:t>
            </a:r>
          </a:p>
          <a:p>
            <a:pPr lvl="1"/>
            <a:r>
              <a:rPr lang="en-US" dirty="0" smtClean="0"/>
              <a:t>Second: R about 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9144000" cy="308837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9654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1" name="Explosion 1 30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 disturbance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 smtClean="0"/>
              <a:t>Second: Rotate R about P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4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14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912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7818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1720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00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6294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8959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1814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7912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2578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 smtClean="0"/>
              <a:t>Second: Rotate R about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4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3057245"/>
            <a:ext cx="1353110" cy="5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 smtClean="0"/>
              <a:t>Second: Rotate R about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6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62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2981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 flipV="1">
            <a:off x="4962245" y="2657755"/>
            <a:ext cx="1353110" cy="399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2981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114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3743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5720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438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 smtClean="0"/>
              <a:t>Second: Rotate R about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2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676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2"/>
          </p:cNvCxnSpPr>
          <p:nvPr/>
        </p:nvCxnSpPr>
        <p:spPr>
          <a:xfrm>
            <a:off x="5657290" y="2676245"/>
            <a:ext cx="591110" cy="219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8004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5657290" y="2676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246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181445" y="3438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00445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733645" y="2133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28" idx="1"/>
          </p:cNvCxnSpPr>
          <p:nvPr/>
        </p:nvCxnSpPr>
        <p:spPr>
          <a:xfrm>
            <a:off x="4352645" y="1609445"/>
            <a:ext cx="9813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 smtClean="0"/>
              <a:t>Second: Rotate R about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6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676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2"/>
          </p:cNvCxnSpPr>
          <p:nvPr/>
        </p:nvCxnSpPr>
        <p:spPr>
          <a:xfrm>
            <a:off x="5657290" y="2676245"/>
            <a:ext cx="591110" cy="219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>
          <a:xfrm>
            <a:off x="5352490" y="31334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733645" y="2133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28" idx="1"/>
          </p:cNvCxnSpPr>
          <p:nvPr/>
        </p:nvCxnSpPr>
        <p:spPr>
          <a:xfrm>
            <a:off x="4352645" y="1609445"/>
            <a:ext cx="9813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 smtClean="0"/>
              <a:t>Second: Rotate R about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9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4419600" y="1447800"/>
            <a:ext cx="11337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 smtClean="0"/>
              <a:t>Second: Rotate R about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4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4419600" y="1447800"/>
            <a:ext cx="11337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First: Rotate R about Q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Second: Rotate R about 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4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DAY 3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TREES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0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429000" y="1600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3419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523845" y="1990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761845" y="3133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523845" y="3133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429000" y="1600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971800" y="1371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3886200" y="1828800"/>
            <a:ext cx="16671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First: Rotate R about Q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Second: Rotate R about 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3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3429000" y="2057400"/>
            <a:ext cx="21243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First: Rotate R about Q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Second: Rotate R about 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657445" y="15332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 flipV="1">
            <a:off x="3429000" y="1209955"/>
            <a:ext cx="1810310" cy="847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First: Rotate R about Q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Second: Rotate R about 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8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657445" y="15332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First: Rotate R about Q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Second: Rotate R about 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8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7"/>
          </p:cNvCxnSpPr>
          <p:nvPr/>
        </p:nvCxnSpPr>
        <p:spPr>
          <a:xfrm flipH="1">
            <a:off x="4428845" y="21428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First: Rotate R about Q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Second: Rotate R about 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13" idx="1"/>
          </p:cNvCxnSpPr>
          <p:nvPr/>
        </p:nvCxnSpPr>
        <p:spPr>
          <a:xfrm>
            <a:off x="3362045" y="2219045"/>
            <a:ext cx="7435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First: Rotate R about Q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Second: Rotate R about 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6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419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43400" y="960438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133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133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13" idx="1"/>
          </p:cNvCxnSpPr>
          <p:nvPr/>
        </p:nvCxnSpPr>
        <p:spPr>
          <a:xfrm>
            <a:off x="3362045" y="2219045"/>
            <a:ext cx="7435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4733645" y="1350683"/>
            <a:ext cx="1267665" cy="46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343400" y="960438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810000" y="808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8" idx="3"/>
            <a:endCxn id="30" idx="7"/>
          </p:cNvCxnSpPr>
          <p:nvPr/>
        </p:nvCxnSpPr>
        <p:spPr>
          <a:xfrm flipH="1">
            <a:off x="3362045" y="1350683"/>
            <a:ext cx="1048310" cy="54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First: Rotate R about Q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Second: Rotate R about 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1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larger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ALV tree seen before might be child of some other node in the tree</a:t>
            </a:r>
          </a:p>
          <a:p>
            <a:r>
              <a:rPr lang="en-US" dirty="0" smtClean="0"/>
              <a:t>If a node is entered to the tree and the balance of P is disturbed and then restored.</a:t>
            </a:r>
          </a:p>
          <a:p>
            <a:pPr lvl="1"/>
            <a:r>
              <a:rPr lang="en-US" dirty="0" smtClean="0"/>
              <a:t>Does extra work needed to be done for the predecessor(s) of P?</a:t>
            </a:r>
          </a:p>
          <a:p>
            <a:r>
              <a:rPr lang="en-US" dirty="0" smtClean="0"/>
              <a:t>Fortunately, NO, since after rotation height of the new tree is exactly the same as that of the previous one.</a:t>
            </a:r>
          </a:p>
          <a:p>
            <a:r>
              <a:rPr lang="en-US" dirty="0" smtClean="0"/>
              <a:t>Which mean the balance factor of parent of the new root (Q in previous example) remains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4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Now the general solution is:</a:t>
            </a:r>
          </a:p>
          <a:p>
            <a:pPr lvl="1"/>
            <a:r>
              <a:rPr lang="en-US" dirty="0" smtClean="0"/>
              <a:t>Find a node P for which the balance factor becomes unacceptable after a node is inserted</a:t>
            </a:r>
          </a:p>
          <a:p>
            <a:pPr lvl="1"/>
            <a:r>
              <a:rPr lang="en-US" dirty="0" smtClean="0"/>
              <a:t>This is detected by moving up toward the root from newly inserted node</a:t>
            </a:r>
          </a:p>
          <a:p>
            <a:pPr lvl="1"/>
            <a:r>
              <a:rPr lang="en-US" dirty="0" smtClean="0"/>
              <a:t>If the old balance factor is +-1 it might be changed to +-2</a:t>
            </a:r>
          </a:p>
          <a:p>
            <a:pPr lvl="1"/>
            <a:r>
              <a:rPr lang="en-US" dirty="0" smtClean="0"/>
              <a:t>The first node whose balance factor is changed to +-2 becomes the root P of a </a:t>
            </a:r>
            <a:r>
              <a:rPr lang="en-US" dirty="0" err="1" smtClean="0"/>
              <a:t>subtree</a:t>
            </a:r>
            <a:r>
              <a:rPr lang="en-US" dirty="0" smtClean="0"/>
              <a:t> that we need to balance</a:t>
            </a:r>
          </a:p>
          <a:p>
            <a:pPr lvl="1"/>
            <a:r>
              <a:rPr lang="en-US" dirty="0" smtClean="0"/>
              <a:t>Balance factors for the nodes, above this node doesn’t need to be updated </a:t>
            </a:r>
          </a:p>
          <a:p>
            <a:pPr lvl="2"/>
            <a:r>
              <a:rPr lang="en-US" dirty="0" smtClean="0"/>
              <a:t>Coz after balancing new tree has the same height as the old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6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2978502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10668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From the inserted node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balance factors of all nodes on this path</a:t>
            </a:r>
          </a:p>
          <a:p>
            <a:pPr marL="342900" indent="-342900">
              <a:buAutoNum type="arabicPeriod"/>
            </a:pPr>
            <a:r>
              <a:rPr lang="en-US" dirty="0" smtClean="0"/>
              <a:t>Up until finding a node with balance factor = +2</a:t>
            </a:r>
          </a:p>
          <a:p>
            <a:pPr marL="342900" indent="-342900">
              <a:buAutoNum type="arabicPeriod"/>
            </a:pPr>
            <a:r>
              <a:rPr lang="en-US" dirty="0" smtClean="0"/>
              <a:t>This node P is the root node for us to apply rotation algorithm (2 cases studied above)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4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Balancing tree after inserting, deleting 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and rebalancing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2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apply </a:t>
            </a:r>
            <a:r>
              <a:rPr lang="en-US" dirty="0" err="1" smtClean="0"/>
              <a:t>deleteByCopying</a:t>
            </a:r>
            <a:r>
              <a:rPr lang="en-US" dirty="0" smtClean="0"/>
              <a:t>() to delete the node</a:t>
            </a:r>
          </a:p>
          <a:p>
            <a:r>
              <a:rPr lang="en-US" dirty="0" smtClean="0"/>
              <a:t>After the node is deleted, balance factors are updated from the parent up to the root.</a:t>
            </a:r>
          </a:p>
          <a:p>
            <a:r>
              <a:rPr lang="en-US" dirty="0" smtClean="0"/>
              <a:t>For each node in this path, whose balance factor becomes +-2, a single or double rotation has to be done.</a:t>
            </a:r>
          </a:p>
          <a:p>
            <a:r>
              <a:rPr lang="en-US" dirty="0" smtClean="0"/>
              <a:t>Important, it doesn’t stop after the first ode P is found, as in case of Insertion.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7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 of immediate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cases + corresponding symmetric cases.</a:t>
            </a:r>
          </a:p>
          <a:p>
            <a:r>
              <a:rPr lang="en-US" b="1" dirty="0" smtClean="0"/>
              <a:t>Case 1</a:t>
            </a:r>
            <a:r>
              <a:rPr lang="en-US" dirty="0" smtClean="0"/>
              <a:t>: A root node P with balance factor +1 and right child Q with balance factor +1</a:t>
            </a:r>
          </a:p>
          <a:p>
            <a:r>
              <a:rPr lang="en-US" b="1" dirty="0" smtClean="0"/>
              <a:t>Case 2</a:t>
            </a:r>
            <a:r>
              <a:rPr lang="en-US" dirty="0" smtClean="0"/>
              <a:t>: A root node P with balance factor +1 and right child Q with balance factor 0</a:t>
            </a:r>
          </a:p>
          <a:p>
            <a:r>
              <a:rPr lang="en-US" dirty="0" smtClean="0"/>
              <a:t>A root node P with balance factor +1 and right child Q with balance factor -1</a:t>
            </a:r>
          </a:p>
          <a:p>
            <a:pPr lvl="1"/>
            <a:r>
              <a:rPr lang="en-US" b="1" dirty="0" smtClean="0"/>
              <a:t>Case 3</a:t>
            </a:r>
            <a:r>
              <a:rPr lang="en-US" dirty="0" smtClean="0"/>
              <a:t>: The left child R of Q has balance factor of -1</a:t>
            </a:r>
          </a:p>
          <a:p>
            <a:pPr lvl="1"/>
            <a:r>
              <a:rPr lang="en-US" b="1" dirty="0" smtClean="0"/>
              <a:t>Case 4</a:t>
            </a:r>
            <a:r>
              <a:rPr lang="en-US" dirty="0" smtClean="0"/>
              <a:t>: The right child R of Q has balance factor of 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7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P: +1, Q: +1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Case 1: A </a:t>
            </a:r>
            <a:r>
              <a:rPr lang="en-US" dirty="0"/>
              <a:t>root node P with balance factor +1 and right child Q with balance factor +1</a:t>
            </a:r>
          </a:p>
          <a:p>
            <a:pPr lvl="1"/>
            <a:r>
              <a:rPr lang="en-US" dirty="0" smtClean="0"/>
              <a:t>Rotate Q about 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057400"/>
            <a:ext cx="7340600" cy="4140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8976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P:+1, Q:0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1905000"/>
          </a:xfrm>
        </p:spPr>
        <p:txBody>
          <a:bodyPr/>
          <a:lstStyle/>
          <a:p>
            <a:r>
              <a:rPr lang="en-US" dirty="0"/>
              <a:t>Case 2: A root node P with balance factor +1 and right child Q with balance factor 0</a:t>
            </a:r>
          </a:p>
          <a:p>
            <a:pPr lvl="1"/>
            <a:r>
              <a:rPr lang="en-US" dirty="0" smtClean="0"/>
              <a:t>Rotate Q about P (</a:t>
            </a:r>
            <a:r>
              <a:rPr lang="en-US" dirty="0" smtClean="0">
                <a:solidFill>
                  <a:srgbClr val="FF0000"/>
                </a:solidFill>
              </a:rPr>
              <a:t>So the same as case 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57643"/>
            <a:ext cx="6845300" cy="389075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74837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P:+1, Q:-1, R:-1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dirty="0"/>
              <a:t>Case 3: The left child R of Q has balance factor of -</a:t>
            </a:r>
            <a:r>
              <a:rPr lang="en-US" dirty="0" smtClean="0"/>
              <a:t>1</a:t>
            </a:r>
          </a:p>
          <a:p>
            <a:r>
              <a:rPr lang="en-US" dirty="0" smtClean="0"/>
              <a:t>First: Rotate R about Q</a:t>
            </a:r>
          </a:p>
          <a:p>
            <a:r>
              <a:rPr lang="en-US" dirty="0" smtClean="0"/>
              <a:t>Second: Rotate R about 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19400"/>
            <a:ext cx="7315200" cy="340671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7285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dirty="0" smtClean="0"/>
              <a:t>Case </a:t>
            </a:r>
            <a:r>
              <a:rPr lang="en-US" dirty="0"/>
              <a:t>4: The right child R of Q has balance factor of +</a:t>
            </a:r>
            <a:r>
              <a:rPr lang="en-US" dirty="0" smtClean="0"/>
              <a:t>1</a:t>
            </a:r>
          </a:p>
          <a:p>
            <a:r>
              <a:rPr lang="en-US" dirty="0" smtClean="0"/>
              <a:t>First: Rotate R about Q</a:t>
            </a:r>
          </a:p>
          <a:p>
            <a:r>
              <a:rPr lang="en-US" dirty="0" smtClean="0"/>
              <a:t>Second: Rotate R about 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(Same as case 3, both cases can be processed in the same way)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8001000" cy="355906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3048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Heaps as Arrays, Heaps as Priority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2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as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2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Particular kind of binary tree, called heap, has two properties</a:t>
            </a:r>
          </a:p>
          <a:p>
            <a:pPr lvl="1"/>
            <a:r>
              <a:rPr lang="en-US" dirty="0" smtClean="0"/>
              <a:t>Value of each node is greater than or equal to the values of its children</a:t>
            </a:r>
          </a:p>
          <a:p>
            <a:pPr lvl="1"/>
            <a:r>
              <a:rPr lang="en-US" dirty="0" smtClean="0"/>
              <a:t>The tree is nearly complete, i.e. it is perfectly balanced, and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eaves in the last level are all in the left most positions first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two properties define a </a:t>
            </a:r>
            <a:r>
              <a:rPr lang="en-US" b="1" dirty="0" smtClean="0"/>
              <a:t>max heap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“</a:t>
            </a:r>
            <a:r>
              <a:rPr lang="en-US" b="1" dirty="0" smtClean="0"/>
              <a:t>greater</a:t>
            </a:r>
            <a:r>
              <a:rPr lang="en-US" dirty="0" smtClean="0"/>
              <a:t>” in the first property is replaced with “</a:t>
            </a:r>
            <a:r>
              <a:rPr lang="en-US" b="1" dirty="0" smtClean="0"/>
              <a:t>less</a:t>
            </a:r>
            <a:r>
              <a:rPr lang="en-US" dirty="0" smtClean="0"/>
              <a:t>”, then the definition specifies a </a:t>
            </a:r>
            <a:r>
              <a:rPr lang="en-US" b="1" dirty="0" smtClean="0"/>
              <a:t>min heap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Heap is used as Priority Queue and for heap-sorting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2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ALV tree (by </a:t>
            </a:r>
            <a:r>
              <a:rPr lang="en-US" dirty="0" err="1" smtClean="0"/>
              <a:t>Adelson</a:t>
            </a:r>
            <a:r>
              <a:rPr lang="en-US" dirty="0" smtClean="0"/>
              <a:t>, </a:t>
            </a:r>
            <a:r>
              <a:rPr lang="en-US" dirty="0" err="1" smtClean="0"/>
              <a:t>Velskii</a:t>
            </a:r>
            <a:r>
              <a:rPr lang="en-US" dirty="0" smtClean="0"/>
              <a:t>, and Landis) is balanced binary search tree with condition</a:t>
            </a:r>
          </a:p>
          <a:p>
            <a:pPr lvl="1"/>
            <a:r>
              <a:rPr lang="en-US" dirty="0" smtClean="0"/>
              <a:t>Height of the left and right </a:t>
            </a:r>
            <a:r>
              <a:rPr lang="en-US" dirty="0" err="1" smtClean="0"/>
              <a:t>subtrees</a:t>
            </a:r>
            <a:r>
              <a:rPr lang="en-US" dirty="0" smtClean="0"/>
              <a:t> of every node differ by at most one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balance factor </a:t>
            </a:r>
            <a:r>
              <a:rPr lang="en-US" dirty="0" smtClean="0"/>
              <a:t>is the height of the right </a:t>
            </a:r>
            <a:r>
              <a:rPr lang="en-US" dirty="0" err="1" smtClean="0"/>
              <a:t>subtree</a:t>
            </a:r>
            <a:r>
              <a:rPr lang="en-US" dirty="0" smtClean="0"/>
              <a:t> minus the height of the left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ALV tree, </a:t>
            </a:r>
            <a:r>
              <a:rPr lang="en-US" b="1" dirty="0" smtClean="0"/>
              <a:t>balance factors </a:t>
            </a:r>
            <a:r>
              <a:rPr lang="en-US" dirty="0" smtClean="0"/>
              <a:t>of all nodes should be +1, 0, or -1.</a:t>
            </a:r>
          </a:p>
          <a:p>
            <a:r>
              <a:rPr lang="en-US" dirty="0" smtClean="0"/>
              <a:t>Note also that: Definition of AVL tree is the same as that of the balanced tree. </a:t>
            </a:r>
          </a:p>
          <a:p>
            <a:r>
              <a:rPr lang="en-US" dirty="0" smtClean="0"/>
              <a:t>However, the concept of AVL tree always implicitly includes </a:t>
            </a:r>
          </a:p>
          <a:p>
            <a:pPr lvl="1"/>
            <a:r>
              <a:rPr lang="en-US" dirty="0" smtClean="0"/>
              <a:t>the techniques for finding balance factors and </a:t>
            </a:r>
          </a:p>
          <a:p>
            <a:pPr lvl="1"/>
            <a:r>
              <a:rPr lang="en-US" dirty="0" smtClean="0"/>
              <a:t>balancing the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2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heaps and non-heap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9144000" cy="469910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09057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can be implemented by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Array seen as tree (probably non-heap)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75744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29718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Non-heap tree: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Elements of array are placed sequentially level to level and left to right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1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can be implemented by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Array seen as heap tree</a:t>
            </a:r>
          </a:p>
          <a:p>
            <a:r>
              <a:rPr lang="en-US" dirty="0" smtClean="0"/>
              <a:t>Array can be represented by many heaps</a:t>
            </a:r>
          </a:p>
          <a:p>
            <a:pPr lvl="1"/>
            <a:r>
              <a:rPr lang="en-US" dirty="0" smtClean="0"/>
              <a:t>Since heap only decides the order from level to level, not among siblings (same level)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1"/>
            <a:ext cx="9144000" cy="3048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26457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as Priority Queue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as 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is an excellent way to implement a priority queue.</a:t>
            </a:r>
          </a:p>
          <a:p>
            <a:r>
              <a:rPr lang="en-US" dirty="0" smtClean="0"/>
              <a:t>Two procedures needed to </a:t>
            </a:r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dequeue</a:t>
            </a:r>
            <a:r>
              <a:rPr lang="en-US" dirty="0" smtClean="0"/>
              <a:t> elements from this heap.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4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 to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09800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enqueue</a:t>
            </a:r>
            <a:r>
              <a:rPr lang="en-US" dirty="0"/>
              <a:t>, element is added at the end of the heap as last leaf</a:t>
            </a:r>
          </a:p>
          <a:p>
            <a:r>
              <a:rPr lang="en-US" dirty="0"/>
              <a:t>Restoring the heap property </a:t>
            </a:r>
            <a:r>
              <a:rPr lang="en-US" dirty="0" smtClean="0"/>
              <a:t>is </a:t>
            </a:r>
            <a:r>
              <a:rPr lang="en-US" dirty="0"/>
              <a:t>achieved by moving from the last leaf toward the root.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352800"/>
            <a:ext cx="8763000" cy="2006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089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to a 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01672"/>
            <a:ext cx="8153400" cy="524672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2734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Dequeuing</a:t>
            </a:r>
            <a:r>
              <a:rPr lang="en-US" dirty="0" smtClean="0"/>
              <a:t> from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 means removing root element from heap (the largest)</a:t>
            </a:r>
          </a:p>
          <a:p>
            <a:r>
              <a:rPr lang="en-US" dirty="0" smtClean="0"/>
              <a:t>Then the last leaf is put in its place, this time, moving from the root down the tree.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438400"/>
            <a:ext cx="8661400" cy="37465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733800" y="5715000"/>
            <a:ext cx="1752600" cy="381000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Dequeuing</a:t>
            </a:r>
            <a:r>
              <a:rPr lang="en-US" dirty="0"/>
              <a:t> from heap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885"/>
            <a:ext cx="9144000" cy="550271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5807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arrays as heaps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factors of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143000"/>
          </a:xfrm>
        </p:spPr>
        <p:txBody>
          <a:bodyPr/>
          <a:lstStyle/>
          <a:p>
            <a:r>
              <a:rPr lang="en-US" dirty="0" smtClean="0"/>
              <a:t>Is defined as height of the right </a:t>
            </a:r>
            <a:r>
              <a:rPr lang="en-US" dirty="0" err="1" smtClean="0"/>
              <a:t>subtree</a:t>
            </a:r>
            <a:r>
              <a:rPr lang="en-US" dirty="0" smtClean="0"/>
              <a:t> minus height of left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348475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0292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and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Heaps can be implemented as arrays</a:t>
            </a:r>
          </a:p>
          <a:p>
            <a:pPr lvl="1"/>
            <a:r>
              <a:rPr lang="en-US" dirty="0" smtClean="0"/>
              <a:t>Each heap is an array</a:t>
            </a:r>
          </a:p>
          <a:p>
            <a:pPr lvl="1"/>
            <a:r>
              <a:rPr lang="en-US" dirty="0" smtClean="0"/>
              <a:t>Some arrays are not heaps</a:t>
            </a:r>
          </a:p>
          <a:p>
            <a:pPr lvl="2"/>
            <a:r>
              <a:rPr lang="en-US" dirty="0" smtClean="0"/>
              <a:t>So we need to re-organize data in the array to represent a heap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/>
              <a:t>Start with an empty heap and sequentially include elements into a growing heap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Floyd algorithm, heap is built bottom-up </a:t>
            </a:r>
          </a:p>
          <a:p>
            <a:pPr lvl="1"/>
            <a:r>
              <a:rPr lang="en-US" dirty="0" smtClean="0"/>
              <a:t>Small heaps are formed and repetitively merged into larger heap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2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800"/>
            <a:ext cx="8216900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2732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00200"/>
            <a:ext cx="7239000" cy="3644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8890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51000"/>
            <a:ext cx="8864600" cy="3556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67720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473200"/>
            <a:ext cx="6756400" cy="3898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54355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300"/>
            <a:ext cx="7467600" cy="3835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7978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270000"/>
            <a:ext cx="8102600" cy="4305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2380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Floyd, Bottom up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514600"/>
            <a:ext cx="8915400" cy="3429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Start from </a:t>
            </a:r>
            <a:r>
              <a:rPr lang="en-US" dirty="0" err="1" smtClean="0"/>
              <a:t>nonleaf</a:t>
            </a:r>
            <a:r>
              <a:rPr lang="en-US" dirty="0" smtClean="0"/>
              <a:t> node: data[n/2 -1] </a:t>
            </a:r>
          </a:p>
          <a:p>
            <a:pPr lvl="1"/>
            <a:r>
              <a:rPr lang="en-US" dirty="0" smtClean="0"/>
              <a:t>Because we build the tree from left to right, with the left most is the root node and next two elements will be its two children and so on… </a:t>
            </a:r>
          </a:p>
          <a:p>
            <a:pPr lvl="1"/>
            <a:r>
              <a:rPr lang="en-US" dirty="0" smtClean="0"/>
              <a:t>[n/2-1] will be the last node which is none-leave</a:t>
            </a:r>
          </a:p>
          <a:p>
            <a:pPr lvl="1"/>
            <a:r>
              <a:rPr lang="en-US" dirty="0" smtClean="0"/>
              <a:t>Since in a binary tree: Half of the nodes (if the tree is complete binary tree) will be non-leaves.</a:t>
            </a:r>
          </a:p>
          <a:p>
            <a:r>
              <a:rPr lang="en-US" dirty="0" smtClean="0"/>
              <a:t>First: data[n/2-1] and its children (data[n-1], data[n-2])</a:t>
            </a:r>
          </a:p>
          <a:p>
            <a:pPr lvl="1"/>
            <a:r>
              <a:rPr lang="en-US" dirty="0" smtClean="0"/>
              <a:t>Swap data[n/2-1] with its </a:t>
            </a:r>
            <a:r>
              <a:rPr lang="en-US" b="1" dirty="0" smtClean="0">
                <a:solidFill>
                  <a:srgbClr val="FF0000"/>
                </a:solidFill>
              </a:rPr>
              <a:t>larger</a:t>
            </a:r>
            <a:r>
              <a:rPr lang="en-US" dirty="0" smtClean="0"/>
              <a:t> child data[n-2] = 12</a:t>
            </a:r>
          </a:p>
          <a:p>
            <a:r>
              <a:rPr lang="en-US" dirty="0" smtClean="0"/>
              <a:t>Next is data[n/2 - 2] and its children (data[n-3], data[n-4])</a:t>
            </a:r>
          </a:p>
          <a:p>
            <a:pPr lvl="1"/>
            <a:r>
              <a:rPr lang="en-US" dirty="0" smtClean="0"/>
              <a:t>Swap data[n/2-2] with its larger child data[n-4]</a:t>
            </a:r>
          </a:p>
          <a:p>
            <a:r>
              <a:rPr lang="en-US" dirty="0" smtClean="0"/>
              <a:t>Next is data[n/2-3] = 8, and its children (data[n-5], data[n-6]), the children now is starting to be </a:t>
            </a:r>
            <a:r>
              <a:rPr lang="en-US" dirty="0" err="1" smtClean="0"/>
              <a:t>nonleaf</a:t>
            </a:r>
            <a:r>
              <a:rPr lang="en-US" dirty="0" smtClean="0"/>
              <a:t> so it starts its merging.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44000" cy="154493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03630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270469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84138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91400" cy="51747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2999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and rebalancing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array to heap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555650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93991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heap to sorted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38200"/>
            <a:ext cx="8991600" cy="546186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85131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Polish Notation and 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Polish notation is a special notation for propositional logic that eliminates all parentheses from formulas</a:t>
            </a:r>
          </a:p>
          <a:p>
            <a:pPr lvl="1"/>
            <a:r>
              <a:rPr lang="en-US" dirty="0" smtClean="0"/>
              <a:t>(5-6)*7 = *-567</a:t>
            </a:r>
          </a:p>
          <a:p>
            <a:r>
              <a:rPr lang="en-US" dirty="0" smtClean="0"/>
              <a:t>Compiler rejects everything that is not essential to retrieve the proper meaning of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5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trees &amp; their traversals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833582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64430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Objectives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4803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an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insertion if the balance factor of AVL tree becomes less than -1 or greater than 1, the tree has to be re-balanced.</a:t>
            </a:r>
          </a:p>
          <a:p>
            <a:r>
              <a:rPr lang="en-US" dirty="0" smtClean="0"/>
              <a:t>Four cases, however, two cases to be analyzed and the other two will be symmetrically the same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First case</a:t>
            </a:r>
            <a:r>
              <a:rPr lang="en-US" dirty="0" smtClean="0"/>
              <a:t>: inserting into the right </a:t>
            </a:r>
            <a:r>
              <a:rPr lang="en-US" dirty="0" err="1" smtClean="0"/>
              <a:t>subtree</a:t>
            </a:r>
            <a:r>
              <a:rPr lang="en-US" dirty="0" smtClean="0"/>
              <a:t> of the right child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 case</a:t>
            </a:r>
            <a:r>
              <a:rPr lang="en-US" dirty="0" smtClean="0"/>
              <a:t>: inserting into the left </a:t>
            </a:r>
            <a:r>
              <a:rPr lang="en-US" dirty="0" err="1" smtClean="0"/>
              <a:t>subtree</a:t>
            </a:r>
            <a:r>
              <a:rPr lang="en-US" dirty="0" smtClean="0"/>
              <a:t> of the right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1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case: To right </a:t>
            </a:r>
            <a:r>
              <a:rPr lang="en-US" dirty="0" err="1" smtClean="0"/>
              <a:t>subtree</a:t>
            </a:r>
            <a:r>
              <a:rPr lang="en-US" dirty="0" smtClean="0"/>
              <a:t> of right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1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Inserting a node to the right </a:t>
            </a:r>
            <a:r>
              <a:rPr lang="en-US" dirty="0" err="1" smtClean="0"/>
              <a:t>subtree</a:t>
            </a:r>
            <a:r>
              <a:rPr lang="en-US" dirty="0" smtClean="0"/>
              <a:t> of the right child</a:t>
            </a:r>
          </a:p>
          <a:p>
            <a:r>
              <a:rPr lang="en-US" dirty="0" smtClean="0"/>
              <a:t>Rotate Q about 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86"/>
            <a:ext cx="9144000" cy="326381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649679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1961</TotalTime>
  <Words>2922</Words>
  <Application>Microsoft Macintosh PowerPoint</Application>
  <PresentationFormat>On-screen Show (4:3)</PresentationFormat>
  <Paragraphs>730</Paragraphs>
  <Slides>74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FGRTemplate</vt:lpstr>
      <vt:lpstr>Binary Trees</vt:lpstr>
      <vt:lpstr>Objectives</vt:lpstr>
      <vt:lpstr>DAY 3 TREES</vt:lpstr>
      <vt:lpstr>AVL Trees</vt:lpstr>
      <vt:lpstr>AVL Trees</vt:lpstr>
      <vt:lpstr>Balance factors of nodes</vt:lpstr>
      <vt:lpstr>Insertion and rebalancing</vt:lpstr>
      <vt:lpstr>Insertion in an AVL Tree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In a larger AVL tree</vt:lpstr>
      <vt:lpstr>In a larger AVL tree</vt:lpstr>
      <vt:lpstr>In a larger AVL tree</vt:lpstr>
      <vt:lpstr>Deletion and rebalancing</vt:lpstr>
      <vt:lpstr>Deletion</vt:lpstr>
      <vt:lpstr>Cases of immediate rotation</vt:lpstr>
      <vt:lpstr>Case 1: P: +1, Q: +1</vt:lpstr>
      <vt:lpstr>Case 2: P:+1, Q:0</vt:lpstr>
      <vt:lpstr>Case 3: P:+1, Q:-1, R:-1</vt:lpstr>
      <vt:lpstr>Case 4:</vt:lpstr>
      <vt:lpstr>Heaps</vt:lpstr>
      <vt:lpstr>Heaps as Arrays</vt:lpstr>
      <vt:lpstr>Heap</vt:lpstr>
      <vt:lpstr>Examples of heaps and non-heap</vt:lpstr>
      <vt:lpstr>Heaps can be implemented by arrays</vt:lpstr>
      <vt:lpstr>Heaps can be implemented by arrays</vt:lpstr>
      <vt:lpstr>Heaps as Priority Queue</vt:lpstr>
      <vt:lpstr>Heaps as Priority Queues</vt:lpstr>
      <vt:lpstr>Enqueue to a Heap</vt:lpstr>
      <vt:lpstr>Enqueue to a Heap</vt:lpstr>
      <vt:lpstr>Dequeuing from heap</vt:lpstr>
      <vt:lpstr>Dequeuing from heap</vt:lpstr>
      <vt:lpstr>Organizing arrays as heaps</vt:lpstr>
      <vt:lpstr>Heaps and Arrays</vt:lpstr>
      <vt:lpstr>Top-down method</vt:lpstr>
      <vt:lpstr>Top-down method</vt:lpstr>
      <vt:lpstr>Top-down method</vt:lpstr>
      <vt:lpstr>Top-down method</vt:lpstr>
      <vt:lpstr>Top-down method</vt:lpstr>
      <vt:lpstr>Top-down method</vt:lpstr>
      <vt:lpstr>Floyd, Bottom up approach</vt:lpstr>
      <vt:lpstr>Floyd, Bottom up approach</vt:lpstr>
      <vt:lpstr>Floyd, Bottom up approach</vt:lpstr>
      <vt:lpstr>Transforming array to heap</vt:lpstr>
      <vt:lpstr>Transforming heap to sorted array</vt:lpstr>
      <vt:lpstr>Polish Notation and Expression Trees</vt:lpstr>
      <vt:lpstr>Expression trees &amp; their traversals</vt:lpstr>
      <vt:lpstr>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phamvanvung</cp:lastModifiedBy>
  <cp:revision>209</cp:revision>
  <dcterms:created xsi:type="dcterms:W3CDTF">2013-07-03T07:19:54Z</dcterms:created>
  <dcterms:modified xsi:type="dcterms:W3CDTF">2015-09-12T06:45:05Z</dcterms:modified>
</cp:coreProperties>
</file>