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9" r:id="rId2"/>
    <p:sldId id="280" r:id="rId3"/>
    <p:sldId id="281" r:id="rId4"/>
    <p:sldId id="282" r:id="rId5"/>
    <p:sldId id="284" r:id="rId6"/>
    <p:sldId id="295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6" r:id="rId16"/>
    <p:sldId id="293" r:id="rId17"/>
    <p:sldId id="297" r:id="rId18"/>
    <p:sldId id="294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1" r:id="rId41"/>
    <p:sldId id="320" r:id="rId42"/>
    <p:sldId id="322" r:id="rId43"/>
    <p:sldId id="323" r:id="rId44"/>
    <p:sldId id="324" r:id="rId45"/>
    <p:sldId id="325" r:id="rId46"/>
    <p:sldId id="327" r:id="rId47"/>
    <p:sldId id="328" r:id="rId48"/>
    <p:sldId id="329" r:id="rId49"/>
    <p:sldId id="283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56" autoAdjust="0"/>
  </p:normalViewPr>
  <p:slideViewPr>
    <p:cSldViewPr>
      <p:cViewPr varScale="1">
        <p:scale>
          <a:sx n="99" d="100"/>
          <a:sy n="99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9/12/15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Graphs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graph</a:t>
            </a:r>
            <a:r>
              <a:rPr lang="en-US" b="1" dirty="0" smtClean="0"/>
              <a:t> loops</a:t>
            </a:r>
            <a:r>
              <a:rPr lang="en-US" dirty="0" smtClean="0"/>
              <a:t>: A degenerate edge of a graph which joins a vertex to itself, also called a self-loop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simple graph</a:t>
            </a:r>
            <a:r>
              <a:rPr lang="en-US" dirty="0" smtClean="0"/>
              <a:t>: A simple graph, also called a strict graph, is an </a:t>
            </a:r>
            <a:r>
              <a:rPr lang="en-US" dirty="0" err="1" smtClean="0"/>
              <a:t>unweighted</a:t>
            </a:r>
            <a:r>
              <a:rPr lang="en-US" dirty="0" smtClean="0"/>
              <a:t>, undirected graph containing no graph loops or multiple edges. Unless stated otherwise, the unqualified term “graph” usually refers to a simple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962400"/>
            <a:ext cx="5245100" cy="2095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9970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276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err="1" smtClean="0"/>
              <a:t>multigraph</a:t>
            </a:r>
            <a:r>
              <a:rPr lang="en-US" dirty="0" smtClean="0"/>
              <a:t> is a graph in which two vertices (with the condition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different from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can be joined by multiple edges (1)</a:t>
            </a:r>
          </a:p>
          <a:p>
            <a:r>
              <a:rPr lang="en-US" dirty="0" smtClean="0"/>
              <a:t>If we remove the condition v</a:t>
            </a:r>
            <a:r>
              <a:rPr lang="en-US" baseline="-25000" dirty="0" smtClean="0"/>
              <a:t>i</a:t>
            </a:r>
            <a:r>
              <a:rPr lang="en-US" dirty="0" smtClean="0"/>
              <a:t> different from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 in the definition of a </a:t>
            </a:r>
            <a:r>
              <a:rPr lang="en-US" dirty="0" err="1" smtClean="0"/>
              <a:t>multigraph</a:t>
            </a:r>
            <a:r>
              <a:rPr lang="en-US" dirty="0" smtClean="0"/>
              <a:t> then we get the notion of a </a:t>
            </a:r>
            <a:r>
              <a:rPr lang="en-US" dirty="0" err="1" smtClean="0"/>
              <a:t>pseudograph</a:t>
            </a:r>
            <a:r>
              <a:rPr lang="en-US" dirty="0" smtClean="0"/>
              <a:t>, which allows for loops to occur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4216400"/>
            <a:ext cx="3479800" cy="1879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9744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Path</a:t>
            </a:r>
            <a:r>
              <a:rPr lang="en-US" dirty="0" smtClean="0"/>
              <a:t> from v1 to </a:t>
            </a:r>
            <a:r>
              <a:rPr lang="en-US" dirty="0" err="1" smtClean="0"/>
              <a:t>vn</a:t>
            </a:r>
            <a:r>
              <a:rPr lang="en-US" dirty="0" smtClean="0"/>
              <a:t> is a sequence of edges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), (v</a:t>
            </a:r>
            <a:r>
              <a:rPr lang="en-US" baseline="-25000" dirty="0" smtClean="0"/>
              <a:t>2</a:t>
            </a:r>
            <a:r>
              <a:rPr lang="en-US" dirty="0" smtClean="0"/>
              <a:t>, v</a:t>
            </a:r>
            <a:r>
              <a:rPr lang="en-US" baseline="-25000" dirty="0" smtClean="0"/>
              <a:t>3</a:t>
            </a:r>
            <a:r>
              <a:rPr lang="en-US" dirty="0" smtClean="0"/>
              <a:t>), …, (v</a:t>
            </a:r>
            <a:r>
              <a:rPr lang="en-US" baseline="-25000" dirty="0" smtClean="0"/>
              <a:t>n-1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If v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 and no edge is repeated, then the path is called a </a:t>
            </a:r>
            <a:r>
              <a:rPr lang="en-US" b="1" dirty="0" smtClean="0"/>
              <a:t>circuit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all vertices in a circuit are different, then it is called a </a:t>
            </a:r>
            <a:r>
              <a:rPr lang="en-US" b="1" dirty="0" smtClean="0"/>
              <a:t>cycle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352800"/>
            <a:ext cx="2819400" cy="269026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3159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09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complete graph</a:t>
            </a:r>
            <a:r>
              <a:rPr lang="en-US" dirty="0" smtClean="0"/>
              <a:t> is a graph where every pair of vertices is connected by an edge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simple complete graph</a:t>
            </a:r>
            <a:r>
              <a:rPr lang="en-US" dirty="0" smtClean="0"/>
              <a:t> on n vertices has n vertices and </a:t>
            </a:r>
            <a:r>
              <a:rPr lang="en-US" b="1" i="1" dirty="0" smtClean="0"/>
              <a:t>n(n-1)/2</a:t>
            </a:r>
            <a:r>
              <a:rPr lang="en-US" dirty="0" smtClean="0"/>
              <a:t> edges, and is denoted by </a:t>
            </a:r>
            <a:r>
              <a:rPr lang="en-US" dirty="0" err="1" smtClean="0"/>
              <a:t>Kn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556000"/>
            <a:ext cx="4914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05370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</a:t>
            </a:r>
            <a:r>
              <a:rPr lang="en-US" i="1" dirty="0" smtClean="0"/>
              <a:t>G’=(V’, E’) </a:t>
            </a:r>
            <a:r>
              <a:rPr lang="en-US" dirty="0" smtClean="0"/>
              <a:t>is a </a:t>
            </a:r>
            <a:r>
              <a:rPr lang="en-US" b="1" dirty="0" err="1" smtClean="0"/>
              <a:t>subgraph</a:t>
            </a:r>
            <a:r>
              <a:rPr lang="en-US" dirty="0" smtClean="0"/>
              <a:t> of another graph </a:t>
            </a:r>
            <a:r>
              <a:rPr lang="en-US" i="1" dirty="0" smtClean="0"/>
              <a:t>G=(V,E)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/>
              <a:t>Two vertices u and v are called </a:t>
            </a:r>
            <a:r>
              <a:rPr lang="en-US" b="1" dirty="0" smtClean="0"/>
              <a:t>adjacent</a:t>
            </a:r>
            <a:r>
              <a:rPr lang="en-US" dirty="0" smtClean="0"/>
              <a:t> if the edge (u, v) is in E. Such an edge called </a:t>
            </a:r>
            <a:r>
              <a:rPr lang="en-US" b="1" dirty="0" smtClean="0"/>
              <a:t>incident</a:t>
            </a:r>
            <a:r>
              <a:rPr lang="en-US" dirty="0" smtClean="0"/>
              <a:t> with the vertices u and v.</a:t>
            </a:r>
          </a:p>
          <a:p>
            <a:r>
              <a:rPr lang="en-US" dirty="0" smtClean="0"/>
              <a:t> The </a:t>
            </a:r>
            <a:r>
              <a:rPr lang="en-US" b="1" dirty="0" smtClean="0"/>
              <a:t>degree</a:t>
            </a:r>
            <a:r>
              <a:rPr lang="en-US" dirty="0" smtClean="0"/>
              <a:t> of a vertex 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err="1" smtClean="0"/>
              <a:t>deg</a:t>
            </a:r>
            <a:r>
              <a:rPr lang="en-US" i="1" dirty="0" smtClean="0"/>
              <a:t>(u)</a:t>
            </a:r>
            <a:r>
              <a:rPr lang="en-US" dirty="0" smtClean="0"/>
              <a:t>, is the number of edges incident with </a:t>
            </a:r>
            <a:r>
              <a:rPr lang="en-US" i="1" dirty="0" smtClean="0"/>
              <a:t>u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i="1" dirty="0" err="1" smtClean="0"/>
              <a:t>deg</a:t>
            </a:r>
            <a:r>
              <a:rPr lang="en-US" i="1" dirty="0" smtClean="0"/>
              <a:t>(u)=0</a:t>
            </a:r>
            <a:r>
              <a:rPr lang="en-US" dirty="0" smtClean="0"/>
              <a:t>, then </a:t>
            </a:r>
            <a:r>
              <a:rPr lang="en-US" i="1" dirty="0" smtClean="0"/>
              <a:t>u</a:t>
            </a:r>
            <a:r>
              <a:rPr lang="en-US" dirty="0" smtClean="0"/>
              <a:t> is called </a:t>
            </a:r>
            <a:r>
              <a:rPr lang="en-US" b="1" dirty="0" smtClean="0"/>
              <a:t>isolated vertex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23023"/>
              </p:ext>
            </p:extLst>
          </p:nvPr>
        </p:nvGraphicFramePr>
        <p:xfrm>
          <a:off x="3276600" y="1676400"/>
          <a:ext cx="2333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Equation" r:id="rId3" imgW="1244600" imgH="203200" progId="Equation.3">
                  <p:embed/>
                </p:oleObj>
              </mc:Choice>
              <mc:Fallback>
                <p:oleObj name="Equation" r:id="rId3" imgW="124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676400"/>
                        <a:ext cx="23336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89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circuits</a:t>
            </a:r>
          </a:p>
          <a:p>
            <a:r>
              <a:rPr lang="en-US" dirty="0" smtClean="0"/>
              <a:t>Transportation networks</a:t>
            </a:r>
          </a:p>
          <a:p>
            <a:r>
              <a:rPr lang="en-US" dirty="0" smtClean="0"/>
              <a:t>Computer networks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Entity-relationship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038600"/>
            <a:ext cx="41148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19200"/>
            <a:ext cx="2844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representations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9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all vertices </a:t>
            </a:r>
            <a:r>
              <a:rPr lang="en-US" b="1" dirty="0" smtClean="0"/>
              <a:t>adjacent</a:t>
            </a:r>
            <a:r>
              <a:rPr lang="en-US" dirty="0" smtClean="0"/>
              <a:t> to each vertex of the graph</a:t>
            </a:r>
          </a:p>
          <a:p>
            <a:r>
              <a:rPr lang="en-US" dirty="0" smtClean="0"/>
              <a:t>This list can be represented as a </a:t>
            </a:r>
            <a:r>
              <a:rPr lang="en-US" b="1" dirty="0" smtClean="0"/>
              <a:t>table</a:t>
            </a:r>
            <a:r>
              <a:rPr lang="en-US" dirty="0" smtClean="0"/>
              <a:t> (picture b, next slide)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smtClean="0"/>
              <a:t>star representation</a:t>
            </a:r>
          </a:p>
          <a:p>
            <a:pPr lvl="1"/>
            <a:r>
              <a:rPr lang="en-US" dirty="0" smtClean="0"/>
              <a:t>Can be </a:t>
            </a:r>
            <a:r>
              <a:rPr lang="en-US" b="1" dirty="0" smtClean="0"/>
              <a:t>forward</a:t>
            </a:r>
            <a:r>
              <a:rPr lang="en-US" dirty="0" smtClean="0"/>
              <a:t> or </a:t>
            </a:r>
            <a:r>
              <a:rPr lang="en-US" b="1" dirty="0" smtClean="0"/>
              <a:t>reverse</a:t>
            </a:r>
          </a:p>
          <a:p>
            <a:r>
              <a:rPr lang="en-US" dirty="0" smtClean="0"/>
              <a:t>This list can be represented as </a:t>
            </a:r>
            <a:r>
              <a:rPr lang="en-US" b="1" dirty="0" smtClean="0"/>
              <a:t>linked list </a:t>
            </a:r>
            <a:r>
              <a:rPr lang="en-US" dirty="0" smtClean="0"/>
              <a:t>(picture c, next slide)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 representation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32930"/>
            <a:ext cx="6845300" cy="516307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2213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Objectives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smtClean="0">
                <a:latin typeface="Calibri" charset="0"/>
              </a:rPr>
              <a:t>Floyd </a:t>
            </a:r>
            <a:r>
              <a:rPr lang="en-US" dirty="0">
                <a:latin typeface="Calibri" charset="0"/>
              </a:rPr>
              <a:t>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743200"/>
          </a:xfrm>
        </p:spPr>
        <p:txBody>
          <a:bodyPr/>
          <a:lstStyle/>
          <a:p>
            <a:r>
              <a:rPr lang="en-US" dirty="0" smtClean="0"/>
              <a:t>It has two forms</a:t>
            </a:r>
          </a:p>
          <a:p>
            <a:pPr lvl="1"/>
            <a:r>
              <a:rPr lang="en-US" b="1" dirty="0" smtClean="0"/>
              <a:t>Adjacency matrix </a:t>
            </a:r>
            <a:r>
              <a:rPr lang="en-US" dirty="0" smtClean="0"/>
              <a:t>and </a:t>
            </a:r>
          </a:p>
          <a:p>
            <a:pPr lvl="1"/>
            <a:r>
              <a:rPr lang="en-US" b="1" dirty="0" smtClean="0"/>
              <a:t>Incidence matrix</a:t>
            </a:r>
          </a:p>
          <a:p>
            <a:r>
              <a:rPr lang="en-US" dirty="0" smtClean="0"/>
              <a:t>G=(V, E) is a binary |</a:t>
            </a:r>
            <a:r>
              <a:rPr lang="en-US" dirty="0" err="1" smtClean="0"/>
              <a:t>V|x|V</a:t>
            </a:r>
            <a:r>
              <a:rPr lang="en-US" dirty="0" smtClean="0"/>
              <a:t>| such that each entry of this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75100"/>
            <a:ext cx="6083300" cy="1130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82663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19200"/>
          </a:xfrm>
        </p:spPr>
        <p:txBody>
          <a:bodyPr/>
          <a:lstStyle/>
          <a:p>
            <a:r>
              <a:rPr lang="en-US" dirty="0" smtClean="0"/>
              <a:t>Incidence matrix of graph G=(V, E) is a |</a:t>
            </a:r>
            <a:r>
              <a:rPr lang="en-US" dirty="0" err="1" smtClean="0"/>
              <a:t>V|x|E</a:t>
            </a:r>
            <a:r>
              <a:rPr lang="en-US" dirty="0" smtClean="0"/>
              <a:t>| matrix such that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209800"/>
            <a:ext cx="7581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4903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975"/>
            <a:ext cx="9144000" cy="322542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1132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9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 the </a:t>
            </a:r>
            <a:r>
              <a:rPr lang="en-US" b="1" dirty="0" smtClean="0"/>
              <a:t>breadth-first</a:t>
            </a:r>
            <a:r>
              <a:rPr lang="en-US" dirty="0" smtClean="0"/>
              <a:t> search algorithm</a:t>
            </a:r>
          </a:p>
          <a:p>
            <a:pPr lvl="1"/>
            <a:r>
              <a:rPr lang="en-US" dirty="0" smtClean="0"/>
              <a:t>Selected vertex v is visited and then each unvisited vertices adjacent to v is visited.</a:t>
            </a:r>
          </a:p>
          <a:p>
            <a:pPr lvl="1"/>
            <a:r>
              <a:rPr lang="en-US" dirty="0" smtClean="0"/>
              <a:t>Suppose adjacent vertices are v1, v2, …, </a:t>
            </a:r>
            <a:r>
              <a:rPr lang="en-US" dirty="0" err="1" smtClean="0"/>
              <a:t>vk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After all these are visited, then all those for v1 are visited then all those for v2 are visited and so on and so forth.</a:t>
            </a:r>
          </a:p>
          <a:p>
            <a:pPr lvl="1"/>
            <a:r>
              <a:rPr lang="en-US" dirty="0" smtClean="0"/>
              <a:t>If there’s still unvisited vertices, the algorithm continues restarting for one of the unvisited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7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traversal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612900"/>
            <a:ext cx="4749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3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BFS(Graph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graph </a:t>
            </a:r>
            <a:r>
              <a:rPr lang="en-US" dirty="0">
                <a:latin typeface="Courier"/>
                <a:cs typeface="Courier"/>
              </a:rPr>
              <a:t>root is painted grey and put in a queue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while the queue is not empty{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a vertex u is removed from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for all white successors v of u{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painted grey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added to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22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400"/>
            <a:ext cx="9144000" cy="451616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7137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5"/>
            <a:ext cx="9144000" cy="528637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369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124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First selected vertex v is visited and then each unvisited vertex adjacent to v is visited by depth-first search.</a:t>
            </a:r>
          </a:p>
          <a:p>
            <a:r>
              <a:rPr lang="en-US" dirty="0" smtClean="0"/>
              <a:t>If there are still some unvisited vertices in the graph</a:t>
            </a:r>
          </a:p>
          <a:p>
            <a:pPr lvl="1"/>
            <a:r>
              <a:rPr lang="en-US" dirty="0" smtClean="0"/>
              <a:t>The traversal continues restarting for one of the unvisited vertices.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25900"/>
            <a:ext cx="8077200" cy="2070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492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DAY 1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Graphs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0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traversal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DFS-visit (Graph G, Vertex 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the vertex u is painted gray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white successors v of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dfs</a:t>
            </a:r>
            <a:r>
              <a:rPr lang="en-US" dirty="0">
                <a:latin typeface="Courier"/>
                <a:cs typeface="Courier"/>
              </a:rPr>
              <a:t>-visit(G, v)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 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DFS-visit(G, root of G)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87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2447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53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undirected graph is called connected when there is a path between any two vertices</a:t>
            </a:r>
          </a:p>
          <a:p>
            <a:r>
              <a:rPr lang="en-US" dirty="0" smtClean="0"/>
              <a:t>A graph is called </a:t>
            </a:r>
            <a:r>
              <a:rPr lang="en-US" b="1" dirty="0" smtClean="0"/>
              <a:t>n-connected </a:t>
            </a:r>
            <a:r>
              <a:rPr lang="en-US" dirty="0" smtClean="0"/>
              <a:t>if there are at least n different paths between any two vertices</a:t>
            </a:r>
          </a:p>
          <a:p>
            <a:pPr lvl="1"/>
            <a:r>
              <a:rPr lang="en-US" dirty="0" smtClean="0"/>
              <a:t>There are n paths between any two vertices</a:t>
            </a:r>
          </a:p>
          <a:p>
            <a:pPr lvl="1"/>
            <a:r>
              <a:rPr lang="en-US" dirty="0" smtClean="0"/>
              <a:t>The paths have no vertices in common</a:t>
            </a:r>
          </a:p>
          <a:p>
            <a:r>
              <a:rPr lang="en-US" dirty="0" smtClean="0"/>
              <a:t>N=2 is called </a:t>
            </a:r>
            <a:r>
              <a:rPr lang="en-US" b="1" dirty="0" smtClean="0"/>
              <a:t>2-connected</a:t>
            </a:r>
            <a:r>
              <a:rPr lang="en-US" dirty="0" smtClean="0"/>
              <a:t> or </a:t>
            </a:r>
            <a:r>
              <a:rPr lang="en-US" b="1" dirty="0" err="1" smtClean="0"/>
              <a:t>biconnected</a:t>
            </a:r>
            <a:r>
              <a:rPr lang="en-US" dirty="0" smtClean="0"/>
              <a:t> graph</a:t>
            </a:r>
          </a:p>
          <a:p>
            <a:r>
              <a:rPr lang="en-US" dirty="0" smtClean="0"/>
              <a:t>Directed graph is called </a:t>
            </a:r>
            <a:r>
              <a:rPr lang="en-US" b="1" dirty="0" smtClean="0"/>
              <a:t>weakly connected</a:t>
            </a:r>
            <a:r>
              <a:rPr lang="en-US" dirty="0" smtClean="0"/>
              <a:t> if replacing all of its directed edges with undirected edges produces a connected (undirected) graph.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connected</a:t>
            </a:r>
            <a:r>
              <a:rPr lang="en-US" dirty="0" smtClean="0"/>
              <a:t> if it contains directed path from </a:t>
            </a:r>
            <a:r>
              <a:rPr lang="en-US" i="1" dirty="0" smtClean="0"/>
              <a:t>u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dirty="0" smtClean="0"/>
              <a:t> or a directed path from </a:t>
            </a:r>
            <a:r>
              <a:rPr lang="en-US" i="1" dirty="0" smtClean="0"/>
              <a:t>v</a:t>
            </a:r>
            <a:r>
              <a:rPr lang="en-US" dirty="0" smtClean="0"/>
              <a:t> to </a:t>
            </a:r>
            <a:r>
              <a:rPr lang="en-US" i="1" dirty="0" smtClean="0"/>
              <a:t>u</a:t>
            </a:r>
            <a:r>
              <a:rPr lang="en-US" dirty="0" smtClean="0"/>
              <a:t> for every pair of vertices 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8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</a:t>
            </a:r>
            <a:r>
              <a:rPr lang="en-US" b="1" dirty="0" smtClean="0"/>
              <a:t>strongly connected </a:t>
            </a:r>
            <a:r>
              <a:rPr lang="en-US" dirty="0" smtClean="0"/>
              <a:t>or </a:t>
            </a:r>
            <a:r>
              <a:rPr lang="en-US" b="1" dirty="0" smtClean="0"/>
              <a:t>strong</a:t>
            </a:r>
            <a:r>
              <a:rPr lang="en-US" dirty="0" smtClean="0"/>
              <a:t> if it contains directed path from </a:t>
            </a:r>
            <a:r>
              <a:rPr lang="en-US" i="1" dirty="0" smtClean="0"/>
              <a:t>u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dirty="0" smtClean="0"/>
              <a:t> and a directed path from </a:t>
            </a:r>
            <a:r>
              <a:rPr lang="en-US" i="1" dirty="0" smtClean="0"/>
              <a:t>v</a:t>
            </a:r>
            <a:r>
              <a:rPr lang="en-US" dirty="0" smtClean="0"/>
              <a:t> to </a:t>
            </a:r>
            <a:r>
              <a:rPr lang="en-US" i="1" dirty="0" smtClean="0"/>
              <a:t>u</a:t>
            </a:r>
            <a:r>
              <a:rPr lang="en-US" dirty="0" smtClean="0"/>
              <a:t> for every pair of vertices 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strong components </a:t>
            </a:r>
            <a:r>
              <a:rPr lang="en-US" dirty="0" smtClean="0"/>
              <a:t>are the maximal strongly connected </a:t>
            </a:r>
            <a:r>
              <a:rPr lang="en-US" b="1" dirty="0" err="1" smtClean="0"/>
              <a:t>subgraphs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a vertex is removed from a graph (also its edges) </a:t>
            </a:r>
          </a:p>
          <a:p>
            <a:pPr lvl="1"/>
            <a:r>
              <a:rPr lang="en-US" dirty="0" smtClean="0"/>
              <a:t>The graph is split into two separate </a:t>
            </a:r>
            <a:r>
              <a:rPr lang="en-US" dirty="0" err="1" smtClean="0"/>
              <a:t>subgraphs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This point is called </a:t>
            </a:r>
            <a:r>
              <a:rPr lang="en-US" b="1" dirty="0" smtClean="0"/>
              <a:t>articulation point</a:t>
            </a:r>
            <a:r>
              <a:rPr lang="en-US" dirty="0" smtClean="0"/>
              <a:t>, or </a:t>
            </a:r>
            <a:r>
              <a:rPr lang="en-US" b="1" dirty="0" smtClean="0"/>
              <a:t>cut-vertex</a:t>
            </a:r>
          </a:p>
          <a:p>
            <a:r>
              <a:rPr lang="en-US" dirty="0" smtClean="0"/>
              <a:t>If an edge causes a graph to be split into two </a:t>
            </a:r>
            <a:r>
              <a:rPr lang="en-US" dirty="0" err="1" smtClean="0"/>
              <a:t>subgraphs</a:t>
            </a:r>
            <a:r>
              <a:rPr lang="en-US" dirty="0" smtClean="0"/>
              <a:t>, it is called </a:t>
            </a:r>
            <a:r>
              <a:rPr lang="en-US" b="1" dirty="0" smtClean="0"/>
              <a:t>bridge</a:t>
            </a:r>
            <a:r>
              <a:rPr lang="en-US" dirty="0" smtClean="0"/>
              <a:t> or </a:t>
            </a:r>
            <a:r>
              <a:rPr lang="en-US" b="1" dirty="0" smtClean="0"/>
              <a:t>cut-edge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Connected </a:t>
            </a:r>
            <a:r>
              <a:rPr lang="en-US" dirty="0" err="1" smtClean="0"/>
              <a:t>subgraphs</a:t>
            </a:r>
            <a:r>
              <a:rPr lang="en-US" dirty="0" smtClean="0"/>
              <a:t> with no articulation points or bridges are called </a:t>
            </a:r>
            <a:r>
              <a:rPr lang="en-US" b="1" dirty="0" smtClean="0"/>
              <a:t>blocks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use depth first traverse to check the connectivity of a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4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181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inintialize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 to 0 for all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initialize </a:t>
            </a:r>
            <a:r>
              <a:rPr lang="en-US" dirty="0" err="1">
                <a:latin typeface="Courier"/>
                <a:cs typeface="Courier"/>
              </a:rPr>
              <a:t>edgeSet</a:t>
            </a:r>
            <a:r>
              <a:rPr lang="en-US" dirty="0">
                <a:latin typeface="Courier"/>
                <a:cs typeface="Courier"/>
              </a:rPr>
              <a:t> to the empty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[u] =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vertices v adjacent to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if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[v]==0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add edge (u, v) to </a:t>
            </a:r>
            <a:r>
              <a:rPr lang="en-US" dirty="0" err="1">
                <a:latin typeface="Courier"/>
                <a:cs typeface="Courier"/>
              </a:rPr>
              <a:t>edgeSet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else if edge(u, v) </a:t>
            </a:r>
            <a:r>
              <a:rPr lang="en-US">
                <a:latin typeface="Courier"/>
                <a:cs typeface="Courier"/>
              </a:rPr>
              <a:t>is </a:t>
            </a:r>
            <a:r>
              <a:rPr lang="en-US" smtClean="0">
                <a:latin typeface="Courier"/>
                <a:cs typeface="Courier"/>
              </a:rPr>
              <a:t>in </a:t>
            </a:r>
            <a:r>
              <a:rPr lang="en-US" dirty="0">
                <a:latin typeface="Courier"/>
                <a:cs typeface="Courier"/>
              </a:rPr>
              <a:t>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cycle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019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problem: find the shortest path between a pair of vertices of a graph</a:t>
            </a:r>
          </a:p>
          <a:p>
            <a:r>
              <a:rPr lang="en-US" dirty="0" smtClean="0"/>
              <a:t>The graph: may contain negative edges but no negative cycles</a:t>
            </a:r>
          </a:p>
          <a:p>
            <a:r>
              <a:rPr lang="en-US" dirty="0" smtClean="0"/>
              <a:t>A representation: a weighted matrix where</a:t>
            </a:r>
          </a:p>
          <a:p>
            <a:pPr lvl="1"/>
            <a:r>
              <a:rPr lang="en-US" dirty="0" smtClean="0"/>
              <a:t>W(</a:t>
            </a:r>
            <a:r>
              <a:rPr lang="en-US" dirty="0" err="1" smtClean="0"/>
              <a:t>i,j</a:t>
            </a:r>
            <a:r>
              <a:rPr lang="en-US" dirty="0" smtClean="0"/>
              <a:t>)=0 if </a:t>
            </a:r>
            <a:r>
              <a:rPr lang="en-US" dirty="0" err="1" smtClean="0"/>
              <a:t>i</a:t>
            </a:r>
            <a:r>
              <a:rPr lang="en-US" dirty="0" smtClean="0"/>
              <a:t>=j</a:t>
            </a:r>
          </a:p>
          <a:p>
            <a:pPr lvl="1"/>
            <a:r>
              <a:rPr lang="en-US" dirty="0" smtClean="0"/>
              <a:t>W(</a:t>
            </a:r>
            <a:r>
              <a:rPr lang="en-US" dirty="0" err="1" smtClean="0"/>
              <a:t>i</a:t>
            </a:r>
            <a:r>
              <a:rPr lang="en-US" dirty="0" smtClean="0"/>
              <a:t>, j)=infinity if there’s no edge between j and j</a:t>
            </a:r>
          </a:p>
          <a:p>
            <a:pPr lvl="1"/>
            <a:r>
              <a:rPr lang="en-US" dirty="0" smtClean="0"/>
              <a:t>W(</a:t>
            </a:r>
            <a:r>
              <a:rPr lang="en-US" dirty="0" err="1" smtClean="0"/>
              <a:t>i</a:t>
            </a:r>
            <a:r>
              <a:rPr lang="en-US" dirty="0" smtClean="0"/>
              <a:t>, j)=weight of the edge (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9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methods of solving the shortest path problem are divided into two classes</a:t>
            </a:r>
          </a:p>
          <a:p>
            <a:pPr lvl="1"/>
            <a:r>
              <a:rPr lang="en-US" dirty="0" smtClean="0"/>
              <a:t>Label-setting methods</a:t>
            </a:r>
          </a:p>
          <a:p>
            <a:pPr lvl="2"/>
            <a:r>
              <a:rPr lang="en-US" dirty="0" smtClean="0"/>
              <a:t>Each pass through the vertices still to be processed, one vertex is set to a value that remains unchanged to the end of the execution</a:t>
            </a:r>
          </a:p>
          <a:p>
            <a:pPr lvl="1"/>
            <a:r>
              <a:rPr lang="en-US" dirty="0" smtClean="0"/>
              <a:t>Label-correcting methods</a:t>
            </a:r>
          </a:p>
          <a:p>
            <a:pPr lvl="2"/>
            <a:r>
              <a:rPr lang="en-US" dirty="0" smtClean="0"/>
              <a:t>Allow for the changing of any label during application of the method</a:t>
            </a:r>
          </a:p>
          <a:p>
            <a:r>
              <a:rPr lang="en-US" dirty="0" smtClean="0"/>
              <a:t>Most of the label-setting and label-correcting methods, however, can be subsumed to the same form, which allows finding shortest paths from one vertex to all other vertices.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2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Dijkastra</a:t>
            </a:r>
            <a:r>
              <a:rPr lang="en-US" smtClean="0"/>
              <a:t> Algorithm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 keeps two sets of vertices</a:t>
            </a:r>
          </a:p>
          <a:p>
            <a:r>
              <a:rPr lang="en-US" dirty="0" smtClean="0"/>
              <a:t>S: Vertices whose shortest paths have already been determined</a:t>
            </a:r>
          </a:p>
          <a:p>
            <a:r>
              <a:rPr lang="en-US" dirty="0" smtClean="0"/>
              <a:t>V-S: Remainder</a:t>
            </a:r>
          </a:p>
          <a:p>
            <a:r>
              <a:rPr lang="en-US" dirty="0" smtClean="0"/>
              <a:t>d: Best estimates of shortest path to each vertex</a:t>
            </a:r>
          </a:p>
          <a:p>
            <a:r>
              <a:rPr lang="en-US" dirty="0" smtClean="0"/>
              <a:t>p: Predecessors for each vertex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DijkstraAlgorithm</a:t>
            </a:r>
            <a:r>
              <a:rPr lang="en-US" dirty="0"/>
              <a:t>(non-negative weighted simple digraph, vertex first){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currDist</a:t>
            </a:r>
            <a:r>
              <a:rPr lang="en-US" dirty="0"/>
              <a:t>(first)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for all vertices v != first </a:t>
            </a:r>
            <a:r>
              <a:rPr lang="en-US" dirty="0" err="1"/>
              <a:t>currDist</a:t>
            </a:r>
            <a:r>
              <a:rPr lang="en-US" dirty="0"/>
              <a:t>(v) = infinity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toBeChecked</a:t>
            </a:r>
            <a:r>
              <a:rPr lang="en-US" dirty="0"/>
              <a:t> = V(all vertices);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checked = empty;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while </a:t>
            </a:r>
            <a:r>
              <a:rPr lang="en-US" dirty="0" err="1"/>
              <a:t>toBeChecked</a:t>
            </a:r>
            <a:r>
              <a:rPr lang="en-US" dirty="0"/>
              <a:t> is not empty{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u = a vertex in </a:t>
            </a:r>
            <a:r>
              <a:rPr lang="en-US" dirty="0" err="1"/>
              <a:t>toBeChecked</a:t>
            </a:r>
            <a:r>
              <a:rPr lang="en-US" dirty="0"/>
              <a:t> with </a:t>
            </a:r>
            <a:r>
              <a:rPr lang="en-US" dirty="0" err="1"/>
              <a:t>min.currDist</a:t>
            </a:r>
            <a:r>
              <a:rPr lang="en-US" dirty="0"/>
              <a:t>(u);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remove u from </a:t>
            </a:r>
            <a:r>
              <a:rPr lang="en-US" dirty="0" err="1"/>
              <a:t>toBeChecked</a:t>
            </a:r>
            <a:r>
              <a:rPr lang="en-US" dirty="0"/>
              <a:t> and add to checked;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for all vertices v adjacent to u and in </a:t>
            </a:r>
            <a:r>
              <a:rPr lang="en-US" dirty="0" err="1"/>
              <a:t>toBechecked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</a:t>
            </a:r>
            <a:r>
              <a:rPr lang="en-US" dirty="0" err="1"/>
              <a:t>currDist</a:t>
            </a:r>
            <a:r>
              <a:rPr lang="en-US" dirty="0"/>
              <a:t>(v) &gt;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u,v</a:t>
            </a:r>
            <a:r>
              <a:rPr lang="en-US" dirty="0"/>
              <a:t>))){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</a:t>
            </a:r>
            <a:r>
              <a:rPr lang="en-US" dirty="0" err="1"/>
              <a:t>currDist</a:t>
            </a:r>
            <a:r>
              <a:rPr lang="en-US" dirty="0"/>
              <a:t>(v) =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uv</a:t>
            </a:r>
            <a:r>
              <a:rPr lang="en-US" dirty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predecessor(v)=u;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20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</a:t>
            </a:r>
            <a:r>
              <a:rPr lang="en-US" dirty="0" smtClean="0"/>
              <a:t>algorithm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  <a:endCxn id="6" idx="6"/>
          </p:cNvCxnSpPr>
          <p:nvPr/>
        </p:nvCxnSpPr>
        <p:spPr>
          <a:xfrm flipH="1">
            <a:off x="3124200" y="1447800"/>
            <a:ext cx="2057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3"/>
            <a:endCxn id="5" idx="0"/>
          </p:cNvCxnSpPr>
          <p:nvPr/>
        </p:nvCxnSpPr>
        <p:spPr>
          <a:xfrm flipH="1">
            <a:off x="2057400" y="1838045"/>
            <a:ext cx="676555" cy="1895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27" idx="1"/>
          </p:cNvCxnSpPr>
          <p:nvPr/>
        </p:nvCxnSpPr>
        <p:spPr>
          <a:xfrm>
            <a:off x="5571845" y="1609445"/>
            <a:ext cx="1657910" cy="1429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5" idx="5"/>
          </p:cNvCxnSpPr>
          <p:nvPr/>
        </p:nvCxnSpPr>
        <p:spPr>
          <a:xfrm flipH="1" flipV="1">
            <a:off x="2219045" y="4124045"/>
            <a:ext cx="2048155" cy="600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9" name="Straight Connector 28"/>
          <p:cNvCxnSpPr>
            <a:stCxn id="27" idx="3"/>
            <a:endCxn id="7" idx="6"/>
          </p:cNvCxnSpPr>
          <p:nvPr/>
        </p:nvCxnSpPr>
        <p:spPr>
          <a:xfrm flipH="1">
            <a:off x="4724400" y="3362045"/>
            <a:ext cx="2505355" cy="1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70" name="Straight Connector 69"/>
          <p:cNvCxnSpPr>
            <a:stCxn id="6" idx="5"/>
            <a:endCxn id="52" idx="1"/>
          </p:cNvCxnSpPr>
          <p:nvPr/>
        </p:nvCxnSpPr>
        <p:spPr>
          <a:xfrm>
            <a:off x="3057245" y="1838045"/>
            <a:ext cx="972110" cy="1048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2" idx="3"/>
            <a:endCxn id="5" idx="7"/>
          </p:cNvCxnSpPr>
          <p:nvPr/>
        </p:nvCxnSpPr>
        <p:spPr>
          <a:xfrm flipH="1">
            <a:off x="2219045" y="3209645"/>
            <a:ext cx="1810310" cy="59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2" idx="4"/>
            <a:endCxn id="7" idx="0"/>
          </p:cNvCxnSpPr>
          <p:nvPr/>
        </p:nvCxnSpPr>
        <p:spPr>
          <a:xfrm>
            <a:off x="4191000" y="3276600"/>
            <a:ext cx="3048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6"/>
            <a:endCxn id="27" idx="2"/>
          </p:cNvCxnSpPr>
          <p:nvPr/>
        </p:nvCxnSpPr>
        <p:spPr>
          <a:xfrm>
            <a:off x="4419600" y="3048000"/>
            <a:ext cx="27432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676400" y="41910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 0]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178848" y="4964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[?, </a:t>
            </a:r>
            <a:r>
              <a:rPr lang="en-US" dirty="0" err="1" smtClean="0"/>
              <a:t>inf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14800" y="1916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[?, </a:t>
            </a:r>
            <a:r>
              <a:rPr lang="en-US" dirty="0" err="1" smtClean="0"/>
              <a:t>inf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524000" y="773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[?, </a:t>
            </a:r>
            <a:r>
              <a:rPr lang="en-US" dirty="0" err="1" smtClean="0"/>
              <a:t>inf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92231" y="685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[?, </a:t>
            </a:r>
            <a:r>
              <a:rPr lang="en-US" dirty="0" err="1" smtClean="0"/>
              <a:t>inf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721031" y="2209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[?, </a:t>
            </a:r>
            <a:r>
              <a:rPr lang="en-US" dirty="0" err="1" smtClean="0"/>
              <a:t>inf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981200" y="26670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5178" y="3200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87578" y="4050268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7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19600" y="36576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00400" y="22098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86200" y="1295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9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72200" y="22860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86400" y="3048000"/>
            <a:ext cx="4242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67400" y="39624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2137162" y="4188371"/>
            <a:ext cx="1941764" cy="1001302"/>
          </a:xfrm>
          <a:custGeom>
            <a:avLst/>
            <a:gdLst>
              <a:gd name="connsiteX0" fmla="*/ 0 w 1941764"/>
              <a:gd name="connsiteY0" fmla="*/ 0 h 1001302"/>
              <a:gd name="connsiteX1" fmla="*/ 708316 w 1941764"/>
              <a:gd name="connsiteY1" fmla="*/ 586128 h 1001302"/>
              <a:gd name="connsiteX2" fmla="*/ 1941764 w 1941764"/>
              <a:gd name="connsiteY2" fmla="*/ 1001302 h 100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1764" h="1001302">
                <a:moveTo>
                  <a:pt x="0" y="0"/>
                </a:moveTo>
                <a:cubicBezTo>
                  <a:pt x="192344" y="209622"/>
                  <a:pt x="384689" y="419244"/>
                  <a:pt x="708316" y="586128"/>
                </a:cubicBezTo>
                <a:cubicBezTo>
                  <a:pt x="1031943" y="753012"/>
                  <a:pt x="1941764" y="1001302"/>
                  <a:pt x="1941764" y="1001302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191000" y="5181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 7]</a:t>
            </a:r>
            <a:endParaRPr lang="en-US" dirty="0"/>
          </a:p>
        </p:txBody>
      </p:sp>
      <p:sp>
        <p:nvSpPr>
          <p:cNvPr id="100" name="Freeform 99"/>
          <p:cNvSpPr/>
          <p:nvPr/>
        </p:nvSpPr>
        <p:spPr>
          <a:xfrm>
            <a:off x="2271498" y="3248125"/>
            <a:ext cx="1795216" cy="659393"/>
          </a:xfrm>
          <a:custGeom>
            <a:avLst/>
            <a:gdLst>
              <a:gd name="connsiteX0" fmla="*/ 0 w 1795216"/>
              <a:gd name="connsiteY0" fmla="*/ 659393 h 659393"/>
              <a:gd name="connsiteX1" fmla="*/ 928139 w 1795216"/>
              <a:gd name="connsiteY1" fmla="*/ 512861 h 659393"/>
              <a:gd name="connsiteX2" fmla="*/ 1795216 w 1795216"/>
              <a:gd name="connsiteY2" fmla="*/ 0 h 65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216" h="659393">
                <a:moveTo>
                  <a:pt x="0" y="659393"/>
                </a:moveTo>
                <a:cubicBezTo>
                  <a:pt x="314468" y="641076"/>
                  <a:pt x="628936" y="622760"/>
                  <a:pt x="928139" y="512861"/>
                </a:cubicBezTo>
                <a:cubicBezTo>
                  <a:pt x="1227342" y="402962"/>
                  <a:pt x="1795216" y="0"/>
                  <a:pt x="179521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14800" y="2133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 9]</a:t>
            </a:r>
            <a:endParaRPr lang="en-US" dirty="0"/>
          </a:p>
        </p:txBody>
      </p:sp>
      <p:cxnSp>
        <p:nvCxnSpPr>
          <p:cNvPr id="104" name="Straight Connector 103"/>
          <p:cNvCxnSpPr>
            <a:stCxn id="84" idx="1"/>
            <a:endCxn id="84" idx="3"/>
          </p:cNvCxnSpPr>
          <p:nvPr/>
        </p:nvCxnSpPr>
        <p:spPr>
          <a:xfrm>
            <a:off x="4178848" y="51493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14800" y="2133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1787486" y="1721750"/>
            <a:ext cx="825958" cy="2075869"/>
          </a:xfrm>
          <a:custGeom>
            <a:avLst/>
            <a:gdLst>
              <a:gd name="connsiteX0" fmla="*/ 117641 w 825958"/>
              <a:gd name="connsiteY0" fmla="*/ 2075869 h 2075869"/>
              <a:gd name="connsiteX1" fmla="*/ 56579 w 825958"/>
              <a:gd name="connsiteY1" fmla="*/ 976880 h 2075869"/>
              <a:gd name="connsiteX2" fmla="*/ 825958 w 825958"/>
              <a:gd name="connsiteY2" fmla="*/ 0 h 207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958" h="2075869">
                <a:moveTo>
                  <a:pt x="117641" y="2075869"/>
                </a:moveTo>
                <a:cubicBezTo>
                  <a:pt x="28083" y="1699363"/>
                  <a:pt x="-61474" y="1322858"/>
                  <a:pt x="56579" y="976880"/>
                </a:cubicBezTo>
                <a:cubicBezTo>
                  <a:pt x="174632" y="630902"/>
                  <a:pt x="825958" y="0"/>
                  <a:pt x="825958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524000" y="9906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 14]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524000" y="990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8579" y="5867400"/>
            <a:ext cx="810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Always take the unchecked node with minimum distance so far to check next.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12" name="Freeform 111"/>
          <p:cNvSpPr/>
          <p:nvPr/>
        </p:nvSpPr>
        <p:spPr>
          <a:xfrm>
            <a:off x="4701756" y="3480134"/>
            <a:ext cx="2625656" cy="1392053"/>
          </a:xfrm>
          <a:custGeom>
            <a:avLst/>
            <a:gdLst>
              <a:gd name="connsiteX0" fmla="*/ 0 w 2625656"/>
              <a:gd name="connsiteY0" fmla="*/ 1392053 h 1392053"/>
              <a:gd name="connsiteX1" fmla="*/ 1477695 w 2625656"/>
              <a:gd name="connsiteY1" fmla="*/ 1111200 h 1392053"/>
              <a:gd name="connsiteX2" fmla="*/ 2625656 w 2625656"/>
              <a:gd name="connsiteY2" fmla="*/ 0 h 139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656" h="1392053">
                <a:moveTo>
                  <a:pt x="0" y="1392053"/>
                </a:moveTo>
                <a:cubicBezTo>
                  <a:pt x="520043" y="1367631"/>
                  <a:pt x="1040086" y="1343209"/>
                  <a:pt x="1477695" y="1111200"/>
                </a:cubicBezTo>
                <a:cubicBezTo>
                  <a:pt x="1915304" y="879191"/>
                  <a:pt x="2625656" y="0"/>
                  <a:pt x="262565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708352" y="2438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 22]</a:t>
            </a:r>
            <a:endParaRPr lang="en-US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696200" y="24061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4372023" y="3248125"/>
            <a:ext cx="304958" cy="1245521"/>
          </a:xfrm>
          <a:custGeom>
            <a:avLst/>
            <a:gdLst>
              <a:gd name="connsiteX0" fmla="*/ 219822 w 304958"/>
              <a:gd name="connsiteY0" fmla="*/ 1245521 h 1245521"/>
              <a:gd name="connsiteX1" fmla="*/ 293096 w 304958"/>
              <a:gd name="connsiteY1" fmla="*/ 439595 h 1245521"/>
              <a:gd name="connsiteX2" fmla="*/ 0 w 304958"/>
              <a:gd name="connsiteY2" fmla="*/ 0 h 1245521"/>
              <a:gd name="connsiteX3" fmla="*/ 0 w 304958"/>
              <a:gd name="connsiteY3" fmla="*/ 0 h 124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58" h="1245521">
                <a:moveTo>
                  <a:pt x="219822" y="1245521"/>
                </a:moveTo>
                <a:cubicBezTo>
                  <a:pt x="274777" y="946351"/>
                  <a:pt x="329733" y="647182"/>
                  <a:pt x="293096" y="439595"/>
                </a:cubicBezTo>
                <a:cubicBezTo>
                  <a:pt x="256459" y="23200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126952" y="2373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 17]</a:t>
            </a:r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4114800" y="25908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0" name="Freeform 119"/>
          <p:cNvSpPr/>
          <p:nvPr/>
        </p:nvSpPr>
        <p:spPr>
          <a:xfrm>
            <a:off x="2967602" y="1917126"/>
            <a:ext cx="976988" cy="1037935"/>
          </a:xfrm>
          <a:custGeom>
            <a:avLst/>
            <a:gdLst>
              <a:gd name="connsiteX0" fmla="*/ 976988 w 976988"/>
              <a:gd name="connsiteY0" fmla="*/ 1037935 h 1037935"/>
              <a:gd name="connsiteX1" fmla="*/ 219822 w 976988"/>
              <a:gd name="connsiteY1" fmla="*/ 781504 h 1037935"/>
              <a:gd name="connsiteX2" fmla="*/ 0 w 976988"/>
              <a:gd name="connsiteY2" fmla="*/ 0 h 103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988" h="1037935">
                <a:moveTo>
                  <a:pt x="976988" y="1037935"/>
                </a:moveTo>
                <a:cubicBezTo>
                  <a:pt x="679820" y="996214"/>
                  <a:pt x="382653" y="954493"/>
                  <a:pt x="219822" y="781504"/>
                </a:cubicBezTo>
                <a:cubicBezTo>
                  <a:pt x="56991" y="608515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524000" y="1230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[3, 11]</a:t>
            </a:r>
            <a:endParaRPr lang="en-US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24000" y="1230868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reeform 122"/>
          <p:cNvSpPr/>
          <p:nvPr/>
        </p:nvSpPr>
        <p:spPr>
          <a:xfrm>
            <a:off x="4396447" y="3162648"/>
            <a:ext cx="2772205" cy="404191"/>
          </a:xfrm>
          <a:custGeom>
            <a:avLst/>
            <a:gdLst>
              <a:gd name="connsiteX0" fmla="*/ 0 w 2772205"/>
              <a:gd name="connsiteY0" fmla="*/ 0 h 404191"/>
              <a:gd name="connsiteX1" fmla="*/ 1245661 w 2772205"/>
              <a:gd name="connsiteY1" fmla="*/ 402963 h 404191"/>
              <a:gd name="connsiteX2" fmla="*/ 2772205 w 2772205"/>
              <a:gd name="connsiteY2" fmla="*/ 134321 h 40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2205" h="404191">
                <a:moveTo>
                  <a:pt x="0" y="0"/>
                </a:moveTo>
                <a:cubicBezTo>
                  <a:pt x="391813" y="190288"/>
                  <a:pt x="783627" y="380576"/>
                  <a:pt x="1245661" y="402963"/>
                </a:cubicBezTo>
                <a:cubicBezTo>
                  <a:pt x="1707695" y="425350"/>
                  <a:pt x="2772205" y="134321"/>
                  <a:pt x="2772205" y="13432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708352" y="26786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[3, 20]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7696200" y="2646402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7" name="Freeform 126"/>
          <p:cNvSpPr/>
          <p:nvPr/>
        </p:nvSpPr>
        <p:spPr>
          <a:xfrm>
            <a:off x="2930965" y="1046799"/>
            <a:ext cx="2381409" cy="381887"/>
          </a:xfrm>
          <a:custGeom>
            <a:avLst/>
            <a:gdLst>
              <a:gd name="connsiteX0" fmla="*/ 0 w 2381409"/>
              <a:gd name="connsiteY0" fmla="*/ 381887 h 381887"/>
              <a:gd name="connsiteX1" fmla="*/ 964776 w 2381409"/>
              <a:gd name="connsiteY1" fmla="*/ 3347 h 381887"/>
              <a:gd name="connsiteX2" fmla="*/ 2381409 w 2381409"/>
              <a:gd name="connsiteY2" fmla="*/ 186511 h 3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409" h="381887">
                <a:moveTo>
                  <a:pt x="0" y="381887"/>
                </a:moveTo>
                <a:cubicBezTo>
                  <a:pt x="283937" y="208898"/>
                  <a:pt x="567875" y="35910"/>
                  <a:pt x="964776" y="3347"/>
                </a:cubicBezTo>
                <a:cubicBezTo>
                  <a:pt x="1361677" y="-29216"/>
                  <a:pt x="2381409" y="186511"/>
                  <a:pt x="2381409" y="18651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879270" y="914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[6, 20]</a:t>
            </a:r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5879270" y="9144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1" name="Freeform 130"/>
          <p:cNvSpPr/>
          <p:nvPr/>
        </p:nvSpPr>
        <p:spPr>
          <a:xfrm>
            <a:off x="5446710" y="1697328"/>
            <a:ext cx="1709729" cy="1392054"/>
          </a:xfrm>
          <a:custGeom>
            <a:avLst/>
            <a:gdLst>
              <a:gd name="connsiteX0" fmla="*/ 1709729 w 1709729"/>
              <a:gd name="connsiteY0" fmla="*/ 1392054 h 1392054"/>
              <a:gd name="connsiteX1" fmla="*/ 537343 w 1709729"/>
              <a:gd name="connsiteY1" fmla="*/ 940247 h 1392054"/>
              <a:gd name="connsiteX2" fmla="*/ 0 w 1709729"/>
              <a:gd name="connsiteY2" fmla="*/ 0 h 139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729" h="1392054">
                <a:moveTo>
                  <a:pt x="1709729" y="1392054"/>
                </a:moveTo>
                <a:cubicBezTo>
                  <a:pt x="1266013" y="1282155"/>
                  <a:pt x="822298" y="1172256"/>
                  <a:pt x="537343" y="940247"/>
                </a:cubicBezTo>
                <a:cubicBezTo>
                  <a:pt x="252388" y="708238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879552" y="1175266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[4, 26]</a:t>
            </a:r>
            <a:endParaRPr lang="en-US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5867400" y="1371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752600" y="4267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267200" y="5257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191000" y="2209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848600" y="2743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019800" y="9906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676400" y="12954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6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"/>
                            </p:stCondLst>
                            <p:childTnLst>
                              <p:par>
                                <p:cTn id="2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  <p:bldP spid="84" grpId="0"/>
      <p:bldP spid="85" grpId="0"/>
      <p:bldP spid="86" grpId="0"/>
      <p:bldP spid="87" grpId="0"/>
      <p:bldP spid="88" grpId="0"/>
      <p:bldP spid="98" grpId="0" animBg="1"/>
      <p:bldP spid="99" grpId="0"/>
      <p:bldP spid="100" grpId="0" animBg="1"/>
      <p:bldP spid="102" grpId="0"/>
      <p:bldP spid="107" grpId="0" animBg="1"/>
      <p:bldP spid="108" grpId="0"/>
      <p:bldP spid="110" grpId="0"/>
      <p:bldP spid="111" grpId="0" animBg="1"/>
      <p:bldP spid="112" grpId="0" animBg="1"/>
      <p:bldP spid="113" grpId="0"/>
      <p:bldP spid="116" grpId="0" animBg="1"/>
      <p:bldP spid="117" grpId="0"/>
      <p:bldP spid="119" grpId="0" animBg="1"/>
      <p:bldP spid="120" grpId="0" animBg="1"/>
      <p:bldP spid="121" grpId="0"/>
      <p:bldP spid="123" grpId="0" animBg="1"/>
      <p:bldP spid="124" grpId="0"/>
      <p:bldP spid="126" grpId="0" animBg="1"/>
      <p:bldP spid="127" grpId="0" animBg="1"/>
      <p:bldP spid="128" grpId="0"/>
      <p:bldP spid="130" grpId="0" animBg="1"/>
      <p:bldP spid="131" grpId="0" animBg="1"/>
      <p:bldP spid="132" grpId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4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problem: find the shortest path between every pair of vertices of a graph</a:t>
            </a:r>
          </a:p>
          <a:p>
            <a:r>
              <a:rPr lang="en-US" dirty="0" smtClean="0"/>
              <a:t>The graph: may contain negative edges but no negative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1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D=W //initialize D array to W[]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P=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//initialize P array to 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k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do 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do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i,k</a:t>
            </a:r>
            <a:r>
              <a:rPr lang="en-US" dirty="0"/>
              <a:t>]+D[</a:t>
            </a:r>
            <a:r>
              <a:rPr lang="en-US" dirty="0" err="1"/>
              <a:t>k,j</a:t>
            </a:r>
            <a:r>
              <a:rPr lang="en-US" dirty="0"/>
              <a:t>]){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D[</a:t>
            </a:r>
            <a:r>
              <a:rPr lang="en-US" dirty="0" err="1"/>
              <a:t>i,j</a:t>
            </a:r>
            <a:r>
              <a:rPr lang="en-US" dirty="0"/>
              <a:t>]=D[</a:t>
            </a:r>
            <a:r>
              <a:rPr lang="en-US" dirty="0" err="1"/>
              <a:t>i</a:t>
            </a:r>
            <a:r>
              <a:rPr lang="en-US" dirty="0"/>
              <a:t>, k]+D[k,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P[</a:t>
            </a:r>
            <a:r>
              <a:rPr lang="en-US" dirty="0" err="1"/>
              <a:t>i</a:t>
            </a:r>
            <a:r>
              <a:rPr lang="en-US" dirty="0"/>
              <a:t>, j]=P[k,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2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smtClean="0"/>
              <a:t>Algorithm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03217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[7, 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[7,4]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[50,4]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[inf,5]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[50,6]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[0,6]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191000" y="1752600"/>
            <a:ext cx="101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k=1 to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j=1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 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6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01975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[5,1]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[inf,1]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[7, 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[3,1]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[1,1]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[5,2]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[0,2]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[1,2]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[inf,3]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[4,3]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[0,3]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[7,4]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[0,4]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[50,4]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[3,5]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[0,5]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[inf,5]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[1,6]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[50,6]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[0,6]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k=1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j=1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37224" y="2623066"/>
            <a:ext cx="3602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 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16843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if(D[</a:t>
            </a:r>
            <a:r>
              <a:rPr lang="en-US" dirty="0" err="1" smtClean="0"/>
              <a:t>i,j</a:t>
            </a:r>
            <a:r>
              <a:rPr lang="en-US" dirty="0" smtClean="0"/>
              <a:t>] &gt; D[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] + D[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,j])</a:t>
            </a:r>
          </a:p>
          <a:p>
            <a:r>
              <a:rPr lang="en-US" dirty="0" smtClean="0"/>
              <a:t>Then</a:t>
            </a:r>
          </a:p>
          <a:p>
            <a:r>
              <a:rPr lang="en-US" dirty="0" smtClean="0"/>
              <a:t>D[</a:t>
            </a:r>
            <a:r>
              <a:rPr lang="en-US" dirty="0" err="1" smtClean="0"/>
              <a:t>i,j</a:t>
            </a:r>
            <a:r>
              <a:rPr lang="en-US" dirty="0" smtClean="0"/>
              <a:t>] = D[i,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] + D[j,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];</a:t>
            </a:r>
          </a:p>
          <a:p>
            <a:r>
              <a:rPr lang="en-US" dirty="0" smtClean="0"/>
              <a:t>P[</a:t>
            </a:r>
            <a:r>
              <a:rPr lang="en-US" dirty="0" err="1" smtClean="0"/>
              <a:t>i,j</a:t>
            </a:r>
            <a:r>
              <a:rPr lang="en-US" dirty="0" smtClean="0"/>
              <a:t>] = P[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,j]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[12,1]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[8,1]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[12,1]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[8,1]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[8,1]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[4,1]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[8,1]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[4,1]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4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30362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[5,1]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[inf,1]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[7, 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[3,1]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[5,2]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[0,2]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[4,2]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[inf,2]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[inf,2]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[1,2]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[inf,3]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[4,3]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[0,3]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[1,3]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[7,4]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[inf,4]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[2,4]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[0,4]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[50,4]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[3,5]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[inf,5]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[3,5]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[0,5]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[inf,5]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[1,6]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[1,6]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[50,6]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[inf,6]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[0,6]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k=2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j=1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 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if(D[</a:t>
            </a:r>
            <a:r>
              <a:rPr lang="en-US" dirty="0" err="1" smtClean="0"/>
              <a:t>i,j</a:t>
            </a:r>
            <a:r>
              <a:rPr lang="en-US" dirty="0" smtClean="0"/>
              <a:t>] &gt; D[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] + D[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,j])</a:t>
            </a:r>
          </a:p>
          <a:p>
            <a:r>
              <a:rPr lang="en-US" dirty="0" smtClean="0"/>
              <a:t>Then</a:t>
            </a:r>
          </a:p>
          <a:p>
            <a:r>
              <a:rPr lang="en-US" dirty="0" smtClean="0"/>
              <a:t>D[</a:t>
            </a:r>
            <a:r>
              <a:rPr lang="en-US" dirty="0" err="1" smtClean="0"/>
              <a:t>i,j</a:t>
            </a:r>
            <a:r>
              <a:rPr lang="en-US" dirty="0" smtClean="0"/>
              <a:t>] = D[i,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] + D[j,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];</a:t>
            </a:r>
          </a:p>
          <a:p>
            <a:r>
              <a:rPr lang="en-US" dirty="0" smtClean="0"/>
              <a:t>P[</a:t>
            </a:r>
            <a:r>
              <a:rPr lang="en-US" dirty="0" err="1" smtClean="0"/>
              <a:t>i,j</a:t>
            </a:r>
            <a:r>
              <a:rPr lang="en-US" dirty="0" smtClean="0"/>
              <a:t>] = P[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,j]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[12,1]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[8,1]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[12,1]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[8,1]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[8,1]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[4,1]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[8,1]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[4,1]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019800" y="3200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[9,2]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495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[9,2]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543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smtClean="0"/>
              <a:t>12,1]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019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[12,2]</a:t>
            </a:r>
            <a:endParaRPr lang="en-US" dirty="0"/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76200" y="5456238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</a:rPr>
              <a:t>So on and so forth…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9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1" grpId="0" animBg="1"/>
      <p:bldP spid="62" grpId="0" animBg="1"/>
      <p:bldP spid="6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Summaries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83784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graph</a:t>
            </a:r>
            <a:r>
              <a:rPr lang="en-US" dirty="0" smtClean="0"/>
              <a:t> is a pair (V, E), where</a:t>
            </a:r>
          </a:p>
          <a:p>
            <a:pPr lvl="1"/>
            <a:r>
              <a:rPr lang="en-US" dirty="0" smtClean="0"/>
              <a:t>V is a set of nodes, called </a:t>
            </a:r>
            <a:r>
              <a:rPr lang="en-US" b="1" dirty="0" smtClean="0"/>
              <a:t>vertices</a:t>
            </a:r>
          </a:p>
          <a:p>
            <a:pPr lvl="1"/>
            <a:r>
              <a:rPr lang="en-US" dirty="0" smtClean="0"/>
              <a:t>E is a collection of pairs of vertices, called </a:t>
            </a:r>
            <a:r>
              <a:rPr lang="en-US" b="1" dirty="0" smtClean="0"/>
              <a:t>edges</a:t>
            </a:r>
          </a:p>
          <a:p>
            <a:r>
              <a:rPr lang="en-US" dirty="0" smtClean="0"/>
              <a:t>In brief, a graph is collection of vertices and the connections between them.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b="1" dirty="0" smtClean="0"/>
              <a:t>Vertex</a:t>
            </a:r>
            <a:r>
              <a:rPr lang="en-US" dirty="0" smtClean="0"/>
              <a:t> represents an airport and stores the tree-letter airport code</a:t>
            </a:r>
          </a:p>
          <a:p>
            <a:pPr lvl="1"/>
            <a:r>
              <a:rPr lang="en-US" b="1" dirty="0" smtClean="0"/>
              <a:t>Edge</a:t>
            </a:r>
            <a:r>
              <a:rPr lang="en-US" dirty="0" smtClean="0"/>
              <a:t> represents a flight route between two airports and stores the mileage of the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5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4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undirected graph</a:t>
            </a:r>
            <a:r>
              <a:rPr lang="en-US" dirty="0" smtClean="0"/>
              <a:t>: A graph G=(V, E) is called undirected graph if each edge e being a set of two vertices from V(e={u, v})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directed graph</a:t>
            </a:r>
            <a:r>
              <a:rPr lang="en-US" dirty="0" smtClean="0"/>
              <a:t>, or diagraph: A G=(V, E) is called directed graph if each edge e is an ordered pair of vertices from V (e=(u, v)).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62000" y="4114800"/>
            <a:ext cx="2438400" cy="2045732"/>
            <a:chOff x="762000" y="4114800"/>
            <a:chExt cx="2438400" cy="2045732"/>
          </a:xfrm>
        </p:grpSpPr>
        <p:sp>
          <p:nvSpPr>
            <p:cNvPr id="4" name="Oval 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4" idx="3"/>
              <a:endCxn id="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5"/>
              <a:endCxn id="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7"/>
              <a:endCxn id="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1"/>
              <a:endCxn id="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41358" y="5791200"/>
              <a:ext cx="2006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Undirected Graph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72000" y="4114800"/>
            <a:ext cx="2438400" cy="2045732"/>
            <a:chOff x="4572000" y="4114800"/>
            <a:chExt cx="2438400" cy="2045732"/>
          </a:xfrm>
        </p:grpSpPr>
        <p:sp>
          <p:nvSpPr>
            <p:cNvPr id="20" name="Oval 19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25" name="Straight Connector 24"/>
            <p:cNvCxnSpPr>
              <a:stCxn id="20" idx="3"/>
              <a:endCxn id="23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5"/>
              <a:endCxn id="21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7"/>
              <a:endCxn id="22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4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1"/>
              <a:endCxn id="20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53000" y="5791200"/>
              <a:ext cx="174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Directed Graph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1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weighted graph</a:t>
            </a:r>
            <a:r>
              <a:rPr lang="en-US" dirty="0" smtClean="0"/>
              <a:t>: A G=(V, E) is called weighted graph if each edge e has an assigned number, called the weight of the edge e.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048000" y="3124200"/>
            <a:ext cx="2514600" cy="2045732"/>
            <a:chOff x="3048000" y="3124200"/>
            <a:chExt cx="2514600" cy="2045732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0" y="3124200"/>
              <a:ext cx="2438400" cy="2045732"/>
              <a:chOff x="762000" y="4114800"/>
              <a:chExt cx="2438400" cy="20457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676400" y="41148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764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14600" y="4419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62000" y="47244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32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5" idx="3"/>
                <a:endCxn id="8" idx="7"/>
              </p:cNvCxnSpPr>
              <p:nvPr/>
            </p:nvCxnSpPr>
            <p:spPr>
              <a:xfrm flipH="1">
                <a:off x="1152245" y="4505045"/>
                <a:ext cx="591110" cy="286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8" idx="5"/>
                <a:endCxn id="6" idx="2"/>
              </p:cNvCxnSpPr>
              <p:nvPr/>
            </p:nvCxnSpPr>
            <p:spPr>
              <a:xfrm>
                <a:off x="1152245" y="5114645"/>
                <a:ext cx="524155" cy="2955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6" idx="6"/>
                <a:endCxn id="9" idx="2"/>
              </p:cNvCxnSpPr>
              <p:nvPr/>
            </p:nvCxnSpPr>
            <p:spPr>
              <a:xfrm>
                <a:off x="2133600" y="5410200"/>
                <a:ext cx="6096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7" idx="5"/>
                <a:endCxn id="9" idx="0"/>
              </p:cNvCxnSpPr>
              <p:nvPr/>
            </p:nvCxnSpPr>
            <p:spPr>
              <a:xfrm>
                <a:off x="2904845" y="4809845"/>
                <a:ext cx="66955" cy="3717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1"/>
                <a:endCxn id="5" idx="6"/>
              </p:cNvCxnSpPr>
              <p:nvPr/>
            </p:nvCxnSpPr>
            <p:spPr>
              <a:xfrm flipH="1" flipV="1">
                <a:off x="2133600" y="4343400"/>
                <a:ext cx="447955" cy="1431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041358" y="5791200"/>
                <a:ext cx="1925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Weighted Graph</a:t>
                </a:r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05200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1400" y="3974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87556" y="3124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7556" y="4038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49556" y="3745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28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6400800" cy="2895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multiple and single edges</a:t>
            </a:r>
            <a:r>
              <a:rPr lang="en-US" dirty="0" smtClean="0"/>
              <a:t>: Multiple edges are two or more edges connecting the same two vertices</a:t>
            </a:r>
          </a:p>
          <a:p>
            <a:r>
              <a:rPr lang="en-US" dirty="0" smtClean="0"/>
              <a:t>Note that in directed graph the pair (u, v) is not the same as the pair (v, u)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553200" y="877669"/>
            <a:ext cx="2438400" cy="2322731"/>
            <a:chOff x="228600" y="3352800"/>
            <a:chExt cx="2438400" cy="2322731"/>
          </a:xfrm>
        </p:grpSpPr>
        <p:sp>
          <p:nvSpPr>
            <p:cNvPr id="5" name="Oval 4"/>
            <p:cNvSpPr/>
            <p:nvPr/>
          </p:nvSpPr>
          <p:spPr>
            <a:xfrm>
              <a:off x="1143000" y="3352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1430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981200" y="3657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28600" y="3962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2098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5" idx="3"/>
              <a:endCxn id="8" idx="7"/>
            </p:cNvCxnSpPr>
            <p:nvPr/>
          </p:nvCxnSpPr>
          <p:spPr>
            <a:xfrm flipH="1">
              <a:off x="618845" y="3743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5"/>
              <a:endCxn id="6" idx="2"/>
            </p:cNvCxnSpPr>
            <p:nvPr/>
          </p:nvCxnSpPr>
          <p:spPr>
            <a:xfrm>
              <a:off x="618845" y="4352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7"/>
              <a:endCxn id="7" idx="3"/>
            </p:cNvCxnSpPr>
            <p:nvPr/>
          </p:nvCxnSpPr>
          <p:spPr>
            <a:xfrm flipV="1">
              <a:off x="1533245" y="4047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9" idx="1"/>
            </p:cNvCxnSpPr>
            <p:nvPr/>
          </p:nvCxnSpPr>
          <p:spPr>
            <a:xfrm>
              <a:off x="1533245" y="3743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1"/>
              <a:endCxn id="5" idx="6"/>
            </p:cNvCxnSpPr>
            <p:nvPr/>
          </p:nvCxnSpPr>
          <p:spPr>
            <a:xfrm flipH="1" flipV="1">
              <a:off x="1600200" y="3581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56055" y="3511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88090" y="4216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91804" y="4732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5029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Directed Graph </a:t>
              </a:r>
            </a:p>
            <a:p>
              <a:pPr algn="ctr"/>
              <a:r>
                <a:rPr lang="en-US" dirty="0" smtClean="0"/>
                <a:t>with multiple edges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8" idx="4"/>
              <a:endCxn id="6" idx="3"/>
            </p:cNvCxnSpPr>
            <p:nvPr/>
          </p:nvCxnSpPr>
          <p:spPr>
            <a:xfrm>
              <a:off x="457200" y="4419600"/>
              <a:ext cx="752755" cy="39024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1000" y="3657600"/>
            <a:ext cx="2439938" cy="2322731"/>
            <a:chOff x="762000" y="4114800"/>
            <a:chExt cx="2439938" cy="2322731"/>
          </a:xfrm>
        </p:grpSpPr>
        <p:sp>
          <p:nvSpPr>
            <p:cNvPr id="24" name="Oval 2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29" name="Straight Connector 28"/>
            <p:cNvCxnSpPr>
              <a:stCxn id="24" idx="3"/>
              <a:endCxn id="2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5"/>
              <a:endCxn id="2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7"/>
              <a:endCxn id="2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6" idx="1"/>
              <a:endCxn id="2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41358" y="5791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Undirected Graph</a:t>
              </a:r>
            </a:p>
            <a:p>
              <a:pPr algn="ctr"/>
              <a:r>
                <a:rPr lang="en-US" dirty="0" smtClean="0"/>
                <a:t>with multiple edges</a:t>
              </a:r>
              <a:endParaRPr lang="en-US" dirty="0"/>
            </a:p>
          </p:txBody>
        </p:sp>
      </p:grpSp>
      <p:cxnSp>
        <p:nvCxnSpPr>
          <p:cNvPr id="36" name="Straight Connector 35"/>
          <p:cNvCxnSpPr>
            <a:stCxn id="27" idx="6"/>
            <a:endCxn id="25" idx="1"/>
          </p:cNvCxnSpPr>
          <p:nvPr/>
        </p:nvCxnSpPr>
        <p:spPr>
          <a:xfrm>
            <a:off x="838200" y="4495800"/>
            <a:ext cx="5241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248400" y="3581400"/>
            <a:ext cx="2438400" cy="2322731"/>
            <a:chOff x="762000" y="4114800"/>
            <a:chExt cx="2438400" cy="2322731"/>
          </a:xfrm>
        </p:grpSpPr>
        <p:sp>
          <p:nvSpPr>
            <p:cNvPr id="39" name="Oval 38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44" name="Straight Connector 43"/>
            <p:cNvCxnSpPr>
              <a:stCxn id="39" idx="3"/>
              <a:endCxn id="42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2" idx="5"/>
              <a:endCxn id="40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7"/>
              <a:endCxn id="41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9" idx="5"/>
              <a:endCxn id="43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1"/>
              <a:endCxn id="39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41358" y="5791200"/>
              <a:ext cx="2006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Single</a:t>
              </a:r>
            </a:p>
            <a:p>
              <a:pPr algn="ctr"/>
              <a:r>
                <a:rPr lang="en-US" dirty="0" smtClean="0"/>
                <a:t>Undirected Graph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05200" y="3620869"/>
            <a:ext cx="2438400" cy="2322731"/>
            <a:chOff x="4572000" y="4114800"/>
            <a:chExt cx="2438400" cy="2322731"/>
          </a:xfrm>
        </p:grpSpPr>
        <p:sp>
          <p:nvSpPr>
            <p:cNvPr id="51" name="Oval 50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1" idx="3"/>
              <a:endCxn id="54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5"/>
              <a:endCxn id="52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2" idx="7"/>
              <a:endCxn id="53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5"/>
              <a:endCxn id="55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1"/>
              <a:endCxn id="51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53000" y="5791200"/>
              <a:ext cx="174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Single </a:t>
              </a:r>
            </a:p>
            <a:p>
              <a:pPr algn="ctr"/>
              <a:r>
                <a:rPr lang="en-US" dirty="0" smtClean="0"/>
                <a:t>Directed Graph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782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3532</TotalTime>
  <Words>2463</Words>
  <Application>Microsoft Macintosh PowerPoint</Application>
  <PresentationFormat>On-screen Show (4:3)</PresentationFormat>
  <Paragraphs>548</Paragraphs>
  <Slides>49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FGRTemplate</vt:lpstr>
      <vt:lpstr>Equation</vt:lpstr>
      <vt:lpstr>Graphs</vt:lpstr>
      <vt:lpstr>Objectives</vt:lpstr>
      <vt:lpstr>DAY 1 Graphs</vt:lpstr>
      <vt:lpstr>Graphs</vt:lpstr>
      <vt:lpstr>Graph definition</vt:lpstr>
      <vt:lpstr>Graph 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Graph Applications</vt:lpstr>
      <vt:lpstr>Graph applications</vt:lpstr>
      <vt:lpstr>Graph representations</vt:lpstr>
      <vt:lpstr>Adjacency list representation</vt:lpstr>
      <vt:lpstr>Adjacency list representation</vt:lpstr>
      <vt:lpstr>Adjacency Matrix</vt:lpstr>
      <vt:lpstr>Adjacency Matrix</vt:lpstr>
      <vt:lpstr>Adjacency Matrix Examples</vt:lpstr>
      <vt:lpstr>Graph Traversal</vt:lpstr>
      <vt:lpstr>Breadth-first traversal</vt:lpstr>
      <vt:lpstr>Breadth-first traversal</vt:lpstr>
      <vt:lpstr>Breadth-first algorithm</vt:lpstr>
      <vt:lpstr>Breadth-first algorithm</vt:lpstr>
      <vt:lpstr>Breadth first algorithm</vt:lpstr>
      <vt:lpstr>Depth first traversal</vt:lpstr>
      <vt:lpstr>Depth-first traversal algorithm</vt:lpstr>
      <vt:lpstr>Depth-first traversal algorithm</vt:lpstr>
      <vt:lpstr>Connectivity</vt:lpstr>
      <vt:lpstr>Connectivity</vt:lpstr>
      <vt:lpstr>Connectivity</vt:lpstr>
      <vt:lpstr>Cycle detection</vt:lpstr>
      <vt:lpstr>Shortest path problem</vt:lpstr>
      <vt:lpstr>Shortest path problem</vt:lpstr>
      <vt:lpstr>Shortest Path Methods</vt:lpstr>
      <vt:lpstr>Dijkastra Algorithm</vt:lpstr>
      <vt:lpstr>Dijkstra’s algorithm</vt:lpstr>
      <vt:lpstr>Dijkstra algorithm</vt:lpstr>
      <vt:lpstr>Dijkstra algorithm example</vt:lpstr>
      <vt:lpstr>Floyd Algorithm</vt:lpstr>
      <vt:lpstr>Floyd Algorithm</vt:lpstr>
      <vt:lpstr>Floyd Algorithm</vt:lpstr>
      <vt:lpstr>Floyd Algorithm Example</vt:lpstr>
      <vt:lpstr>Floyd Algorithm Example</vt:lpstr>
      <vt:lpstr>Floyd Algorithm Example</vt:lpstr>
      <vt:lpstr>Summaries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phamvanvung</cp:lastModifiedBy>
  <cp:revision>321</cp:revision>
  <dcterms:created xsi:type="dcterms:W3CDTF">2013-07-03T07:19:54Z</dcterms:created>
  <dcterms:modified xsi:type="dcterms:W3CDTF">2015-09-12T06:46:39Z</dcterms:modified>
</cp:coreProperties>
</file>