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9" r:id="rId2"/>
    <p:sldId id="280" r:id="rId3"/>
    <p:sldId id="284" r:id="rId4"/>
    <p:sldId id="285" r:id="rId5"/>
    <p:sldId id="286" r:id="rId6"/>
    <p:sldId id="289" r:id="rId7"/>
    <p:sldId id="288" r:id="rId8"/>
    <p:sldId id="290" r:id="rId9"/>
    <p:sldId id="291" r:id="rId10"/>
    <p:sldId id="293" r:id="rId11"/>
    <p:sldId id="292" r:id="rId12"/>
    <p:sldId id="294" r:id="rId13"/>
    <p:sldId id="295" r:id="rId14"/>
    <p:sldId id="296" r:id="rId15"/>
    <p:sldId id="299" r:id="rId16"/>
    <p:sldId id="297" r:id="rId17"/>
    <p:sldId id="300" r:id="rId18"/>
    <p:sldId id="306" r:id="rId19"/>
    <p:sldId id="301" r:id="rId20"/>
    <p:sldId id="303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02" r:id="rId30"/>
    <p:sldId id="313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4" r:id="rId39"/>
    <p:sldId id="323" r:id="rId40"/>
    <p:sldId id="283" r:id="rId41"/>
    <p:sldId id="325" r:id="rId42"/>
    <p:sldId id="32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341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TSP: Travelling salesman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46400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dirty="0"/>
              <a:t>Example, there is a graph (Fig. a) representing airlines among 7 cities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For some reasons, it’s forced to close several lines</a:t>
            </a:r>
          </a:p>
          <a:p>
            <a:pPr marL="742950" lvl="2" indent="-342900"/>
            <a:r>
              <a:rPr lang="en-US" dirty="0"/>
              <a:t>Still there must be a connection (direct/indirect) any two (Fig. b, c, d)</a:t>
            </a:r>
          </a:p>
          <a:p>
            <a:pPr marL="742950" lvl="2" indent="-342900"/>
            <a:r>
              <a:rPr lang="en-US" dirty="0"/>
              <a:t>Close as many as possible (Fig. c, d)</a:t>
            </a:r>
          </a:p>
          <a:p>
            <a:r>
              <a:rPr lang="en-US" dirty="0">
                <a:solidFill>
                  <a:srgbClr val="FF0000"/>
                </a:solidFill>
              </a:rPr>
              <a:t>The minimum number of such connections form a tree</a:t>
            </a:r>
          </a:p>
          <a:p>
            <a:pPr lvl="1"/>
            <a:r>
              <a:rPr lang="en-US" dirty="0"/>
              <a:t>Coz, alternate paths arise as a result of cycles in the graph</a:t>
            </a:r>
          </a:p>
          <a:p>
            <a:pPr lvl="1"/>
            <a:r>
              <a:rPr lang="en-US" dirty="0"/>
              <a:t>Spanning tree is by product of </a:t>
            </a:r>
            <a:r>
              <a:rPr lang="en-US" dirty="0" err="1"/>
              <a:t>depthFirstSearch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We can create different spanning trees for a graph (c, d)</a:t>
            </a:r>
          </a:p>
        </p:txBody>
      </p:sp>
    </p:spTree>
    <p:extLst>
      <p:ext uri="{BB962C8B-B14F-4D97-AF65-F5344CB8AC3E}">
        <p14:creationId xmlns:p14="http://schemas.microsoft.com/office/powerpoint/2010/main" val="29166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above, cannot get better than 6 edges</a:t>
            </a:r>
          </a:p>
          <a:p>
            <a:r>
              <a:rPr lang="en-US" dirty="0"/>
              <a:t>The solution to this problem is not optimal</a:t>
            </a:r>
          </a:p>
          <a:p>
            <a:pPr lvl="1"/>
            <a:r>
              <a:rPr lang="en-US" dirty="0"/>
              <a:t>Distances between cities have not been taken into account</a:t>
            </a:r>
          </a:p>
          <a:p>
            <a:r>
              <a:rPr lang="en-US" dirty="0"/>
              <a:t>We can use cost of these connections to choose the best, guaranteeing the optimum cost</a:t>
            </a:r>
          </a:p>
          <a:p>
            <a:r>
              <a:rPr lang="en-US" dirty="0"/>
              <a:t>Can be done by having minimum short distances for six (example above) connections</a:t>
            </a:r>
          </a:p>
          <a:p>
            <a:r>
              <a:rPr lang="en-US" dirty="0"/>
              <a:t>So now the problem is called </a:t>
            </a:r>
            <a:r>
              <a:rPr lang="en-US" dirty="0">
                <a:solidFill>
                  <a:srgbClr val="FF0000"/>
                </a:solidFill>
              </a:rPr>
              <a:t>Minimum Spanning Tree</a:t>
            </a:r>
          </a:p>
          <a:p>
            <a:pPr lvl="1"/>
            <a:r>
              <a:rPr lang="en-US" dirty="0"/>
              <a:t>Spanning tree with sum of the weights is minimal.</a:t>
            </a:r>
          </a:p>
          <a:p>
            <a:r>
              <a:rPr lang="en-US" dirty="0"/>
              <a:t>In a simple graph with weight =1, every spanning tree is 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7231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 has many solutions</a:t>
            </a:r>
          </a:p>
          <a:p>
            <a:r>
              <a:rPr lang="en-US" dirty="0"/>
              <a:t>A popular one is from </a:t>
            </a:r>
            <a:r>
              <a:rPr lang="en-US" dirty="0">
                <a:solidFill>
                  <a:srgbClr val="FF0000"/>
                </a:solidFill>
              </a:rPr>
              <a:t>Joseph </a:t>
            </a:r>
            <a:r>
              <a:rPr lang="en-US" dirty="0" err="1">
                <a:solidFill>
                  <a:srgbClr val="FF0000"/>
                </a:solidFill>
              </a:rPr>
              <a:t>Kruskal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edges are ordered </a:t>
            </a:r>
            <a:r>
              <a:rPr lang="en-US" dirty="0"/>
              <a:t>by weight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edge in this ordered </a:t>
            </a:r>
            <a:r>
              <a:rPr lang="en-US" dirty="0"/>
              <a:t>sequence </a:t>
            </a:r>
            <a:r>
              <a:rPr lang="en-US" dirty="0">
                <a:solidFill>
                  <a:srgbClr val="FF0000"/>
                </a:solidFill>
              </a:rPr>
              <a:t>is checked </a:t>
            </a:r>
            <a:r>
              <a:rPr lang="en-US" dirty="0"/>
              <a:t>to see whether it can be considered part of the tree under construction</a:t>
            </a:r>
          </a:p>
          <a:p>
            <a:pPr lvl="1"/>
            <a:r>
              <a:rPr lang="en-US" dirty="0"/>
              <a:t>It’s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tree </a:t>
            </a:r>
            <a:r>
              <a:rPr lang="en-US" dirty="0">
                <a:solidFill>
                  <a:srgbClr val="FF0000"/>
                </a:solidFill>
              </a:rPr>
              <a:t>if no cycle arises </a:t>
            </a:r>
            <a:r>
              <a:rPr lang="en-US" dirty="0"/>
              <a:t>after inclusion.</a:t>
            </a:r>
          </a:p>
        </p:txBody>
      </p:sp>
    </p:spTree>
    <p:extLst>
      <p:ext uri="{BB962C8B-B14F-4D97-AF65-F5344CB8AC3E}">
        <p14:creationId xmlns:p14="http://schemas.microsoft.com/office/powerpoint/2010/main" val="46532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Kruskal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2349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057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Kruskal</a:t>
            </a:r>
            <a:r>
              <a:rPr lang="en-US" dirty="0"/>
              <a:t> Algorithm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requires edges to be ordered first</a:t>
            </a:r>
          </a:p>
          <a:p>
            <a:r>
              <a:rPr lang="en-US" dirty="0" err="1"/>
              <a:t>Dijkstra</a:t>
            </a:r>
            <a:r>
              <a:rPr lang="en-US" dirty="0"/>
              <a:t> (1960) and independently Robert </a:t>
            </a:r>
            <a:r>
              <a:rPr lang="en-US" dirty="0" err="1"/>
              <a:t>Kalaba</a:t>
            </a:r>
            <a:endParaRPr lang="en-US" dirty="0"/>
          </a:p>
          <a:p>
            <a:pPr lvl="1"/>
            <a:r>
              <a:rPr lang="en-US" dirty="0"/>
              <a:t>Tree is expanded by adding to it edges one by one</a:t>
            </a:r>
          </a:p>
          <a:p>
            <a:pPr lvl="1"/>
            <a:r>
              <a:rPr lang="en-US" dirty="0"/>
              <a:t>Once a cycle is detected</a:t>
            </a:r>
          </a:p>
          <a:p>
            <a:pPr lvl="2"/>
            <a:r>
              <a:rPr lang="en-US" dirty="0"/>
              <a:t>Edge in this cycle with </a:t>
            </a:r>
            <a:r>
              <a:rPr lang="en-US" b="1" dirty="0">
                <a:solidFill>
                  <a:srgbClr val="FF0000"/>
                </a:solidFill>
              </a:rPr>
              <a:t>maximum weight </a:t>
            </a:r>
            <a:r>
              <a:rPr lang="en-US" dirty="0"/>
              <a:t>is discarded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3657600"/>
            <a:ext cx="7024914" cy="213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5596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and Hamiltonian Graphs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Euler path</a:t>
            </a:r>
            <a:r>
              <a:rPr lang="en-US" dirty="0"/>
              <a:t>: a path traversing all the edges of the graph exactly once</a:t>
            </a:r>
          </a:p>
          <a:p>
            <a:r>
              <a:rPr lang="en-US" b="1" dirty="0"/>
              <a:t>Euler cycle</a:t>
            </a:r>
            <a:r>
              <a:rPr lang="en-US" dirty="0"/>
              <a:t>: a cycle traversing all the edges of the graph exactly once</a:t>
            </a:r>
          </a:p>
          <a:p>
            <a:r>
              <a:rPr lang="en-US" b="1" dirty="0"/>
              <a:t>Hamilton path</a:t>
            </a:r>
            <a:r>
              <a:rPr lang="en-US" dirty="0"/>
              <a:t>: a path traversing all the vertices of the graph exactly once</a:t>
            </a:r>
          </a:p>
          <a:p>
            <a:r>
              <a:rPr lang="en-US" b="1" dirty="0"/>
              <a:t>Hamilton cycle</a:t>
            </a:r>
            <a:r>
              <a:rPr lang="en-US" dirty="0"/>
              <a:t>: a cycle traversing all vertices of the graph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3851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5943600" cy="2260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0" name="Oval 49"/>
          <p:cNvSpPr/>
          <p:nvPr/>
        </p:nvSpPr>
        <p:spPr>
          <a:xfrm>
            <a:off x="1828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6"/>
          </p:cNvCxnSpPr>
          <p:nvPr/>
        </p:nvCxnSpPr>
        <p:spPr>
          <a:xfrm>
            <a:off x="1981200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352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>
            <a:off x="2057400" y="5562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29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3"/>
            <a:endCxn id="53" idx="7"/>
          </p:cNvCxnSpPr>
          <p:nvPr/>
        </p:nvCxnSpPr>
        <p:spPr>
          <a:xfrm flipH="1">
            <a:off x="2720882" y="3940082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981200" y="48006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4"/>
            <a:endCxn id="53" idx="1"/>
          </p:cNvCxnSpPr>
          <p:nvPr/>
        </p:nvCxnSpPr>
        <p:spPr>
          <a:xfrm>
            <a:off x="1905000" y="3962400"/>
            <a:ext cx="708118" cy="70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3" idx="5"/>
          </p:cNvCxnSpPr>
          <p:nvPr/>
        </p:nvCxnSpPr>
        <p:spPr>
          <a:xfrm flipH="1" flipV="1">
            <a:off x="2720882" y="4778282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95600" y="3962400"/>
            <a:ext cx="685800" cy="7620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6400" y="3962400"/>
            <a:ext cx="7620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52600" y="4800600"/>
            <a:ext cx="6858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7912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895600" y="4724400"/>
            <a:ext cx="8382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791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5943600" y="38100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15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6"/>
          </p:cNvCxnSpPr>
          <p:nvPr/>
        </p:nvCxnSpPr>
        <p:spPr>
          <a:xfrm>
            <a:off x="6019800" y="54864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391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06882" y="459431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flipH="1">
            <a:off x="5136964" y="38862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3" idx="5"/>
          </p:cNvCxnSpPr>
          <p:nvPr/>
        </p:nvCxnSpPr>
        <p:spPr>
          <a:xfrm flipH="1" flipV="1">
            <a:off x="5136964" y="4724400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0" idx="0"/>
          </p:cNvCxnSpPr>
          <p:nvPr/>
        </p:nvCxnSpPr>
        <p:spPr>
          <a:xfrm>
            <a:off x="5867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4"/>
            <a:endCxn id="72" idx="0"/>
          </p:cNvCxnSpPr>
          <p:nvPr/>
        </p:nvCxnSpPr>
        <p:spPr>
          <a:xfrm>
            <a:off x="7391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3"/>
            <a:endCxn id="70" idx="6"/>
          </p:cNvCxnSpPr>
          <p:nvPr/>
        </p:nvCxnSpPr>
        <p:spPr>
          <a:xfrm flipH="1">
            <a:off x="6019800" y="3863882"/>
            <a:ext cx="1317718" cy="1622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36576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67400" y="56388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4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2556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91200" y="4038600"/>
            <a:ext cx="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0000" y="3810000"/>
            <a:ext cx="76200" cy="1676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96000" y="3962400"/>
            <a:ext cx="99060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800600" y="4800600"/>
            <a:ext cx="9144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00600" y="3657600"/>
            <a:ext cx="838200" cy="914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2327" cy="4267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9696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Euler cycle if and only if each of its vertices has even degree</a:t>
            </a:r>
          </a:p>
          <a:p>
            <a:r>
              <a:rPr lang="en-US" dirty="0"/>
              <a:t>Proof sketch, PART 1 (Necessary condition):</a:t>
            </a:r>
          </a:p>
          <a:p>
            <a:pPr lvl="1"/>
            <a:r>
              <a:rPr lang="en-US" dirty="0"/>
              <a:t>Assume the graph has an Euler cycle</a:t>
            </a:r>
          </a:p>
          <a:p>
            <a:pPr lvl="1"/>
            <a:r>
              <a:rPr lang="en-US" dirty="0"/>
              <a:t>Observe that every time the cycle passes through a vertex, it contributes 2 to the vertex’s degree</a:t>
            </a:r>
          </a:p>
          <a:p>
            <a:r>
              <a:rPr lang="en-US" dirty="0"/>
              <a:t>Since the cycle enters via an edge incident with this vertex and leaves via another such edge.</a:t>
            </a:r>
          </a:p>
        </p:txBody>
      </p:sp>
    </p:spTree>
    <p:extLst>
      <p:ext uri="{BB962C8B-B14F-4D97-AF65-F5344CB8AC3E}">
        <p14:creationId xmlns:p14="http://schemas.microsoft.com/office/powerpoint/2010/main" val="101121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Proof Sketch, PART 2 (Sufficient condition):</a:t>
            </a:r>
          </a:p>
          <a:p>
            <a:r>
              <a:rPr lang="en-US" dirty="0"/>
              <a:t>Demonstrate an algorithm for finding Euler cycle in a graph where all vertices have even degrees</a:t>
            </a:r>
          </a:p>
          <a:p>
            <a:pPr lvl="1"/>
            <a:r>
              <a:rPr lang="en-US" dirty="0"/>
              <a:t>Assume every vertex in a </a:t>
            </a:r>
            <a:r>
              <a:rPr lang="en-US" dirty="0" err="1"/>
              <a:t>multigraph</a:t>
            </a:r>
            <a:r>
              <a:rPr lang="en-US" dirty="0"/>
              <a:t> G has even degree.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at </a:t>
            </a:r>
            <a:r>
              <a:rPr lang="en-US" dirty="0"/>
              <a:t>an arbitrary non-isolated </a:t>
            </a:r>
            <a:r>
              <a:rPr lang="en-US" dirty="0">
                <a:solidFill>
                  <a:srgbClr val="FF0000"/>
                </a:solidFill>
              </a:rPr>
              <a:t>vertex v0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choose an arbitrary edge</a:t>
            </a:r>
            <a:r>
              <a:rPr lang="en-US" dirty="0"/>
              <a:t> (v0, v1)</a:t>
            </a:r>
          </a:p>
          <a:p>
            <a:pPr lvl="1"/>
            <a:r>
              <a:rPr lang="en-US" dirty="0"/>
              <a:t>Then choose an arbitrary unused edge from v1 and so on.</a:t>
            </a:r>
          </a:p>
          <a:p>
            <a:pPr lvl="1"/>
            <a:r>
              <a:rPr lang="en-US" dirty="0"/>
              <a:t>After a finite number of steps the process will arrive at the starting vertex v0, yielding a cycle with distinct edges.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 cycle </a:t>
            </a:r>
            <a:r>
              <a:rPr lang="en-US" dirty="0">
                <a:solidFill>
                  <a:srgbClr val="FF0000"/>
                </a:solidFill>
              </a:rPr>
              <a:t>includes all edges </a:t>
            </a:r>
            <a:r>
              <a:rPr lang="en-US" dirty="0"/>
              <a:t>of G, this will be an </a:t>
            </a:r>
            <a:r>
              <a:rPr lang="en-US" dirty="0">
                <a:solidFill>
                  <a:srgbClr val="FF0000"/>
                </a:solidFill>
              </a:rPr>
              <a:t>Euler cycle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not</a:t>
            </a:r>
            <a:r>
              <a:rPr lang="en-US" dirty="0"/>
              <a:t>, begin the procedure again from a vertex contained in this cycle and splice the two cycles together; continue until all edges are used.</a:t>
            </a:r>
          </a:p>
        </p:txBody>
      </p:sp>
    </p:spTree>
    <p:extLst>
      <p:ext uri="{BB962C8B-B14F-4D97-AF65-F5344CB8AC3E}">
        <p14:creationId xmlns:p14="http://schemas.microsoft.com/office/powerpoint/2010/main" val="184142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above procedure, once you entered a vertex v, </a:t>
            </a:r>
          </a:p>
          <a:p>
            <a:pPr lvl="1"/>
            <a:r>
              <a:rPr lang="en-US" dirty="0"/>
              <a:t>There will always be another unused edge to exit v because v has an even degree.</a:t>
            </a:r>
          </a:p>
          <a:p>
            <a:pPr lvl="1"/>
            <a:r>
              <a:rPr lang="en-US" dirty="0"/>
              <a:t>The only edge from which you may not be able to exit after entering it is v0</a:t>
            </a:r>
          </a:p>
          <a:p>
            <a:pPr lvl="2"/>
            <a:r>
              <a:rPr lang="en-US" dirty="0"/>
              <a:t>But if you have reached v0, then you have already constructed a required cycle.</a:t>
            </a:r>
          </a:p>
        </p:txBody>
      </p:sp>
    </p:spTree>
    <p:extLst>
      <p:ext uri="{BB962C8B-B14F-4D97-AF65-F5344CB8AC3E}">
        <p14:creationId xmlns:p14="http://schemas.microsoft.com/office/powerpoint/2010/main" val="424759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for constructing an Euler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/>
          <a:lstStyle/>
          <a:p>
            <a:r>
              <a:rPr lang="en-US" dirty="0"/>
              <a:t>Algorithm Euler(G)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6226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a cycle in G</a:t>
            </a:r>
          </a:p>
          <a:p>
            <a:r>
              <a:rPr lang="en-US" dirty="0"/>
              <a:t>Remove all edges of cycle from G to get </a:t>
            </a:r>
            <a:r>
              <a:rPr lang="en-US" dirty="0" err="1"/>
              <a:t>subgraph</a:t>
            </a:r>
            <a:r>
              <a:rPr lang="en-US" dirty="0"/>
              <a:t> H</a:t>
            </a:r>
          </a:p>
          <a:p>
            <a:r>
              <a:rPr lang="en-US" dirty="0"/>
              <a:t>While H has edges</a:t>
            </a:r>
          </a:p>
          <a:p>
            <a:r>
              <a:rPr lang="en-US" dirty="0"/>
              <a:t>	find a non-isolated vertex v that is both in cycle and in H</a:t>
            </a:r>
          </a:p>
          <a:p>
            <a:r>
              <a:rPr lang="en-US" dirty="0"/>
              <a:t>	//The existence of such vertex is guaranteed by G’s connectivity</a:t>
            </a:r>
          </a:p>
          <a:p>
            <a:r>
              <a:rPr lang="en-US" dirty="0"/>
              <a:t>	construct </a:t>
            </a:r>
            <a:r>
              <a:rPr lang="en-US" dirty="0" err="1"/>
              <a:t>subcycle</a:t>
            </a:r>
            <a:r>
              <a:rPr lang="en-US" dirty="0"/>
              <a:t> in H</a:t>
            </a:r>
          </a:p>
          <a:p>
            <a:r>
              <a:rPr lang="en-US" dirty="0"/>
              <a:t>	splice </a:t>
            </a:r>
            <a:r>
              <a:rPr lang="en-US" dirty="0" err="1"/>
              <a:t>subcycle</a:t>
            </a:r>
            <a:r>
              <a:rPr lang="en-US" dirty="0"/>
              <a:t> into cycle at v</a:t>
            </a:r>
          </a:p>
          <a:p>
            <a:r>
              <a:rPr lang="en-US" dirty="0"/>
              <a:t>	remove all the edges of </a:t>
            </a:r>
            <a:r>
              <a:rPr lang="en-US" dirty="0" err="1"/>
              <a:t>subcycle</a:t>
            </a:r>
            <a:r>
              <a:rPr lang="en-US" dirty="0"/>
              <a:t> from H</a:t>
            </a:r>
          </a:p>
          <a:p>
            <a:r>
              <a:rPr lang="en-US" dirty="0"/>
              <a:t>return cycle</a:t>
            </a:r>
          </a:p>
        </p:txBody>
      </p:sp>
    </p:spTree>
    <p:extLst>
      <p:ext uri="{BB962C8B-B14F-4D97-AF65-F5344CB8AC3E}">
        <p14:creationId xmlns:p14="http://schemas.microsoft.com/office/powerpoint/2010/main" val="303443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48027" cy="4787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64881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Euler cycle 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Euler 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even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895600"/>
            <a:ext cx="8839200" cy="341632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stack S of characters</a:t>
            </a:r>
          </a:p>
          <a:p>
            <a:r>
              <a:rPr lang="en-US" dirty="0"/>
              <a:t>declare empty array E (which will contain Euler cycle)</a:t>
            </a:r>
          </a:p>
          <a:p>
            <a:r>
              <a:rPr lang="en-US" dirty="0"/>
              <a:t>push the vertex X to S</a:t>
            </a:r>
          </a:p>
          <a:p>
            <a:r>
              <a:rPr lang="en-US" dirty="0"/>
              <a:t>while (S is not empty){</a:t>
            </a:r>
          </a:p>
          <a:p>
            <a:r>
              <a:rPr lang="en-US" dirty="0"/>
              <a:t>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element of the stack S</a:t>
            </a:r>
          </a:p>
          <a:p>
            <a:r>
              <a:rPr lang="en-US" dirty="0"/>
              <a:t>	if </a:t>
            </a:r>
            <a:r>
              <a:rPr lang="en-US" dirty="0" err="1"/>
              <a:t>ch</a:t>
            </a:r>
            <a:r>
              <a:rPr lang="en-US" dirty="0"/>
              <a:t> is isolated then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it from the stack and put into E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select the first vertex Y (by alphabet order), which is adjacent to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/>
              <a:t> Y to S and remove the edge (</a:t>
            </a:r>
            <a:r>
              <a:rPr lang="en-US" dirty="0" err="1"/>
              <a:t>ch</a:t>
            </a:r>
            <a:r>
              <a:rPr lang="en-US" dirty="0"/>
              <a:t>, Y) from the graph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 last array E obtained is an Euler cycle of the graph</a:t>
            </a:r>
          </a:p>
        </p:txBody>
      </p:sp>
    </p:spTree>
    <p:extLst>
      <p:ext uri="{BB962C8B-B14F-4D97-AF65-F5344CB8AC3E}">
        <p14:creationId xmlns:p14="http://schemas.microsoft.com/office/powerpoint/2010/main" val="232647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2. Necessary and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</a:t>
            </a:r>
            <a:r>
              <a:rPr lang="en-US" dirty="0">
                <a:solidFill>
                  <a:srgbClr val="FF0000"/>
                </a:solidFill>
              </a:rPr>
              <a:t>Euler path </a:t>
            </a:r>
            <a:r>
              <a:rPr lang="en-US" dirty="0"/>
              <a:t>but not an Euler cycle if and only if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FF0000"/>
                </a:solidFill>
              </a:rPr>
              <a:t>exactly two vertices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odd degree</a:t>
            </a:r>
          </a:p>
        </p:txBody>
      </p:sp>
    </p:spTree>
    <p:extLst>
      <p:ext uri="{BB962C8B-B14F-4D97-AF65-F5344CB8AC3E}">
        <p14:creationId xmlns:p14="http://schemas.microsoft.com/office/powerpoint/2010/main" val="101035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</p:spTree>
    <p:extLst>
      <p:ext uri="{BB962C8B-B14F-4D97-AF65-F5344CB8AC3E}">
        <p14:creationId xmlns:p14="http://schemas.microsoft.com/office/powerpoint/2010/main" val="19736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Hamilton path: visits every vertex of the graph exactly once.</a:t>
            </a:r>
          </a:p>
          <a:p>
            <a:r>
              <a:rPr lang="en-US" dirty="0"/>
              <a:t>Hamilton cycle: Visits </a:t>
            </a:r>
            <a:r>
              <a:rPr lang="en-US" dirty="0">
                <a:solidFill>
                  <a:srgbClr val="FF0000"/>
                </a:solidFill>
              </a:rPr>
              <a:t>every vertex </a:t>
            </a:r>
            <a:r>
              <a:rPr lang="en-US" dirty="0"/>
              <a:t>of the graph exactly once before returning, as the last step, to the starting vertex.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67000"/>
            <a:ext cx="49149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1069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property is known to efficiently verify existence of a Hamilton cycle/path for general graphs.</a:t>
            </a:r>
          </a:p>
          <a:p>
            <a:r>
              <a:rPr lang="en-US" dirty="0"/>
              <a:t>The problem is known to be as difficult as the TSP (find the shortest H. cycle through n cities)</a:t>
            </a:r>
          </a:p>
          <a:p>
            <a:r>
              <a:rPr lang="en-US" b="1" dirty="0"/>
              <a:t>Dirac’s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n&gt;=3</a:t>
            </a:r>
            <a:r>
              <a:rPr lang="en-US" dirty="0"/>
              <a:t> vertices such that the </a:t>
            </a:r>
            <a:r>
              <a:rPr lang="en-US" dirty="0">
                <a:solidFill>
                  <a:srgbClr val="FF0000"/>
                </a:solidFill>
              </a:rPr>
              <a:t>degree of every vertex is at least n/2</a:t>
            </a:r>
            <a:r>
              <a:rPr lang="en-US" dirty="0"/>
              <a:t>, then G has a </a:t>
            </a:r>
            <a:r>
              <a:rPr lang="en-US" dirty="0">
                <a:solidFill>
                  <a:srgbClr val="FF0000"/>
                </a:solidFill>
              </a:rPr>
              <a:t>Hamilton cycle</a:t>
            </a:r>
            <a:r>
              <a:rPr lang="en-US" dirty="0"/>
              <a:t>.</a:t>
            </a:r>
          </a:p>
          <a:p>
            <a:r>
              <a:rPr lang="en-US" b="1" dirty="0"/>
              <a:t>Ore’s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 3 </a:t>
            </a:r>
            <a:r>
              <a:rPr lang="en-US" dirty="0"/>
              <a:t>vertices such that the </a:t>
            </a:r>
            <a:r>
              <a:rPr lang="en-US" dirty="0" err="1">
                <a:solidFill>
                  <a:srgbClr val="FF0000"/>
                </a:solidFill>
              </a:rPr>
              <a:t>deg</a:t>
            </a:r>
            <a:r>
              <a:rPr lang="en-US" dirty="0">
                <a:solidFill>
                  <a:srgbClr val="FF0000"/>
                </a:solidFill>
              </a:rPr>
              <a:t>(u) +d(v) &gt;=n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every pair of nonadjacent vertices</a:t>
            </a:r>
            <a:r>
              <a:rPr lang="en-US" dirty="0"/>
              <a:t> u and v, then </a:t>
            </a:r>
            <a:r>
              <a:rPr lang="en-US" dirty="0">
                <a:solidFill>
                  <a:srgbClr val="FF0000"/>
                </a:solidFill>
              </a:rPr>
              <a:t>G has a Hamilton cycle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If G=(V, E) is a </a:t>
            </a:r>
            <a:r>
              <a:rPr lang="en-US" dirty="0">
                <a:solidFill>
                  <a:srgbClr val="FF0000"/>
                </a:solidFill>
              </a:rPr>
              <a:t>complete directed graph </a:t>
            </a:r>
            <a:r>
              <a:rPr lang="en-US" dirty="0"/>
              <a:t>then G has a Hamilton Cycle.</a:t>
            </a:r>
          </a:p>
        </p:txBody>
      </p:sp>
    </p:spTree>
    <p:extLst>
      <p:ext uri="{BB962C8B-B14F-4D97-AF65-F5344CB8AC3E}">
        <p14:creationId xmlns:p14="http://schemas.microsoft.com/office/powerpoint/2010/main" val="416672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Hamilton’s cycle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the graph G=(V, E) and X is a vertex of G. </a:t>
            </a:r>
          </a:p>
          <a:p>
            <a:r>
              <a:rPr lang="en-US" dirty="0"/>
              <a:t>Suppose there exists at least one Hamilton cycle for the graph.</a:t>
            </a:r>
          </a:p>
          <a:p>
            <a:r>
              <a:rPr lang="en-US" dirty="0"/>
              <a:t>The following is a backtracking algorithm for finding one Hamilton cycle from the vertex 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8534400" cy="2862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an empty array H (which will contain Hamilton cycle)</a:t>
            </a:r>
          </a:p>
          <a:p>
            <a:r>
              <a:rPr lang="en-US" dirty="0"/>
              <a:t>1. Put the vertex X to H</a:t>
            </a:r>
          </a:p>
          <a:p>
            <a:r>
              <a:rPr lang="en-US" dirty="0"/>
              <a:t>2. Check if H is a Hamilton cycle then stop, else go to 3.</a:t>
            </a:r>
          </a:p>
          <a:p>
            <a:r>
              <a:rPr lang="en-US" dirty="0"/>
              <a:t>3. Consider the last vertex Y in H</a:t>
            </a:r>
          </a:p>
          <a:p>
            <a:r>
              <a:rPr lang="en-US" dirty="0"/>
              <a:t>	if there is/are </a:t>
            </a:r>
            <a:r>
              <a:rPr lang="en-US" dirty="0" err="1"/>
              <a:t>vert</a:t>
            </a:r>
            <a:r>
              <a:rPr lang="en-US" dirty="0"/>
              <a:t>(ex/ices) adjacent to Y</a:t>
            </a:r>
          </a:p>
          <a:p>
            <a:r>
              <a:rPr lang="en-US" dirty="0"/>
              <a:t>		select an adjacent vertex Z and put to H</a:t>
            </a:r>
          </a:p>
          <a:p>
            <a:r>
              <a:rPr lang="en-US" dirty="0"/>
              <a:t>	if there is no adjacent vertex</a:t>
            </a:r>
          </a:p>
          <a:p>
            <a:r>
              <a:rPr lang="en-US" dirty="0"/>
              <a:t>		remove Y from H and denote it as bad selection</a:t>
            </a:r>
          </a:p>
          <a:p>
            <a:r>
              <a:rPr lang="en-US" dirty="0"/>
              <a:t>		(so you do not select it in the same way again)</a:t>
            </a:r>
          </a:p>
          <a:p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9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5" y="1143000"/>
            <a:ext cx="8070945" cy="4343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430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9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theory, graph coloring is a way of coloring the vertices of a graph such that no two adjacent vertices share the same color.</a:t>
            </a:r>
          </a:p>
          <a:p>
            <a:r>
              <a:rPr lang="en-US" dirty="0"/>
              <a:t>If the chromatic number of graph G is denoted by X(G).</a:t>
            </a:r>
          </a:p>
          <a:p>
            <a:pPr lvl="1"/>
            <a:r>
              <a:rPr lang="en-US" dirty="0"/>
              <a:t>Graph for which k=X(G) is called k-colorable.</a:t>
            </a:r>
          </a:p>
          <a:p>
            <a:pPr lvl="1"/>
            <a:r>
              <a:rPr lang="en-US" dirty="0"/>
              <a:t>Chromatic number of a graph is the minimum number of colors one can use to color the vertices of the graph so that </a:t>
            </a:r>
            <a:r>
              <a:rPr lang="en-US" b="1" dirty="0"/>
              <a:t>no</a:t>
            </a:r>
            <a:r>
              <a:rPr lang="en-US" dirty="0"/>
              <a:t> two adjacent vertices have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37087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184400"/>
            <a:ext cx="2679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Establishes </a:t>
            </a:r>
          </a:p>
          <a:p>
            <a:pPr lvl="1"/>
            <a:r>
              <a:rPr lang="en-US" dirty="0"/>
              <a:t>A sequence of vertices and </a:t>
            </a:r>
          </a:p>
          <a:p>
            <a:pPr lvl="1"/>
            <a:r>
              <a:rPr lang="en-US" dirty="0"/>
              <a:t>A sequence of colors </a:t>
            </a:r>
          </a:p>
          <a:p>
            <a:r>
              <a:rPr lang="en-US" dirty="0"/>
              <a:t>And then </a:t>
            </a:r>
          </a:p>
          <a:p>
            <a:pPr lvl="1"/>
            <a:r>
              <a:rPr lang="en-US" dirty="0"/>
              <a:t>Color the next vertex with the lowest number possible.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06937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sequentialColoringAlgorithm</a:t>
            </a:r>
            <a:r>
              <a:rPr lang="en-US" dirty="0"/>
              <a:t>(graph=(V,E))</a:t>
            </a:r>
          </a:p>
          <a:p>
            <a:r>
              <a:rPr lang="en-US" dirty="0"/>
              <a:t>put vertices in a certain order Vp1, Vp2, …, </a:t>
            </a:r>
            <a:r>
              <a:rPr lang="en-US" dirty="0" err="1"/>
              <a:t>Vpv</a:t>
            </a:r>
            <a:r>
              <a:rPr lang="en-US" dirty="0"/>
              <a:t>;</a:t>
            </a:r>
          </a:p>
          <a:p>
            <a:r>
              <a:rPr lang="en-US" dirty="0"/>
              <a:t>put colors in a certain order C1, C2, …, </a:t>
            </a:r>
            <a:r>
              <a:rPr lang="en-US" dirty="0" err="1"/>
              <a:t>Ck</a:t>
            </a:r>
            <a:r>
              <a:rPr lang="en-US" dirty="0"/>
              <a:t>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</a:t>
            </a:r>
          </a:p>
          <a:p>
            <a:r>
              <a:rPr lang="en-US" dirty="0"/>
              <a:t>	j=the smallest index of color that does not appear in neighbor of </a:t>
            </a:r>
            <a:r>
              <a:rPr lang="en-US" dirty="0" err="1"/>
              <a:t>Vpi</a:t>
            </a:r>
            <a:r>
              <a:rPr lang="en-US" dirty="0"/>
              <a:t>;</a:t>
            </a:r>
          </a:p>
          <a:p>
            <a:r>
              <a:rPr lang="en-US" dirty="0"/>
              <a:t>	color(</a:t>
            </a:r>
            <a:r>
              <a:rPr lang="en-US" dirty="0" err="1"/>
              <a:t>Vpi</a:t>
            </a:r>
            <a:r>
              <a:rPr lang="en-US" dirty="0"/>
              <a:t>) = </a:t>
            </a:r>
            <a:r>
              <a:rPr lang="en-US" dirty="0" err="1"/>
              <a:t>Cj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degree a node has, the higher possibility it would be conflicted, so we should color it first.</a:t>
            </a:r>
          </a:p>
          <a:p>
            <a:r>
              <a:rPr lang="en-US" dirty="0"/>
              <a:t>Vertices should be organized so that vertices with high degrees should be placed at the beginning of the sequence</a:t>
            </a:r>
          </a:p>
          <a:p>
            <a:r>
              <a:rPr lang="en-US" dirty="0"/>
              <a:t>This is the largest first version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433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0" y="33528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4495800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Largest first</a:t>
            </a:r>
          </a:p>
        </p:txBody>
      </p:sp>
    </p:spTree>
    <p:extLst>
      <p:ext uri="{BB962C8B-B14F-4D97-AF65-F5344CB8AC3E}">
        <p14:creationId xmlns:p14="http://schemas.microsoft.com/office/powerpoint/2010/main" val="32322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 graph G=(V, E) contains negative weight cycle, then some shortest paths may not exist.</a:t>
            </a:r>
          </a:p>
          <a:p>
            <a:r>
              <a:rPr lang="en-US" dirty="0"/>
              <a:t>Bellman-Ford algorithm: </a:t>
            </a:r>
          </a:p>
          <a:p>
            <a:pPr lvl="1"/>
            <a:r>
              <a:rPr lang="en-US" dirty="0"/>
              <a:t>Find all shortest-path lengths from a source s in V to al v in V</a:t>
            </a:r>
          </a:p>
          <a:p>
            <a:pPr lvl="1"/>
            <a:r>
              <a:rPr lang="en-US" dirty="0"/>
              <a:t>Or determines if there’s a negative-weight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229100"/>
            <a:ext cx="5257800" cy="1790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581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Spanning Tree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Kruskal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Number of Colors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53869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d[s] = 0;</a:t>
            </a:r>
          </a:p>
          <a:p>
            <a:r>
              <a:rPr lang="en-US" dirty="0"/>
              <a:t>for each v in V - {s}</a:t>
            </a:r>
          </a:p>
          <a:p>
            <a:r>
              <a:rPr lang="en-US" dirty="0"/>
              <a:t>	do d[v]=infinity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 - 1 do</a:t>
            </a:r>
          </a:p>
          <a:p>
            <a:r>
              <a:rPr lang="en-US" dirty="0"/>
              <a:t>	for each edge (u, v) in E do</a:t>
            </a:r>
          </a:p>
          <a:p>
            <a:r>
              <a:rPr lang="en-US" dirty="0"/>
              <a:t>		if d[v] &gt; d[u] + w(</a:t>
            </a:r>
            <a:r>
              <a:rPr lang="en-US" dirty="0" err="1"/>
              <a:t>u,v</a:t>
            </a:r>
            <a:r>
              <a:rPr lang="en-US" dirty="0"/>
              <a:t>) then</a:t>
            </a:r>
          </a:p>
          <a:p>
            <a:r>
              <a:rPr lang="en-US" dirty="0"/>
              <a:t>			d[v]=d[u]+w(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			p[v]=u</a:t>
            </a:r>
          </a:p>
          <a:p>
            <a:endParaRPr lang="en-US" dirty="0"/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 do</a:t>
            </a:r>
          </a:p>
          <a:p>
            <a:r>
              <a:rPr lang="en-US" dirty="0"/>
              <a:t>	do if d[v]&gt;d[u]+w(u, v)</a:t>
            </a:r>
          </a:p>
          <a:p>
            <a:r>
              <a:rPr lang="en-US" dirty="0"/>
              <a:t>		then report that a negative-weight cycle exists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343400" y="990600"/>
            <a:ext cx="3048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447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562600" y="2590800"/>
            <a:ext cx="3048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34290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1899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7589"/>
              </p:ext>
            </p:extLst>
          </p:nvPr>
        </p:nvGraphicFramePr>
        <p:xfrm>
          <a:off x="3352799" y="106680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5852"/>
              </p:ext>
            </p:extLst>
          </p:nvPr>
        </p:nvGraphicFramePr>
        <p:xfrm>
          <a:off x="685800" y="41910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1800"/>
            <a:ext cx="8775700" cy="345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264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8" y="3081278"/>
            <a:ext cx="495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6021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dirty="0"/>
              <a:t>Spanning tree is a tree in which</a:t>
            </a:r>
          </a:p>
          <a:p>
            <a:pPr lvl="1"/>
            <a:r>
              <a:rPr lang="en-US" dirty="0"/>
              <a:t>There is an algorithm that guarantees generating a tree (or a forest, set of trees) that includes or spans over all vertices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921429768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4540</TotalTime>
  <Words>1669</Words>
  <Application>Microsoft Office PowerPoint</Application>
  <PresentationFormat>On-screen Show (4:3)</PresentationFormat>
  <Paragraphs>305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Calibri</vt:lpstr>
      <vt:lpstr>FGRTemplate</vt:lpstr>
      <vt:lpstr>Equation</vt:lpstr>
      <vt:lpstr>Graphs</vt:lpstr>
      <vt:lpstr>Objectives</vt:lpstr>
      <vt:lpstr>Bellman-Ford Algorithm</vt:lpstr>
      <vt:lpstr>Negative weight cycles</vt:lpstr>
      <vt:lpstr>Bellman-Ford algorithm</vt:lpstr>
      <vt:lpstr>Bellman-Ford Algorithm</vt:lpstr>
      <vt:lpstr>Example</vt:lpstr>
      <vt:lpstr>PowerPoint Presentation</vt:lpstr>
      <vt:lpstr>Definition</vt:lpstr>
      <vt:lpstr>Example</vt:lpstr>
      <vt:lpstr>Minimum spanning tree</vt:lpstr>
      <vt:lpstr>Minimum spanning tree</vt:lpstr>
      <vt:lpstr>Joseph Kruskal Algorithm</vt:lpstr>
      <vt:lpstr>Joseph Kruskal Algorithm Example</vt:lpstr>
      <vt:lpstr>Dijkstra Algorithm</vt:lpstr>
      <vt:lpstr>Dijkstra Algorithm Example</vt:lpstr>
      <vt:lpstr>Eulerian and Hamiltonian Graphs</vt:lpstr>
      <vt:lpstr>Terminologies</vt:lpstr>
      <vt:lpstr>Eulerian Graphs</vt:lpstr>
      <vt:lpstr>Examples</vt:lpstr>
      <vt:lpstr>Examples</vt:lpstr>
      <vt:lpstr>Theorem 1: Sufficient condition</vt:lpstr>
      <vt:lpstr>Theorem 1: Sufficient condition</vt:lpstr>
      <vt:lpstr>Theorem 1: Sufficient condition</vt:lpstr>
      <vt:lpstr>Procedure for constructing an Euler cycle</vt:lpstr>
      <vt:lpstr>Example</vt:lpstr>
      <vt:lpstr>Algorithm for Euler cycle using Stack</vt:lpstr>
      <vt:lpstr>Theorem 2. Necessary and Sufficient</vt:lpstr>
      <vt:lpstr>Hamiltonian Graphs</vt:lpstr>
      <vt:lpstr>Definition</vt:lpstr>
      <vt:lpstr>Hamilton Cycles and Paths</vt:lpstr>
      <vt:lpstr>Find Hamilton’s cycle using backtracking</vt:lpstr>
      <vt:lpstr>Example</vt:lpstr>
      <vt:lpstr>Graph Coloring</vt:lpstr>
      <vt:lpstr>Graph Coloring</vt:lpstr>
      <vt:lpstr>Graph coloring example</vt:lpstr>
      <vt:lpstr>Sequential coloring</vt:lpstr>
      <vt:lpstr>Largest first</vt:lpstr>
      <vt:lpstr>Example</vt:lpstr>
      <vt:lpstr>Summaries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433</cp:revision>
  <dcterms:created xsi:type="dcterms:W3CDTF">2013-07-03T07:19:54Z</dcterms:created>
  <dcterms:modified xsi:type="dcterms:W3CDTF">2017-05-28T13:05:12Z</dcterms:modified>
</cp:coreProperties>
</file>