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9" r:id="rId2"/>
    <p:sldId id="280" r:id="rId3"/>
    <p:sldId id="282" r:id="rId4"/>
    <p:sldId id="283" r:id="rId5"/>
    <p:sldId id="347" r:id="rId6"/>
    <p:sldId id="284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68" r:id="rId16"/>
    <p:sldId id="356" r:id="rId17"/>
    <p:sldId id="357" r:id="rId18"/>
    <p:sldId id="358" r:id="rId19"/>
    <p:sldId id="369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44" r:id="rId30"/>
    <p:sldId id="285" r:id="rId31"/>
    <p:sldId id="287" r:id="rId32"/>
    <p:sldId id="288" r:id="rId33"/>
    <p:sldId id="289" r:id="rId34"/>
    <p:sldId id="370" r:id="rId35"/>
    <p:sldId id="291" r:id="rId36"/>
    <p:sldId id="346" r:id="rId37"/>
    <p:sldId id="290" r:id="rId38"/>
    <p:sldId id="292" r:id="rId39"/>
    <p:sldId id="293" r:id="rId40"/>
    <p:sldId id="306" r:id="rId41"/>
    <p:sldId id="307" r:id="rId42"/>
    <p:sldId id="301" r:id="rId43"/>
    <p:sldId id="294" r:id="rId44"/>
    <p:sldId id="295" r:id="rId45"/>
    <p:sldId id="296" r:id="rId46"/>
    <p:sldId id="298" r:id="rId47"/>
    <p:sldId id="321" r:id="rId48"/>
    <p:sldId id="297" r:id="rId49"/>
    <p:sldId id="300" r:id="rId50"/>
    <p:sldId id="302" r:id="rId51"/>
    <p:sldId id="309" r:id="rId52"/>
    <p:sldId id="319" r:id="rId53"/>
    <p:sldId id="314" r:id="rId54"/>
    <p:sldId id="315" r:id="rId55"/>
    <p:sldId id="316" r:id="rId56"/>
    <p:sldId id="318" r:id="rId57"/>
    <p:sldId id="317" r:id="rId58"/>
    <p:sldId id="312" r:id="rId59"/>
    <p:sldId id="371" r:id="rId60"/>
    <p:sldId id="313" r:id="rId61"/>
    <p:sldId id="343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27" autoAdjust="0"/>
  </p:normalViewPr>
  <p:slideViewPr>
    <p:cSldViewPr>
      <p:cViewPr varScale="1">
        <p:scale>
          <a:sx n="55" d="100"/>
          <a:sy n="55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String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>
                <a:ea typeface="+mn-ea"/>
                <a:cs typeface="+mn-cs"/>
              </a:rPr>
              <a:t>Algorithms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special methods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Following demonstration use this example: “she sells sea shells by the sea shore”</a:t>
            </a:r>
          </a:p>
          <a:p>
            <a:r>
              <a:rPr lang="en-US" dirty="0" err="1"/>
              <a:t>longestPrefixOf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Input a string and returns longest key that is a prefix of that string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longestPrefixOf</a:t>
            </a:r>
            <a:r>
              <a:rPr lang="en-US" dirty="0"/>
              <a:t>(“shell”) is “she”</a:t>
            </a:r>
          </a:p>
          <a:p>
            <a:r>
              <a:rPr lang="en-US" dirty="0" err="1"/>
              <a:t>keysWithPrefix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Input a string and returns all the keys having that string as prefix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keysWithPrefix</a:t>
            </a:r>
            <a:r>
              <a:rPr lang="en-US" dirty="0"/>
              <a:t>(“she”) return “she”, “shells”</a:t>
            </a:r>
          </a:p>
          <a:p>
            <a:r>
              <a:rPr lang="en-US" dirty="0" err="1"/>
              <a:t>keysThatMatch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Input a string and returns all the keys that match that string. (.) operator match any character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keysThatMatch</a:t>
            </a:r>
            <a:r>
              <a:rPr lang="en-US" dirty="0"/>
              <a:t>(“.he”) returns “she”, “the”</a:t>
            </a:r>
          </a:p>
        </p:txBody>
      </p:sp>
    </p:spTree>
    <p:extLst>
      <p:ext uri="{BB962C8B-B14F-4D97-AF65-F5344CB8AC3E}">
        <p14:creationId xmlns:p14="http://schemas.microsoft.com/office/powerpoint/2010/main" val="8774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 of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Similar to search tree, tries are data structures composed of nodes that contain links that are either null or references to other nodes</a:t>
            </a:r>
          </a:p>
          <a:p>
            <a:r>
              <a:rPr lang="en-US" dirty="0"/>
              <a:t>Each node is pointed to by just one other node, which is called its parent (except for root)</a:t>
            </a:r>
          </a:p>
          <a:p>
            <a:r>
              <a:rPr lang="en-US" dirty="0"/>
              <a:t>Each node has R links (R is the alphabet size), some of which could be null</a:t>
            </a:r>
          </a:p>
          <a:p>
            <a:r>
              <a:rPr lang="en-US" dirty="0"/>
              <a:t>Each link corresponds to a character value – since each link points to exactly one node, we </a:t>
            </a:r>
            <a:r>
              <a:rPr lang="en-US" b="1" dirty="0"/>
              <a:t>label</a:t>
            </a:r>
            <a:r>
              <a:rPr lang="en-US" dirty="0"/>
              <a:t> each node with the character value corresponding to the link that points to it (except for the root, which has no link pointing to it)</a:t>
            </a:r>
          </a:p>
          <a:p>
            <a:r>
              <a:rPr lang="en-US" dirty="0"/>
              <a:t>Each node has corresponding value, which may be null or the value associated with one of the string keys in the symbol table</a:t>
            </a:r>
          </a:p>
          <a:p>
            <a:r>
              <a:rPr lang="en-US" dirty="0"/>
              <a:t>Specifically, we store the value associated with each key in the node corresponding to its last character</a:t>
            </a:r>
          </a:p>
        </p:txBody>
      </p:sp>
    </p:spTree>
    <p:extLst>
      <p:ext uri="{BB962C8B-B14F-4D97-AF65-F5344CB8AC3E}">
        <p14:creationId xmlns:p14="http://schemas.microsoft.com/office/powerpoint/2010/main" val="4669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8200"/>
            <a:ext cx="5638799" cy="5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9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node in the </a:t>
            </a:r>
            <a:r>
              <a:rPr lang="en-US" dirty="0" err="1"/>
              <a:t>trie</a:t>
            </a:r>
            <a:r>
              <a:rPr lang="en-US" dirty="0"/>
              <a:t> has a link corresponding to each possible string character</a:t>
            </a:r>
          </a:p>
          <a:p>
            <a:r>
              <a:rPr lang="en-US" dirty="0"/>
              <a:t>We start at the root, then follow the link associated with the first character in the key</a:t>
            </a:r>
          </a:p>
          <a:p>
            <a:r>
              <a:rPr lang="en-US" dirty="0"/>
              <a:t>From that node we follow the link associated with the second character, so on and so forth</a:t>
            </a:r>
          </a:p>
          <a:p>
            <a:r>
              <a:rPr lang="en-US" dirty="0"/>
              <a:t>Until reaching the last character of the key or a null link. At this point, one of the following three conditions holds</a:t>
            </a:r>
          </a:p>
          <a:p>
            <a:pPr lvl="1"/>
            <a:r>
              <a:rPr lang="en-US" dirty="0"/>
              <a:t>The value at the node corresponds to the last character in the key is not null. This results is search hit – the value associated with the key is the value in the node </a:t>
            </a:r>
          </a:p>
          <a:p>
            <a:pPr lvl="1"/>
            <a:r>
              <a:rPr lang="en-US" dirty="0"/>
              <a:t>The value in the node corresponding to the last character in the key is null. This results to a miss.</a:t>
            </a:r>
          </a:p>
          <a:p>
            <a:pPr lvl="1"/>
            <a:r>
              <a:rPr lang="en-US" dirty="0"/>
              <a:t>The search terminated with a null link. This is also a miss.</a:t>
            </a:r>
          </a:p>
        </p:txBody>
      </p:sp>
    </p:spTree>
    <p:extLst>
      <p:ext uri="{BB962C8B-B14F-4D97-AF65-F5344CB8AC3E}">
        <p14:creationId xmlns:p14="http://schemas.microsoft.com/office/powerpoint/2010/main" val="155634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a </a:t>
            </a:r>
            <a:r>
              <a:rPr lang="en-US" dirty="0" err="1"/>
              <a:t>trie</a:t>
            </a:r>
            <a:r>
              <a:rPr lang="en-US" dirty="0"/>
              <a:t>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9161"/>
            <a:ext cx="8610600" cy="60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listing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emails with </a:t>
            </a:r>
            <a:r>
              <a:rPr lang="en-US" dirty="0" err="1"/>
              <a:t>anh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Find the node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Dump the node and list the items </a:t>
            </a:r>
          </a:p>
        </p:txBody>
      </p:sp>
    </p:spTree>
    <p:extLst>
      <p:ext uri="{BB962C8B-B14F-4D97-AF65-F5344CB8AC3E}">
        <p14:creationId xmlns:p14="http://schemas.microsoft.com/office/powerpoint/2010/main" val="303439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into the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insert by first doing a search using the characters of the key to guide us down the </a:t>
            </a:r>
            <a:r>
              <a:rPr lang="en-US" dirty="0" err="1"/>
              <a:t>trie</a:t>
            </a:r>
            <a:r>
              <a:rPr lang="en-US" dirty="0"/>
              <a:t> until reaching the last character of the key or a null link</a:t>
            </a:r>
          </a:p>
          <a:p>
            <a:r>
              <a:rPr lang="en-US" dirty="0"/>
              <a:t>At this point, one of the following two conditions hold</a:t>
            </a:r>
          </a:p>
          <a:p>
            <a:pPr lvl="1"/>
            <a:r>
              <a:rPr lang="en-US" dirty="0"/>
              <a:t>We encountered a null link before reaching the last character of the key then</a:t>
            </a:r>
          </a:p>
          <a:p>
            <a:pPr lvl="2"/>
            <a:r>
              <a:rPr lang="en-US" dirty="0"/>
              <a:t>Create node for each of the characters in the key not yet encountered </a:t>
            </a:r>
          </a:p>
          <a:p>
            <a:pPr lvl="2"/>
            <a:r>
              <a:rPr lang="en-US" dirty="0"/>
              <a:t>Set the value in the last one to the value to be associated with the key</a:t>
            </a:r>
          </a:p>
          <a:p>
            <a:pPr lvl="1"/>
            <a:r>
              <a:rPr lang="en-US" dirty="0"/>
              <a:t>We encountered the last character of the key before reaching a null link then</a:t>
            </a:r>
          </a:p>
          <a:p>
            <a:pPr lvl="2"/>
            <a:r>
              <a:rPr lang="en-US" dirty="0"/>
              <a:t>Set that node’s value to the value to be associated with the key (whether or not that value is null), as usual with our associative array convention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8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trie</a:t>
            </a:r>
            <a:r>
              <a:rPr lang="en-US" dirty="0"/>
              <a:t> diagrams do not quite correspond to the data structures our programs will build, because we do not draw null links</a:t>
            </a:r>
          </a:p>
          <a:p>
            <a:r>
              <a:rPr lang="en-US" dirty="0"/>
              <a:t>Taking null links into account emphasizes the following important characteristics of tries</a:t>
            </a:r>
          </a:p>
          <a:p>
            <a:pPr lvl="1"/>
            <a:r>
              <a:rPr lang="en-US" dirty="0"/>
              <a:t>Every node has R links, one for each possible character</a:t>
            </a:r>
          </a:p>
          <a:p>
            <a:pPr lvl="1"/>
            <a:r>
              <a:rPr lang="en-US" dirty="0"/>
              <a:t>Characters and keys are implicitly stored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7913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9144000" cy="4130261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381000" y="4648200"/>
            <a:ext cx="2667000" cy="1447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Multi-layer hashing table representation</a:t>
            </a:r>
          </a:p>
          <a:p>
            <a:pPr algn="ctr"/>
            <a:r>
              <a:rPr lang="en-US" dirty="0" err="1"/>
              <a:t>H2</a:t>
            </a:r>
            <a:r>
              <a:rPr lang="en-US" dirty="0"/>
              <a:t> = </a:t>
            </a:r>
            <a:r>
              <a:rPr lang="en-US" dirty="0" err="1"/>
              <a:t>H1</a:t>
            </a:r>
            <a:r>
              <a:rPr lang="en-US" dirty="0"/>
              <a:t>[</a:t>
            </a:r>
            <a:r>
              <a:rPr lang="en-US" dirty="0" err="1"/>
              <a:t>x1</a:t>
            </a:r>
            <a:r>
              <a:rPr lang="en-US" dirty="0"/>
              <a:t>]</a:t>
            </a:r>
          </a:p>
          <a:p>
            <a:pPr algn="ctr"/>
            <a:r>
              <a:rPr lang="en-US" dirty="0" err="1"/>
              <a:t>H3</a:t>
            </a:r>
            <a:r>
              <a:rPr lang="en-US" dirty="0"/>
              <a:t> = </a:t>
            </a:r>
            <a:r>
              <a:rPr lang="en-US" dirty="0" err="1"/>
              <a:t>h2</a:t>
            </a:r>
            <a:r>
              <a:rPr lang="en-US" dirty="0"/>
              <a:t>[</a:t>
            </a:r>
            <a:r>
              <a:rPr lang="en-US" dirty="0" err="1"/>
              <a:t>x2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7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some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hashing table </a:t>
            </a:r>
          </a:p>
          <a:p>
            <a:pPr lvl="1"/>
            <a:r>
              <a:rPr lang="en-US" dirty="0"/>
              <a:t>Very space consuming (sparse array)</a:t>
            </a:r>
          </a:p>
          <a:p>
            <a:r>
              <a:rPr lang="en-US" dirty="0"/>
              <a:t>Automation / map: character on edge/link </a:t>
            </a:r>
          </a:p>
          <a:p>
            <a:pPr lvl="1"/>
            <a:r>
              <a:rPr lang="en-US" dirty="0"/>
              <a:t>Each node </a:t>
            </a:r>
            <a:r>
              <a:rPr lang="en-US" dirty="0" err="1"/>
              <a:t>nk</a:t>
            </a:r>
            <a:r>
              <a:rPr lang="en-US" dirty="0"/>
              <a:t> contains the entry </a:t>
            </a:r>
            <a:r>
              <a:rPr lang="en-US" dirty="0" err="1"/>
              <a:t>nk</a:t>
            </a:r>
            <a:r>
              <a:rPr lang="en-US" dirty="0"/>
              <a:t>---char--</a:t>
            </a:r>
            <a:r>
              <a:rPr lang="en-US" dirty="0" err="1"/>
              <a:t>nj</a:t>
            </a:r>
            <a:r>
              <a:rPr lang="en-US" dirty="0"/>
              <a:t> where </a:t>
            </a:r>
            <a:r>
              <a:rPr lang="en-US" dirty="0" err="1"/>
              <a:t>nj</a:t>
            </a:r>
            <a:r>
              <a:rPr lang="en-US" dirty="0"/>
              <a:t> is the next node</a:t>
            </a:r>
          </a:p>
          <a:p>
            <a:r>
              <a:rPr lang="en-US" dirty="0"/>
              <a:t>Folder container: character on node/vertex</a:t>
            </a:r>
          </a:p>
          <a:p>
            <a:pPr lvl="1"/>
            <a:r>
              <a:rPr lang="en-US" dirty="0"/>
              <a:t>Each node contains one character</a:t>
            </a:r>
          </a:p>
          <a:p>
            <a:pPr lvl="1"/>
            <a:r>
              <a:rPr lang="en-US" dirty="0"/>
              <a:t>The root node does not have one</a:t>
            </a:r>
          </a:p>
        </p:txBody>
      </p:sp>
    </p:spTree>
    <p:extLst>
      <p:ext uri="{BB962C8B-B14F-4D97-AF65-F5344CB8AC3E}">
        <p14:creationId xmlns:p14="http://schemas.microsoft.com/office/powerpoint/2010/main" val="32197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  <a:p>
            <a:pPr lvl="1"/>
            <a:r>
              <a:rPr lang="en-US" dirty="0"/>
              <a:t>String representation and String manipulation</a:t>
            </a:r>
          </a:p>
          <a:p>
            <a:r>
              <a:rPr lang="en-US" dirty="0"/>
              <a:t>String sorts</a:t>
            </a:r>
          </a:p>
          <a:p>
            <a:pPr lvl="1"/>
            <a:r>
              <a:rPr lang="en-US" dirty="0"/>
              <a:t>Key-indexed counting</a:t>
            </a:r>
          </a:p>
          <a:p>
            <a:pPr lvl="1"/>
            <a:r>
              <a:rPr lang="en-US" dirty="0"/>
              <a:t>LSD string sorts</a:t>
            </a:r>
          </a:p>
          <a:p>
            <a:pPr lvl="1"/>
            <a:r>
              <a:rPr lang="en-US" dirty="0"/>
              <a:t>MSD string sorts</a:t>
            </a:r>
          </a:p>
          <a:p>
            <a:r>
              <a:rPr lang="en-US" dirty="0"/>
              <a:t>String search</a:t>
            </a:r>
          </a:p>
          <a:p>
            <a:pPr lvl="1"/>
            <a:r>
              <a:rPr lang="en-US" dirty="0"/>
              <a:t>Tries</a:t>
            </a:r>
          </a:p>
          <a:p>
            <a:pPr lvl="1"/>
            <a:r>
              <a:rPr lang="en-US" dirty="0" err="1"/>
              <a:t>TrieST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7331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Keys in the </a:t>
            </a:r>
            <a:r>
              <a:rPr lang="en-US" dirty="0" err="1"/>
              <a:t>trie</a:t>
            </a:r>
            <a:r>
              <a:rPr lang="en-US" dirty="0"/>
              <a:t> are implicitly represented by paths from the root that end at nodes with non-null values</a:t>
            </a:r>
          </a:p>
          <a:p>
            <a:r>
              <a:rPr lang="en-US" dirty="0"/>
              <a:t>E.g., string “sea” is associated with the value 2 in the </a:t>
            </a:r>
            <a:r>
              <a:rPr lang="en-US" dirty="0" err="1"/>
              <a:t>trie</a:t>
            </a:r>
            <a:r>
              <a:rPr lang="en-US" dirty="0"/>
              <a:t> because the 19</a:t>
            </a:r>
            <a:r>
              <a:rPr lang="en-US" baseline="30000" dirty="0"/>
              <a:t>th</a:t>
            </a:r>
            <a:r>
              <a:rPr lang="en-US" dirty="0"/>
              <a:t> link in the root (which points to the </a:t>
            </a:r>
            <a:r>
              <a:rPr lang="en-US" dirty="0" err="1"/>
              <a:t>trie</a:t>
            </a:r>
            <a:r>
              <a:rPr lang="en-US" dirty="0"/>
              <a:t> for all keys that start with s) is not null and the 5</a:t>
            </a:r>
            <a:r>
              <a:rPr lang="en-US" baseline="30000" dirty="0"/>
              <a:t>th</a:t>
            </a:r>
            <a:r>
              <a:rPr lang="en-US" dirty="0"/>
              <a:t> link in the node that link refers to (which points to the </a:t>
            </a:r>
            <a:r>
              <a:rPr lang="en-US" dirty="0" err="1"/>
              <a:t>trie</a:t>
            </a:r>
            <a:r>
              <a:rPr lang="en-US" dirty="0"/>
              <a:t> for all keys that start with “se”) is not null and the first  link in the node that link refers to (which points to the </a:t>
            </a:r>
            <a:r>
              <a:rPr lang="en-US" dirty="0" err="1"/>
              <a:t>trie</a:t>
            </a:r>
            <a:r>
              <a:rPr lang="en-US" dirty="0"/>
              <a:t> for all keys that starts with “sea”) has the value 2</a:t>
            </a:r>
          </a:p>
          <a:p>
            <a:r>
              <a:rPr lang="en-US" dirty="0"/>
              <a:t>Neither the string “sea” nor the character s, e and a are stored in the data structure. </a:t>
            </a:r>
          </a:p>
          <a:p>
            <a:pPr lvl="1"/>
            <a:r>
              <a:rPr lang="en-US" dirty="0"/>
              <a:t>Indeed, the data structure contains no characters or strings, just links and values. </a:t>
            </a:r>
          </a:p>
          <a:p>
            <a:pPr lvl="1"/>
            <a:r>
              <a:rPr lang="en-US" dirty="0"/>
              <a:t>Since the parameter R plays such a critical role, we refer to a </a:t>
            </a:r>
            <a:r>
              <a:rPr lang="en-US" dirty="0" err="1"/>
              <a:t>trie</a:t>
            </a:r>
            <a:r>
              <a:rPr lang="en-US" dirty="0"/>
              <a:t> for an R-character alphabet as an R-way </a:t>
            </a:r>
            <a:r>
              <a:rPr lang="en-US" dirty="0" err="1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7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for binary search tree, three straightforward options are available for implementing size()</a:t>
            </a:r>
          </a:p>
          <a:p>
            <a:pPr lvl="1"/>
            <a:r>
              <a:rPr lang="en-US" dirty="0"/>
              <a:t>An eager implementation where we maintain the number of keys in an instance variable N</a:t>
            </a:r>
          </a:p>
          <a:p>
            <a:pPr lvl="1"/>
            <a:r>
              <a:rPr lang="en-US" dirty="0"/>
              <a:t>A very eager implementation where  we maintain the number of keys in a </a:t>
            </a:r>
            <a:r>
              <a:rPr lang="en-US" dirty="0" err="1"/>
              <a:t>subtrie</a:t>
            </a:r>
            <a:r>
              <a:rPr lang="en-US" dirty="0"/>
              <a:t> as a node instance variable that we update after the recursive calls in put() and delete()</a:t>
            </a:r>
          </a:p>
          <a:p>
            <a:pPr lvl="1"/>
            <a:r>
              <a:rPr lang="en-US" dirty="0"/>
              <a:t>A lazy recursive implementation. It traverses all of the nodes in the </a:t>
            </a:r>
            <a:r>
              <a:rPr lang="en-US" dirty="0" err="1"/>
              <a:t>trie</a:t>
            </a:r>
            <a:r>
              <a:rPr lang="en-US" dirty="0"/>
              <a:t>, counting the number having a non-null value</a:t>
            </a:r>
          </a:p>
        </p:txBody>
      </p:sp>
    </p:spTree>
    <p:extLst>
      <p:ext uri="{BB962C8B-B14F-4D97-AF65-F5344CB8AC3E}">
        <p14:creationId xmlns:p14="http://schemas.microsoft.com/office/powerpoint/2010/main" val="391256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put()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88"/>
            <a:ext cx="9144000" cy="51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get()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6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7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Because characters and keys are represented implicitly in tries, we need to provide clients with the ability to iterate through the keys</a:t>
            </a:r>
          </a:p>
          <a:p>
            <a:r>
              <a:rPr lang="en-US" dirty="0"/>
              <a:t>We need to create explicit representations for all the string keys, not just find them</a:t>
            </a:r>
          </a:p>
          <a:p>
            <a:r>
              <a:rPr lang="en-US" dirty="0"/>
              <a:t>We do so with a recursive private method collect() that is similar to size() but also maintains a string with the sequence of characters on the path from the root</a:t>
            </a:r>
          </a:p>
          <a:p>
            <a:r>
              <a:rPr lang="en-US" dirty="0"/>
              <a:t>Each time that we visit a node via a call to collect() with that node as first argument, the second argument is the string associated with that node</a:t>
            </a:r>
          </a:p>
          <a:p>
            <a:r>
              <a:rPr lang="en-US" dirty="0"/>
              <a:t>To visit a node, we add its associated string to the queue if its value is not null, then visit (recursively) all the nodes in its array of links, one for each possible character</a:t>
            </a:r>
          </a:p>
          <a:p>
            <a:r>
              <a:rPr lang="en-US" dirty="0"/>
              <a:t>To create the key for each call, we append the character corresponding to the link to the current key</a:t>
            </a:r>
          </a:p>
          <a:p>
            <a:r>
              <a:rPr lang="en-US" dirty="0"/>
              <a:t>We use this collect() method to collect keys for both the keys() and the </a:t>
            </a:r>
            <a:r>
              <a:rPr lang="en-US" dirty="0" err="1"/>
              <a:t>keysWithPrefix</a:t>
            </a:r>
            <a:r>
              <a:rPr lang="en-US" dirty="0"/>
              <a:t>() methods in the API</a:t>
            </a:r>
          </a:p>
          <a:p>
            <a:pPr lvl="1"/>
            <a:r>
              <a:rPr lang="en-US" dirty="0"/>
              <a:t>To implement the keys() we call </a:t>
            </a:r>
            <a:r>
              <a:rPr lang="en-US" dirty="0" err="1"/>
              <a:t>keysWithPrefix</a:t>
            </a:r>
            <a:r>
              <a:rPr lang="en-US" dirty="0"/>
              <a:t>() with the empty string as argument</a:t>
            </a:r>
          </a:p>
          <a:p>
            <a:pPr lvl="1"/>
            <a:r>
              <a:rPr lang="en-US" dirty="0"/>
              <a:t>To implement </a:t>
            </a:r>
            <a:r>
              <a:rPr lang="en-US" dirty="0" err="1"/>
              <a:t>keysWithPrefix</a:t>
            </a:r>
            <a:r>
              <a:rPr lang="en-US" dirty="0"/>
              <a:t>(), we call get() to find the </a:t>
            </a:r>
            <a:r>
              <a:rPr lang="en-US" dirty="0" err="1"/>
              <a:t>trie</a:t>
            </a:r>
            <a:r>
              <a:rPr lang="en-US" dirty="0"/>
              <a:t> node corresponding to the given prefix (null if there is no such node), then use the collect() method to complete the job.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3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the keys in a </a:t>
            </a:r>
            <a:r>
              <a:rPr lang="en-US" dirty="0" err="1"/>
              <a:t>trie</a:t>
            </a:r>
            <a:r>
              <a:rPr lang="en-US" dirty="0"/>
              <a:t> (trace)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990600"/>
            <a:ext cx="845986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step needed is to use a normal search to find the node and set the corresponding value to null</a:t>
            </a:r>
          </a:p>
          <a:p>
            <a:r>
              <a:rPr lang="en-US" dirty="0"/>
              <a:t>If that node has non-null link to a child, then no more work is required</a:t>
            </a:r>
          </a:p>
          <a:p>
            <a:r>
              <a:rPr lang="en-US" dirty="0"/>
              <a:t>If all the links are null, we need to remove the node from the data structure.</a:t>
            </a:r>
          </a:p>
          <a:p>
            <a:r>
              <a:rPr lang="en-US" dirty="0"/>
              <a:t>If doing so leaves all the links null in its parent, we need to remove that node, and so forth</a:t>
            </a:r>
          </a:p>
          <a:p>
            <a:r>
              <a:rPr lang="en-US" dirty="0"/>
              <a:t>We use recursive setup: after the recursive calls for a node x, we return null if the client value and all of the links in a node are null; otherwise we return 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876425"/>
            <a:ext cx="3676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6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6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73533" y="2665779"/>
            <a:ext cx="72635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String list sorting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LSD, MSD, key-index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0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Characters</a:t>
            </a:r>
          </a:p>
          <a:p>
            <a:pPr lvl="1"/>
            <a:r>
              <a:rPr lang="en-US" dirty="0"/>
              <a:t>A String is a sequence of characters</a:t>
            </a:r>
          </a:p>
          <a:p>
            <a:pPr lvl="1"/>
            <a:r>
              <a:rPr lang="en-US" dirty="0"/>
              <a:t>Characters are of type char and can have one of maximum 2</a:t>
            </a:r>
            <a:r>
              <a:rPr lang="en-US" baseline="30000" dirty="0"/>
              <a:t>16</a:t>
            </a:r>
            <a:r>
              <a:rPr lang="en-US" dirty="0"/>
              <a:t> possible values (may be 7-bit ASCII, 8-bit extended ASCII or 16-bit Unicode)</a:t>
            </a:r>
          </a:p>
          <a:p>
            <a:r>
              <a:rPr lang="en-US" dirty="0"/>
              <a:t>Immutability</a:t>
            </a:r>
          </a:p>
          <a:p>
            <a:pPr lvl="1"/>
            <a:r>
              <a:rPr lang="en-US" dirty="0"/>
              <a:t>String objects are immutable </a:t>
            </a:r>
          </a:p>
          <a:p>
            <a:pPr lvl="1"/>
            <a:r>
              <a:rPr lang="en-US" dirty="0"/>
              <a:t>It means they can be used in assignment statements, return values from methods and their values will not change</a:t>
            </a:r>
          </a:p>
          <a:p>
            <a:r>
              <a:rPr lang="en-US" dirty="0"/>
              <a:t>Indexing</a:t>
            </a:r>
          </a:p>
          <a:p>
            <a:pPr lvl="1"/>
            <a:r>
              <a:rPr lang="en-US" dirty="0"/>
              <a:t>Can be used to extract specified character from a string</a:t>
            </a:r>
          </a:p>
          <a:p>
            <a:pPr lvl="1"/>
            <a:r>
              <a:rPr lang="en-US" dirty="0" err="1"/>
              <a:t>charAt</a:t>
            </a:r>
            <a:r>
              <a:rPr lang="en-US" dirty="0"/>
              <a:t>() method is Java’s String method used for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sorts – two main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examine characters in the keys in right-to-left order</a:t>
            </a:r>
          </a:p>
          <a:p>
            <a:pPr lvl="1"/>
            <a:r>
              <a:rPr lang="en-US" dirty="0"/>
              <a:t>Least-significant-digit (LSD) string sorts</a:t>
            </a:r>
          </a:p>
          <a:p>
            <a:pPr lvl="1"/>
            <a:r>
              <a:rPr lang="en-US" dirty="0"/>
              <a:t>Thinking of a string as a base-256 number, considering characters from right to left, the least significant digits first</a:t>
            </a:r>
          </a:p>
          <a:p>
            <a:pPr lvl="1"/>
            <a:r>
              <a:rPr lang="en-US" dirty="0"/>
              <a:t>This method is used when all keys are of the same length</a:t>
            </a:r>
          </a:p>
          <a:p>
            <a:r>
              <a:rPr lang="en-US" dirty="0"/>
              <a:t>Second, examines the characters in the keys in a left-to-right order</a:t>
            </a:r>
          </a:p>
          <a:p>
            <a:pPr lvl="1"/>
            <a:r>
              <a:rPr lang="en-US" dirty="0"/>
              <a:t>Most-significant-digit first (MSD)</a:t>
            </a:r>
          </a:p>
          <a:p>
            <a:pPr lvl="1"/>
            <a:r>
              <a:rPr lang="en-US" dirty="0"/>
              <a:t>We can get the sorts done without having to check all of the input characters</a:t>
            </a:r>
          </a:p>
        </p:txBody>
      </p:sp>
    </p:spTree>
    <p:extLst>
      <p:ext uri="{BB962C8B-B14F-4D97-AF65-F5344CB8AC3E}">
        <p14:creationId xmlns:p14="http://schemas.microsoft.com/office/powerpoint/2010/main" val="56112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Simple method for sorting, effective whenever the keys are small integers</a:t>
            </a:r>
          </a:p>
          <a:p>
            <a:r>
              <a:rPr lang="en-US" dirty="0"/>
              <a:t>It is basis for two of the string sorts that we will study</a:t>
            </a:r>
          </a:p>
          <a:p>
            <a:r>
              <a:rPr lang="en-US" dirty="0"/>
              <a:t>Scenario</a:t>
            </a:r>
          </a:p>
          <a:p>
            <a:pPr lvl="1"/>
            <a:r>
              <a:rPr lang="en-US" dirty="0"/>
              <a:t>Maintaining grades for a class with students assigned to sections (1, 2, 3, …)</a:t>
            </a:r>
          </a:p>
          <a:p>
            <a:pPr lvl="1"/>
            <a:r>
              <a:rPr lang="en-US" dirty="0"/>
              <a:t>List class by section</a:t>
            </a:r>
          </a:p>
          <a:p>
            <a:pPr lvl="1"/>
            <a:r>
              <a:rPr lang="en-US" dirty="0"/>
              <a:t>Assume data is kept in array a[] of items </a:t>
            </a:r>
          </a:p>
          <a:p>
            <a:pPr lvl="1"/>
            <a:r>
              <a:rPr lang="en-US" dirty="0"/>
              <a:t>Each item contains name, section number</a:t>
            </a:r>
          </a:p>
          <a:p>
            <a:pPr lvl="1"/>
            <a:r>
              <a:rPr lang="en-US" dirty="0"/>
              <a:t>Code a[</a:t>
            </a:r>
            <a:r>
              <a:rPr lang="en-US" dirty="0" err="1"/>
              <a:t>i</a:t>
            </a:r>
            <a:r>
              <a:rPr lang="en-US" dirty="0"/>
              <a:t>].key() returns the section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6100"/>
            <a:ext cx="31115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Compute frequency counts</a:t>
            </a:r>
          </a:p>
          <a:p>
            <a:pPr lvl="1"/>
            <a:r>
              <a:rPr lang="en-US" dirty="0"/>
              <a:t>Count frequency each key value using an </a:t>
            </a:r>
            <a:r>
              <a:rPr lang="en-US" dirty="0" err="1"/>
              <a:t>int</a:t>
            </a:r>
            <a:r>
              <a:rPr lang="en-US" dirty="0"/>
              <a:t> array count[]</a:t>
            </a:r>
          </a:p>
          <a:p>
            <a:pPr lvl="1"/>
            <a:r>
              <a:rPr lang="en-US" dirty="0"/>
              <a:t>For reach item, we use the key to access an entry in count[] and increment that entry</a:t>
            </a:r>
          </a:p>
          <a:p>
            <a:pPr lvl="1"/>
            <a:r>
              <a:rPr lang="en-US" dirty="0"/>
              <a:t>If the key value is r, we increment count[r+1] (why +1 is explained in the next step)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3200"/>
            <a:ext cx="27940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0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2. Transform counts to indices</a:t>
            </a:r>
          </a:p>
          <a:p>
            <a:pPr lvl="1"/>
            <a:r>
              <a:rPr lang="en-US" dirty="0"/>
              <a:t>For each key value, compute the starting index positions in the sorted order of items with that key</a:t>
            </a:r>
          </a:p>
          <a:p>
            <a:pPr lvl="1"/>
            <a:r>
              <a:rPr lang="en-US" dirty="0"/>
              <a:t>E.g., three items with key 1 and five items with key 2, then the items with key 3 start at position 8 in the sorted array</a:t>
            </a:r>
          </a:p>
          <a:p>
            <a:pPr lvl="1"/>
            <a:r>
              <a:rPr lang="en-US" dirty="0"/>
              <a:t>To get starting index for items with any given key value we sum the frequency counts of smaller values (including itself) . </a:t>
            </a:r>
            <a:r>
              <a:rPr lang="en-US" dirty="0">
                <a:solidFill>
                  <a:srgbClr val="FF0000"/>
                </a:solidFill>
              </a:rPr>
              <a:t>This is the reason in step 1 we increment count[r+1] for each value r found</a:t>
            </a:r>
          </a:p>
          <a:p>
            <a:pPr lvl="1"/>
            <a:r>
              <a:rPr lang="en-US" dirty="0"/>
              <a:t>For each key value r, the sum of the counts for key values less than r+1 is the start index of items with key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66800"/>
            <a:ext cx="3048000" cy="3632200"/>
          </a:xfrm>
          <a:prstGeom prst="rect">
            <a:avLst/>
          </a:prstGeom>
        </p:spPr>
      </p:pic>
      <p:sp>
        <p:nvSpPr>
          <p:cNvPr id="4" name="Speech Bubble: Rectangle with Corners Rounded 3"/>
          <p:cNvSpPr/>
          <p:nvPr/>
        </p:nvSpPr>
        <p:spPr>
          <a:xfrm>
            <a:off x="5791200" y="5075238"/>
            <a:ext cx="27432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Keeping the [A, B] </a:t>
            </a:r>
            <a:r>
              <a:rPr lang="en-US" dirty="0" err="1"/>
              <a:t>inteverals</a:t>
            </a:r>
            <a:r>
              <a:rPr lang="en-US" dirty="0"/>
              <a:t> for each index</a:t>
            </a:r>
          </a:p>
        </p:txBody>
      </p:sp>
    </p:spTree>
    <p:extLst>
      <p:ext uri="{BB962C8B-B14F-4D97-AF65-F5344CB8AC3E}">
        <p14:creationId xmlns:p14="http://schemas.microsoft.com/office/powerpoint/2010/main" val="3115900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we can have the start/stop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C[j] = the count of key j</a:t>
            </a:r>
          </a:p>
          <a:p>
            <a:r>
              <a:rPr lang="en-US" dirty="0"/>
              <a:t>S[j] = the starting point of key j</a:t>
            </a:r>
          </a:p>
          <a:p>
            <a:pPr lvl="1"/>
            <a:r>
              <a:rPr lang="en-US" dirty="0"/>
              <a:t>We can compute S[j] = (j==0 ? 0 : S[j-1] + C[j])</a:t>
            </a:r>
          </a:p>
          <a:p>
            <a:r>
              <a:rPr lang="en-US" dirty="0"/>
              <a:t>We use C[j] and S[j] to transform</a:t>
            </a:r>
          </a:p>
          <a:p>
            <a:r>
              <a:rPr lang="en-US" dirty="0"/>
              <a:t>We wants to say that: the key j having C[j] items and occupying the space from S[j] to S[j]+C[j] inside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Distribute the data</a:t>
            </a:r>
          </a:p>
          <a:p>
            <a:pPr lvl="1"/>
            <a:r>
              <a:rPr lang="en-US" dirty="0"/>
              <a:t>Move the items to an auxiliary array aux[]</a:t>
            </a:r>
          </a:p>
          <a:p>
            <a:pPr lvl="1"/>
            <a:r>
              <a:rPr lang="en-US" dirty="0"/>
              <a:t>We move each item to the position in aux[] indicated by the count[] entry corresponding to its key from step 2</a:t>
            </a:r>
          </a:p>
          <a:p>
            <a:pPr lvl="1"/>
            <a:r>
              <a:rPr lang="en-US" dirty="0"/>
              <a:t>Then increment that entry to maintain the following invariant for count[]: for each key value r, count[r] is the index of the position in aux[] where the next item with key value r (if any) should be placed</a:t>
            </a:r>
          </a:p>
          <a:p>
            <a:pPr lvl="1"/>
            <a:r>
              <a:rPr lang="en-US" dirty="0"/>
              <a:t>This process produces a sorted result with one pass through the data</a:t>
            </a:r>
          </a:p>
          <a:p>
            <a:pPr lvl="1"/>
            <a:r>
              <a:rPr lang="en-US" dirty="0"/>
              <a:t>Note: in one of our applications, the fact that this implementation is stable is critical: items with equal keys are brought together but kept in the same relative order (before the sorting)</a:t>
            </a:r>
          </a:p>
        </p:txBody>
      </p:sp>
    </p:spTree>
    <p:extLst>
      <p:ext uri="{BB962C8B-B14F-4D97-AF65-F5344CB8AC3E}">
        <p14:creationId xmlns:p14="http://schemas.microsoft.com/office/powerpoint/2010/main" val="374823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4876800" cy="55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3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Copyback</a:t>
            </a:r>
            <a:endParaRPr lang="en-US" dirty="0"/>
          </a:p>
          <a:p>
            <a:pPr lvl="1"/>
            <a:r>
              <a:rPr lang="en-US" dirty="0"/>
              <a:t>Since we accomplished the sort by moving the items to an auxiliary array, the last step is to copy the sorted result back to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3426060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0300"/>
            <a:ext cx="8839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Length</a:t>
            </a:r>
          </a:p>
          <a:p>
            <a:pPr lvl="1"/>
            <a:r>
              <a:rPr lang="en-US" dirty="0"/>
              <a:t>Used to find the length of a string</a:t>
            </a:r>
          </a:p>
          <a:p>
            <a:pPr lvl="1"/>
            <a:r>
              <a:rPr lang="en-US" dirty="0"/>
              <a:t>It’s implemented in length() method in String class</a:t>
            </a:r>
          </a:p>
          <a:p>
            <a:r>
              <a:rPr lang="en-US" dirty="0"/>
              <a:t>Substring</a:t>
            </a:r>
          </a:p>
          <a:p>
            <a:pPr lvl="1"/>
            <a:r>
              <a:rPr lang="en-US" dirty="0"/>
              <a:t>Implements the extract a specified substring operation</a:t>
            </a:r>
          </a:p>
          <a:p>
            <a:pPr lvl="1"/>
            <a:r>
              <a:rPr lang="en-US" dirty="0"/>
              <a:t>It’s implemented in substring() method in String class</a:t>
            </a:r>
          </a:p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Creates new string formed by appending one string to another string</a:t>
            </a:r>
          </a:p>
          <a:p>
            <a:pPr lvl="1"/>
            <a:r>
              <a:rPr lang="en-US" dirty="0"/>
              <a:t>It’s built-in operation (+ operator)</a:t>
            </a:r>
          </a:p>
        </p:txBody>
      </p:sp>
    </p:spTree>
    <p:extLst>
      <p:ext uri="{BB962C8B-B14F-4D97-AF65-F5344CB8AC3E}">
        <p14:creationId xmlns:p14="http://schemas.microsoft.com/office/powerpoint/2010/main" val="4210489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104900"/>
            <a:ext cx="8356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33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9831809">
            <a:off x="2450885" y="3081278"/>
            <a:ext cx="410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SD sorting</a:t>
            </a:r>
          </a:p>
        </p:txBody>
      </p:sp>
    </p:spTree>
    <p:extLst>
      <p:ext uri="{BB962C8B-B14F-4D97-AF65-F5344CB8AC3E}">
        <p14:creationId xmlns:p14="http://schemas.microsoft.com/office/powerpoint/2010/main" val="3013057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70104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dirty="0"/>
              <a:t>Highway engineer sets up a device that records the license plate numbers of all vehicles for  given period of time and to know the number of different vehicles that used the highway</a:t>
            </a:r>
          </a:p>
          <a:p>
            <a:r>
              <a:rPr lang="en-US" dirty="0"/>
              <a:t>One way is to sort the numbers then count the different values</a:t>
            </a:r>
          </a:p>
          <a:p>
            <a:r>
              <a:rPr lang="en-US" dirty="0"/>
              <a:t>License plates are mixture of letters and numbers so it’s reasonable to represent them as strings</a:t>
            </a:r>
          </a:p>
          <a:p>
            <a:r>
              <a:rPr lang="en-US" dirty="0"/>
              <a:t>Just to make it simple all license plates have the same number of characters (other cases as well like IP, bank-account numbers,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371600"/>
            <a:ext cx="204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4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such strings can be done with key-indexed counting</a:t>
            </a:r>
          </a:p>
          <a:p>
            <a:pPr lvl="1"/>
            <a:r>
              <a:rPr lang="en-US" dirty="0"/>
              <a:t>If the strings are each of length W, we sort the strings W times with key-indexed counting</a:t>
            </a:r>
          </a:p>
          <a:p>
            <a:pPr lvl="1"/>
            <a:r>
              <a:rPr lang="en-US" dirty="0"/>
              <a:t>Use each of the positions as the key and the character value as the value of the key</a:t>
            </a:r>
          </a:p>
          <a:p>
            <a:pPr lvl="1"/>
            <a:r>
              <a:rPr lang="en-US" dirty="0"/>
              <a:t>Proceed from right to left</a:t>
            </a:r>
          </a:p>
          <a:p>
            <a:r>
              <a:rPr lang="en-US" dirty="0"/>
              <a:t>This works since the key-indexed counting implementation is 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7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6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7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3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373942" y="3081278"/>
            <a:ext cx="4262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MSD sorting</a:t>
            </a:r>
          </a:p>
        </p:txBody>
      </p:sp>
    </p:spTree>
    <p:extLst>
      <p:ext uri="{BB962C8B-B14F-4D97-AF65-F5344CB8AC3E}">
        <p14:creationId xmlns:p14="http://schemas.microsoft.com/office/powerpoint/2010/main" val="2605808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181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It’s recursive method known as most-significant-digit-first (MSD) </a:t>
            </a:r>
          </a:p>
          <a:p>
            <a:pPr lvl="1"/>
            <a:r>
              <a:rPr lang="en-US" dirty="0"/>
              <a:t>Use key-indexed counting to sort the strings based on their first character</a:t>
            </a:r>
          </a:p>
          <a:p>
            <a:pPr lvl="1"/>
            <a:r>
              <a:rPr lang="en-US" dirty="0"/>
              <a:t>Then (recursively) sort the </a:t>
            </a:r>
            <a:r>
              <a:rPr lang="en-US" dirty="0" err="1"/>
              <a:t>subarrays</a:t>
            </a:r>
            <a:r>
              <a:rPr lang="en-US" dirty="0"/>
              <a:t> corresponding to each character</a:t>
            </a:r>
          </a:p>
          <a:p>
            <a:r>
              <a:rPr lang="en-US" dirty="0"/>
              <a:t>Like quicksort, this partitions array into </a:t>
            </a:r>
            <a:r>
              <a:rPr lang="en-US" dirty="0" err="1"/>
              <a:t>subarrays</a:t>
            </a:r>
            <a:r>
              <a:rPr lang="en-US" dirty="0"/>
              <a:t> that can be sorted independently to complete the job</a:t>
            </a:r>
          </a:p>
          <a:p>
            <a:pPr lvl="1"/>
            <a:r>
              <a:rPr lang="en-US" dirty="0"/>
              <a:t>But it partitions based on each possible value of the first character</a:t>
            </a:r>
          </a:p>
          <a:p>
            <a:pPr lvl="1"/>
            <a:r>
              <a:rPr lang="en-US" dirty="0"/>
              <a:t>Instead of the two or three partitions in quicksort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name</a:t>
            </a:r>
          </a:p>
          <a:p>
            <a:r>
              <a:rPr lang="en-US" dirty="0"/>
              <a:t>File extension</a:t>
            </a:r>
          </a:p>
          <a:p>
            <a:r>
              <a:rPr lang="en-US" dirty="0"/>
              <a:t>Path before name</a:t>
            </a:r>
          </a:p>
          <a:p>
            <a:r>
              <a:rPr lang="en-US" dirty="0"/>
              <a:t>Arguments after command</a:t>
            </a:r>
          </a:p>
          <a:p>
            <a:r>
              <a:rPr lang="en-US" dirty="0"/>
              <a:t>Numbers from string</a:t>
            </a:r>
          </a:p>
          <a:p>
            <a:r>
              <a:rPr lang="en-US" dirty="0"/>
              <a:t>Replace all non-digit with space</a:t>
            </a:r>
          </a:p>
          <a:p>
            <a:r>
              <a:rPr lang="en-US" dirty="0"/>
              <a:t>Get fields</a:t>
            </a:r>
          </a:p>
        </p:txBody>
      </p:sp>
    </p:spTree>
    <p:extLst>
      <p:ext uri="{BB962C8B-B14F-4D97-AF65-F5344CB8AC3E}">
        <p14:creationId xmlns:p14="http://schemas.microsoft.com/office/powerpoint/2010/main" val="56849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End-of-string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a proper sort, we need the subarray for strings whose characters have all been examined to appear as the first subarray, and we do not want to recursively sort this subarray</a:t>
            </a:r>
          </a:p>
          <a:p>
            <a:r>
              <a:rPr lang="en-US" dirty="0"/>
              <a:t>To facilitate this we need a method that returns – 1 if the specified position is past the end of the string</a:t>
            </a:r>
          </a:p>
          <a:p>
            <a:r>
              <a:rPr lang="en-US" dirty="0"/>
              <a:t> Then we will just add 1 to each return value, to get a nonnegative </a:t>
            </a:r>
            <a:r>
              <a:rPr lang="en-US" dirty="0" err="1"/>
              <a:t>int</a:t>
            </a:r>
            <a:r>
              <a:rPr lang="en-US" dirty="0"/>
              <a:t> that we can use to index count[]</a:t>
            </a:r>
          </a:p>
          <a:p>
            <a:r>
              <a:rPr lang="en-US" dirty="0"/>
              <a:t>This convention means that we have R+1 different possible character values at each string position: 0 to signify end of string, 1 for the first alphabet character, 2 for the second alphabet character, and so forth.</a:t>
            </a:r>
          </a:p>
          <a:p>
            <a:r>
              <a:rPr lang="en-US" dirty="0"/>
              <a:t>Since key-indexed counting already needs one extra position, we use the code </a:t>
            </a:r>
            <a:r>
              <a:rPr lang="en-US" dirty="0" err="1"/>
              <a:t>int</a:t>
            </a:r>
            <a:r>
              <a:rPr lang="en-US" dirty="0"/>
              <a:t> count[] = new </a:t>
            </a:r>
            <a:r>
              <a:rPr lang="en-US" dirty="0" err="1"/>
              <a:t>int</a:t>
            </a:r>
            <a:r>
              <a:rPr lang="en-US" dirty="0"/>
              <a:t>[R+2]; to create the array of frequency counts</a:t>
            </a:r>
          </a:p>
        </p:txBody>
      </p:sp>
    </p:spTree>
    <p:extLst>
      <p:ext uri="{BB962C8B-B14F-4D97-AF65-F5344CB8AC3E}">
        <p14:creationId xmlns:p14="http://schemas.microsoft.com/office/powerpoint/2010/main" val="2773729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</a:t>
            </a:r>
            <a:r>
              <a:rPr lang="en-US" dirty="0" err="1"/>
              <a:t>subarrays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add a test to cutoff to insertion sort for small </a:t>
            </a:r>
          </a:p>
          <a:p>
            <a:r>
              <a:rPr lang="en-US" dirty="0"/>
              <a:t>Normally, strings are sorted after examining only a few characters in the key, means the method quickly divides the array to be sorted into small </a:t>
            </a:r>
            <a:r>
              <a:rPr lang="en-US" dirty="0" err="1"/>
              <a:t>subarrays</a:t>
            </a:r>
            <a:endParaRPr lang="en-US" dirty="0"/>
          </a:p>
          <a:p>
            <a:r>
              <a:rPr lang="en-US" dirty="0"/>
              <a:t>So we need to handle huge numbers of tiny </a:t>
            </a:r>
            <a:r>
              <a:rPr lang="en-US" dirty="0" err="1"/>
              <a:t>subarrays</a:t>
            </a:r>
            <a:r>
              <a:rPr lang="en-US" dirty="0"/>
              <a:t>, therefore, we need to handle them efficiently</a:t>
            </a:r>
          </a:p>
          <a:p>
            <a:r>
              <a:rPr lang="en-US" dirty="0"/>
              <a:t>E.g., suppose that you are sorting millions of ASCII strings (R=256) that are all different, with no cutoff for small </a:t>
            </a:r>
            <a:r>
              <a:rPr lang="en-US" dirty="0" err="1"/>
              <a:t>subarrays</a:t>
            </a:r>
            <a:endParaRPr lang="en-US" dirty="0"/>
          </a:p>
          <a:p>
            <a:pPr lvl="1"/>
            <a:r>
              <a:rPr lang="en-US" dirty="0"/>
              <a:t>Each string eventually finds its way to its own subarray</a:t>
            </a:r>
          </a:p>
          <a:p>
            <a:pPr lvl="1"/>
            <a:r>
              <a:rPr lang="en-US" dirty="0"/>
              <a:t>So you will sort millions of </a:t>
            </a:r>
            <a:r>
              <a:rPr lang="en-US" dirty="0" err="1"/>
              <a:t>subarrays</a:t>
            </a:r>
            <a:r>
              <a:rPr lang="en-US" dirty="0"/>
              <a:t> of size 1</a:t>
            </a:r>
          </a:p>
          <a:p>
            <a:pPr lvl="1"/>
            <a:r>
              <a:rPr lang="en-US" dirty="0"/>
              <a:t>Each sort involves initializing 258 entries of the count[]</a:t>
            </a:r>
          </a:p>
          <a:p>
            <a:r>
              <a:rPr lang="en-US" dirty="0"/>
              <a:t>This cost is likely to dominate the rest of the sort. With Unicode (R=65536) the sort might be thousands of times slower.</a:t>
            </a:r>
          </a:p>
          <a:p>
            <a:r>
              <a:rPr lang="en-US" dirty="0"/>
              <a:t>So switching to insertion sort for small </a:t>
            </a:r>
            <a:r>
              <a:rPr lang="en-US" dirty="0" err="1"/>
              <a:t>subarrays</a:t>
            </a:r>
            <a:r>
              <a:rPr lang="en-US" dirty="0"/>
              <a:t> is a must for MSD string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461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838200"/>
            <a:ext cx="214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be used later 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55626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To avoid the cost of reexamining characters that we know to be equal, we use the insertion sort, which takes an extra argument d and assumes that the first d characters of all the strings to be sorted are equal</a:t>
            </a:r>
          </a:p>
        </p:txBody>
      </p:sp>
    </p:spTree>
    <p:extLst>
      <p:ext uri="{BB962C8B-B14F-4D97-AF65-F5344CB8AC3E}">
        <p14:creationId xmlns:p14="http://schemas.microsoft.com/office/powerpoint/2010/main" val="2316522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44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93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745"/>
            <a:ext cx="9144000" cy="38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4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9144000" cy="42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4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MSD string 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0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string quicksort*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0292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also adapt quicksort to MSD string sorting by using 3-way partitioning on the leading character of the keys</a:t>
            </a:r>
          </a:p>
          <a:p>
            <a:r>
              <a:rPr lang="en-US" dirty="0"/>
              <a:t>Moving to the next character on only the middle subarray (keys with leading character equal to the partitioning character)</a:t>
            </a:r>
          </a:p>
          <a:p>
            <a:r>
              <a:rPr lang="en-US" dirty="0"/>
              <a:t>We just add an argument to the recursive method to keep track of the current character, and appropriately modify the recursive calls</a:t>
            </a:r>
          </a:p>
          <a:p>
            <a:r>
              <a:rPr lang="en-US" dirty="0"/>
              <a:t>*: This is optional for this course, please read the reference book for further details if you are interested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38" y="838200"/>
            <a:ext cx="401586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5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in-place and out-of-space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in-place sorting because</a:t>
            </a:r>
          </a:p>
          <a:p>
            <a:pPr lvl="1"/>
            <a:r>
              <a:rPr lang="en-US" dirty="0"/>
              <a:t>We don’t want to waste storage</a:t>
            </a:r>
          </a:p>
          <a:p>
            <a:pPr lvl="1"/>
            <a:r>
              <a:rPr lang="en-US" dirty="0"/>
              <a:t>We don't want </a:t>
            </a:r>
            <a:r>
              <a:rPr lang="en-US" dirty="0" err="1"/>
              <a:t>alloc</a:t>
            </a:r>
            <a:r>
              <a:rPr lang="en-US" dirty="0"/>
              <a:t> / </a:t>
            </a:r>
            <a:r>
              <a:rPr lang="en-US" dirty="0" err="1"/>
              <a:t>dealloc</a:t>
            </a:r>
            <a:r>
              <a:rPr lang="en-US" dirty="0"/>
              <a:t> to be called all the time</a:t>
            </a:r>
          </a:p>
          <a:p>
            <a:r>
              <a:rPr lang="en-US" dirty="0"/>
              <a:t>We cannot avoid out-of-space sorting if</a:t>
            </a:r>
          </a:p>
          <a:p>
            <a:pPr lvl="1"/>
            <a:r>
              <a:rPr lang="en-US" dirty="0"/>
              <a:t>We need many machines (map-reduce)</a:t>
            </a:r>
          </a:p>
          <a:p>
            <a:pPr lvl="1"/>
            <a:r>
              <a:rPr lang="en-US" dirty="0"/>
              <a:t>We need temporary storage (merge sort)</a:t>
            </a:r>
          </a:p>
          <a:p>
            <a:pPr lvl="1"/>
            <a:r>
              <a:rPr lang="en-US" dirty="0"/>
              <a:t>We need to simplify the code (reusing may cause more exchanging operations)</a:t>
            </a:r>
          </a:p>
          <a:p>
            <a:pPr lvl="1"/>
            <a:r>
              <a:rPr lang="en-US" dirty="0"/>
              <a:t>We don’t have enough memory to sort (large files do not fit the RAM)</a:t>
            </a:r>
          </a:p>
        </p:txBody>
      </p:sp>
    </p:spTree>
    <p:extLst>
      <p:ext uri="{BB962C8B-B14F-4D97-AF65-F5344CB8AC3E}">
        <p14:creationId xmlns:p14="http://schemas.microsoft.com/office/powerpoint/2010/main" val="2147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  <a:p>
            <a:pPr lvl="1"/>
            <a:r>
              <a:rPr lang="en-US" dirty="0"/>
              <a:t>Java String class is not primitive type, but it’s a class with operations to support client use</a:t>
            </a:r>
          </a:p>
          <a:p>
            <a:pPr lvl="1"/>
            <a:r>
              <a:rPr lang="en-US" dirty="0"/>
              <a:t>Many algorithms can work with String as low-level representation (array of char values)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2684"/>
            <a:ext cx="9144000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4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algorithm should I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4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4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  <a:p>
            <a:pPr lvl="1"/>
            <a:r>
              <a:rPr lang="en-US" dirty="0"/>
              <a:t>String representation and String manipulation</a:t>
            </a:r>
          </a:p>
          <a:p>
            <a:r>
              <a:rPr lang="en-US" dirty="0"/>
              <a:t>String sorts</a:t>
            </a:r>
          </a:p>
          <a:p>
            <a:pPr lvl="1"/>
            <a:r>
              <a:rPr lang="en-US" dirty="0"/>
              <a:t>Key-indexed counting</a:t>
            </a:r>
          </a:p>
          <a:p>
            <a:pPr lvl="1"/>
            <a:r>
              <a:rPr lang="en-US" dirty="0"/>
              <a:t>LSD string sorts</a:t>
            </a:r>
          </a:p>
          <a:p>
            <a:pPr lvl="1"/>
            <a:r>
              <a:rPr lang="en-US" dirty="0"/>
              <a:t>MSD string sorts</a:t>
            </a:r>
          </a:p>
          <a:p>
            <a:r>
              <a:rPr lang="en-US" dirty="0"/>
              <a:t>String search</a:t>
            </a:r>
          </a:p>
          <a:p>
            <a:pPr lvl="1"/>
            <a:r>
              <a:rPr lang="en-US" dirty="0"/>
              <a:t>Tries</a:t>
            </a:r>
          </a:p>
          <a:p>
            <a:pPr lvl="1"/>
            <a:r>
              <a:rPr lang="en-US" dirty="0" err="1"/>
              <a:t>TrieST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5797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1809">
            <a:off x="1489081" y="2513380"/>
            <a:ext cx="60324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tries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string searching)</a:t>
            </a:r>
          </a:p>
        </p:txBody>
      </p:sp>
    </p:spTree>
    <p:extLst>
      <p:ext uri="{BB962C8B-B14F-4D97-AF65-F5344CB8AC3E}">
        <p14:creationId xmlns:p14="http://schemas.microsoft.com/office/powerpoint/2010/main" val="80998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search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use of String properties in order to develop search method which is more efficient than general purpose methods, like:</a:t>
            </a:r>
          </a:p>
          <a:p>
            <a:pPr lvl="1"/>
            <a:r>
              <a:rPr lang="en-US" dirty="0"/>
              <a:t>Search hits take time proportional to the length of the search key</a:t>
            </a:r>
          </a:p>
          <a:p>
            <a:pPr lvl="1"/>
            <a:r>
              <a:rPr lang="en-US" dirty="0"/>
              <a:t>Search misses involve examining only a few characters</a:t>
            </a:r>
          </a:p>
          <a:p>
            <a:r>
              <a:rPr lang="en-US" dirty="0"/>
              <a:t>We can use symbol-table API with also character-based operation as Data Structure for String search</a:t>
            </a:r>
          </a:p>
        </p:txBody>
      </p:sp>
    </p:spTree>
    <p:extLst>
      <p:ext uri="{BB962C8B-B14F-4D97-AF65-F5344CB8AC3E}">
        <p14:creationId xmlns:p14="http://schemas.microsoft.com/office/powerpoint/2010/main" val="111468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Symbol-table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7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0905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5934</TotalTime>
  <Words>3138</Words>
  <Application>Microsoft Office PowerPoint</Application>
  <PresentationFormat>On-screen Show (4:3)</PresentationFormat>
  <Paragraphs>267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ＭＳ Ｐゴシック</vt:lpstr>
      <vt:lpstr>Arial</vt:lpstr>
      <vt:lpstr>Calibri</vt:lpstr>
      <vt:lpstr>FGRTemplate</vt:lpstr>
      <vt:lpstr>String</vt:lpstr>
      <vt:lpstr>Objectives</vt:lpstr>
      <vt:lpstr>Concepts overview</vt:lpstr>
      <vt:lpstr>Concepts overview</vt:lpstr>
      <vt:lpstr>Henry: examples</vt:lpstr>
      <vt:lpstr>Concepts overview</vt:lpstr>
      <vt:lpstr>PowerPoint Presentation</vt:lpstr>
      <vt:lpstr>General purpose search vs Trie</vt:lpstr>
      <vt:lpstr>Symbol-table API</vt:lpstr>
      <vt:lpstr>Three special methods for String</vt:lpstr>
      <vt:lpstr>Basic properties of Trie</vt:lpstr>
      <vt:lpstr>Trie example</vt:lpstr>
      <vt:lpstr>Search in a trie</vt:lpstr>
      <vt:lpstr>Search in a trie examples</vt:lpstr>
      <vt:lpstr>Prefix listing</vt:lpstr>
      <vt:lpstr>Insertion into the trie</vt:lpstr>
      <vt:lpstr>Node representation</vt:lpstr>
      <vt:lpstr>Node representation</vt:lpstr>
      <vt:lpstr>Henry: some implementation</vt:lpstr>
      <vt:lpstr>Trie data structure</vt:lpstr>
      <vt:lpstr>Size</vt:lpstr>
      <vt:lpstr>put() method</vt:lpstr>
      <vt:lpstr>get() method</vt:lpstr>
      <vt:lpstr>Collecting keys</vt:lpstr>
      <vt:lpstr>Collecting keys</vt:lpstr>
      <vt:lpstr>Collecting the keys in a trie (trace)</vt:lpstr>
      <vt:lpstr>Deletion</vt:lpstr>
      <vt:lpstr>Delete</vt:lpstr>
      <vt:lpstr>PowerPoint Presentation</vt:lpstr>
      <vt:lpstr>String sorts – two main approaches</vt:lpstr>
      <vt:lpstr>Key-indexed counting</vt:lpstr>
      <vt:lpstr>Key-indexed counting steps</vt:lpstr>
      <vt:lpstr>Key-indexed counting steps</vt:lpstr>
      <vt:lpstr>Henry: we can have the start/stop</vt:lpstr>
      <vt:lpstr>Key-indexed counting steps</vt:lpstr>
      <vt:lpstr>Distribution phase</vt:lpstr>
      <vt:lpstr>Distribution phase</vt:lpstr>
      <vt:lpstr>Key-indexed counting steps</vt:lpstr>
      <vt:lpstr>Key-indexed counting Demo</vt:lpstr>
      <vt:lpstr>Key-indexed counting Demo</vt:lpstr>
      <vt:lpstr>Key-indexed counting Demo</vt:lpstr>
      <vt:lpstr>PowerPoint Presentation</vt:lpstr>
      <vt:lpstr>LSD String Sorts</vt:lpstr>
      <vt:lpstr>LSD String Sorts</vt:lpstr>
      <vt:lpstr>LSD String Sort Demo</vt:lpstr>
      <vt:lpstr>LSD String Sort Demo</vt:lpstr>
      <vt:lpstr>Trace of the program</vt:lpstr>
      <vt:lpstr>PowerPoint Presentation</vt:lpstr>
      <vt:lpstr>MSD String Sort</vt:lpstr>
      <vt:lpstr>End-of-string convention</vt:lpstr>
      <vt:lpstr>Small subarrays</vt:lpstr>
      <vt:lpstr>MSD String Sort Demo</vt:lpstr>
      <vt:lpstr>MSD String Sort Demo</vt:lpstr>
      <vt:lpstr>MSD String Sort Demo</vt:lpstr>
      <vt:lpstr>MSD String Sort Demo</vt:lpstr>
      <vt:lpstr>MSD String Sort Demo</vt:lpstr>
      <vt:lpstr>Trace of MSD string sort</vt:lpstr>
      <vt:lpstr>Three-way string quicksort*</vt:lpstr>
      <vt:lpstr>Henry: in-place and out-of-space</vt:lpstr>
      <vt:lpstr>What algorithm should I use?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494</cp:revision>
  <dcterms:created xsi:type="dcterms:W3CDTF">2013-07-03T07:19:54Z</dcterms:created>
  <dcterms:modified xsi:type="dcterms:W3CDTF">2017-05-29T13:39:51Z</dcterms:modified>
</cp:coreProperties>
</file>