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9" r:id="rId2"/>
    <p:sldId id="280" r:id="rId3"/>
    <p:sldId id="284" r:id="rId4"/>
    <p:sldId id="285" r:id="rId5"/>
    <p:sldId id="286" r:id="rId6"/>
    <p:sldId id="289" r:id="rId7"/>
    <p:sldId id="288" r:id="rId8"/>
    <p:sldId id="290" r:id="rId9"/>
    <p:sldId id="291" r:id="rId10"/>
    <p:sldId id="293" r:id="rId11"/>
    <p:sldId id="292" r:id="rId12"/>
    <p:sldId id="328" r:id="rId13"/>
    <p:sldId id="294" r:id="rId14"/>
    <p:sldId id="295" r:id="rId15"/>
    <p:sldId id="296" r:id="rId16"/>
    <p:sldId id="327" r:id="rId17"/>
    <p:sldId id="299" r:id="rId18"/>
    <p:sldId id="297" r:id="rId19"/>
    <p:sldId id="300" r:id="rId20"/>
    <p:sldId id="306" r:id="rId21"/>
    <p:sldId id="301" r:id="rId22"/>
    <p:sldId id="303" r:id="rId23"/>
    <p:sldId id="307" r:id="rId24"/>
    <p:sldId id="308" r:id="rId25"/>
    <p:sldId id="309" r:id="rId26"/>
    <p:sldId id="310" r:id="rId27"/>
    <p:sldId id="311" r:id="rId28"/>
    <p:sldId id="312" r:id="rId29"/>
    <p:sldId id="314" r:id="rId30"/>
    <p:sldId id="315" r:id="rId31"/>
    <p:sldId id="302" r:id="rId32"/>
    <p:sldId id="313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323" r:id="rId42"/>
    <p:sldId id="283" r:id="rId43"/>
    <p:sldId id="325" r:id="rId44"/>
    <p:sldId id="32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341" autoAdjust="0"/>
  </p:normalViewPr>
  <p:slideViewPr>
    <p:cSldViewPr>
      <p:cViewPr varScale="1">
        <p:scale>
          <a:sx n="53" d="100"/>
          <a:sy n="53" d="100"/>
        </p:scale>
        <p:origin x="1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04-Jun-17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TSP: Travelling salesman problem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simple graph</a:t>
            </a:r>
            <a:r>
              <a:rPr lang="en-US" dirty="0"/>
              <a:t>: A simple graph, also called a strict graph, is an </a:t>
            </a:r>
            <a:r>
              <a:rPr lang="en-US" dirty="0" err="1"/>
              <a:t>unweighted</a:t>
            </a:r>
            <a:r>
              <a:rPr lang="en-US" dirty="0"/>
              <a:t>, undirected graph containing no graph loops or multiple edges. Unless stated otherwise, the unqualified term “graph” usually refers to a simple graph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complete graph</a:t>
            </a:r>
            <a:r>
              <a:rPr lang="en-US" dirty="0"/>
              <a:t> is a graph where every pair of vertices is connected by an edge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8F1-43C4-3C4A-9C38-277D97C748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400"/>
            <a:ext cx="9144000" cy="2464008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32766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 charset="0"/>
              <a:buChar char="•"/>
            </a:pPr>
            <a:r>
              <a:rPr lang="en-US" dirty="0"/>
              <a:t>Example, there is a graph (Fig. a) representing airlines among 7 cities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/>
              <a:t>For some reasons, it’s forced to close several lines</a:t>
            </a:r>
          </a:p>
          <a:p>
            <a:pPr marL="742950" lvl="2" indent="-342900"/>
            <a:r>
              <a:rPr lang="en-US" dirty="0"/>
              <a:t>Still there must be a connection (direct/indirect) any two (Fig. b, c, d)</a:t>
            </a:r>
          </a:p>
          <a:p>
            <a:pPr marL="742950" lvl="2" indent="-342900"/>
            <a:r>
              <a:rPr lang="en-US" dirty="0"/>
              <a:t>Close as many as possible (Fig. c, d)</a:t>
            </a:r>
          </a:p>
          <a:p>
            <a:r>
              <a:rPr lang="en-US" dirty="0">
                <a:solidFill>
                  <a:srgbClr val="FF0000"/>
                </a:solidFill>
              </a:rPr>
              <a:t>The minimum number of such connections form a tree</a:t>
            </a:r>
          </a:p>
          <a:p>
            <a:pPr lvl="1"/>
            <a:r>
              <a:rPr lang="en-US" dirty="0"/>
              <a:t>Coz, alternate paths arise as a result of cycles in the graph</a:t>
            </a:r>
          </a:p>
          <a:p>
            <a:pPr lvl="1"/>
            <a:r>
              <a:rPr lang="en-US" dirty="0"/>
              <a:t>Spanning tree is by product of </a:t>
            </a:r>
            <a:r>
              <a:rPr lang="en-US" dirty="0" err="1"/>
              <a:t>depthFirstSearch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We can create different spanning trees for a graph (c, d)</a:t>
            </a:r>
          </a:p>
        </p:txBody>
      </p:sp>
    </p:spTree>
    <p:extLst>
      <p:ext uri="{BB962C8B-B14F-4D97-AF65-F5344CB8AC3E}">
        <p14:creationId xmlns:p14="http://schemas.microsoft.com/office/powerpoint/2010/main" val="29166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above, cannot get better than 6 edges</a:t>
            </a:r>
          </a:p>
          <a:p>
            <a:r>
              <a:rPr lang="en-US" dirty="0"/>
              <a:t>The solution to this problem is not optimal</a:t>
            </a:r>
          </a:p>
          <a:p>
            <a:pPr lvl="1"/>
            <a:r>
              <a:rPr lang="en-US" dirty="0"/>
              <a:t>Distances between cities have not been taken into account</a:t>
            </a:r>
          </a:p>
          <a:p>
            <a:r>
              <a:rPr lang="en-US" dirty="0"/>
              <a:t>We can use cost of these connections to choose the best, guaranteeing the optimum cost</a:t>
            </a:r>
          </a:p>
          <a:p>
            <a:r>
              <a:rPr lang="en-US" dirty="0"/>
              <a:t>Can be done by having minimum short distances for six (example above) connections</a:t>
            </a:r>
          </a:p>
          <a:p>
            <a:r>
              <a:rPr lang="en-US" dirty="0"/>
              <a:t>So now the problem is called </a:t>
            </a:r>
            <a:r>
              <a:rPr lang="en-US" dirty="0">
                <a:solidFill>
                  <a:srgbClr val="FF0000"/>
                </a:solidFill>
              </a:rPr>
              <a:t>Minimum Spanning Tree</a:t>
            </a:r>
          </a:p>
          <a:p>
            <a:pPr lvl="1"/>
            <a:r>
              <a:rPr lang="en-US" dirty="0"/>
              <a:t>Spanning tree with sum of the weights is minimal.</a:t>
            </a:r>
          </a:p>
          <a:p>
            <a:r>
              <a:rPr lang="en-US" dirty="0"/>
              <a:t>In a simple graph with weight =1, every spanning tree is a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7231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9" y="2665780"/>
            <a:ext cx="49554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Kruskal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25202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Kruskal: 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 problem has many solutions</a:t>
            </a:r>
          </a:p>
          <a:p>
            <a:r>
              <a:rPr lang="en-US" dirty="0"/>
              <a:t>A popular one is from </a:t>
            </a:r>
            <a:r>
              <a:rPr lang="en-US" dirty="0">
                <a:solidFill>
                  <a:srgbClr val="FF0000"/>
                </a:solidFill>
              </a:rPr>
              <a:t>Joseph </a:t>
            </a:r>
            <a:r>
              <a:rPr lang="en-US" dirty="0" err="1">
                <a:solidFill>
                  <a:srgbClr val="FF0000"/>
                </a:solidFill>
              </a:rPr>
              <a:t>Kruskal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edges are ordered </a:t>
            </a:r>
            <a:r>
              <a:rPr lang="en-US" dirty="0"/>
              <a:t>by weight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edge in this ordered </a:t>
            </a:r>
            <a:r>
              <a:rPr lang="en-US" dirty="0"/>
              <a:t>sequence </a:t>
            </a:r>
            <a:r>
              <a:rPr lang="en-US" dirty="0">
                <a:solidFill>
                  <a:srgbClr val="FF0000"/>
                </a:solidFill>
              </a:rPr>
              <a:t>is checked </a:t>
            </a:r>
            <a:r>
              <a:rPr lang="en-US" dirty="0"/>
              <a:t>to see whether it can be considered part of the tree under construction</a:t>
            </a:r>
          </a:p>
          <a:p>
            <a:pPr lvl="1"/>
            <a:r>
              <a:rPr lang="en-US" dirty="0"/>
              <a:t>It’s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to the tree </a:t>
            </a:r>
            <a:r>
              <a:rPr lang="en-US" dirty="0">
                <a:solidFill>
                  <a:srgbClr val="FF0000"/>
                </a:solidFill>
              </a:rPr>
              <a:t>if no cycle arises </a:t>
            </a:r>
            <a:r>
              <a:rPr lang="en-US" dirty="0"/>
              <a:t>after inclusion.</a:t>
            </a:r>
          </a:p>
        </p:txBody>
      </p:sp>
    </p:spTree>
    <p:extLst>
      <p:ext uri="{BB962C8B-B14F-4D97-AF65-F5344CB8AC3E}">
        <p14:creationId xmlns:p14="http://schemas.microsoft.com/office/powerpoint/2010/main" val="465324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Kruskal: the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2349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6057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4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9" y="2665780"/>
            <a:ext cx="49554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Dijkstra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16737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requires edges to be ordered first</a:t>
            </a:r>
          </a:p>
          <a:p>
            <a:r>
              <a:rPr lang="en-US" dirty="0" err="1"/>
              <a:t>Dijkstra</a:t>
            </a:r>
            <a:r>
              <a:rPr lang="en-US" dirty="0"/>
              <a:t> (1960) and independently Robert </a:t>
            </a:r>
            <a:r>
              <a:rPr lang="en-US" dirty="0" err="1"/>
              <a:t>Kalaba</a:t>
            </a:r>
            <a:endParaRPr lang="en-US" dirty="0"/>
          </a:p>
          <a:p>
            <a:pPr lvl="1"/>
            <a:r>
              <a:rPr lang="en-US" dirty="0"/>
              <a:t>Tree is expanded by adding to it edges one by one</a:t>
            </a:r>
          </a:p>
          <a:p>
            <a:pPr lvl="1"/>
            <a:r>
              <a:rPr lang="en-US" dirty="0"/>
              <a:t>Once a cycle is detected</a:t>
            </a:r>
          </a:p>
          <a:p>
            <a:pPr lvl="2"/>
            <a:r>
              <a:rPr lang="en-US" dirty="0"/>
              <a:t>Edge in this cycle with </a:t>
            </a:r>
            <a:r>
              <a:rPr lang="en-US" b="1" dirty="0">
                <a:solidFill>
                  <a:srgbClr val="FF0000"/>
                </a:solidFill>
              </a:rPr>
              <a:t>maximum weight </a:t>
            </a:r>
            <a:r>
              <a:rPr lang="en-US" dirty="0"/>
              <a:t>is discarded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3657600"/>
            <a:ext cx="7024914" cy="2133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95596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60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and Hamiltonian Graphs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Euler path</a:t>
            </a:r>
            <a:r>
              <a:rPr lang="en-US" dirty="0"/>
              <a:t>: a path traversing all the edges of the graph exactly once</a:t>
            </a:r>
          </a:p>
          <a:p>
            <a:r>
              <a:rPr lang="en-US" b="1" dirty="0"/>
              <a:t>Euler cycle</a:t>
            </a:r>
            <a:r>
              <a:rPr lang="en-US" dirty="0"/>
              <a:t>: a cycle traversing all the edges of the graph exactly once</a:t>
            </a:r>
          </a:p>
          <a:p>
            <a:r>
              <a:rPr lang="en-US" b="1" dirty="0"/>
              <a:t>Hamilton path</a:t>
            </a:r>
            <a:r>
              <a:rPr lang="en-US" dirty="0"/>
              <a:t>: a path traversing all the vertices of the graph exactly once</a:t>
            </a:r>
          </a:p>
          <a:p>
            <a:r>
              <a:rPr lang="en-US" b="1" dirty="0"/>
              <a:t>Hamilton cycle</a:t>
            </a:r>
            <a:r>
              <a:rPr lang="en-US" dirty="0"/>
              <a:t>: a cycle traversing all vertices of the graph exactly once</a:t>
            </a:r>
          </a:p>
        </p:txBody>
      </p:sp>
    </p:spTree>
    <p:extLst>
      <p:ext uri="{BB962C8B-B14F-4D97-AF65-F5344CB8AC3E}">
        <p14:creationId xmlns:p14="http://schemas.microsoft.com/office/powerpoint/2010/main" val="153851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Eulerian</a:t>
            </a:r>
            <a:r>
              <a:rPr lang="en-US" dirty="0"/>
              <a:t>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5943600" cy="22606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0" name="Oval 49"/>
          <p:cNvSpPr/>
          <p:nvPr/>
        </p:nvSpPr>
        <p:spPr>
          <a:xfrm>
            <a:off x="1828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6"/>
          </p:cNvCxnSpPr>
          <p:nvPr/>
        </p:nvCxnSpPr>
        <p:spPr>
          <a:xfrm>
            <a:off x="1981200" y="38862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352800" y="3810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05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6"/>
          </p:cNvCxnSpPr>
          <p:nvPr/>
        </p:nvCxnSpPr>
        <p:spPr>
          <a:xfrm>
            <a:off x="2057400" y="5562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29000" y="5486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2" idx="3"/>
            <a:endCxn id="53" idx="7"/>
          </p:cNvCxnSpPr>
          <p:nvPr/>
        </p:nvCxnSpPr>
        <p:spPr>
          <a:xfrm flipH="1">
            <a:off x="2720882" y="3940082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981200" y="48006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0" idx="4"/>
            <a:endCxn id="53" idx="1"/>
          </p:cNvCxnSpPr>
          <p:nvPr/>
        </p:nvCxnSpPr>
        <p:spPr>
          <a:xfrm>
            <a:off x="1905000" y="3962400"/>
            <a:ext cx="708118" cy="708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6" idx="1"/>
            <a:endCxn id="53" idx="5"/>
          </p:cNvCxnSpPr>
          <p:nvPr/>
        </p:nvCxnSpPr>
        <p:spPr>
          <a:xfrm flipH="1" flipV="1">
            <a:off x="2720882" y="4778282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895600" y="3962400"/>
            <a:ext cx="685800" cy="7620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1828800" y="37338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76400" y="3962400"/>
            <a:ext cx="7620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752600" y="4800600"/>
            <a:ext cx="6858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7912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895600" y="4724400"/>
            <a:ext cx="838200" cy="6858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791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7" idx="6"/>
          </p:cNvCxnSpPr>
          <p:nvPr/>
        </p:nvCxnSpPr>
        <p:spPr>
          <a:xfrm>
            <a:off x="5943600" y="38100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315200" y="3733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867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6"/>
          </p:cNvCxnSpPr>
          <p:nvPr/>
        </p:nvCxnSpPr>
        <p:spPr>
          <a:xfrm>
            <a:off x="6019800" y="54864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391400" y="5410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006882" y="459431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flipH="1">
            <a:off x="5136964" y="3886200"/>
            <a:ext cx="6542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73" idx="5"/>
          </p:cNvCxnSpPr>
          <p:nvPr/>
        </p:nvCxnSpPr>
        <p:spPr>
          <a:xfrm flipH="1" flipV="1">
            <a:off x="5136964" y="4724400"/>
            <a:ext cx="730436" cy="730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7" idx="4"/>
            <a:endCxn id="70" idx="0"/>
          </p:cNvCxnSpPr>
          <p:nvPr/>
        </p:nvCxnSpPr>
        <p:spPr>
          <a:xfrm>
            <a:off x="5867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9" idx="4"/>
            <a:endCxn id="72" idx="0"/>
          </p:cNvCxnSpPr>
          <p:nvPr/>
        </p:nvCxnSpPr>
        <p:spPr>
          <a:xfrm>
            <a:off x="7391400" y="3886200"/>
            <a:ext cx="76200" cy="152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9" idx="3"/>
            <a:endCxn id="70" idx="6"/>
          </p:cNvCxnSpPr>
          <p:nvPr/>
        </p:nvCxnSpPr>
        <p:spPr>
          <a:xfrm flipH="1">
            <a:off x="6019800" y="3863882"/>
            <a:ext cx="1317718" cy="1622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5791200" y="3657600"/>
            <a:ext cx="16002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867400" y="5638800"/>
            <a:ext cx="1676400" cy="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004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2556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791200" y="4038600"/>
            <a:ext cx="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7620000" y="3810000"/>
            <a:ext cx="76200" cy="1676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096000" y="3962400"/>
            <a:ext cx="990600" cy="1219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 flipV="1">
            <a:off x="4800600" y="4800600"/>
            <a:ext cx="914400" cy="8382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800600" y="3657600"/>
            <a:ext cx="838200" cy="9144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2327" cy="42672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9696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Euler cycle if and only if each of its vertices has even degree</a:t>
            </a:r>
          </a:p>
          <a:p>
            <a:r>
              <a:rPr lang="en-US" dirty="0"/>
              <a:t>Proof sketch, PART 1 (Necessary condition):</a:t>
            </a:r>
          </a:p>
          <a:p>
            <a:pPr lvl="1"/>
            <a:r>
              <a:rPr lang="en-US" dirty="0"/>
              <a:t>Assume the graph has an Euler cycle</a:t>
            </a:r>
          </a:p>
          <a:p>
            <a:pPr lvl="1"/>
            <a:r>
              <a:rPr lang="en-US" dirty="0"/>
              <a:t>Observe that every time the cycle passes through a vertex, it contributes 2 to the vertex’s degree</a:t>
            </a:r>
          </a:p>
          <a:p>
            <a:r>
              <a:rPr lang="en-US" dirty="0"/>
              <a:t>Since the cycle enters via an edge incident with this vertex and leaves via another such edge.</a:t>
            </a:r>
          </a:p>
        </p:txBody>
      </p:sp>
    </p:spTree>
    <p:extLst>
      <p:ext uri="{BB962C8B-B14F-4D97-AF65-F5344CB8AC3E}">
        <p14:creationId xmlns:p14="http://schemas.microsoft.com/office/powerpoint/2010/main" val="101121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Proof Sketch, PART 2 (Sufficient condition):</a:t>
            </a:r>
          </a:p>
          <a:p>
            <a:r>
              <a:rPr lang="en-US" dirty="0"/>
              <a:t>Demonstrate an algorithm for finding Euler cycle in a graph where all vertices have even degrees</a:t>
            </a:r>
          </a:p>
          <a:p>
            <a:pPr lvl="1"/>
            <a:r>
              <a:rPr lang="en-US" dirty="0"/>
              <a:t>Assume every vertex in a </a:t>
            </a:r>
            <a:r>
              <a:rPr lang="en-US" dirty="0" err="1"/>
              <a:t>multigraph</a:t>
            </a:r>
            <a:r>
              <a:rPr lang="en-US" dirty="0"/>
              <a:t> G has even degree.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Start at </a:t>
            </a:r>
            <a:r>
              <a:rPr lang="en-US" dirty="0"/>
              <a:t>an arbitrary non-isolated </a:t>
            </a:r>
            <a:r>
              <a:rPr lang="en-US" dirty="0">
                <a:solidFill>
                  <a:srgbClr val="FF0000"/>
                </a:solidFill>
              </a:rPr>
              <a:t>vertex v0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choose an arbitrary edge</a:t>
            </a:r>
            <a:r>
              <a:rPr lang="en-US" dirty="0"/>
              <a:t> (v0, v1)</a:t>
            </a:r>
          </a:p>
          <a:p>
            <a:pPr lvl="1"/>
            <a:r>
              <a:rPr lang="en-US" dirty="0"/>
              <a:t>Then choose an arbitrary unused edge from v1 and so on.</a:t>
            </a:r>
          </a:p>
          <a:p>
            <a:pPr lvl="1"/>
            <a:r>
              <a:rPr lang="en-US" dirty="0"/>
              <a:t>After a finite number of steps the process will arrive at the starting vertex v0, yielding a cycle with distinct edges.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 cycle </a:t>
            </a:r>
            <a:r>
              <a:rPr lang="en-US" dirty="0">
                <a:solidFill>
                  <a:srgbClr val="FF0000"/>
                </a:solidFill>
              </a:rPr>
              <a:t>includes all edges </a:t>
            </a:r>
            <a:r>
              <a:rPr lang="en-US" dirty="0"/>
              <a:t>of G, this will be an </a:t>
            </a:r>
            <a:r>
              <a:rPr lang="en-US" dirty="0">
                <a:solidFill>
                  <a:srgbClr val="FF0000"/>
                </a:solidFill>
              </a:rPr>
              <a:t>Euler cycle</a:t>
            </a:r>
            <a:r>
              <a:rPr lang="en-US" dirty="0"/>
              <a:t>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not</a:t>
            </a:r>
            <a:r>
              <a:rPr lang="en-US" dirty="0"/>
              <a:t>, begin the procedure again from a vertex contained in this cycle and splice the two cycles together; continue until all edges are used.</a:t>
            </a:r>
          </a:p>
        </p:txBody>
      </p:sp>
    </p:spTree>
    <p:extLst>
      <p:ext uri="{BB962C8B-B14F-4D97-AF65-F5344CB8AC3E}">
        <p14:creationId xmlns:p14="http://schemas.microsoft.com/office/powerpoint/2010/main" val="184142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above procedure, once you entered a vertex v, </a:t>
            </a:r>
          </a:p>
          <a:p>
            <a:pPr lvl="1"/>
            <a:r>
              <a:rPr lang="en-US" dirty="0"/>
              <a:t>There will always be another unused edge to exit v because v has an even degree.</a:t>
            </a:r>
          </a:p>
          <a:p>
            <a:pPr lvl="1"/>
            <a:r>
              <a:rPr lang="en-US" dirty="0"/>
              <a:t>The only edge from which you may not be able to exit after entering it is v0</a:t>
            </a:r>
          </a:p>
          <a:p>
            <a:pPr lvl="2"/>
            <a:r>
              <a:rPr lang="en-US" dirty="0"/>
              <a:t>But if you have reached v0, then you have already constructed a required cycle.</a:t>
            </a:r>
          </a:p>
        </p:txBody>
      </p:sp>
    </p:spTree>
    <p:extLst>
      <p:ext uri="{BB962C8B-B14F-4D97-AF65-F5344CB8AC3E}">
        <p14:creationId xmlns:p14="http://schemas.microsoft.com/office/powerpoint/2010/main" val="424759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for constructing an Euler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/>
          <a:lstStyle/>
          <a:p>
            <a:r>
              <a:rPr lang="en-US" dirty="0"/>
              <a:t>Algorithm Euler(G)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429000"/>
            <a:ext cx="7622600" cy="2585323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Construct a cycle in G</a:t>
            </a:r>
          </a:p>
          <a:p>
            <a:r>
              <a:rPr lang="en-US" dirty="0"/>
              <a:t>Remove all edges of cycle from G to get </a:t>
            </a:r>
            <a:r>
              <a:rPr lang="en-US" dirty="0" err="1"/>
              <a:t>subgraph</a:t>
            </a:r>
            <a:r>
              <a:rPr lang="en-US" dirty="0"/>
              <a:t> H</a:t>
            </a:r>
          </a:p>
          <a:p>
            <a:r>
              <a:rPr lang="en-US" dirty="0"/>
              <a:t>While H has edges</a:t>
            </a:r>
          </a:p>
          <a:p>
            <a:r>
              <a:rPr lang="en-US" dirty="0"/>
              <a:t>	find a non-isolated vertex v that is both in cycle and in H</a:t>
            </a:r>
          </a:p>
          <a:p>
            <a:r>
              <a:rPr lang="en-US" dirty="0"/>
              <a:t>	//The existence of such vertex is guaranteed by G’s connectivity</a:t>
            </a:r>
          </a:p>
          <a:p>
            <a:r>
              <a:rPr lang="en-US" dirty="0"/>
              <a:t>	construct </a:t>
            </a:r>
            <a:r>
              <a:rPr lang="en-US" dirty="0" err="1"/>
              <a:t>subcycle</a:t>
            </a:r>
            <a:r>
              <a:rPr lang="en-US" dirty="0"/>
              <a:t> in H</a:t>
            </a:r>
          </a:p>
          <a:p>
            <a:r>
              <a:rPr lang="en-US" dirty="0"/>
              <a:t>	splice </a:t>
            </a:r>
            <a:r>
              <a:rPr lang="en-US" dirty="0" err="1"/>
              <a:t>subcycle</a:t>
            </a:r>
            <a:r>
              <a:rPr lang="en-US" dirty="0"/>
              <a:t> into cycle at v</a:t>
            </a:r>
          </a:p>
          <a:p>
            <a:r>
              <a:rPr lang="en-US" dirty="0"/>
              <a:t>	remove all the edges of </a:t>
            </a:r>
            <a:r>
              <a:rPr lang="en-US" dirty="0" err="1"/>
              <a:t>subcycle</a:t>
            </a:r>
            <a:r>
              <a:rPr lang="en-US" dirty="0"/>
              <a:t> from H</a:t>
            </a:r>
          </a:p>
          <a:p>
            <a:r>
              <a:rPr lang="en-US" dirty="0"/>
              <a:t>return cycle</a:t>
            </a:r>
          </a:p>
        </p:txBody>
      </p:sp>
    </p:spTree>
    <p:extLst>
      <p:ext uri="{BB962C8B-B14F-4D97-AF65-F5344CB8AC3E}">
        <p14:creationId xmlns:p14="http://schemas.microsoft.com/office/powerpoint/2010/main" val="3034435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48027" cy="4787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6488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Euler cycle using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Euler (G)</a:t>
            </a:r>
          </a:p>
          <a:p>
            <a:r>
              <a:rPr lang="en-US" b="1" dirty="0"/>
              <a:t>Input</a:t>
            </a:r>
            <a:r>
              <a:rPr lang="en-US" dirty="0"/>
              <a:t>: Connected graph G with all vertices having even degrees</a:t>
            </a:r>
          </a:p>
          <a:p>
            <a:r>
              <a:rPr lang="en-US" b="1" dirty="0"/>
              <a:t>Output</a:t>
            </a:r>
            <a:r>
              <a:rPr lang="en-US" dirty="0"/>
              <a:t>: Euler cycle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895600"/>
            <a:ext cx="8839200" cy="341632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 stack S of characters</a:t>
            </a:r>
          </a:p>
          <a:p>
            <a:r>
              <a:rPr lang="en-US" dirty="0"/>
              <a:t>declare empty array E (which will contain Euler cycle)</a:t>
            </a:r>
          </a:p>
          <a:p>
            <a:r>
              <a:rPr lang="en-US" dirty="0"/>
              <a:t>push the vertex X to S</a:t>
            </a:r>
          </a:p>
          <a:p>
            <a:r>
              <a:rPr lang="en-US" dirty="0"/>
              <a:t>while (S is not empty){</a:t>
            </a:r>
          </a:p>
          <a:p>
            <a:r>
              <a:rPr lang="en-US" dirty="0"/>
              <a:t>	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top </a:t>
            </a:r>
            <a:r>
              <a:rPr lang="en-US" dirty="0"/>
              <a:t>element of the stack S</a:t>
            </a:r>
          </a:p>
          <a:p>
            <a:r>
              <a:rPr lang="en-US" dirty="0"/>
              <a:t>	if </a:t>
            </a:r>
            <a:r>
              <a:rPr lang="en-US" dirty="0" err="1"/>
              <a:t>ch</a:t>
            </a:r>
            <a:r>
              <a:rPr lang="en-US" dirty="0"/>
              <a:t> is isolated then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remove </a:t>
            </a:r>
            <a:r>
              <a:rPr lang="en-US" dirty="0"/>
              <a:t>it from the stack and put into E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select the first vertex Y (by alphabet order), which is adjacent to 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/>
              <a:t> Y to S and remove the edge (</a:t>
            </a:r>
            <a:r>
              <a:rPr lang="en-US" dirty="0" err="1"/>
              <a:t>ch</a:t>
            </a:r>
            <a:r>
              <a:rPr lang="en-US" dirty="0"/>
              <a:t>, Y) from the graph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The last array E obtained is an Euler cycle of the graph</a:t>
            </a:r>
          </a:p>
        </p:txBody>
      </p:sp>
    </p:spTree>
    <p:extLst>
      <p:ext uri="{BB962C8B-B14F-4D97-AF65-F5344CB8AC3E}">
        <p14:creationId xmlns:p14="http://schemas.microsoft.com/office/powerpoint/2010/main" val="23264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2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2. Necessary and Sufficient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connected </a:t>
            </a:r>
            <a:r>
              <a:rPr lang="en-US" dirty="0" err="1"/>
              <a:t>multigraph</a:t>
            </a:r>
            <a:r>
              <a:rPr lang="en-US" dirty="0"/>
              <a:t> has an </a:t>
            </a:r>
            <a:r>
              <a:rPr lang="en-US" dirty="0">
                <a:solidFill>
                  <a:srgbClr val="FF0000"/>
                </a:solidFill>
              </a:rPr>
              <a:t>Euler path </a:t>
            </a:r>
            <a:r>
              <a:rPr lang="en-US" dirty="0"/>
              <a:t>but not an Euler cycle if and only if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rgbClr val="FF0000"/>
                </a:solidFill>
              </a:rPr>
              <a:t>exactly two vertices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odd degree</a:t>
            </a:r>
          </a:p>
        </p:txBody>
      </p:sp>
    </p:spTree>
    <p:extLst>
      <p:ext uri="{BB962C8B-B14F-4D97-AF65-F5344CB8AC3E}">
        <p14:creationId xmlns:p14="http://schemas.microsoft.com/office/powerpoint/2010/main" val="101035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</p:spTree>
    <p:extLst>
      <p:ext uri="{BB962C8B-B14F-4D97-AF65-F5344CB8AC3E}">
        <p14:creationId xmlns:p14="http://schemas.microsoft.com/office/powerpoint/2010/main" val="197365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Hamilton path: visits every vertex of the graph exactly once.</a:t>
            </a:r>
          </a:p>
          <a:p>
            <a:r>
              <a:rPr lang="en-US" dirty="0"/>
              <a:t>Hamilton cycle: Visits </a:t>
            </a:r>
            <a:r>
              <a:rPr lang="en-US" dirty="0">
                <a:solidFill>
                  <a:srgbClr val="FF0000"/>
                </a:solidFill>
              </a:rPr>
              <a:t>every vertex </a:t>
            </a:r>
            <a:r>
              <a:rPr lang="en-US" dirty="0"/>
              <a:t>of the graph exactly once before returning, as the last step, to the starting vertex.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667000"/>
            <a:ext cx="4914900" cy="2514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310698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 Cycles and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property is known to efficiently verify existence of a Hamilton cycle/path for general graphs.</a:t>
            </a:r>
          </a:p>
          <a:p>
            <a:r>
              <a:rPr lang="en-US" dirty="0"/>
              <a:t>The problem is known to be as difficult as the TSP (find the shortest H. cycle through n cities)</a:t>
            </a:r>
          </a:p>
          <a:p>
            <a:r>
              <a:rPr lang="en-US" b="1" dirty="0"/>
              <a:t>Dirac’s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n&gt;=3</a:t>
            </a:r>
            <a:r>
              <a:rPr lang="en-US" dirty="0"/>
              <a:t> vertices such that the </a:t>
            </a:r>
            <a:r>
              <a:rPr lang="en-US" dirty="0">
                <a:solidFill>
                  <a:srgbClr val="FF0000"/>
                </a:solidFill>
              </a:rPr>
              <a:t>degree of every vertex is at least n/2</a:t>
            </a:r>
            <a:r>
              <a:rPr lang="en-US" dirty="0"/>
              <a:t>, then G has a </a:t>
            </a:r>
            <a:r>
              <a:rPr lang="en-US" dirty="0">
                <a:solidFill>
                  <a:srgbClr val="FF0000"/>
                </a:solidFill>
              </a:rPr>
              <a:t>Hamilton cycle</a:t>
            </a:r>
            <a:r>
              <a:rPr lang="en-US" dirty="0"/>
              <a:t>.</a:t>
            </a:r>
          </a:p>
          <a:p>
            <a:r>
              <a:rPr lang="en-US" b="1" dirty="0"/>
              <a:t>Ore’s Theorem</a:t>
            </a:r>
            <a:r>
              <a:rPr lang="en-US" dirty="0"/>
              <a:t>: If G is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n&gt;= 3 </a:t>
            </a:r>
            <a:r>
              <a:rPr lang="en-US" dirty="0"/>
              <a:t>vertices such that the </a:t>
            </a:r>
            <a:r>
              <a:rPr lang="en-US" dirty="0" err="1">
                <a:solidFill>
                  <a:srgbClr val="FF0000"/>
                </a:solidFill>
              </a:rPr>
              <a:t>deg</a:t>
            </a:r>
            <a:r>
              <a:rPr lang="en-US" dirty="0">
                <a:solidFill>
                  <a:srgbClr val="FF0000"/>
                </a:solidFill>
              </a:rPr>
              <a:t>(u) +d(v) &gt;=n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every pair of nonadjacent vertices</a:t>
            </a:r>
            <a:r>
              <a:rPr lang="en-US" dirty="0"/>
              <a:t> u and v, then </a:t>
            </a:r>
            <a:r>
              <a:rPr lang="en-US" dirty="0">
                <a:solidFill>
                  <a:srgbClr val="FF0000"/>
                </a:solidFill>
              </a:rPr>
              <a:t>G has a Hamilton cycle</a:t>
            </a:r>
            <a:r>
              <a:rPr lang="en-US" dirty="0"/>
              <a:t>.</a:t>
            </a:r>
          </a:p>
          <a:p>
            <a:r>
              <a:rPr lang="en-US" b="1" dirty="0"/>
              <a:t>Theorem</a:t>
            </a:r>
            <a:r>
              <a:rPr lang="en-US" dirty="0"/>
              <a:t>: If G=(V, E) is a </a:t>
            </a:r>
            <a:r>
              <a:rPr lang="en-US" dirty="0">
                <a:solidFill>
                  <a:srgbClr val="FF0000"/>
                </a:solidFill>
              </a:rPr>
              <a:t>complete directed graph </a:t>
            </a:r>
            <a:r>
              <a:rPr lang="en-US" dirty="0"/>
              <a:t>then G has a Hamilton Cycle.</a:t>
            </a:r>
          </a:p>
        </p:txBody>
      </p:sp>
    </p:spTree>
    <p:extLst>
      <p:ext uri="{BB962C8B-B14F-4D97-AF65-F5344CB8AC3E}">
        <p14:creationId xmlns:p14="http://schemas.microsoft.com/office/powerpoint/2010/main" val="4166726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Hamilton’s cycle using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the graph G=(V, E) and X is a vertex of G. </a:t>
            </a:r>
          </a:p>
          <a:p>
            <a:r>
              <a:rPr lang="en-US" dirty="0"/>
              <a:t>Suppose there exists at least one Hamilton cycle for the graph.</a:t>
            </a:r>
          </a:p>
          <a:p>
            <a:r>
              <a:rPr lang="en-US" dirty="0"/>
              <a:t>The following is a backtracking algorithm for finding one Hamilton cycle from the vertex 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048000"/>
            <a:ext cx="8534400" cy="2862323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Declare an empty array H (which will contain Hamilton cycle)</a:t>
            </a:r>
          </a:p>
          <a:p>
            <a:r>
              <a:rPr lang="en-US" dirty="0"/>
              <a:t>1. Put the vertex X to H</a:t>
            </a:r>
          </a:p>
          <a:p>
            <a:r>
              <a:rPr lang="en-US" dirty="0"/>
              <a:t>2. Check if H is a Hamilton cycle then stop, else go to 3.</a:t>
            </a:r>
          </a:p>
          <a:p>
            <a:r>
              <a:rPr lang="en-US" dirty="0"/>
              <a:t>3. Consider the last vertex Y in H</a:t>
            </a:r>
          </a:p>
          <a:p>
            <a:r>
              <a:rPr lang="en-US" dirty="0"/>
              <a:t>	if there is/are </a:t>
            </a:r>
            <a:r>
              <a:rPr lang="en-US" dirty="0" err="1"/>
              <a:t>vert</a:t>
            </a:r>
            <a:r>
              <a:rPr lang="en-US" dirty="0"/>
              <a:t>(ex/ices) adjacent to Y</a:t>
            </a:r>
          </a:p>
          <a:p>
            <a:r>
              <a:rPr lang="en-US" dirty="0"/>
              <a:t>		select an adjacent vertex Z and put to H</a:t>
            </a:r>
          </a:p>
          <a:p>
            <a:r>
              <a:rPr lang="en-US" dirty="0"/>
              <a:t>	if there is no adjacent vertex</a:t>
            </a:r>
          </a:p>
          <a:p>
            <a:r>
              <a:rPr lang="en-US" dirty="0"/>
              <a:t>		remove Y from H and denote it as bad selection</a:t>
            </a:r>
          </a:p>
          <a:p>
            <a:r>
              <a:rPr lang="en-US" dirty="0"/>
              <a:t>		(so you do not select it in the same way again)</a:t>
            </a:r>
          </a:p>
          <a:p>
            <a:r>
              <a:rPr lang="en-US" dirty="0" err="1">
                <a:solidFill>
                  <a:srgbClr val="FF0000"/>
                </a:solidFill>
              </a:rPr>
              <a:t>Goto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490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Hamilton cycle enumeration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5" y="1143000"/>
            <a:ext cx="8070945" cy="4343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04309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89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theory, graph coloring is a way of coloring the vertices of a graph such that no two adjacent vertices share the same color.</a:t>
            </a:r>
          </a:p>
          <a:p>
            <a:r>
              <a:rPr lang="en-US" dirty="0"/>
              <a:t>If the chromatic number of graph G is denoted by X(G).</a:t>
            </a:r>
          </a:p>
          <a:p>
            <a:pPr lvl="1"/>
            <a:r>
              <a:rPr lang="en-US" dirty="0"/>
              <a:t>Graph for which k=X(G) is called k-colorable.</a:t>
            </a:r>
          </a:p>
          <a:p>
            <a:pPr lvl="1"/>
            <a:r>
              <a:rPr lang="en-US" dirty="0"/>
              <a:t>Chromatic number of a graph is the minimum number of colors one can use to color the vertices of the graph so that </a:t>
            </a:r>
            <a:r>
              <a:rPr lang="en-US" b="1" dirty="0"/>
              <a:t>no</a:t>
            </a:r>
            <a:r>
              <a:rPr lang="en-US" dirty="0"/>
              <a:t> two adjacent vertices have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370870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2184400"/>
            <a:ext cx="2679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2286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Establishes </a:t>
            </a:r>
          </a:p>
          <a:p>
            <a:pPr lvl="1"/>
            <a:r>
              <a:rPr lang="en-US" dirty="0"/>
              <a:t>A sequence of vertices and </a:t>
            </a:r>
          </a:p>
          <a:p>
            <a:pPr lvl="1"/>
            <a:r>
              <a:rPr lang="en-US" dirty="0"/>
              <a:t>A sequence of colors </a:t>
            </a:r>
          </a:p>
          <a:p>
            <a:r>
              <a:rPr lang="en-US" dirty="0"/>
              <a:t>And then </a:t>
            </a:r>
          </a:p>
          <a:p>
            <a:pPr lvl="1"/>
            <a:r>
              <a:rPr lang="en-US" dirty="0"/>
              <a:t>Color the next vertex with the lowest number possible.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29000"/>
            <a:ext cx="8069374" cy="2031325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sequentialColoringAlgorithm</a:t>
            </a:r>
            <a:r>
              <a:rPr lang="en-US" dirty="0"/>
              <a:t>(graph=(V,E))</a:t>
            </a:r>
          </a:p>
          <a:p>
            <a:r>
              <a:rPr lang="en-US" dirty="0"/>
              <a:t>put vertices in a certain order Vp1, Vp2, …, </a:t>
            </a:r>
            <a:r>
              <a:rPr lang="en-US" dirty="0" err="1"/>
              <a:t>Vpv</a:t>
            </a:r>
            <a:r>
              <a:rPr lang="en-US" dirty="0"/>
              <a:t>;</a:t>
            </a:r>
          </a:p>
          <a:p>
            <a:r>
              <a:rPr lang="en-US" dirty="0"/>
              <a:t>put colors in a certain order C1, C2, …, </a:t>
            </a:r>
            <a:r>
              <a:rPr lang="en-US" dirty="0" err="1"/>
              <a:t>Ck</a:t>
            </a:r>
            <a:r>
              <a:rPr lang="en-US" dirty="0"/>
              <a:t>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</a:t>
            </a:r>
          </a:p>
          <a:p>
            <a:r>
              <a:rPr lang="en-US" dirty="0"/>
              <a:t>	j=the smallest index of color that does not appear in neighbor of </a:t>
            </a:r>
            <a:r>
              <a:rPr lang="en-US" dirty="0" err="1"/>
              <a:t>Vpi</a:t>
            </a:r>
            <a:r>
              <a:rPr lang="en-US" dirty="0"/>
              <a:t>;</a:t>
            </a:r>
          </a:p>
          <a:p>
            <a:r>
              <a:rPr lang="en-US" dirty="0"/>
              <a:t>	color(</a:t>
            </a:r>
            <a:r>
              <a:rPr lang="en-US" dirty="0" err="1"/>
              <a:t>Vpi</a:t>
            </a:r>
            <a:r>
              <a:rPr lang="en-US" dirty="0"/>
              <a:t>) = </a:t>
            </a:r>
            <a:r>
              <a:rPr lang="en-US" dirty="0" err="1"/>
              <a:t>Cj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5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weight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If a graph G=(V, E) contains negative weight cycle, then some shortest paths may not exist.</a:t>
            </a:r>
          </a:p>
          <a:p>
            <a:r>
              <a:rPr lang="en-US" dirty="0"/>
              <a:t>Bellman-Ford algorithm: </a:t>
            </a:r>
          </a:p>
          <a:p>
            <a:pPr lvl="1"/>
            <a:r>
              <a:rPr lang="en-US" dirty="0"/>
              <a:t>Find all shortest-path lengths from a source s in V to al v in V</a:t>
            </a:r>
          </a:p>
          <a:p>
            <a:pPr lvl="1"/>
            <a:r>
              <a:rPr lang="en-US" dirty="0"/>
              <a:t>Or determines if there’s a negative-weight cycle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229100"/>
            <a:ext cx="5257800" cy="17907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5810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degree a node has, the higher possibility it would be conflicted, so we should color it first.</a:t>
            </a:r>
          </a:p>
          <a:p>
            <a:r>
              <a:rPr lang="en-US" dirty="0"/>
              <a:t>Vertices should be organized so that vertices with high degrees should be placed at the beginning of the sequence</a:t>
            </a:r>
          </a:p>
          <a:p>
            <a:r>
              <a:rPr lang="en-US" dirty="0"/>
              <a:t>This is the largest first version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313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43380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096000" y="3352800"/>
            <a:ext cx="12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Sequential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4495800"/>
            <a:ext cx="13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Largest first</a:t>
            </a:r>
          </a:p>
        </p:txBody>
      </p:sp>
    </p:spTree>
    <p:extLst>
      <p:ext uri="{BB962C8B-B14F-4D97-AF65-F5344CB8AC3E}">
        <p14:creationId xmlns:p14="http://schemas.microsoft.com/office/powerpoint/2010/main" val="3232222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Summaries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>
                <a:latin typeface="Calibri" charset="0"/>
              </a:rPr>
              <a:t>Graphs</a:t>
            </a:r>
          </a:p>
          <a:p>
            <a:r>
              <a:rPr lang="en-US" dirty="0">
                <a:latin typeface="Calibri" charset="0"/>
              </a:rPr>
              <a:t>Graph Representation</a:t>
            </a:r>
          </a:p>
          <a:p>
            <a:r>
              <a:rPr lang="en-US" dirty="0">
                <a:latin typeface="Calibri" charset="0"/>
              </a:rPr>
              <a:t>Graph Traversals</a:t>
            </a:r>
          </a:p>
          <a:p>
            <a:r>
              <a:rPr lang="en-US" dirty="0">
                <a:latin typeface="Calibri" charset="0"/>
              </a:rPr>
              <a:t>Connectivity</a:t>
            </a:r>
          </a:p>
          <a:p>
            <a:r>
              <a:rPr lang="en-US" dirty="0">
                <a:latin typeface="Calibri" charset="0"/>
              </a:rPr>
              <a:t>Cycle Detection</a:t>
            </a:r>
          </a:p>
          <a:p>
            <a:r>
              <a:rPr lang="en-US" dirty="0">
                <a:latin typeface="Calibri" charset="0"/>
              </a:rPr>
              <a:t>Shortest Paths</a:t>
            </a:r>
          </a:p>
          <a:p>
            <a:pPr lvl="1"/>
            <a:r>
              <a:rPr lang="en-US" dirty="0" err="1">
                <a:latin typeface="Calibri" charset="0"/>
              </a:rPr>
              <a:t>Dijsktra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>
                <a:latin typeface="Calibri" charset="0"/>
              </a:rPr>
              <a:t>Floyd algorithm</a:t>
            </a:r>
          </a:p>
          <a:p>
            <a:pPr lvl="1"/>
            <a:r>
              <a:rPr lang="en-US" dirty="0">
                <a:latin typeface="Calibri" charset="0"/>
              </a:rPr>
              <a:t>Bellman-Ford algorithm</a:t>
            </a:r>
          </a:p>
          <a:p>
            <a:r>
              <a:rPr lang="en-US" dirty="0">
                <a:latin typeface="Calibri" charset="0"/>
              </a:rPr>
              <a:t>Spanning Trees</a:t>
            </a:r>
          </a:p>
          <a:p>
            <a:pPr lvl="1"/>
            <a:r>
              <a:rPr lang="en-US" dirty="0" err="1">
                <a:latin typeface="Calibri" charset="0"/>
              </a:rPr>
              <a:t>Kruskal</a:t>
            </a:r>
            <a:r>
              <a:rPr lang="en-US" dirty="0">
                <a:latin typeface="Calibri" charset="0"/>
              </a:rPr>
              <a:t> algorithm</a:t>
            </a:r>
          </a:p>
          <a:p>
            <a:pPr lvl="1"/>
            <a:r>
              <a:rPr lang="en-US" dirty="0" err="1">
                <a:latin typeface="Calibri" charset="0"/>
              </a:rPr>
              <a:t>Dijktra</a:t>
            </a:r>
            <a:r>
              <a:rPr lang="en-US" dirty="0">
                <a:latin typeface="Calibri" charset="0"/>
              </a:rPr>
              <a:t> algorithm</a:t>
            </a:r>
          </a:p>
          <a:p>
            <a:r>
              <a:rPr lang="en-US" dirty="0" err="1">
                <a:latin typeface="Calibri" charset="0"/>
              </a:rPr>
              <a:t>Eulerian</a:t>
            </a:r>
            <a:r>
              <a:rPr lang="en-US" dirty="0">
                <a:latin typeface="Calibri" charset="0"/>
              </a:rPr>
              <a:t> and Hamiltonian Graphs</a:t>
            </a:r>
          </a:p>
          <a:p>
            <a:r>
              <a:rPr lang="en-US" dirty="0">
                <a:latin typeface="Calibri" charset="0"/>
              </a:rPr>
              <a:t>Graph coloring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1837843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/>
          <p:cNvSpPr/>
          <p:nvPr/>
        </p:nvSpPr>
        <p:spPr>
          <a:xfrm>
            <a:off x="2743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1295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1676400" y="1524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2"/>
          </p:cNvCxnSpPr>
          <p:nvPr/>
        </p:nvCxnSpPr>
        <p:spPr>
          <a:xfrm>
            <a:off x="3200400" y="1524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6" idx="0"/>
          </p:cNvCxnSpPr>
          <p:nvPr/>
        </p:nvCxnSpPr>
        <p:spPr>
          <a:xfrm>
            <a:off x="2971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5" idx="2"/>
          </p:cNvCxnSpPr>
          <p:nvPr/>
        </p:nvCxnSpPr>
        <p:spPr>
          <a:xfrm>
            <a:off x="3200400" y="30480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5" idx="0"/>
          </p:cNvCxnSpPr>
          <p:nvPr/>
        </p:nvCxnSpPr>
        <p:spPr>
          <a:xfrm>
            <a:off x="47244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39" idx="0"/>
          </p:cNvCxnSpPr>
          <p:nvPr/>
        </p:nvCxnSpPr>
        <p:spPr>
          <a:xfrm>
            <a:off x="1447800" y="17526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  <a:endCxn id="5" idx="1"/>
          </p:cNvCxnSpPr>
          <p:nvPr/>
        </p:nvCxnSpPr>
        <p:spPr>
          <a:xfrm>
            <a:off x="3133445" y="16856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05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1800" y="213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3800" y="114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400" y="190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1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44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219200" y="2819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1" name="Straight Connector 40"/>
          <p:cNvCxnSpPr>
            <a:stCxn id="6" idx="2"/>
            <a:endCxn id="39" idx="6"/>
          </p:cNvCxnSpPr>
          <p:nvPr/>
        </p:nvCxnSpPr>
        <p:spPr>
          <a:xfrm flipH="1">
            <a:off x="1676400" y="3048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7400" y="2667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11" name="Straight Connector 10"/>
          <p:cNvCxnSpPr>
            <a:stCxn id="8" idx="3"/>
            <a:endCxn id="39" idx="7"/>
          </p:cNvCxnSpPr>
          <p:nvPr/>
        </p:nvCxnSpPr>
        <p:spPr>
          <a:xfrm flipH="1">
            <a:off x="1609445" y="16856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8" name="Oval 47"/>
          <p:cNvSpPr/>
          <p:nvPr/>
        </p:nvSpPr>
        <p:spPr>
          <a:xfrm>
            <a:off x="1219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44958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44958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Oval 51"/>
          <p:cNvSpPr/>
          <p:nvPr/>
        </p:nvSpPr>
        <p:spPr>
          <a:xfrm>
            <a:off x="2743200" y="3810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3" name="Straight Connector 52"/>
          <p:cNvCxnSpPr>
            <a:stCxn id="48" idx="6"/>
            <a:endCxn id="52" idx="2"/>
          </p:cNvCxnSpPr>
          <p:nvPr/>
        </p:nvCxnSpPr>
        <p:spPr>
          <a:xfrm>
            <a:off x="1676400" y="4038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6"/>
            <a:endCxn id="51" idx="2"/>
          </p:cNvCxnSpPr>
          <p:nvPr/>
        </p:nvCxnSpPr>
        <p:spPr>
          <a:xfrm>
            <a:off x="3200400" y="4038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4"/>
            <a:endCxn id="50" idx="0"/>
          </p:cNvCxnSpPr>
          <p:nvPr/>
        </p:nvCxnSpPr>
        <p:spPr>
          <a:xfrm>
            <a:off x="2971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6"/>
            <a:endCxn id="49" idx="2"/>
          </p:cNvCxnSpPr>
          <p:nvPr/>
        </p:nvCxnSpPr>
        <p:spPr>
          <a:xfrm>
            <a:off x="3200400" y="5562600"/>
            <a:ext cx="129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4"/>
            <a:endCxn id="49" idx="0"/>
          </p:cNvCxnSpPr>
          <p:nvPr/>
        </p:nvCxnSpPr>
        <p:spPr>
          <a:xfrm>
            <a:off x="47244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67" idx="0"/>
          </p:cNvCxnSpPr>
          <p:nvPr/>
        </p:nvCxnSpPr>
        <p:spPr>
          <a:xfrm>
            <a:off x="1447800" y="4267200"/>
            <a:ext cx="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5"/>
            <a:endCxn id="49" idx="1"/>
          </p:cNvCxnSpPr>
          <p:nvPr/>
        </p:nvCxnSpPr>
        <p:spPr>
          <a:xfrm>
            <a:off x="3133445" y="4200245"/>
            <a:ext cx="14293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219200" y="5334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8" name="Straight Connector 67"/>
          <p:cNvCxnSpPr>
            <a:stCxn id="50" idx="2"/>
            <a:endCxn id="67" idx="6"/>
          </p:cNvCxnSpPr>
          <p:nvPr/>
        </p:nvCxnSpPr>
        <p:spPr>
          <a:xfrm flipH="1">
            <a:off x="1676400" y="55626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3"/>
            <a:endCxn id="67" idx="7"/>
          </p:cNvCxnSpPr>
          <p:nvPr/>
        </p:nvCxnSpPr>
        <p:spPr>
          <a:xfrm flipH="1">
            <a:off x="1609445" y="4200245"/>
            <a:ext cx="1200710" cy="120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524000"/>
            <a:ext cx="319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Spanning Tree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Kruskal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Dijkstra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562600" y="4038600"/>
            <a:ext cx="3506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Minimum Number of Colors</a:t>
            </a:r>
          </a:p>
          <a:p>
            <a:r>
              <a:rPr lang="en-US" dirty="0"/>
              <a:t>Using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Sequential approach</a:t>
            </a:r>
          </a:p>
          <a:p>
            <a:pPr marL="285750" indent="-285750">
              <a:buFontTx/>
              <a:buChar char="-"/>
            </a:pPr>
            <a:r>
              <a:rPr lang="en-US" dirty="0"/>
              <a:t>Largest first approach</a:t>
            </a:r>
          </a:p>
        </p:txBody>
      </p:sp>
    </p:spTree>
    <p:extLst>
      <p:ext uri="{BB962C8B-B14F-4D97-AF65-F5344CB8AC3E}">
        <p14:creationId xmlns:p14="http://schemas.microsoft.com/office/powerpoint/2010/main" val="3653869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d[s] = 0;</a:t>
            </a:r>
          </a:p>
          <a:p>
            <a:r>
              <a:rPr lang="en-US" dirty="0"/>
              <a:t>for each v in V - {s}</a:t>
            </a:r>
          </a:p>
          <a:p>
            <a:r>
              <a:rPr lang="en-US" dirty="0"/>
              <a:t>	do d[v]=infinity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to |V| - 1 do</a:t>
            </a:r>
          </a:p>
          <a:p>
            <a:r>
              <a:rPr lang="en-US" dirty="0"/>
              <a:t>	for each edge (u, v) in E do</a:t>
            </a:r>
          </a:p>
          <a:p>
            <a:r>
              <a:rPr lang="en-US" dirty="0"/>
              <a:t>		if d[v] &gt; d[u] + w(</a:t>
            </a:r>
            <a:r>
              <a:rPr lang="en-US" dirty="0" err="1"/>
              <a:t>u,v</a:t>
            </a:r>
            <a:r>
              <a:rPr lang="en-US" dirty="0"/>
              <a:t>) then</a:t>
            </a:r>
          </a:p>
          <a:p>
            <a:r>
              <a:rPr lang="en-US" dirty="0"/>
              <a:t>			d[v]=d[u]+w(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r>
              <a:rPr lang="en-US" dirty="0"/>
              <a:t>			p[v]=u</a:t>
            </a:r>
          </a:p>
          <a:p>
            <a:endParaRPr lang="en-US" dirty="0"/>
          </a:p>
          <a:p>
            <a:r>
              <a:rPr lang="en-US" dirty="0"/>
              <a:t>for each edge (</a:t>
            </a:r>
            <a:r>
              <a:rPr lang="en-US" dirty="0" err="1"/>
              <a:t>u,v</a:t>
            </a:r>
            <a:r>
              <a:rPr lang="en-US" dirty="0"/>
              <a:t>) in E do</a:t>
            </a:r>
          </a:p>
          <a:p>
            <a:r>
              <a:rPr lang="en-US" dirty="0"/>
              <a:t>	do if d[v]&gt;d[u]+w(u, v)</a:t>
            </a:r>
          </a:p>
          <a:p>
            <a:r>
              <a:rPr lang="en-US" dirty="0"/>
              <a:t>		then report that a negative-weight cycle exists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343400" y="990600"/>
            <a:ext cx="304800" cy="1295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0600" y="14478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5562600" y="2590800"/>
            <a:ext cx="304800" cy="2057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0" y="3429000"/>
            <a:ext cx="127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1899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27890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676400" y="18746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81000" y="33224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23318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381000" y="13412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4" name="Straight Arrow Connector 13"/>
          <p:cNvCxnSpPr>
            <a:stCxn id="9" idx="1"/>
            <a:endCxn id="12" idx="6"/>
          </p:cNvCxnSpPr>
          <p:nvPr/>
        </p:nvCxnSpPr>
        <p:spPr>
          <a:xfrm flipH="1" flipV="1">
            <a:off x="838200" y="1569805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6"/>
          </p:cNvCxnSpPr>
          <p:nvPr/>
        </p:nvCxnSpPr>
        <p:spPr>
          <a:xfrm flipH="1">
            <a:off x="838200" y="3179250"/>
            <a:ext cx="905155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5" idx="1"/>
          </p:cNvCxnSpPr>
          <p:nvPr/>
        </p:nvCxnSpPr>
        <p:spPr>
          <a:xfrm>
            <a:off x="2133600" y="2103205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4"/>
            <a:endCxn id="11" idx="0"/>
          </p:cNvCxnSpPr>
          <p:nvPr/>
        </p:nvCxnSpPr>
        <p:spPr>
          <a:xfrm>
            <a:off x="609600" y="17984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0"/>
            <a:endCxn id="11" idx="4"/>
          </p:cNvCxnSpPr>
          <p:nvPr/>
        </p:nvCxnSpPr>
        <p:spPr>
          <a:xfrm flipV="1">
            <a:off x="609600" y="278900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5" idx="3"/>
          </p:cNvCxnSpPr>
          <p:nvPr/>
        </p:nvCxnSpPr>
        <p:spPr>
          <a:xfrm flipV="1">
            <a:off x="2133600" y="2722050"/>
            <a:ext cx="600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9" idx="2"/>
          </p:cNvCxnSpPr>
          <p:nvPr/>
        </p:nvCxnSpPr>
        <p:spPr>
          <a:xfrm flipV="1">
            <a:off x="838200" y="21032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6"/>
            <a:endCxn id="8" idx="2"/>
          </p:cNvCxnSpPr>
          <p:nvPr/>
        </p:nvCxnSpPr>
        <p:spPr>
          <a:xfrm>
            <a:off x="838200" y="2560405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769378" y="1301364"/>
            <a:ext cx="2124950" cy="1003950"/>
          </a:xfrm>
          <a:custGeom>
            <a:avLst/>
            <a:gdLst>
              <a:gd name="connsiteX0" fmla="*/ 0 w 2124950"/>
              <a:gd name="connsiteY0" fmla="*/ 88125 h 1003950"/>
              <a:gd name="connsiteX1" fmla="*/ 1270085 w 2124950"/>
              <a:gd name="connsiteY1" fmla="*/ 88125 h 1003950"/>
              <a:gd name="connsiteX2" fmla="*/ 2124950 w 2124950"/>
              <a:gd name="connsiteY2" fmla="*/ 1003950 h 10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4950" h="1003950">
                <a:moveTo>
                  <a:pt x="0" y="88125"/>
                </a:moveTo>
                <a:cubicBezTo>
                  <a:pt x="457963" y="11806"/>
                  <a:pt x="915927" y="-64513"/>
                  <a:pt x="1270085" y="88125"/>
                </a:cubicBezTo>
                <a:cubicBezTo>
                  <a:pt x="1624243" y="240763"/>
                  <a:pt x="2124950" y="1003950"/>
                  <a:pt x="2124950" y="100395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>
            <a:off x="744954" y="2818176"/>
            <a:ext cx="2210436" cy="991824"/>
          </a:xfrm>
          <a:custGeom>
            <a:avLst/>
            <a:gdLst>
              <a:gd name="connsiteX0" fmla="*/ 0 w 2210436"/>
              <a:gd name="connsiteY0" fmla="*/ 952457 h 991824"/>
              <a:gd name="connsiteX1" fmla="*/ 1294509 w 2210436"/>
              <a:gd name="connsiteY1" fmla="*/ 879191 h 991824"/>
              <a:gd name="connsiteX2" fmla="*/ 2210436 w 2210436"/>
              <a:gd name="connsiteY2" fmla="*/ 0 h 99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436" h="991824">
                <a:moveTo>
                  <a:pt x="0" y="952457"/>
                </a:moveTo>
                <a:cubicBezTo>
                  <a:pt x="463051" y="995195"/>
                  <a:pt x="926103" y="1037934"/>
                  <a:pt x="1294509" y="879191"/>
                </a:cubicBezTo>
                <a:cubicBezTo>
                  <a:pt x="1662915" y="720448"/>
                  <a:pt x="2210436" y="0"/>
                  <a:pt x="2210436" y="0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57400" y="11888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43000" y="14290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09800" y="18862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8600" y="18100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" y="2876873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66800" y="3029273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67487" y="33986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24842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202700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24687" y="256040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17589"/>
              </p:ext>
            </p:extLst>
          </p:nvPr>
        </p:nvGraphicFramePr>
        <p:xfrm>
          <a:off x="3352799" y="1066800"/>
          <a:ext cx="5638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405852"/>
              </p:ext>
            </p:extLst>
          </p:nvPr>
        </p:nvGraphicFramePr>
        <p:xfrm>
          <a:off x="685800" y="4191000"/>
          <a:ext cx="781564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Equation" r:id="rId3" imgW="3213100" imgH="469900" progId="Equation.3">
                  <p:embed/>
                </p:oleObj>
              </mc:Choice>
              <mc:Fallback>
                <p:oleObj name="Equation" r:id="rId3" imgW="3213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191000"/>
                        <a:ext cx="7815648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C0504D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701800"/>
            <a:ext cx="8775700" cy="3454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264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9831809">
            <a:off x="2027568" y="3081278"/>
            <a:ext cx="4955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Spanning Tree</a:t>
            </a:r>
          </a:p>
        </p:txBody>
      </p:sp>
    </p:spTree>
    <p:extLst>
      <p:ext uri="{BB962C8B-B14F-4D97-AF65-F5344CB8AC3E}">
        <p14:creationId xmlns:p14="http://schemas.microsoft.com/office/powerpoint/2010/main" val="36021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590800"/>
          </a:xfrm>
        </p:spPr>
        <p:txBody>
          <a:bodyPr>
            <a:normAutofit/>
          </a:bodyPr>
          <a:lstStyle/>
          <a:p>
            <a:r>
              <a:rPr lang="en-US" dirty="0"/>
              <a:t>Spanning tree is a tree in which</a:t>
            </a:r>
          </a:p>
          <a:p>
            <a:pPr lvl="1"/>
            <a:r>
              <a:rPr lang="en-US" dirty="0"/>
              <a:t>There is an algorithm that guarantees generating a tree (or a forest, set of trees) that includes or spans over all vertices of the original graph</a:t>
            </a:r>
          </a:p>
        </p:txBody>
      </p:sp>
    </p:spTree>
    <p:extLst>
      <p:ext uri="{BB962C8B-B14F-4D97-AF65-F5344CB8AC3E}">
        <p14:creationId xmlns:p14="http://schemas.microsoft.com/office/powerpoint/2010/main" val="2921429768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6133</TotalTime>
  <Words>1681</Words>
  <Application>Microsoft Office PowerPoint</Application>
  <PresentationFormat>On-screen Show (4:3)</PresentationFormat>
  <Paragraphs>309</Paragraphs>
  <Slides>44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Calibri</vt:lpstr>
      <vt:lpstr>FGRTemplate</vt:lpstr>
      <vt:lpstr>Equation</vt:lpstr>
      <vt:lpstr>Graphs</vt:lpstr>
      <vt:lpstr>Objectives</vt:lpstr>
      <vt:lpstr>Bellman-Ford Algorithm</vt:lpstr>
      <vt:lpstr>Negative weight cycles</vt:lpstr>
      <vt:lpstr>Bellman-Ford algorithm</vt:lpstr>
      <vt:lpstr>Bellman-Ford Algorithm</vt:lpstr>
      <vt:lpstr>Example</vt:lpstr>
      <vt:lpstr>PowerPoint Presentation</vt:lpstr>
      <vt:lpstr>Definition</vt:lpstr>
      <vt:lpstr>Example</vt:lpstr>
      <vt:lpstr>Minimum spanning tree</vt:lpstr>
      <vt:lpstr>PowerPoint Presentation</vt:lpstr>
      <vt:lpstr>Kruskal: Minimum spanning tree</vt:lpstr>
      <vt:lpstr>Kruskal: the algorithm</vt:lpstr>
      <vt:lpstr>Kruskal: Example</vt:lpstr>
      <vt:lpstr>PowerPoint Presentation</vt:lpstr>
      <vt:lpstr>Dijkstra Algorithm</vt:lpstr>
      <vt:lpstr>Dijkstra Algorithm Example</vt:lpstr>
      <vt:lpstr>Eulerian and Hamiltonian Graphs</vt:lpstr>
      <vt:lpstr>Terminologies</vt:lpstr>
      <vt:lpstr>Eulerian Graphs</vt:lpstr>
      <vt:lpstr>Examples</vt:lpstr>
      <vt:lpstr>Examples</vt:lpstr>
      <vt:lpstr>Theorem 1: Sufficient condition</vt:lpstr>
      <vt:lpstr>Theorem 1: Sufficient condition</vt:lpstr>
      <vt:lpstr>Theorem 1: Sufficient condition</vt:lpstr>
      <vt:lpstr>Procedure for constructing an Euler cycle</vt:lpstr>
      <vt:lpstr>Example</vt:lpstr>
      <vt:lpstr>Algorithm for Euler cycle using Stack</vt:lpstr>
      <vt:lpstr>Theorem 2. Necessary and Sufficient</vt:lpstr>
      <vt:lpstr>Hamiltonian Graphs</vt:lpstr>
      <vt:lpstr>Definition</vt:lpstr>
      <vt:lpstr>Hamilton Cycles and Paths</vt:lpstr>
      <vt:lpstr>Find Hamilton’s cycle using backtracking</vt:lpstr>
      <vt:lpstr>Example: Hamilton cycle enumeration</vt:lpstr>
      <vt:lpstr>Graph Coloring</vt:lpstr>
      <vt:lpstr>Graph Coloring</vt:lpstr>
      <vt:lpstr>Graph coloring example</vt:lpstr>
      <vt:lpstr>Sequential coloring</vt:lpstr>
      <vt:lpstr>Largest first</vt:lpstr>
      <vt:lpstr>Example</vt:lpstr>
      <vt:lpstr>Summaries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436</cp:revision>
  <dcterms:created xsi:type="dcterms:W3CDTF">2013-07-03T07:19:54Z</dcterms:created>
  <dcterms:modified xsi:type="dcterms:W3CDTF">2017-06-05T10:43:57Z</dcterms:modified>
</cp:coreProperties>
</file>