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79" r:id="rId2"/>
    <p:sldId id="280" r:id="rId3"/>
    <p:sldId id="361" r:id="rId4"/>
    <p:sldId id="359" r:id="rId5"/>
    <p:sldId id="360" r:id="rId6"/>
    <p:sldId id="363" r:id="rId7"/>
    <p:sldId id="364" r:id="rId8"/>
    <p:sldId id="365" r:id="rId9"/>
    <p:sldId id="366" r:id="rId10"/>
    <p:sldId id="367" r:id="rId11"/>
    <p:sldId id="387" r:id="rId12"/>
    <p:sldId id="369" r:id="rId13"/>
    <p:sldId id="370" r:id="rId14"/>
    <p:sldId id="371" r:id="rId15"/>
    <p:sldId id="372" r:id="rId16"/>
    <p:sldId id="373" r:id="rId17"/>
    <p:sldId id="388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93" r:id="rId31"/>
    <p:sldId id="362" r:id="rId32"/>
    <p:sldId id="283" r:id="rId33"/>
    <p:sldId id="284" r:id="rId34"/>
    <p:sldId id="292" r:id="rId35"/>
    <p:sldId id="285" r:id="rId36"/>
    <p:sldId id="392" r:id="rId37"/>
    <p:sldId id="286" r:id="rId38"/>
    <p:sldId id="327" r:id="rId39"/>
    <p:sldId id="329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287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6" r:id="rId65"/>
    <p:sldId id="288" r:id="rId66"/>
    <p:sldId id="289" r:id="rId67"/>
    <p:sldId id="290" r:id="rId68"/>
    <p:sldId id="294" r:id="rId69"/>
    <p:sldId id="291" r:id="rId70"/>
    <p:sldId id="295" r:id="rId71"/>
    <p:sldId id="296" r:id="rId72"/>
    <p:sldId id="297" r:id="rId73"/>
    <p:sldId id="298" r:id="rId74"/>
    <p:sldId id="391" r:id="rId75"/>
    <p:sldId id="299" r:id="rId76"/>
    <p:sldId id="278" r:id="rId77"/>
    <p:sldId id="389" r:id="rId78"/>
    <p:sldId id="390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8" autoAdjust="0"/>
  </p:normalViewPr>
  <p:slideViewPr>
    <p:cSldViewPr>
      <p:cViewPr varScale="1">
        <p:scale>
          <a:sx n="49" d="100"/>
          <a:sy n="49" d="100"/>
        </p:scale>
        <p:origin x="3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(a) and non-heaps (b,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</a:t>
            </a:r>
            <a:r>
              <a:rPr lang="en-US" err="1"/>
              <a:t>-</a:t>
            </a:r>
            <a:r>
              <a:rPr lang="en-US"/>
              <a:t>example.gif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5400"/>
            <a:ext cx="4552950" cy="3803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14875" y="22098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4153" y="3238954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3183818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7053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0419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8072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297" y="761999"/>
            <a:ext cx="5105400" cy="44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p, left child </a:t>
            </a:r>
            <a:r>
              <a:rPr lang="en-US" dirty="0" err="1"/>
              <a:t>c1</a:t>
            </a:r>
            <a:r>
              <a:rPr lang="en-US" dirty="0"/>
              <a:t>=2*</a:t>
            </a:r>
            <a:r>
              <a:rPr lang="en-US" dirty="0" err="1"/>
              <a:t>p+1</a:t>
            </a:r>
            <a:r>
              <a:rPr lang="en-US" dirty="0"/>
              <a:t>, right child </a:t>
            </a:r>
            <a:r>
              <a:rPr lang="en-US" dirty="0" err="1"/>
              <a:t>c2</a:t>
            </a:r>
            <a:r>
              <a:rPr lang="en-US" dirty="0"/>
              <a:t>=2*</a:t>
            </a:r>
            <a:r>
              <a:rPr lang="en-US" dirty="0" err="1"/>
              <a:t>p+2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12" y="5408412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c=(1, 3, 5, ..) then c is left, parent at (c-1)/2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2329" y="6013530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c=(2, 4, 6, ..) then c is right, parent at (c-2)/2</a:t>
            </a:r>
          </a:p>
        </p:txBody>
      </p:sp>
    </p:spTree>
    <p:extLst>
      <p:ext uri="{BB962C8B-B14F-4D97-AF65-F5344CB8AC3E}">
        <p14:creationId xmlns:p14="http://schemas.microsoft.com/office/powerpoint/2010/main" val="62807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2094405" y="2551837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Priority Queue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via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9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an excellent way to implement a priority queue.</a:t>
            </a:r>
          </a:p>
          <a:p>
            <a:r>
              <a:rPr lang="en-US" dirty="0"/>
              <a:t>Two procedures needed to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elements from this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element is added at the end of the heap as last leaf</a:t>
            </a:r>
          </a:p>
          <a:p>
            <a:r>
              <a:rPr lang="en-US" dirty="0"/>
              <a:t>Restoring the heap property is achieved by moving from the last leaf toward the root.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52800"/>
            <a:ext cx="8763000" cy="2006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02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672"/>
            <a:ext cx="8153400" cy="5246728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62936"/>
            <a:ext cx="3752850" cy="3124200"/>
          </a:xfrm>
          <a:prstGeom prst="rect">
            <a:avLst/>
          </a:prstGeom>
          <a:effectLst>
            <a:glow rad="5588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517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means removing root element from heap (the largest)</a:t>
            </a:r>
          </a:p>
          <a:p>
            <a:r>
              <a:rPr lang="en-US" dirty="0"/>
              <a:t>Then the last leaf is put in its place, this time, moving from the root down the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8400"/>
            <a:ext cx="8661400" cy="37465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33800" y="5715000"/>
            <a:ext cx="17526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85"/>
            <a:ext cx="9144000" cy="55027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1843087"/>
            <a:ext cx="4238625" cy="3171825"/>
          </a:xfrm>
          <a:prstGeom prst="rect">
            <a:avLst/>
          </a:prstGeom>
          <a:effectLst>
            <a:glow rad="4699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66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940520" y="2551837"/>
            <a:ext cx="5262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 formation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 heapsort</a:t>
            </a:r>
          </a:p>
        </p:txBody>
      </p:sp>
    </p:spTree>
    <p:extLst>
      <p:ext uri="{BB962C8B-B14F-4D97-AF65-F5344CB8AC3E}">
        <p14:creationId xmlns:p14="http://schemas.microsoft.com/office/powerpoint/2010/main" val="90986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Heaps can be implemented as arrays</a:t>
            </a:r>
          </a:p>
          <a:p>
            <a:pPr lvl="1"/>
            <a:r>
              <a:rPr lang="en-US" dirty="0"/>
              <a:t>Each heap is an array</a:t>
            </a:r>
          </a:p>
          <a:p>
            <a:pPr lvl="1"/>
            <a:r>
              <a:rPr lang="en-US" dirty="0"/>
              <a:t>Some arrays are not heaps</a:t>
            </a:r>
          </a:p>
          <a:p>
            <a:pPr lvl="2"/>
            <a:r>
              <a:rPr lang="en-US" dirty="0"/>
              <a:t>So we need to re-organize data in the array to represent a heap</a:t>
            </a:r>
          </a:p>
          <a:p>
            <a:r>
              <a:rPr lang="en-US" dirty="0"/>
              <a:t>Top-down approach</a:t>
            </a:r>
          </a:p>
          <a:p>
            <a:pPr lvl="1"/>
            <a:r>
              <a:rPr lang="en-US" dirty="0"/>
              <a:t>Start with an empty heap and sequentially include elements into a growing heap.</a:t>
            </a:r>
          </a:p>
          <a:p>
            <a:r>
              <a:rPr lang="en-US" dirty="0"/>
              <a:t>Floyd algorithm, heap is built bottom-up </a:t>
            </a:r>
          </a:p>
          <a:p>
            <a:pPr lvl="1"/>
            <a:r>
              <a:rPr lang="en-US" dirty="0"/>
              <a:t>Small heaps are formed and repetitively merged into larger heap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821690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539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Deletion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AVL Trees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Heaps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64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1115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355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424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473200"/>
            <a:ext cx="6756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0315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7467600" cy="383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6214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70000"/>
            <a:ext cx="8102600" cy="4305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67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514600"/>
            <a:ext cx="89154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from </a:t>
            </a:r>
            <a:r>
              <a:rPr lang="en-US" dirty="0" err="1"/>
              <a:t>nonleaf</a:t>
            </a:r>
            <a:r>
              <a:rPr lang="en-US" dirty="0"/>
              <a:t> node: data[n/2 -1] </a:t>
            </a:r>
          </a:p>
          <a:p>
            <a:pPr lvl="1"/>
            <a:r>
              <a:rPr lang="en-US" dirty="0"/>
              <a:t>Because we build the tree from left to right, with the left most is the root node and next two elements will be its two children and so on… </a:t>
            </a:r>
          </a:p>
          <a:p>
            <a:pPr lvl="1"/>
            <a:r>
              <a:rPr lang="en-US" dirty="0"/>
              <a:t>[n/2-1] will be the last node which is none-leave</a:t>
            </a:r>
          </a:p>
          <a:p>
            <a:pPr lvl="1"/>
            <a:r>
              <a:rPr lang="en-US" dirty="0"/>
              <a:t>Since in a binary tree: Half of the nodes (if the tree is complete binary tree) will be non-leaves.</a:t>
            </a:r>
          </a:p>
          <a:p>
            <a:r>
              <a:rPr lang="en-US" dirty="0"/>
              <a:t>First: data[n/2-1] and its children (data[n-1], data[n-2])</a:t>
            </a:r>
          </a:p>
          <a:p>
            <a:pPr lvl="1"/>
            <a:r>
              <a:rPr lang="en-US" dirty="0"/>
              <a:t>Swap data[n/2-1] with its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/>
              <a:t> child data[n-2] = 12</a:t>
            </a:r>
          </a:p>
          <a:p>
            <a:r>
              <a:rPr lang="en-US" dirty="0"/>
              <a:t>Next is data[n/2 - 2] and its children (data[n-3], data[n-4])</a:t>
            </a:r>
          </a:p>
          <a:p>
            <a:pPr lvl="1"/>
            <a:r>
              <a:rPr lang="en-US" dirty="0"/>
              <a:t>Swap data[n/2-2] with its larger child data[n-4]</a:t>
            </a:r>
          </a:p>
          <a:p>
            <a:r>
              <a:rPr lang="en-US" dirty="0"/>
              <a:t>Next is data[n/2-3] = 8, and its children (data[n-5], data[n-6]), the children now is starting to be </a:t>
            </a:r>
            <a:r>
              <a:rPr lang="en-US" dirty="0" err="1"/>
              <a:t>nonleaf</a:t>
            </a:r>
            <a:r>
              <a:rPr lang="en-US" dirty="0"/>
              <a:t> so it starts its merging.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154493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746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0469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peech Bubble: Rectangle with Corners Rounded 2"/>
          <p:cNvSpPr/>
          <p:nvPr/>
        </p:nvSpPr>
        <p:spPr>
          <a:xfrm>
            <a:off x="632011" y="4495800"/>
            <a:ext cx="20574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the last parent from last child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8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3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7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91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25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5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0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1012" y="48902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312023" y="5511053"/>
            <a:ext cx="537883" cy="17937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4383742" y="5511053"/>
            <a:ext cx="952500" cy="19818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 flipV="1">
            <a:off x="4922741" y="4614511"/>
            <a:ext cx="1066801" cy="275735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 flipV="1">
            <a:off x="4922742" y="4495799"/>
            <a:ext cx="1512798" cy="39444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5509929" y="5544509"/>
            <a:ext cx="1434253" cy="230302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5509930" y="5544509"/>
            <a:ext cx="2033870" cy="329454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5922307" y="5450501"/>
            <a:ext cx="2207558" cy="50449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5922307" y="5450502"/>
            <a:ext cx="2764493" cy="721698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1965512" y="6204539"/>
            <a:ext cx="4836460" cy="501462"/>
          </a:xfrm>
          <a:prstGeom prst="wedgeRoundRectCallout">
            <a:avLst>
              <a:gd name="adj1" fmla="val -22943"/>
              <a:gd name="adj2" fmla="val -100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567 &gt;&gt; Build 234 &gt;&gt; Build 123 &gt;&gt; Build 012</a:t>
            </a:r>
          </a:p>
        </p:txBody>
      </p:sp>
    </p:spTree>
    <p:extLst>
      <p:ext uri="{BB962C8B-B14F-4D97-AF65-F5344CB8AC3E}">
        <p14:creationId xmlns:p14="http://schemas.microsoft.com/office/powerpoint/2010/main" val="57715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91400" cy="51747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228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 to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565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19387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heap to sorted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8991600" cy="546186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939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825099" y="2551837"/>
            <a:ext cx="54938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Polish notation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(Prefix notation)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34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a normal array into heap array</a:t>
            </a:r>
          </a:p>
          <a:p>
            <a:pPr lvl="1"/>
            <a:r>
              <a:rPr lang="en-US" dirty="0"/>
              <a:t>Using Floyd bottom-up approach</a:t>
            </a:r>
          </a:p>
          <a:p>
            <a:pPr lvl="1"/>
            <a:r>
              <a:rPr lang="en-US" dirty="0"/>
              <a:t>Or using top-down approach</a:t>
            </a:r>
          </a:p>
          <a:p>
            <a:r>
              <a:rPr lang="en-US" dirty="0"/>
              <a:t>Remove the elements from queue and add to another list</a:t>
            </a:r>
          </a:p>
          <a:p>
            <a:pPr lvl="1"/>
            <a:r>
              <a:rPr lang="en-US" dirty="0"/>
              <a:t>Due to the priority, the elements will create increasing order (min-heap) or decreasing order (max-heap)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338387"/>
            <a:ext cx="3209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37968">
            <a:off x="1132609" y="2551837"/>
            <a:ext cx="68788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AVL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tree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(self-balancing BST)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01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ALV tree (by 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 dirty="0"/>
              <a:t>, and Landis) is balanced binary search tree with condition</a:t>
            </a:r>
          </a:p>
          <a:p>
            <a:pPr lvl="1"/>
            <a:r>
              <a:rPr lang="en-US" dirty="0"/>
              <a:t>Height of the left and right </a:t>
            </a:r>
            <a:r>
              <a:rPr lang="en-US" dirty="0" err="1"/>
              <a:t>subtrees</a:t>
            </a:r>
            <a:r>
              <a:rPr lang="en-US" dirty="0"/>
              <a:t> of every node differ by at most one</a:t>
            </a:r>
          </a:p>
          <a:p>
            <a:r>
              <a:rPr lang="en-US" dirty="0"/>
              <a:t>A </a:t>
            </a:r>
            <a:r>
              <a:rPr lang="en-US" b="1" dirty="0"/>
              <a:t>balance factor </a:t>
            </a:r>
            <a:r>
              <a:rPr lang="en-US" dirty="0"/>
              <a:t>is the height of the right </a:t>
            </a:r>
            <a:r>
              <a:rPr lang="en-US" dirty="0" err="1"/>
              <a:t>subtree</a:t>
            </a:r>
            <a:r>
              <a:rPr lang="en-US" dirty="0"/>
              <a:t> minus the height of 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ALV tree, </a:t>
            </a:r>
            <a:r>
              <a:rPr lang="en-US" b="1" dirty="0"/>
              <a:t>balance factors </a:t>
            </a:r>
            <a:r>
              <a:rPr lang="en-US" dirty="0"/>
              <a:t>of all nodes should be +1, 0, or -1.</a:t>
            </a:r>
          </a:p>
          <a:p>
            <a:r>
              <a:rPr lang="en-US" dirty="0"/>
              <a:t>Note also that: Definition of AVL tree is the same as that of the balanced tree. </a:t>
            </a:r>
          </a:p>
          <a:p>
            <a:r>
              <a:rPr lang="en-US" dirty="0"/>
              <a:t>However, the concept of AVL tree always implicitly includes </a:t>
            </a:r>
          </a:p>
          <a:p>
            <a:pPr lvl="1"/>
            <a:r>
              <a:rPr lang="en-US" dirty="0"/>
              <a:t>the techniques for finding balance factors and </a:t>
            </a:r>
          </a:p>
          <a:p>
            <a:pPr lvl="1"/>
            <a:r>
              <a:rPr lang="en-US" dirty="0"/>
              <a:t>balancing the tree.</a:t>
            </a:r>
          </a:p>
        </p:txBody>
      </p:sp>
    </p:spTree>
    <p:extLst>
      <p:ext uri="{BB962C8B-B14F-4D97-AF65-F5344CB8AC3E}">
        <p14:creationId xmlns:p14="http://schemas.microsoft.com/office/powerpoint/2010/main" val="2019328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factors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143000"/>
          </a:xfrm>
        </p:spPr>
        <p:txBody>
          <a:bodyPr/>
          <a:lstStyle/>
          <a:p>
            <a:r>
              <a:rPr lang="en-US" dirty="0"/>
              <a:t>Is defined as height of the right </a:t>
            </a:r>
            <a:r>
              <a:rPr lang="en-US" dirty="0" err="1"/>
              <a:t>subtree</a:t>
            </a:r>
            <a:r>
              <a:rPr lang="en-US" dirty="0"/>
              <a:t> minus height of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847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92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 if the balance factor of AVL tree becomes less than -1 or greater than 1, the tree has to be re-balanced.</a:t>
            </a:r>
          </a:p>
          <a:p>
            <a:r>
              <a:rPr lang="en-US" dirty="0"/>
              <a:t>Four cases, however, two cases to be analyzed and the other two will be symmetrically the same</a:t>
            </a:r>
          </a:p>
          <a:p>
            <a:r>
              <a:rPr lang="en-US" dirty="0">
                <a:solidFill>
                  <a:srgbClr val="FF0000"/>
                </a:solidFill>
              </a:rPr>
              <a:t>First case</a:t>
            </a:r>
            <a:r>
              <a:rPr lang="en-US" dirty="0"/>
              <a:t>: inserting into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>
                <a:solidFill>
                  <a:srgbClr val="FF0000"/>
                </a:solidFill>
              </a:rPr>
              <a:t>Second case</a:t>
            </a:r>
            <a:r>
              <a:rPr lang="en-US" dirty="0"/>
              <a:t>: inserting into the left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</p:txBody>
      </p:sp>
    </p:spTree>
    <p:extLst>
      <p:ext uri="{BB962C8B-B14F-4D97-AF65-F5344CB8AC3E}">
        <p14:creationId xmlns:p14="http://schemas.microsoft.com/office/powerpoint/2010/main" val="124251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50495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00400" y="30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720345" y="12954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Connector 7"/>
          <p:cNvCxnSpPr>
            <a:cxnSpLocks/>
            <a:stCxn id="6" idx="0"/>
            <a:endCxn id="5" idx="3"/>
          </p:cNvCxnSpPr>
          <p:nvPr/>
        </p:nvCxnSpPr>
        <p:spPr>
          <a:xfrm flipV="1">
            <a:off x="3063245" y="695045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1450" y="1086971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13" name="Straight Connector 12"/>
          <p:cNvCxnSpPr>
            <a:stCxn id="5" idx="5"/>
            <a:endCxn id="11" idx="1"/>
          </p:cNvCxnSpPr>
          <p:nvPr/>
        </p:nvCxnSpPr>
        <p:spPr>
          <a:xfrm>
            <a:off x="3655685" y="695045"/>
            <a:ext cx="403880" cy="45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3474710" y="2174403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Connector 15"/>
          <p:cNvCxnSpPr>
            <a:cxnSpLocks/>
            <a:stCxn id="15" idx="0"/>
            <a:endCxn id="11" idx="3"/>
          </p:cNvCxnSpPr>
          <p:nvPr/>
        </p:nvCxnSpPr>
        <p:spPr>
          <a:xfrm flipV="1">
            <a:off x="3817610" y="1477216"/>
            <a:ext cx="241955" cy="69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4343400" y="206636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/>
          <p:cNvCxnSpPr>
            <a:cxnSpLocks/>
            <a:stCxn id="17" idx="0"/>
            <a:endCxn id="11" idx="5"/>
          </p:cNvCxnSpPr>
          <p:nvPr/>
        </p:nvCxnSpPr>
        <p:spPr>
          <a:xfrm flipH="1" flipV="1">
            <a:off x="4436735" y="1477216"/>
            <a:ext cx="249565" cy="58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22783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091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3018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6243625" y="981635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5763570" y="197223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" name="Straight Connector 25"/>
          <p:cNvCxnSpPr>
            <a:cxnSpLocks/>
            <a:stCxn id="25" idx="0"/>
            <a:endCxn id="24" idx="3"/>
          </p:cNvCxnSpPr>
          <p:nvPr/>
        </p:nvCxnSpPr>
        <p:spPr>
          <a:xfrm flipV="1">
            <a:off x="6106470" y="1371880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56110" y="30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8" name="Straight Connector 27"/>
          <p:cNvCxnSpPr>
            <a:cxnSpLocks/>
            <a:stCxn id="24" idx="7"/>
            <a:endCxn id="27" idx="3"/>
          </p:cNvCxnSpPr>
          <p:nvPr/>
        </p:nvCxnSpPr>
        <p:spPr>
          <a:xfrm flipV="1">
            <a:off x="6698910" y="695045"/>
            <a:ext cx="435315" cy="35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675110" y="21336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0" name="Straight Connector 29"/>
          <p:cNvCxnSpPr>
            <a:cxnSpLocks/>
            <a:stCxn id="29" idx="0"/>
            <a:endCxn id="24" idx="5"/>
          </p:cNvCxnSpPr>
          <p:nvPr/>
        </p:nvCxnSpPr>
        <p:spPr>
          <a:xfrm flipH="1" flipV="1">
            <a:off x="6698910" y="1371880"/>
            <a:ext cx="319100" cy="7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543800" y="19812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2" name="Straight Connector 31"/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511395" y="695045"/>
            <a:ext cx="375305" cy="12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38825" y="2955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51310" y="3095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0" y="2933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1" name="Oval 50"/>
          <p:cNvSpPr/>
          <p:nvPr/>
        </p:nvSpPr>
        <p:spPr>
          <a:xfrm>
            <a:off x="1662155" y="3637939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1182100" y="4628539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3" name="Straight Connector 52"/>
          <p:cNvCxnSpPr>
            <a:cxnSpLocks/>
            <a:stCxn id="52" idx="0"/>
            <a:endCxn id="51" idx="3"/>
          </p:cNvCxnSpPr>
          <p:nvPr/>
        </p:nvCxnSpPr>
        <p:spPr>
          <a:xfrm flipV="1">
            <a:off x="1525000" y="4028184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443205" y="442011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5" name="Straight Connector 54"/>
          <p:cNvCxnSpPr>
            <a:stCxn id="51" idx="5"/>
            <a:endCxn id="54" idx="1"/>
          </p:cNvCxnSpPr>
          <p:nvPr/>
        </p:nvCxnSpPr>
        <p:spPr>
          <a:xfrm>
            <a:off x="2117440" y="4028184"/>
            <a:ext cx="403880" cy="45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1936465" y="5390539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/>
          <p:cNvCxnSpPr>
            <a:cxnSpLocks/>
            <a:stCxn id="56" idx="0"/>
            <a:endCxn id="54" idx="3"/>
          </p:cNvCxnSpPr>
          <p:nvPr/>
        </p:nvCxnSpPr>
        <p:spPr>
          <a:xfrm flipV="1">
            <a:off x="2279365" y="4810355"/>
            <a:ext cx="241955" cy="58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2805155" y="54864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9" name="Straight Connector 58"/>
          <p:cNvCxnSpPr>
            <a:cxnSpLocks/>
            <a:stCxn id="58" idx="0"/>
            <a:endCxn id="54" idx="5"/>
          </p:cNvCxnSpPr>
          <p:nvPr/>
        </p:nvCxnSpPr>
        <p:spPr>
          <a:xfrm flipH="1" flipV="1">
            <a:off x="2898490" y="4810355"/>
            <a:ext cx="249565" cy="67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57355" y="56115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12665" y="63520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81355" y="64389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060623" y="43455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64" name="Isosceles Triangle 63"/>
          <p:cNvSpPr/>
          <p:nvPr/>
        </p:nvSpPr>
        <p:spPr>
          <a:xfrm>
            <a:off x="4641523" y="5323584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5" name="Straight Connector 64"/>
          <p:cNvCxnSpPr>
            <a:cxnSpLocks/>
            <a:stCxn id="64" idx="0"/>
            <a:endCxn id="63" idx="3"/>
          </p:cNvCxnSpPr>
          <p:nvPr/>
        </p:nvCxnSpPr>
        <p:spPr>
          <a:xfrm flipV="1">
            <a:off x="4984423" y="4735745"/>
            <a:ext cx="154315" cy="58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182670" y="385454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67" name="Straight Connector 66"/>
          <p:cNvCxnSpPr>
            <a:cxnSpLocks/>
            <a:stCxn id="63" idx="7"/>
            <a:endCxn id="66" idx="2"/>
          </p:cNvCxnSpPr>
          <p:nvPr/>
        </p:nvCxnSpPr>
        <p:spPr>
          <a:xfrm flipV="1">
            <a:off x="5515908" y="4083143"/>
            <a:ext cx="666762" cy="32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>
            <a:off x="5679735" y="50292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9" name="Straight Connector 68"/>
          <p:cNvCxnSpPr>
            <a:cxnSpLocks/>
            <a:stCxn id="68" idx="0"/>
            <a:endCxn id="63" idx="5"/>
          </p:cNvCxnSpPr>
          <p:nvPr/>
        </p:nvCxnSpPr>
        <p:spPr>
          <a:xfrm flipH="1" flipV="1">
            <a:off x="5515908" y="4735745"/>
            <a:ext cx="506727" cy="29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6548425" y="503816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1" name="Straight Connector 70"/>
          <p:cNvCxnSpPr>
            <a:cxnSpLocks/>
            <a:stCxn id="70" idx="0"/>
            <a:endCxn id="66" idx="5"/>
          </p:cNvCxnSpPr>
          <p:nvPr/>
        </p:nvCxnSpPr>
        <p:spPr>
          <a:xfrm flipH="1" flipV="1">
            <a:off x="6637955" y="4244788"/>
            <a:ext cx="253370" cy="79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16778" y="63065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55935" y="599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24625" y="599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34225" y="4311743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Left-left longer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02254" y="3677334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Right-right longer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77148" y="225486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Right-left longer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68596" y="442446"/>
            <a:ext cx="10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Left-right longer</a:t>
            </a:r>
          </a:p>
        </p:txBody>
      </p:sp>
    </p:spTree>
    <p:extLst>
      <p:ext uri="{BB962C8B-B14F-4D97-AF65-F5344CB8AC3E}">
        <p14:creationId xmlns:p14="http://schemas.microsoft.com/office/powerpoint/2010/main" val="303013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Inserting a node 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86"/>
            <a:ext cx="9144000" cy="3263814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: Rounded Corners 4"/>
          <p:cNvSpPr/>
          <p:nvPr/>
        </p:nvSpPr>
        <p:spPr>
          <a:xfrm>
            <a:off x="5105400" y="5181600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outer most is the longest: keep the outer, fix the inner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6957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4343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416158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4783" y="435208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3774" y="45339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2766" y="45339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2481" y="680685"/>
            <a:ext cx="1853119" cy="18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</a:t>
            </a:r>
            <a:r>
              <a:rPr lang="en-US" dirty="0" err="1"/>
              <a:t>P.left</a:t>
            </a:r>
            <a:endParaRPr lang="en-US" dirty="0"/>
          </a:p>
          <a:p>
            <a:pPr algn="ctr"/>
            <a:r>
              <a:rPr lang="en-US" dirty="0"/>
              <a:t>B = </a:t>
            </a:r>
            <a:r>
              <a:rPr lang="en-US" dirty="0" err="1"/>
              <a:t>Q.left</a:t>
            </a:r>
            <a:endParaRPr lang="en-US" dirty="0"/>
          </a:p>
          <a:p>
            <a:pPr algn="ctr"/>
            <a:r>
              <a:rPr lang="en-US" dirty="0"/>
              <a:t>C = </a:t>
            </a:r>
            <a:r>
              <a:rPr lang="en-US" dirty="0" err="1"/>
              <a:t>Q.right</a:t>
            </a:r>
            <a:endParaRPr lang="en-US" dirty="0"/>
          </a:p>
          <a:p>
            <a:pPr algn="ctr"/>
            <a:r>
              <a:rPr lang="en-US" dirty="0"/>
              <a:t>Root = </a:t>
            </a:r>
            <a:r>
              <a:rPr lang="en-US" dirty="0" err="1"/>
              <a:t>P.parent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85098" y="149853"/>
            <a:ext cx="3505200" cy="210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---- child updating</a:t>
            </a:r>
          </a:p>
          <a:p>
            <a:pPr algn="ctr"/>
            <a:r>
              <a:rPr lang="en-US" dirty="0" err="1"/>
              <a:t>Q.Left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q.Right</a:t>
            </a:r>
            <a:r>
              <a:rPr lang="en-US" dirty="0"/>
              <a:t> = c</a:t>
            </a:r>
          </a:p>
          <a:p>
            <a:pPr algn="ctr"/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pPr algn="ctr"/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pPr algn="ctr"/>
            <a:r>
              <a:rPr lang="en-US" dirty="0" err="1"/>
              <a:t>Root.left</a:t>
            </a:r>
            <a:r>
              <a:rPr lang="en-US" dirty="0"/>
              <a:t> = Q if p on the left</a:t>
            </a:r>
          </a:p>
          <a:p>
            <a:pPr algn="ctr"/>
            <a:r>
              <a:rPr lang="en-US" dirty="0" err="1"/>
              <a:t>Root.right</a:t>
            </a:r>
            <a:r>
              <a:rPr lang="en-US" dirty="0"/>
              <a:t> = Q if p on the right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464" y="4902977"/>
            <a:ext cx="3505200" cy="210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---- parent updating</a:t>
            </a:r>
          </a:p>
          <a:p>
            <a:pPr algn="ctr"/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C.Parent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P.Parent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Q.Parent</a:t>
            </a:r>
            <a:r>
              <a:rPr lang="en-US" dirty="0"/>
              <a:t> = root</a:t>
            </a:r>
          </a:p>
        </p:txBody>
      </p:sp>
    </p:spTree>
    <p:extLst>
      <p:ext uri="{BB962C8B-B14F-4D97-AF65-F5344CB8AC3E}">
        <p14:creationId xmlns:p14="http://schemas.microsoft.com/office/powerpoint/2010/main" val="649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6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 and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special notation for propositional logic that eliminates all parentheses from formulas</a:t>
            </a:r>
          </a:p>
          <a:p>
            <a:pPr lvl="1"/>
            <a:r>
              <a:rPr lang="en-US" dirty="0"/>
              <a:t>(5-6)*7 = *-567</a:t>
            </a:r>
          </a:p>
          <a:p>
            <a:r>
              <a:rPr lang="en-US" dirty="0"/>
              <a:t>Compiler rejects everything that is not essential to retrieve the proper meaning of formulas</a:t>
            </a:r>
          </a:p>
        </p:txBody>
      </p:sp>
    </p:spTree>
    <p:extLst>
      <p:ext uri="{BB962C8B-B14F-4D97-AF65-F5344CB8AC3E}">
        <p14:creationId xmlns:p14="http://schemas.microsoft.com/office/powerpoint/2010/main" val="3517324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62354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2767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962555" y="31911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667000" y="17618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905000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667000" y="29048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3962400" y="1761845"/>
            <a:ext cx="143855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114955" y="1143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8402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2276755"/>
            <a:ext cx="1895755" cy="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40891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2981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057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2981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895755"/>
            <a:ext cx="1895755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219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219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057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038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3666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12976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286155"/>
            <a:ext cx="1667155" cy="100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3448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57536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276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667000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1828800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667000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056309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12718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0" idx="7"/>
          </p:cNvCxnSpPr>
          <p:nvPr/>
        </p:nvCxnSpPr>
        <p:spPr>
          <a:xfrm flipH="1">
            <a:off x="3505200" y="1380845"/>
            <a:ext cx="1057555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1"/>
          </p:cNvCxnSpPr>
          <p:nvPr/>
        </p:nvCxnSpPr>
        <p:spPr>
          <a:xfrm>
            <a:off x="3505200" y="2295245"/>
            <a:ext cx="9051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4886045" y="1380845"/>
            <a:ext cx="12769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733800" y="762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528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Inserting a node to the left </a:t>
            </a:r>
            <a:r>
              <a:rPr lang="en-US" dirty="0" err="1"/>
              <a:t>subtree</a:t>
            </a:r>
            <a:r>
              <a:rPr lang="en-US" dirty="0"/>
              <a:t> of the right child (more complex)</a:t>
            </a:r>
          </a:p>
          <a:p>
            <a:r>
              <a:rPr lang="en-US" dirty="0"/>
              <a:t>A double rotation is needed. </a:t>
            </a:r>
          </a:p>
          <a:p>
            <a:pPr lvl="1"/>
            <a:r>
              <a:rPr lang="en-US" dirty="0"/>
              <a:t>First: Rotating R about Q and then </a:t>
            </a:r>
          </a:p>
          <a:p>
            <a:pPr lvl="1"/>
            <a:r>
              <a:rPr lang="en-US" dirty="0"/>
              <a:t>Second: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0029"/>
            <a:ext cx="9144000" cy="308837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: Rounded Corners 4"/>
          <p:cNvSpPr/>
          <p:nvPr/>
        </p:nvSpPr>
        <p:spPr>
          <a:xfrm>
            <a:off x="5943600" y="5869671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inner is the longer: drag the inner R to top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4191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1217" y="541586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541586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1500" y="470744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0900" y="2596473"/>
            <a:ext cx="800100" cy="4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3790950" y="3037790"/>
            <a:ext cx="19050" cy="4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55554" y="2479899"/>
            <a:ext cx="800100" cy="4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7955604" y="2921216"/>
            <a:ext cx="19050" cy="4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34200" y="514025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554" y="52197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65154" y="5107086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29180" y="488581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607329"/>
            <a:ext cx="2145354" cy="281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= </a:t>
            </a:r>
            <a:r>
              <a:rPr lang="en-US" dirty="0" err="1"/>
              <a:t>p.parent</a:t>
            </a:r>
            <a:endParaRPr lang="en-US" dirty="0"/>
          </a:p>
          <a:p>
            <a:pPr algn="ctr"/>
            <a:r>
              <a:rPr lang="en-US" sz="1600" dirty="0" err="1"/>
              <a:t>P_left</a:t>
            </a:r>
            <a:r>
              <a:rPr lang="en-US" sz="1600" dirty="0"/>
              <a:t> = (</a:t>
            </a:r>
            <a:r>
              <a:rPr lang="en-US" sz="1600" dirty="0" err="1"/>
              <a:t>root.left</a:t>
            </a:r>
            <a:r>
              <a:rPr lang="en-US" sz="1600" dirty="0"/>
              <a:t>==p)</a:t>
            </a:r>
            <a:endParaRPr lang="en-US" dirty="0"/>
          </a:p>
          <a:p>
            <a:pPr algn="ctr"/>
            <a:r>
              <a:rPr lang="en-US" dirty="0"/>
              <a:t>A = </a:t>
            </a:r>
            <a:r>
              <a:rPr lang="en-US" dirty="0" err="1"/>
              <a:t>P.left</a:t>
            </a:r>
            <a:endParaRPr lang="en-US" dirty="0"/>
          </a:p>
          <a:p>
            <a:pPr algn="ctr"/>
            <a:r>
              <a:rPr lang="en-US" dirty="0"/>
              <a:t>B = </a:t>
            </a:r>
            <a:r>
              <a:rPr lang="en-US" dirty="0" err="1"/>
              <a:t>R.left</a:t>
            </a:r>
            <a:endParaRPr lang="en-US" dirty="0"/>
          </a:p>
          <a:p>
            <a:pPr algn="ctr"/>
            <a:r>
              <a:rPr lang="en-US" dirty="0"/>
              <a:t>C = </a:t>
            </a:r>
            <a:r>
              <a:rPr lang="en-US" dirty="0" err="1"/>
              <a:t>R.right</a:t>
            </a:r>
            <a:endParaRPr lang="en-US" dirty="0"/>
          </a:p>
          <a:p>
            <a:pPr algn="ctr"/>
            <a:r>
              <a:rPr lang="en-US" dirty="0"/>
              <a:t>D = </a:t>
            </a:r>
            <a:r>
              <a:rPr lang="en-US" dirty="0" err="1"/>
              <a:t>Q.right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99004" y="413081"/>
            <a:ext cx="2404150" cy="281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</a:t>
            </a:r>
            <a:r>
              <a:rPr lang="en-US" dirty="0" err="1"/>
              <a:t>p_left</a:t>
            </a:r>
            <a:r>
              <a:rPr lang="en-US" dirty="0"/>
              <a:t>) </a:t>
            </a:r>
            <a:r>
              <a:rPr lang="en-US" dirty="0" err="1"/>
              <a:t>root.left</a:t>
            </a:r>
            <a:r>
              <a:rPr lang="en-US" dirty="0"/>
              <a:t> = R</a:t>
            </a:r>
          </a:p>
          <a:p>
            <a:pPr algn="ctr"/>
            <a:r>
              <a:rPr lang="en-US" dirty="0"/>
              <a:t>Else </a:t>
            </a:r>
            <a:r>
              <a:rPr lang="en-US" dirty="0" err="1"/>
              <a:t>root.right</a:t>
            </a:r>
            <a:r>
              <a:rPr lang="en-US" dirty="0"/>
              <a:t> = R</a:t>
            </a:r>
          </a:p>
          <a:p>
            <a:pPr algn="ctr"/>
            <a:r>
              <a:rPr lang="en-US" dirty="0" err="1"/>
              <a:t>R.Left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R.Right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pPr algn="ctr"/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pPr algn="ctr"/>
            <a:r>
              <a:rPr lang="en-US" dirty="0" err="1"/>
              <a:t>Q.Left</a:t>
            </a:r>
            <a:r>
              <a:rPr lang="en-US" dirty="0"/>
              <a:t> = C</a:t>
            </a:r>
          </a:p>
          <a:p>
            <a:pPr algn="ctr"/>
            <a:r>
              <a:rPr lang="en-US" dirty="0" err="1"/>
              <a:t>Q.Right</a:t>
            </a:r>
            <a:r>
              <a:rPr lang="en-US" dirty="0"/>
              <a:t> = D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906" y="3959921"/>
            <a:ext cx="2404150" cy="281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R.Parent</a:t>
            </a:r>
            <a:r>
              <a:rPr lang="en-US" dirty="0"/>
              <a:t> = root</a:t>
            </a:r>
          </a:p>
          <a:p>
            <a:pPr algn="ctr"/>
            <a:r>
              <a:rPr lang="en-US" dirty="0" err="1"/>
              <a:t>P.Parent</a:t>
            </a:r>
            <a:r>
              <a:rPr lang="en-US" dirty="0"/>
              <a:t> = R</a:t>
            </a:r>
          </a:p>
          <a:p>
            <a:pPr algn="ctr"/>
            <a:r>
              <a:rPr lang="en-US" dirty="0" err="1"/>
              <a:t>Q.Parent</a:t>
            </a:r>
            <a:r>
              <a:rPr lang="en-US" dirty="0"/>
              <a:t> = R</a:t>
            </a:r>
          </a:p>
          <a:p>
            <a:pPr algn="ctr"/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pPr algn="ctr"/>
            <a:r>
              <a:rPr lang="en-US" dirty="0" err="1"/>
              <a:t>C.Parent</a:t>
            </a:r>
            <a:r>
              <a:rPr lang="en-US" dirty="0"/>
              <a:t> = Q</a:t>
            </a:r>
          </a:p>
          <a:p>
            <a:pPr algn="ctr"/>
            <a:r>
              <a:rPr lang="en-US" dirty="0" err="1"/>
              <a:t>D.Parent</a:t>
            </a:r>
            <a:r>
              <a:rPr lang="en-US" dirty="0"/>
              <a:t> = Q</a:t>
            </a:r>
          </a:p>
        </p:txBody>
      </p:sp>
    </p:spTree>
    <p:extLst>
      <p:ext uri="{BB962C8B-B14F-4D97-AF65-F5344CB8AC3E}">
        <p14:creationId xmlns:p14="http://schemas.microsoft.com/office/powerpoint/2010/main" val="29965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 &amp; their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358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50319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32" name="Straight Arrow Connector 31"/>
          <p:cNvCxnSpPr>
            <a:stCxn id="31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90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1720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00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6294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8959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1814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578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750441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3057245"/>
            <a:ext cx="1353110" cy="5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156264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2981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 flipV="1">
            <a:off x="4962245" y="2657755"/>
            <a:ext cx="1353110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2981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114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3743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438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5657290" y="2676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181445" y="3438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164760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352490" y="31334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191390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019248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99945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523845" y="1990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618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5238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71800" y="1371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886200" y="1828800"/>
            <a:ext cx="16671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06731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429000" y="2057400"/>
            <a:ext cx="21243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297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Particular kind of binary tree, called heap, has two properties</a:t>
            </a:r>
          </a:p>
          <a:p>
            <a:pPr lvl="1"/>
            <a:r>
              <a:rPr lang="en-US" dirty="0"/>
              <a:t>Value of each node is greater than or equal to the values of its children</a:t>
            </a:r>
          </a:p>
          <a:p>
            <a:pPr lvl="1"/>
            <a:r>
              <a:rPr lang="en-US" dirty="0"/>
              <a:t>The tree is nearly complete, i.e. it is perfectly balanced, and </a:t>
            </a:r>
            <a:r>
              <a:rPr lang="en-US" dirty="0">
                <a:solidFill>
                  <a:srgbClr val="FF0000"/>
                </a:solidFill>
              </a:rPr>
              <a:t>leaves in the last level are all in the left most positions first</a:t>
            </a:r>
            <a:r>
              <a:rPr lang="en-US" dirty="0"/>
              <a:t>.</a:t>
            </a:r>
          </a:p>
          <a:p>
            <a:r>
              <a:rPr lang="en-US" dirty="0"/>
              <a:t>These two properties define a </a:t>
            </a:r>
            <a:r>
              <a:rPr lang="en-US" b="1" dirty="0"/>
              <a:t>max heap</a:t>
            </a:r>
            <a:r>
              <a:rPr lang="en-US" dirty="0"/>
              <a:t>.</a:t>
            </a:r>
          </a:p>
          <a:p>
            <a:r>
              <a:rPr lang="en-US" dirty="0"/>
              <a:t>If “</a:t>
            </a:r>
            <a:r>
              <a:rPr lang="en-US" b="1" dirty="0"/>
              <a:t>greater</a:t>
            </a:r>
            <a:r>
              <a:rPr lang="en-US" dirty="0"/>
              <a:t>” in the first property is replaced with “</a:t>
            </a:r>
            <a:r>
              <a:rPr lang="en-US" b="1" dirty="0"/>
              <a:t>less</a:t>
            </a:r>
            <a:r>
              <a:rPr lang="en-US" dirty="0"/>
              <a:t>”, then the definition specifies a </a:t>
            </a:r>
            <a:r>
              <a:rPr lang="en-US" b="1" dirty="0"/>
              <a:t>min heap</a:t>
            </a:r>
            <a:r>
              <a:rPr lang="en-US" dirty="0"/>
              <a:t>.</a:t>
            </a:r>
          </a:p>
          <a:p>
            <a:r>
              <a:rPr lang="en-US" dirty="0"/>
              <a:t>Heap is used as Priority Queue and for heap-sorting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0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 flipV="1">
            <a:off x="3429000" y="1209955"/>
            <a:ext cx="1810310" cy="84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976089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9560824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4428845" y="21428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39248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4012068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4733645" y="1350683"/>
            <a:ext cx="1267665" cy="46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0" y="808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3"/>
            <a:endCxn id="30" idx="7"/>
          </p:cNvCxnSpPr>
          <p:nvPr/>
        </p:nvCxnSpPr>
        <p:spPr>
          <a:xfrm flipH="1">
            <a:off x="3362045" y="1350683"/>
            <a:ext cx="1048310" cy="54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5192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ALV tree seen before might be child of some other node in the tree</a:t>
            </a:r>
          </a:p>
          <a:p>
            <a:r>
              <a:rPr lang="en-US" dirty="0"/>
              <a:t>If a node is entered to the tree and the balance of P is disturbed and then restored.</a:t>
            </a:r>
          </a:p>
          <a:p>
            <a:pPr lvl="1"/>
            <a:r>
              <a:rPr lang="en-US" dirty="0"/>
              <a:t>Does extra work needed to be done for the predecessor(s) of P?</a:t>
            </a:r>
          </a:p>
          <a:p>
            <a:r>
              <a:rPr lang="en-US" dirty="0"/>
              <a:t>Fortunately, NO, since after rotation height of the new tree is exactly the same as that of the previous one.</a:t>
            </a:r>
          </a:p>
          <a:p>
            <a:r>
              <a:rPr lang="en-US" dirty="0"/>
              <a:t>Which mean the balance factor of parent of the new root (Q in previous example)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1239144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the general solution is:</a:t>
            </a:r>
          </a:p>
          <a:p>
            <a:pPr lvl="1"/>
            <a:r>
              <a:rPr lang="en-US" dirty="0"/>
              <a:t>Find a node P for which the balance factor becomes unacceptable after a node is inserted</a:t>
            </a:r>
          </a:p>
          <a:p>
            <a:pPr lvl="1"/>
            <a:r>
              <a:rPr lang="en-US" dirty="0"/>
              <a:t>This is detected by moving up toward the root from newly inserted node</a:t>
            </a:r>
          </a:p>
          <a:p>
            <a:pPr lvl="1"/>
            <a:r>
              <a:rPr lang="en-US" dirty="0"/>
              <a:t>If the old balance factor is +-1 it might be changed to +-2</a:t>
            </a:r>
          </a:p>
          <a:p>
            <a:pPr lvl="1"/>
            <a:r>
              <a:rPr lang="en-US" dirty="0"/>
              <a:t>The first node whose balance factor is changed to +-2 becomes the root P of a </a:t>
            </a:r>
            <a:r>
              <a:rPr lang="en-US" dirty="0" err="1"/>
              <a:t>subtree</a:t>
            </a:r>
            <a:r>
              <a:rPr lang="en-US" dirty="0"/>
              <a:t> that we need to balance</a:t>
            </a:r>
          </a:p>
          <a:p>
            <a:pPr lvl="1"/>
            <a:r>
              <a:rPr lang="en-US" dirty="0"/>
              <a:t>Balance factors for the nodes, above this node doesn’t need to be updated </a:t>
            </a:r>
          </a:p>
          <a:p>
            <a:pPr lvl="2"/>
            <a:r>
              <a:rPr lang="en-US" dirty="0"/>
              <a:t>Coz after balancing new tree has the same height as the old one</a:t>
            </a:r>
          </a:p>
        </p:txBody>
      </p:sp>
    </p:spTree>
    <p:extLst>
      <p:ext uri="{BB962C8B-B14F-4D97-AF65-F5344CB8AC3E}">
        <p14:creationId xmlns:p14="http://schemas.microsoft.com/office/powerpoint/2010/main" val="1629869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2978502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the inserted node</a:t>
            </a:r>
          </a:p>
          <a:p>
            <a:pPr marL="342900" indent="-342900">
              <a:buAutoNum type="arabicPeriod"/>
            </a:pPr>
            <a:r>
              <a:rPr lang="en-US" dirty="0"/>
              <a:t>Find balance factors of all nodes on this path</a:t>
            </a:r>
          </a:p>
          <a:p>
            <a:pPr marL="342900" indent="-342900">
              <a:buAutoNum type="arabicPeriod"/>
            </a:pPr>
            <a:r>
              <a:rPr lang="en-US" dirty="0"/>
              <a:t>Up until finding a node with balance factor = +2</a:t>
            </a:r>
          </a:p>
          <a:p>
            <a:pPr marL="342900" indent="-342900">
              <a:buAutoNum type="arabicPeriod"/>
            </a:pPr>
            <a:r>
              <a:rPr lang="en-US" dirty="0"/>
              <a:t>This node P is the root node for us to apply rotation algorithm (2 cases studied above)</a:t>
            </a:r>
          </a:p>
        </p:txBody>
      </p:sp>
    </p:spTree>
    <p:extLst>
      <p:ext uri="{BB962C8B-B14F-4D97-AF65-F5344CB8AC3E}">
        <p14:creationId xmlns:p14="http://schemas.microsoft.com/office/powerpoint/2010/main" val="3388941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2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apply </a:t>
            </a:r>
            <a:r>
              <a:rPr lang="en-US" dirty="0" err="1"/>
              <a:t>deleteByCopying</a:t>
            </a:r>
            <a:r>
              <a:rPr lang="en-US" dirty="0"/>
              <a:t>() to delete the node</a:t>
            </a:r>
          </a:p>
          <a:p>
            <a:r>
              <a:rPr lang="en-US" dirty="0"/>
              <a:t>After the node is deleted, balance factors are updated from the parent up to the root.</a:t>
            </a:r>
          </a:p>
          <a:p>
            <a:r>
              <a:rPr lang="en-US" dirty="0"/>
              <a:t>For each node in this path, whose balance factor becomes +-2, a single or double rotation has to be done.</a:t>
            </a:r>
          </a:p>
          <a:p>
            <a:r>
              <a:rPr lang="en-US" dirty="0"/>
              <a:t>Important, it doesn’t stop after the first ode P is found, as in case of Insertion.</a:t>
            </a:r>
          </a:p>
        </p:txBody>
      </p:sp>
    </p:spTree>
    <p:extLst>
      <p:ext uri="{BB962C8B-B14F-4D97-AF65-F5344CB8AC3E}">
        <p14:creationId xmlns:p14="http://schemas.microsoft.com/office/powerpoint/2010/main" val="108017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heaps and non-heap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46991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52324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of immediate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cases + corresponding symmetric cases.</a:t>
            </a:r>
          </a:p>
          <a:p>
            <a:r>
              <a:rPr lang="en-US" b="1" dirty="0"/>
              <a:t>Case 1</a:t>
            </a:r>
            <a:r>
              <a:rPr lang="en-US" dirty="0"/>
              <a:t>: A root node P with balance factor +1 and right child Q with balance factor +1</a:t>
            </a:r>
          </a:p>
          <a:p>
            <a:r>
              <a:rPr lang="en-US" b="1" dirty="0"/>
              <a:t>Case 2</a:t>
            </a:r>
            <a:r>
              <a:rPr lang="en-US" dirty="0"/>
              <a:t>: A root node P with balance factor +1 and right child Q with balance factor 0</a:t>
            </a:r>
          </a:p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b="1" dirty="0"/>
              <a:t>Case 3</a:t>
            </a:r>
            <a:r>
              <a:rPr lang="en-US" dirty="0"/>
              <a:t>: The left child R of Q has balance factor of -1</a:t>
            </a:r>
          </a:p>
          <a:p>
            <a:pPr lvl="1"/>
            <a:r>
              <a:rPr lang="en-US" b="1" dirty="0"/>
              <a:t>Case 4</a:t>
            </a:r>
            <a:r>
              <a:rPr lang="en-US" dirty="0"/>
              <a:t>: The right child R of Q has balance factor of +1</a:t>
            </a:r>
          </a:p>
        </p:txBody>
      </p:sp>
    </p:spTree>
    <p:extLst>
      <p:ext uri="{BB962C8B-B14F-4D97-AF65-F5344CB8AC3E}">
        <p14:creationId xmlns:p14="http://schemas.microsoft.com/office/powerpoint/2010/main" val="965171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P: +1, Q: +1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1: A root node P with balance factor +1 and right child Q with balance factor +1</a:t>
            </a:r>
          </a:p>
          <a:p>
            <a:pPr lvl="1"/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57400"/>
            <a:ext cx="7340600" cy="41402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peech Bubble: Rectangle with Corners Rounded 4"/>
          <p:cNvSpPr/>
          <p:nvPr/>
        </p:nvSpPr>
        <p:spPr>
          <a:xfrm>
            <a:off x="5486400" y="2667000"/>
            <a:ext cx="3276600" cy="1524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 on </a:t>
            </a:r>
            <a:r>
              <a:rPr lang="en-US" sz="2800" dirty="0" err="1"/>
              <a:t>P.left</a:t>
            </a:r>
            <a:endParaRPr lang="en-US" sz="2800" dirty="0"/>
          </a:p>
          <a:p>
            <a:pPr algn="ctr"/>
            <a:r>
              <a:rPr lang="en-US" sz="2800" dirty="0"/>
              <a:t>Right-Right longer</a:t>
            </a:r>
          </a:p>
          <a:p>
            <a:pPr algn="ctr"/>
            <a:r>
              <a:rPr lang="en-US" sz="2800" dirty="0"/>
              <a:t>Left-Left longer</a:t>
            </a:r>
          </a:p>
        </p:txBody>
      </p:sp>
    </p:spTree>
    <p:extLst>
      <p:ext uri="{BB962C8B-B14F-4D97-AF65-F5344CB8AC3E}">
        <p14:creationId xmlns:p14="http://schemas.microsoft.com/office/powerpoint/2010/main" val="348976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P:+1, Q:0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905000"/>
          </a:xfrm>
        </p:spPr>
        <p:txBody>
          <a:bodyPr/>
          <a:lstStyle/>
          <a:p>
            <a:r>
              <a:rPr lang="en-US" dirty="0"/>
              <a:t>Case 2: A root node P with balance factor +1 and right child Q with balance factor 0</a:t>
            </a:r>
          </a:p>
          <a:p>
            <a:pPr lvl="1"/>
            <a:r>
              <a:rPr lang="en-US" dirty="0"/>
              <a:t>Rotate Q about P (</a:t>
            </a:r>
            <a:r>
              <a:rPr lang="en-US" dirty="0">
                <a:solidFill>
                  <a:srgbClr val="FF0000"/>
                </a:solidFill>
              </a:rPr>
              <a:t>So the same as case 1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7643"/>
            <a:ext cx="6845300" cy="3890757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peech Bubble: Rectangle with Corners Rounded 4"/>
          <p:cNvSpPr/>
          <p:nvPr/>
        </p:nvSpPr>
        <p:spPr>
          <a:xfrm>
            <a:off x="4800600" y="990600"/>
            <a:ext cx="3276600" cy="1524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 on </a:t>
            </a:r>
            <a:r>
              <a:rPr lang="en-US" sz="2800" dirty="0" err="1"/>
              <a:t>P.left</a:t>
            </a:r>
            <a:endParaRPr lang="en-US" sz="2800" dirty="0"/>
          </a:p>
          <a:p>
            <a:pPr algn="ctr"/>
            <a:r>
              <a:rPr lang="en-US" sz="2800" dirty="0"/>
              <a:t>Right-Right longer</a:t>
            </a:r>
          </a:p>
          <a:p>
            <a:pPr algn="ctr"/>
            <a:r>
              <a:rPr lang="en-US" sz="2800" dirty="0"/>
              <a:t>Left-Left longer</a:t>
            </a:r>
          </a:p>
        </p:txBody>
      </p:sp>
    </p:spTree>
    <p:extLst>
      <p:ext uri="{BB962C8B-B14F-4D97-AF65-F5344CB8AC3E}">
        <p14:creationId xmlns:p14="http://schemas.microsoft.com/office/powerpoint/2010/main" val="17483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P:+1, Q:-1, R:-1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3: The left child R of Q has balance factor of -1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peech Bubble: Rectangle with Corners Rounded 4"/>
          <p:cNvSpPr/>
          <p:nvPr/>
        </p:nvSpPr>
        <p:spPr>
          <a:xfrm>
            <a:off x="4800600" y="989386"/>
            <a:ext cx="3276600" cy="1524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 on </a:t>
            </a:r>
            <a:r>
              <a:rPr lang="en-US" sz="2800" dirty="0" err="1"/>
              <a:t>P.left</a:t>
            </a:r>
            <a:endParaRPr lang="en-US" sz="2800" dirty="0"/>
          </a:p>
          <a:p>
            <a:pPr algn="ctr"/>
            <a:r>
              <a:rPr lang="en-US" sz="2800" dirty="0"/>
              <a:t>Right-Right longer</a:t>
            </a:r>
          </a:p>
          <a:p>
            <a:pPr algn="ctr"/>
            <a:r>
              <a:rPr lang="en-US" sz="2800" dirty="0"/>
              <a:t>Left-Left longer</a:t>
            </a:r>
          </a:p>
        </p:txBody>
      </p:sp>
    </p:spTree>
    <p:extLst>
      <p:ext uri="{BB962C8B-B14F-4D97-AF65-F5344CB8AC3E}">
        <p14:creationId xmlns:p14="http://schemas.microsoft.com/office/powerpoint/2010/main" val="35728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95600" y="18288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00" y="31242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310627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6165" y="2465359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0" y="24876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0786" y="24876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5465" y="23733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0" y="2406959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914" y="4343164"/>
            <a:ext cx="3781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updating children</a:t>
            </a:r>
          </a:p>
          <a:p>
            <a:r>
              <a:rPr lang="en-US" dirty="0" err="1"/>
              <a:t>p.parent.left</a:t>
            </a:r>
            <a:r>
              <a:rPr lang="en-US" dirty="0"/>
              <a:t> = r if </a:t>
            </a:r>
            <a:r>
              <a:rPr lang="en-US" dirty="0" err="1"/>
              <a:t>p.parent.left</a:t>
            </a:r>
            <a:r>
              <a:rPr lang="en-US" dirty="0"/>
              <a:t>==p</a:t>
            </a:r>
          </a:p>
          <a:p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r>
              <a:rPr lang="en-US" dirty="0" err="1"/>
              <a:t>q.Left</a:t>
            </a:r>
            <a:r>
              <a:rPr lang="en-US" dirty="0"/>
              <a:t> = c</a:t>
            </a:r>
          </a:p>
          <a:p>
            <a:r>
              <a:rPr lang="en-US" dirty="0" err="1"/>
              <a:t>q.Right</a:t>
            </a:r>
            <a:r>
              <a:rPr lang="en-US" dirty="0"/>
              <a:t> = d</a:t>
            </a:r>
          </a:p>
          <a:p>
            <a:r>
              <a:rPr lang="en-US" dirty="0" err="1"/>
              <a:t>r.Left</a:t>
            </a:r>
            <a:r>
              <a:rPr lang="en-US" dirty="0"/>
              <a:t> = p</a:t>
            </a:r>
          </a:p>
          <a:p>
            <a:r>
              <a:rPr lang="en-US" dirty="0" err="1"/>
              <a:t>r.Right</a:t>
            </a:r>
            <a:r>
              <a:rPr lang="en-US" dirty="0"/>
              <a:t> = 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6664" y="4257976"/>
            <a:ext cx="3534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updating parent</a:t>
            </a:r>
          </a:p>
          <a:p>
            <a:r>
              <a:rPr lang="en-US" dirty="0" err="1"/>
              <a:t>r.Parent</a:t>
            </a:r>
            <a:r>
              <a:rPr lang="en-US" dirty="0"/>
              <a:t> = </a:t>
            </a:r>
            <a:r>
              <a:rPr lang="en-US" dirty="0" err="1"/>
              <a:t>p.parent</a:t>
            </a:r>
            <a:r>
              <a:rPr lang="en-US" dirty="0"/>
              <a:t> (first thing)</a:t>
            </a:r>
          </a:p>
          <a:p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r>
              <a:rPr lang="en-US" dirty="0" err="1"/>
              <a:t>c.Parent</a:t>
            </a:r>
            <a:r>
              <a:rPr lang="en-US" dirty="0"/>
              <a:t> = q;</a:t>
            </a:r>
          </a:p>
          <a:p>
            <a:r>
              <a:rPr lang="en-US" dirty="0" err="1"/>
              <a:t>d.Parent</a:t>
            </a:r>
            <a:r>
              <a:rPr lang="en-US" dirty="0"/>
              <a:t> = q;</a:t>
            </a:r>
          </a:p>
          <a:p>
            <a:r>
              <a:rPr lang="en-US" dirty="0" err="1"/>
              <a:t>p.Parent</a:t>
            </a:r>
            <a:r>
              <a:rPr lang="en-US" dirty="0"/>
              <a:t> = r;</a:t>
            </a:r>
          </a:p>
          <a:p>
            <a:r>
              <a:rPr lang="en-US" dirty="0" err="1"/>
              <a:t>q.Parent</a:t>
            </a:r>
            <a:r>
              <a:rPr lang="en-US" dirty="0"/>
              <a:t> = 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1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4: The right child R of Q has balance factor of +1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  <a:p>
            <a:r>
              <a:rPr lang="en-US" dirty="0">
                <a:solidFill>
                  <a:srgbClr val="FF0000"/>
                </a:solidFill>
              </a:rPr>
              <a:t>(Same as case 3, both cases can be processed in the same way)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8001000" cy="35590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30482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915400" cy="868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Tree visualization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650876" y="1520545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590800" y="27432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260042" y="271794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057400" y="3881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371600" y="5024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2743200" y="5024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93776" y="25146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796118" y="3863789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6004113" y="3868271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4336676" y="4977653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6689913" y="4977653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1637" y="35814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2796" y="46482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3210487" y="3863789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0719" y="35814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6172200" y="944563"/>
            <a:ext cx="2514600" cy="1036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compute width </a:t>
            </a:r>
          </a:p>
          <a:p>
            <a:pPr algn="ctr"/>
            <a:r>
              <a:rPr lang="en-US" dirty="0"/>
              <a:t>+ placing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14300" y="944562"/>
            <a:ext cx="2514600" cy="172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y is trivial</a:t>
            </a:r>
          </a:p>
          <a:p>
            <a:pPr algn="ctr"/>
            <a:r>
              <a:rPr lang="en-US" dirty="0"/>
              <a:t>+ x is the offset from center </a:t>
            </a:r>
            <a:r>
              <a:rPr lang="en-US" dirty="0" err="1"/>
              <a:t>x0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root.x</a:t>
            </a:r>
            <a:r>
              <a:rPr lang="en-US" dirty="0"/>
              <a:t> = </a:t>
            </a:r>
            <a:r>
              <a:rPr lang="en-US" dirty="0" err="1"/>
              <a:t>x0</a:t>
            </a:r>
            <a:endParaRPr lang="en-US" dirty="0"/>
          </a:p>
          <a:p>
            <a:pPr algn="ctr"/>
            <a:r>
              <a:rPr lang="en-US" dirty="0"/>
              <a:t>+ left = </a:t>
            </a:r>
            <a:r>
              <a:rPr lang="en-US" dirty="0" err="1"/>
              <a:t>root.left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left.x</a:t>
            </a:r>
            <a:r>
              <a:rPr lang="en-US" dirty="0"/>
              <a:t> = </a:t>
            </a:r>
            <a:r>
              <a:rPr lang="en-US" dirty="0" err="1"/>
              <a:t>root.x</a:t>
            </a:r>
            <a:r>
              <a:rPr lang="en-US" dirty="0"/>
              <a:t> -  </a:t>
            </a:r>
          </a:p>
        </p:txBody>
      </p:sp>
    </p:spTree>
    <p:extLst>
      <p:ext uri="{BB962C8B-B14F-4D97-AF65-F5344CB8AC3E}">
        <p14:creationId xmlns:p14="http://schemas.microsoft.com/office/powerpoint/2010/main" val="40717838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complete tree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4926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23308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23622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33214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33214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44588" y="3352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8988" y="3352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14881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3263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235771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3169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64188" y="334831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6482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tree has h layers then it will have 2^(h-1) leaves</a:t>
            </a:r>
          </a:p>
          <a:p>
            <a:endParaRPr lang="en-US" dirty="0"/>
          </a:p>
          <a:p>
            <a:r>
              <a:rPr lang="en-US" dirty="0"/>
              <a:t>We compute the tree with 2^(h-1) width and h height as the base rectangle</a:t>
            </a:r>
          </a:p>
        </p:txBody>
      </p:sp>
    </p:spTree>
    <p:extLst>
      <p:ext uri="{BB962C8B-B14F-4D97-AF65-F5344CB8AC3E}">
        <p14:creationId xmlns:p14="http://schemas.microsoft.com/office/powerpoint/2010/main" val="32178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 seen as tree (probably non-heap)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75744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971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Non-heap tree:</a:t>
            </a:r>
          </a:p>
          <a:p>
            <a:r>
              <a:rPr lang="en-US" dirty="0">
                <a:solidFill>
                  <a:srgbClr val="FF0000"/>
                </a:solidFill>
              </a:rPr>
              <a:t>Elements of array are placed sequentially level to level and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235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 seen as heap tree</a:t>
            </a:r>
          </a:p>
          <a:p>
            <a:r>
              <a:rPr lang="en-US" dirty="0"/>
              <a:t>Array can be represented by many heaps</a:t>
            </a:r>
          </a:p>
          <a:p>
            <a:pPr lvl="1"/>
            <a:r>
              <a:rPr lang="en-US" dirty="0"/>
              <a:t>Since heap only decides the order from level to level, not among siblings (same level)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144000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1609532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4041</TotalTime>
  <Words>3414</Words>
  <Application>Microsoft Office PowerPoint</Application>
  <PresentationFormat>On-screen Show (4:3)</PresentationFormat>
  <Paragraphs>891</Paragraphs>
  <Slides>78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ＭＳ Ｐゴシック</vt:lpstr>
      <vt:lpstr>Arial</vt:lpstr>
      <vt:lpstr>Calibri</vt:lpstr>
      <vt:lpstr>FGRTemplate</vt:lpstr>
      <vt:lpstr>Binary Trees</vt:lpstr>
      <vt:lpstr>Objectives</vt:lpstr>
      <vt:lpstr>PowerPoint Presentation</vt:lpstr>
      <vt:lpstr>Polish Notation and Expression Trees</vt:lpstr>
      <vt:lpstr>Expression trees &amp; their traversals</vt:lpstr>
      <vt:lpstr>Heap</vt:lpstr>
      <vt:lpstr>Examples of heaps and non-heap</vt:lpstr>
      <vt:lpstr>Heaps can be implemented by arrays</vt:lpstr>
      <vt:lpstr>Heaps can be implemented by arrays</vt:lpstr>
      <vt:lpstr>PowerPoint Presentation</vt:lpstr>
      <vt:lpstr>PowerPoint Presentation</vt:lpstr>
      <vt:lpstr>Heaps as Priority Queues</vt:lpstr>
      <vt:lpstr>Enqueue to a Heap</vt:lpstr>
      <vt:lpstr>Enqueue to a Heap</vt:lpstr>
      <vt:lpstr>Dequeuing from heap</vt:lpstr>
      <vt:lpstr>Dequeuing from heap</vt:lpstr>
      <vt:lpstr>PowerPoint Presentation</vt:lpstr>
      <vt:lpstr>Heaps and Arrays</vt:lpstr>
      <vt:lpstr>Top-down method</vt:lpstr>
      <vt:lpstr>Top-down method</vt:lpstr>
      <vt:lpstr>Top-down method</vt:lpstr>
      <vt:lpstr>Top-down method</vt:lpstr>
      <vt:lpstr>Top-down method</vt:lpstr>
      <vt:lpstr>Top-down method</vt:lpstr>
      <vt:lpstr>Floyd, Bottom up approach</vt:lpstr>
      <vt:lpstr>Floyd, Bottom up approach</vt:lpstr>
      <vt:lpstr>Floyd, Bottom up approach</vt:lpstr>
      <vt:lpstr>Transforming array to heap</vt:lpstr>
      <vt:lpstr>Transforming heap to sorted array</vt:lpstr>
      <vt:lpstr>Heap Sort</vt:lpstr>
      <vt:lpstr>PowerPoint Presentation</vt:lpstr>
      <vt:lpstr>AVL Trees</vt:lpstr>
      <vt:lpstr>Balance factors of nodes</vt:lpstr>
      <vt:lpstr>Insertion and rebalancing</vt:lpstr>
      <vt:lpstr>Insertion in an AVL Tree</vt:lpstr>
      <vt:lpstr>PowerPoint Presentation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In a larger AVL tree</vt:lpstr>
      <vt:lpstr>In a larger AVL tree</vt:lpstr>
      <vt:lpstr>In a larger AVL tree</vt:lpstr>
      <vt:lpstr>Deletion and rebalancing</vt:lpstr>
      <vt:lpstr>Deletion</vt:lpstr>
      <vt:lpstr>Cases of immediate rotation</vt:lpstr>
      <vt:lpstr>Case 1: P: +1, Q: +1</vt:lpstr>
      <vt:lpstr>Case 2: P:+1, Q:0</vt:lpstr>
      <vt:lpstr>Case 3: P:+1, Q:-1, R:-1</vt:lpstr>
      <vt:lpstr>PowerPoint Presentation</vt:lpstr>
      <vt:lpstr>Case 4:</vt:lpstr>
      <vt:lpstr>Objectives</vt:lpstr>
      <vt:lpstr>Tree visualization</vt:lpstr>
      <vt:lpstr>Assuming complete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230</cp:revision>
  <dcterms:created xsi:type="dcterms:W3CDTF">2013-07-03T07:19:54Z</dcterms:created>
  <dcterms:modified xsi:type="dcterms:W3CDTF">2017-05-26T13:59:50Z</dcterms:modified>
</cp:coreProperties>
</file>