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90" r:id="rId4"/>
    <p:sldId id="291" r:id="rId5"/>
    <p:sldId id="292" r:id="rId6"/>
    <p:sldId id="353" r:id="rId7"/>
    <p:sldId id="354" r:id="rId8"/>
    <p:sldId id="355" r:id="rId9"/>
    <p:sldId id="356" r:id="rId10"/>
    <p:sldId id="294" r:id="rId11"/>
    <p:sldId id="293" r:id="rId12"/>
    <p:sldId id="295" r:id="rId13"/>
    <p:sldId id="296" r:id="rId14"/>
    <p:sldId id="332" r:id="rId15"/>
    <p:sldId id="297" r:id="rId16"/>
    <p:sldId id="298" r:id="rId17"/>
    <p:sldId id="341" r:id="rId18"/>
    <p:sldId id="299" r:id="rId19"/>
    <p:sldId id="300" r:id="rId20"/>
    <p:sldId id="301" r:id="rId21"/>
    <p:sldId id="333" r:id="rId22"/>
    <p:sldId id="302" r:id="rId23"/>
    <p:sldId id="334" r:id="rId24"/>
    <p:sldId id="303" r:id="rId25"/>
    <p:sldId id="342" r:id="rId26"/>
    <p:sldId id="304" r:id="rId27"/>
    <p:sldId id="351" r:id="rId28"/>
    <p:sldId id="307" r:id="rId29"/>
    <p:sldId id="308" r:id="rId30"/>
    <p:sldId id="357" r:id="rId31"/>
    <p:sldId id="309" r:id="rId32"/>
    <p:sldId id="310" r:id="rId33"/>
    <p:sldId id="311" r:id="rId34"/>
    <p:sldId id="312" r:id="rId35"/>
    <p:sldId id="338" r:id="rId36"/>
    <p:sldId id="314" r:id="rId37"/>
    <p:sldId id="315" r:id="rId38"/>
    <p:sldId id="335" r:id="rId39"/>
    <p:sldId id="316" r:id="rId40"/>
    <p:sldId id="336" r:id="rId41"/>
    <p:sldId id="317" r:id="rId42"/>
    <p:sldId id="337" r:id="rId43"/>
    <p:sldId id="318" r:id="rId44"/>
    <p:sldId id="340" r:id="rId45"/>
    <p:sldId id="319" r:id="rId46"/>
    <p:sldId id="339" r:id="rId47"/>
    <p:sldId id="320" r:id="rId48"/>
    <p:sldId id="321" r:id="rId49"/>
    <p:sldId id="322" r:id="rId50"/>
    <p:sldId id="352" r:id="rId51"/>
    <p:sldId id="324" r:id="rId52"/>
    <p:sldId id="327" r:id="rId53"/>
    <p:sldId id="328" r:id="rId54"/>
    <p:sldId id="329" r:id="rId55"/>
    <p:sldId id="330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31" r:id="rId65"/>
    <p:sldId id="289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1" autoAdjust="0"/>
    <p:restoredTop sz="93264" autoAdjust="0"/>
  </p:normalViewPr>
  <p:slideViewPr>
    <p:cSldViewPr>
      <p:cViewPr varScale="1">
        <p:scale>
          <a:sx n="120" d="100"/>
          <a:sy n="120" d="100"/>
        </p:scale>
        <p:origin x="6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8982-5481-5E4F-8BCA-E7C51D917E2E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00D64-C8A8-F44C-A3D6-898140BB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ADT: Abstract Data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Stack &amp;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 sort of </a:t>
            </a:r>
            <a:r>
              <a:rPr lang="en-US" b="1" dirty="0"/>
              <a:t>nesting</a:t>
            </a:r>
            <a:r>
              <a:rPr lang="en-US" dirty="0"/>
              <a:t> (such as parentheses)</a:t>
            </a:r>
          </a:p>
          <a:p>
            <a:r>
              <a:rPr lang="en-US" dirty="0"/>
              <a:t>Evaluating </a:t>
            </a:r>
            <a:r>
              <a:rPr lang="en-US" b="1" dirty="0"/>
              <a:t>arithmetic expressions </a:t>
            </a:r>
            <a:r>
              <a:rPr lang="en-US" dirty="0"/>
              <a:t>(and other sorts of expression)</a:t>
            </a:r>
          </a:p>
          <a:p>
            <a:r>
              <a:rPr lang="en-US" dirty="0"/>
              <a:t>Implementing function or </a:t>
            </a:r>
            <a:r>
              <a:rPr lang="en-US" b="1" dirty="0"/>
              <a:t>method calls</a:t>
            </a:r>
          </a:p>
          <a:p>
            <a:r>
              <a:rPr lang="en-US" dirty="0"/>
              <a:t>Keeping track of previous choices (as in </a:t>
            </a:r>
            <a:r>
              <a:rPr lang="en-US" b="1" dirty="0"/>
              <a:t>backtracking</a:t>
            </a:r>
            <a:r>
              <a:rPr lang="en-US" dirty="0"/>
              <a:t>)</a:t>
            </a:r>
          </a:p>
          <a:p>
            <a:r>
              <a:rPr lang="en-US" dirty="0"/>
              <a:t>Keeping track of choices yet to be made (as in creating a maze)</a:t>
            </a:r>
          </a:p>
          <a:p>
            <a:r>
              <a:rPr lang="en-US" b="1" dirty="0"/>
              <a:t>Undo</a:t>
            </a:r>
            <a:r>
              <a:rPr lang="en-US" dirty="0"/>
              <a:t> sequence in a text editor </a:t>
            </a:r>
          </a:p>
          <a:p>
            <a:r>
              <a:rPr lang="en-US" b="1" dirty="0"/>
              <a:t>Auxiliary</a:t>
            </a:r>
            <a:r>
              <a:rPr lang="en-US" dirty="0"/>
              <a:t> data structure for algorithms</a:t>
            </a:r>
          </a:p>
          <a:p>
            <a:r>
              <a:rPr lang="en-US" b="1" dirty="0"/>
              <a:t>Component</a:t>
            </a:r>
            <a:r>
              <a:rPr lang="en-US" dirty="0"/>
              <a:t> of other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17450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an operation of ADT sometimes cause error condition, called an exception</a:t>
            </a:r>
          </a:p>
          <a:p>
            <a:r>
              <a:rPr lang="en-US" dirty="0"/>
              <a:t>An operation that cannot be executed will throw an exception.</a:t>
            </a:r>
          </a:p>
          <a:p>
            <a:r>
              <a:rPr lang="en-US" dirty="0"/>
              <a:t>In the Stack ADT, operations pop and top cannot be performed if the stack is empty</a:t>
            </a:r>
          </a:p>
          <a:p>
            <a:r>
              <a:rPr lang="en-US" dirty="0"/>
              <a:t>Attempting the execution of pop or top on an empty stack throws a </a:t>
            </a:r>
            <a:r>
              <a:rPr lang="en-US" i="1" dirty="0" err="1">
                <a:solidFill>
                  <a:srgbClr val="0000FF"/>
                </a:solidFill>
              </a:rPr>
              <a:t>StackEmptyException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9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 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does stack in memory actually 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time a method is called, an activation record (AR, which is also called Stack frame) is allocated for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record usually contains following information: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Parameters</a:t>
            </a:r>
            <a:r>
              <a:rPr lang="en-US" dirty="0"/>
              <a:t> and </a:t>
            </a:r>
            <a:r>
              <a:rPr lang="en-US" b="1" dirty="0"/>
              <a:t>local variables </a:t>
            </a:r>
            <a:r>
              <a:rPr lang="en-US" dirty="0"/>
              <a:t>used in the called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to the caller’s activation record.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Return address</a:t>
            </a:r>
            <a:r>
              <a:rPr lang="en-US" dirty="0"/>
              <a:t>, the address of the caller’s instruction immediately following the call.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Return value </a:t>
            </a:r>
            <a:r>
              <a:rPr lang="en-US" dirty="0"/>
              <a:t>for a method not declared as void. </a:t>
            </a:r>
          </a:p>
          <a:p>
            <a:pPr marL="1371600" lvl="2" indent="-514350"/>
            <a:r>
              <a:rPr lang="en-US" dirty="0"/>
              <a:t>Because activation record size varies for different method calls, the returned value is placed right above the activation record of the caller.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0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 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Each new activation record is placed on the top of the run-time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 method terminates, its activation record is removed from the top of the runtime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Thus, first AR placed on the stack is the last one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9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way of implementing the Stack ADT uses an array</a:t>
            </a:r>
          </a:p>
          <a:p>
            <a:r>
              <a:rPr lang="en-US" dirty="0"/>
              <a:t>We add elements from left to right</a:t>
            </a:r>
          </a:p>
          <a:p>
            <a:r>
              <a:rPr lang="en-US" dirty="0"/>
              <a:t>A variable top keeps track of the index of the top element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38877"/>
              </p:ext>
            </p:extLst>
          </p:nvPr>
        </p:nvGraphicFramePr>
        <p:xfrm>
          <a:off x="1371600" y="4114800"/>
          <a:ext cx="609598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Wave 5"/>
          <p:cNvSpPr/>
          <p:nvPr/>
        </p:nvSpPr>
        <p:spPr>
          <a:xfrm rot="5400000">
            <a:off x="5048250" y="3752850"/>
            <a:ext cx="381000" cy="952500"/>
          </a:xfrm>
          <a:prstGeom prst="wav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…</a:t>
            </a: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9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storing the stack elements may become full</a:t>
            </a:r>
          </a:p>
          <a:p>
            <a:r>
              <a:rPr lang="en-US" dirty="0"/>
              <a:t>A push operation will then throw a </a:t>
            </a:r>
            <a:r>
              <a:rPr lang="en-US" dirty="0" err="1"/>
              <a:t>FullStackException</a:t>
            </a:r>
            <a:endParaRPr lang="en-US" dirty="0"/>
          </a:p>
          <a:p>
            <a:pPr lvl="1"/>
            <a:r>
              <a:rPr lang="en-US" dirty="0"/>
              <a:t>Limitation of the array-based implementation</a:t>
            </a:r>
          </a:p>
          <a:p>
            <a:pPr lvl="1"/>
            <a:r>
              <a:rPr lang="en-US" dirty="0"/>
              <a:t>Not intrinsic to the Stack ADT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21213"/>
              </p:ext>
            </p:extLst>
          </p:nvPr>
        </p:nvGraphicFramePr>
        <p:xfrm>
          <a:off x="1371600" y="4693920"/>
          <a:ext cx="61180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top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Wave 5"/>
          <p:cNvSpPr/>
          <p:nvPr/>
        </p:nvSpPr>
        <p:spPr>
          <a:xfrm rot="5400000">
            <a:off x="5048250" y="4331970"/>
            <a:ext cx="381000" cy="952500"/>
          </a:xfrm>
          <a:prstGeom prst="wav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…</a:t>
            </a: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0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Common characteristics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Object[] a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top, max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ArrayStack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max)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ArrayStack</a:t>
            </a:r>
            <a:r>
              <a:rPr lang="en-US" dirty="0">
                <a:latin typeface="Courier"/>
                <a:cs typeface="Courier"/>
              </a:rPr>
              <a:t>() – default max=50</a:t>
            </a:r>
          </a:p>
          <a:p>
            <a:r>
              <a:rPr lang="en-US" dirty="0"/>
              <a:t>Common behaviors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isFull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clear()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grow()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push()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top()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pop()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4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73200"/>
            <a:ext cx="8928100" cy="3898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4775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400"/>
            <a:ext cx="9144000" cy="526048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3092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Stacks</a:t>
            </a:r>
          </a:p>
          <a:p>
            <a:r>
              <a:rPr lang="en-US" dirty="0">
                <a:latin typeface="Calibri" charset="0"/>
              </a:rPr>
              <a:t>Array-based stack</a:t>
            </a:r>
          </a:p>
          <a:p>
            <a:r>
              <a:rPr lang="en-US" dirty="0">
                <a:latin typeface="Calibri" charset="0"/>
              </a:rPr>
              <a:t>Stack implemented by a singly linked list</a:t>
            </a:r>
          </a:p>
          <a:p>
            <a:r>
              <a:rPr lang="en-US" dirty="0">
                <a:latin typeface="Calibri" charset="0"/>
              </a:rPr>
              <a:t>Stack class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Queues</a:t>
            </a:r>
          </a:p>
          <a:p>
            <a:r>
              <a:rPr lang="en-US" dirty="0">
                <a:latin typeface="Calibri" charset="0"/>
              </a:rPr>
              <a:t>Priority Queues</a:t>
            </a:r>
          </a:p>
          <a:p>
            <a:r>
              <a:rPr lang="en-US" dirty="0">
                <a:latin typeface="Calibri" charset="0"/>
              </a:rPr>
              <a:t>Queue interface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Reading at home</a:t>
            </a:r>
          </a:p>
          <a:p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7" y="1143000"/>
            <a:ext cx="8764131" cy="4953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6267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based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Implementation of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4115"/>
            <a:ext cx="8763000" cy="51118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605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Implementation of Stack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9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implementation of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23920"/>
            <a:ext cx="8763000" cy="532448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2103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Stack – Convert 10 to binary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8288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11430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11430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54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052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052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28194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28194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18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816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816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44958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1"/>
          </p:cNvCxnSpPr>
          <p:nvPr/>
        </p:nvCxnSpPr>
        <p:spPr>
          <a:xfrm>
            <a:off x="44958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82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196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58000" y="24384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58000" y="18288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6172200" y="2019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1"/>
          </p:cNvCxnSpPr>
          <p:nvPr/>
        </p:nvCxnSpPr>
        <p:spPr>
          <a:xfrm>
            <a:off x="6172200" y="20193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1676400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0" y="2221468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848600" y="1981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84482" y="1764268"/>
            <a:ext cx="6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43" name="Freeform 42"/>
          <p:cNvSpPr/>
          <p:nvPr/>
        </p:nvSpPr>
        <p:spPr>
          <a:xfrm>
            <a:off x="7889875" y="2063750"/>
            <a:ext cx="944563" cy="572492"/>
          </a:xfrm>
          <a:custGeom>
            <a:avLst/>
            <a:gdLst>
              <a:gd name="connsiteX0" fmla="*/ 944563 w 944563"/>
              <a:gd name="connsiteY0" fmla="*/ 0 h 572492"/>
              <a:gd name="connsiteX1" fmla="*/ 777875 w 944563"/>
              <a:gd name="connsiteY1" fmla="*/ 492125 h 572492"/>
              <a:gd name="connsiteX2" fmla="*/ 0 w 944563"/>
              <a:gd name="connsiteY2" fmla="*/ 571500 h 57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563" h="572492">
                <a:moveTo>
                  <a:pt x="944563" y="0"/>
                </a:moveTo>
                <a:cubicBezTo>
                  <a:pt x="939932" y="198437"/>
                  <a:pt x="935302" y="396875"/>
                  <a:pt x="777875" y="492125"/>
                </a:cubicBezTo>
                <a:cubicBezTo>
                  <a:pt x="620448" y="587375"/>
                  <a:pt x="0" y="571500"/>
                  <a:pt x="0" y="57150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56930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46" name="Straight Arrow Connector 45"/>
          <p:cNvCxnSpPr>
            <a:stCxn id="35" idx="1"/>
            <a:endCxn id="29" idx="3"/>
          </p:cNvCxnSpPr>
          <p:nvPr/>
        </p:nvCxnSpPr>
        <p:spPr>
          <a:xfrm flipH="1">
            <a:off x="6172200" y="2628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78659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52" name="Straight Arrow Connector 51"/>
          <p:cNvCxnSpPr>
            <a:stCxn id="35" idx="2"/>
            <a:endCxn id="53" idx="0"/>
          </p:cNvCxnSpPr>
          <p:nvPr/>
        </p:nvCxnSpPr>
        <p:spPr>
          <a:xfrm>
            <a:off x="73533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580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152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56" name="Straight Arrow Connector 55"/>
          <p:cNvCxnSpPr>
            <a:endCxn id="57" idx="0"/>
          </p:cNvCxnSpPr>
          <p:nvPr/>
        </p:nvCxnSpPr>
        <p:spPr>
          <a:xfrm>
            <a:off x="56769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1816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88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495800" y="2628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02259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61" name="Straight Arrow Connector 60"/>
          <p:cNvCxnSpPr>
            <a:endCxn id="62" idx="0"/>
          </p:cNvCxnSpPr>
          <p:nvPr/>
        </p:nvCxnSpPr>
        <p:spPr>
          <a:xfrm>
            <a:off x="40005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5052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624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2819400" y="2628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25859" y="258782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>
          <a:xfrm>
            <a:off x="23241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8800" y="33528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86000" y="2895600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2400" y="40386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8288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052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816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858000" y="4038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7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/>
      <p:bldP spid="18" grpId="0"/>
      <p:bldP spid="19" grpId="0" animBg="1"/>
      <p:bldP spid="20" grpId="0" animBg="1"/>
      <p:bldP spid="23" grpId="0"/>
      <p:bldP spid="24" grpId="0"/>
      <p:bldP spid="29" grpId="0" animBg="1"/>
      <p:bldP spid="30" grpId="0" animBg="1"/>
      <p:bldP spid="33" grpId="0"/>
      <p:bldP spid="34" grpId="0"/>
      <p:bldP spid="35" grpId="0" animBg="1"/>
      <p:bldP spid="36" grpId="0" animBg="1"/>
      <p:bldP spid="39" grpId="0"/>
      <p:bldP spid="40" grpId="0"/>
      <p:bldP spid="42" grpId="0"/>
      <p:bldP spid="43" grpId="0" animBg="1"/>
      <p:bldP spid="44" grpId="0"/>
      <p:bldP spid="47" grpId="0"/>
      <p:bldP spid="53" grpId="0" animBg="1"/>
      <p:bldP spid="55" grpId="0"/>
      <p:bldP spid="57" grpId="0" animBg="1"/>
      <p:bldP spid="58" grpId="0"/>
      <p:bldP spid="60" grpId="0"/>
      <p:bldP spid="62" grpId="0" animBg="1"/>
      <p:bldP spid="63" grpId="0"/>
      <p:bldP spid="65" grpId="0"/>
      <p:bldP spid="67" grpId="0" animBg="1"/>
      <p:bldP spid="68" grpId="0"/>
      <p:bldP spid="70" grpId="0" animBg="1"/>
      <p:bldP spid="71" grpId="0" animBg="1"/>
      <p:bldP spid="72" grpId="0" animBg="1"/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2117"/>
            <a:ext cx="8839200" cy="536628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7532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833602">
            <a:off x="1624957" y="2093717"/>
            <a:ext cx="569098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489581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is a waiting line that grows by adding elements to its end and shrinks by taking elements from its front</a:t>
            </a:r>
          </a:p>
          <a:p>
            <a:r>
              <a:rPr lang="en-US" dirty="0"/>
              <a:t>A queue is a structure in which both ends are used</a:t>
            </a:r>
          </a:p>
          <a:p>
            <a:pPr lvl="1"/>
            <a:r>
              <a:rPr lang="en-US" dirty="0"/>
              <a:t>One for adding new elements</a:t>
            </a:r>
          </a:p>
          <a:p>
            <a:pPr lvl="1"/>
            <a:r>
              <a:rPr lang="en-US" dirty="0"/>
              <a:t>One for removing them</a:t>
            </a:r>
          </a:p>
          <a:p>
            <a:r>
              <a:rPr lang="en-US" dirty="0"/>
              <a:t>A queue is a FIFO structure: First In/First Out</a:t>
            </a:r>
          </a:p>
        </p:txBody>
      </p:sp>
    </p:spTree>
    <p:extLst>
      <p:ext uri="{BB962C8B-B14F-4D97-AF65-F5344CB8AC3E}">
        <p14:creationId xmlns:p14="http://schemas.microsoft.com/office/powerpoint/2010/main" val="3358897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operations are needed to properly manage a queue:</a:t>
            </a:r>
          </a:p>
          <a:p>
            <a:pPr lvl="1"/>
            <a:r>
              <a:rPr lang="en-US" dirty="0"/>
              <a:t>clear(): clear the queue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(): check to see if queue is empty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(el): put the element at the end of the queue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(): take the first element and remove it from the queue</a:t>
            </a:r>
          </a:p>
          <a:p>
            <a:pPr lvl="1"/>
            <a:r>
              <a:rPr lang="en-US" dirty="0"/>
              <a:t>front(): return first element without removing it (sometimes is named as peek()).</a:t>
            </a:r>
          </a:p>
        </p:txBody>
      </p:sp>
    </p:spTree>
    <p:extLst>
      <p:ext uri="{BB962C8B-B14F-4D97-AF65-F5344CB8AC3E}">
        <p14:creationId xmlns:p14="http://schemas.microsoft.com/office/powerpoint/2010/main" val="174124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833602">
            <a:off x="2285167" y="1901076"/>
            <a:ext cx="490711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076733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does provide interface for Queue and an Implementation for Priority Queue in the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lvl="1"/>
            <a:r>
              <a:rPr lang="en-US" dirty="0" err="1"/>
              <a:t>java.util.Queue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java.util.PriorityQueue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8242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Attempting the execution of </a:t>
            </a:r>
            <a:r>
              <a:rPr lang="en-US" dirty="0" err="1"/>
              <a:t>dequeue</a:t>
            </a:r>
            <a:r>
              <a:rPr lang="en-US" dirty="0"/>
              <a:t> or front on an empty queue throws an </a:t>
            </a:r>
            <a:r>
              <a:rPr lang="en-US" dirty="0" err="1"/>
              <a:t>EmptyQueueException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14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35590"/>
              </p:ext>
            </p:extLst>
          </p:nvPr>
        </p:nvGraphicFramePr>
        <p:xfrm>
          <a:off x="304800" y="990600"/>
          <a:ext cx="85344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“error”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(9, 7)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690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application</a:t>
            </a:r>
          </a:p>
          <a:p>
            <a:pPr lvl="1"/>
            <a:r>
              <a:rPr lang="en-US" dirty="0"/>
              <a:t>Waiting lists</a:t>
            </a:r>
          </a:p>
          <a:p>
            <a:pPr lvl="1"/>
            <a:r>
              <a:rPr lang="en-US" dirty="0"/>
              <a:t>Access to shared resources (e.g., printer)</a:t>
            </a:r>
          </a:p>
          <a:p>
            <a:pPr lvl="1"/>
            <a:r>
              <a:rPr lang="en-US" dirty="0"/>
              <a:t>Multiprogramming</a:t>
            </a:r>
          </a:p>
          <a:p>
            <a:r>
              <a:rPr lang="en-US" dirty="0"/>
              <a:t>Indirect applications</a:t>
            </a:r>
          </a:p>
          <a:p>
            <a:pPr lvl="1"/>
            <a:r>
              <a:rPr lang="en-US" dirty="0"/>
              <a:t>Auxiliary data structure for algorithms</a:t>
            </a:r>
          </a:p>
          <a:p>
            <a:pPr lvl="1"/>
            <a:r>
              <a:rPr lang="en-US" dirty="0"/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676511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Round Robin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Round-robin:</a:t>
            </a:r>
          </a:p>
          <a:p>
            <a:pPr lvl="1"/>
            <a:r>
              <a:rPr lang="en-US" dirty="0"/>
              <a:t>One of simplest scheduling algorithms for processes in OS</a:t>
            </a:r>
          </a:p>
          <a:p>
            <a:pPr lvl="1"/>
            <a:r>
              <a:rPr lang="en-US" dirty="0"/>
              <a:t>Assigns time slices process in equal portions and circular order</a:t>
            </a:r>
          </a:p>
          <a:p>
            <a:pPr lvl="1"/>
            <a:r>
              <a:rPr lang="en-US" dirty="0"/>
              <a:t>Handles all processes without priority.</a:t>
            </a:r>
          </a:p>
          <a:p>
            <a:r>
              <a:rPr lang="en-US" dirty="0"/>
              <a:t>It has properties:</a:t>
            </a:r>
          </a:p>
          <a:p>
            <a:pPr lvl="1"/>
            <a:r>
              <a:rPr lang="en-US" dirty="0"/>
              <a:t>Simple and easy to implement</a:t>
            </a:r>
          </a:p>
          <a:p>
            <a:pPr lvl="1"/>
            <a:r>
              <a:rPr lang="en-US" dirty="0"/>
              <a:t>Starvation-free</a:t>
            </a:r>
          </a:p>
          <a:p>
            <a:r>
              <a:rPr lang="en-US" dirty="0"/>
              <a:t>Applications to other problems</a:t>
            </a:r>
          </a:p>
          <a:p>
            <a:pPr lvl="1"/>
            <a:r>
              <a:rPr lang="en-US" dirty="0"/>
              <a:t>Data packet scheduling in computer networks.</a:t>
            </a:r>
          </a:p>
          <a:p>
            <a:r>
              <a:rPr lang="en-US" dirty="0"/>
              <a:t>Its name comes from round-robin principle </a:t>
            </a:r>
          </a:p>
          <a:p>
            <a:pPr lvl="1"/>
            <a:r>
              <a:rPr lang="en-US" dirty="0"/>
              <a:t>known from other fields</a:t>
            </a:r>
          </a:p>
          <a:p>
            <a:pPr lvl="1"/>
            <a:r>
              <a:rPr lang="en-US" dirty="0"/>
              <a:t>each person takes an equal share of something in turn.</a:t>
            </a:r>
          </a:p>
        </p:txBody>
      </p:sp>
    </p:spTree>
    <p:extLst>
      <p:ext uri="{BB962C8B-B14F-4D97-AF65-F5344CB8AC3E}">
        <p14:creationId xmlns:p14="http://schemas.microsoft.com/office/powerpoint/2010/main" val="2549313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94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array of size N in a circular fashion</a:t>
            </a:r>
          </a:p>
          <a:p>
            <a:r>
              <a:rPr lang="en-US" dirty="0"/>
              <a:t>Two variables keep track of the first and the last</a:t>
            </a:r>
          </a:p>
          <a:p>
            <a:r>
              <a:rPr lang="en-US" b="1" i="1" dirty="0"/>
              <a:t>f</a:t>
            </a:r>
            <a:r>
              <a:rPr lang="en-US" dirty="0"/>
              <a:t> index of the front element</a:t>
            </a:r>
          </a:p>
          <a:p>
            <a:r>
              <a:rPr lang="en-US" b="1" i="1" dirty="0">
                <a:latin typeface="Athelas Regular"/>
                <a:cs typeface="Athelas Regular"/>
              </a:rPr>
              <a:t>l</a:t>
            </a:r>
            <a:r>
              <a:rPr lang="en-US" dirty="0"/>
              <a:t> index of the last element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80700"/>
              </p:ext>
            </p:extLst>
          </p:nvPr>
        </p:nvGraphicFramePr>
        <p:xfrm>
          <a:off x="1371600" y="3691652"/>
          <a:ext cx="61180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76600" y="3352800"/>
            <a:ext cx="231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configuration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57267"/>
              </p:ext>
            </p:extLst>
          </p:nvPr>
        </p:nvGraphicFramePr>
        <p:xfrm>
          <a:off x="1371600" y="4941332"/>
          <a:ext cx="61180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f</a:t>
                      </a:r>
                      <a:endParaRPr lang="en-US" sz="1200" b="1" i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i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1800" y="4572000"/>
            <a:ext cx="329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Wrapped-around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334534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Queue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7315200" cy="538269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245486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isFull</a:t>
            </a:r>
            <a:r>
              <a:rPr lang="en-US" dirty="0"/>
              <a:t>() cases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67019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447800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0574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1752600" y="1752600"/>
            <a:ext cx="496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600" y="2057400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7315200" y="1752600"/>
            <a:ext cx="43338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0" y="137160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91239"/>
              </p:ext>
            </p:extLst>
          </p:nvPr>
        </p:nvGraphicFramePr>
        <p:xfrm>
          <a:off x="1589055" y="2692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3655" y="2743200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1300" y="33528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4929900" y="3048000"/>
            <a:ext cx="496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5055" y="266700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3733800"/>
            <a:ext cx="499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(Already wrapped back and catches first again)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40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336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432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528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24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20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16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912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008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104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82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578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674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770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866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002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098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194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290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38600" y="2667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14800" y="3352800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4343400" y="3048000"/>
            <a:ext cx="43338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029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89554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linear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Can be accessed only at one of its ends for storing and retrieving data</a:t>
            </a:r>
          </a:p>
          <a:p>
            <a:r>
              <a:rPr lang="en-US" dirty="0"/>
              <a:t>A stack is a Last In, First Out (LIFO) data structure</a:t>
            </a:r>
          </a:p>
          <a:p>
            <a:r>
              <a:rPr lang="en-US" dirty="0"/>
              <a:t>Anything added will go to the top</a:t>
            </a:r>
          </a:p>
          <a:p>
            <a:r>
              <a:rPr lang="en-US" dirty="0"/>
              <a:t>Anything removed will be taken from the top </a:t>
            </a:r>
          </a:p>
          <a:p>
            <a:pPr lvl="1"/>
            <a:r>
              <a:rPr lang="en-US" dirty="0"/>
              <a:t>Things are removed in the reverse order that they were inserted</a:t>
            </a:r>
          </a:p>
        </p:txBody>
      </p:sp>
    </p:spTree>
    <p:extLst>
      <p:ext uri="{BB962C8B-B14F-4D97-AF65-F5344CB8AC3E}">
        <p14:creationId xmlns:p14="http://schemas.microsoft.com/office/powerpoint/2010/main" val="3588490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grow()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52441"/>
              </p:ext>
            </p:extLst>
          </p:nvPr>
        </p:nvGraphicFramePr>
        <p:xfrm>
          <a:off x="2286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04800"/>
            <a:ext cx="2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1: first &lt; last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6858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7" name="Straight Arrow Connector 6"/>
          <p:cNvCxnSpPr>
            <a:stCxn id="6" idx="2"/>
            <a:endCxn id="18" idx="0"/>
          </p:cNvCxnSpPr>
          <p:nvPr/>
        </p:nvCxnSpPr>
        <p:spPr>
          <a:xfrm flipH="1">
            <a:off x="1752600" y="105513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2400" y="685800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9" name="Straight Arrow Connector 8"/>
          <p:cNvCxnSpPr>
            <a:stCxn id="8" idx="2"/>
            <a:endCxn id="22" idx="0"/>
          </p:cNvCxnSpPr>
          <p:nvPr/>
        </p:nvCxnSpPr>
        <p:spPr>
          <a:xfrm flipH="1">
            <a:off x="4191000" y="1055132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137160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84499"/>
              </p:ext>
            </p:extLst>
          </p:nvPr>
        </p:nvGraphicFramePr>
        <p:xfrm>
          <a:off x="293655" y="4140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95800" y="35052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4" name="Straight Arrow Connector 13"/>
          <p:cNvCxnSpPr>
            <a:stCxn id="13" idx="2"/>
            <a:endCxn id="28" idx="0"/>
          </p:cNvCxnSpPr>
          <p:nvPr/>
        </p:nvCxnSpPr>
        <p:spPr>
          <a:xfrm>
            <a:off x="4774050" y="3874532"/>
            <a:ext cx="102750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89655" y="411480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478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574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670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766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86200" y="1371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0" y="41148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1600" y="41148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91200" y="4191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4800" y="41148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61124" y="3516868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37" name="Straight Arrow Connector 36"/>
          <p:cNvCxnSpPr>
            <a:stCxn id="36" idx="2"/>
            <a:endCxn id="32" idx="0"/>
          </p:cNvCxnSpPr>
          <p:nvPr/>
        </p:nvCxnSpPr>
        <p:spPr>
          <a:xfrm flipH="1">
            <a:off x="1219200" y="3886200"/>
            <a:ext cx="413862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21535"/>
              </p:ext>
            </p:extLst>
          </p:nvPr>
        </p:nvGraphicFramePr>
        <p:xfrm>
          <a:off x="228600" y="2524760"/>
          <a:ext cx="868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295400" y="685800"/>
            <a:ext cx="3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</a:t>
            </a:r>
          </a:p>
        </p:txBody>
      </p:sp>
      <p:cxnSp>
        <p:nvCxnSpPr>
          <p:cNvPr id="47" name="Straight Arrow Connector 46"/>
          <p:cNvCxnSpPr>
            <a:stCxn id="6" idx="3"/>
            <a:endCxn id="8" idx="1"/>
          </p:cNvCxnSpPr>
          <p:nvPr/>
        </p:nvCxnSpPr>
        <p:spPr>
          <a:xfrm>
            <a:off x="2080500" y="870466"/>
            <a:ext cx="1881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8600" y="2514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38200" y="2514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800" y="2514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057400" y="2514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67000" y="2514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013700" y="2362200"/>
            <a:ext cx="1881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77547" y="1981200"/>
            <a:ext cx="68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-first</a:t>
            </a:r>
          </a:p>
        </p:txBody>
      </p:sp>
      <p:cxnSp>
        <p:nvCxnSpPr>
          <p:cNvPr id="55" name="Straight Arrow Connector 54"/>
          <p:cNvCxnSpPr>
            <a:endCxn id="48" idx="0"/>
          </p:cNvCxnSpPr>
          <p:nvPr/>
        </p:nvCxnSpPr>
        <p:spPr>
          <a:xfrm flipH="1">
            <a:off x="533400" y="1752600"/>
            <a:ext cx="119265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57600" y="1905000"/>
            <a:ext cx="22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 = last – first + 1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4800" y="3124200"/>
            <a:ext cx="2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2: last &lt; first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45869"/>
              </p:ext>
            </p:extLst>
          </p:nvPr>
        </p:nvGraphicFramePr>
        <p:xfrm>
          <a:off x="304800" y="5496560"/>
          <a:ext cx="868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91000" y="3505200"/>
            <a:ext cx="3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029200" y="3733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3600" y="35052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max-1</a:t>
            </a:r>
          </a:p>
        </p:txBody>
      </p:sp>
      <p:cxnSp>
        <p:nvCxnSpPr>
          <p:cNvPr id="72" name="Straight Arrow Connector 71"/>
          <p:cNvCxnSpPr>
            <a:stCxn id="71" idx="2"/>
            <a:endCxn id="30" idx="0"/>
          </p:cNvCxnSpPr>
          <p:nvPr/>
        </p:nvCxnSpPr>
        <p:spPr>
          <a:xfrm flipH="1">
            <a:off x="6096000" y="3874532"/>
            <a:ext cx="260596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6" idx="0"/>
          </p:cNvCxnSpPr>
          <p:nvPr/>
        </p:nvCxnSpPr>
        <p:spPr>
          <a:xfrm flipH="1">
            <a:off x="609600" y="4495800"/>
            <a:ext cx="424065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4800" y="54864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14400" y="54864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524000" y="54864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04800" y="6172200"/>
            <a:ext cx="1881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68647" y="5791200"/>
            <a:ext cx="68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-first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00" y="35052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j=0</a:t>
            </a:r>
          </a:p>
        </p:txBody>
      </p:sp>
      <p:cxnSp>
        <p:nvCxnSpPr>
          <p:cNvPr id="83" name="Straight Arrow Connector 82"/>
          <p:cNvCxnSpPr>
            <a:stCxn id="82" idx="2"/>
            <a:endCxn id="31" idx="0"/>
          </p:cNvCxnSpPr>
          <p:nvPr/>
        </p:nvCxnSpPr>
        <p:spPr>
          <a:xfrm>
            <a:off x="294077" y="3874532"/>
            <a:ext cx="315523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33400" y="3733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2"/>
            <a:endCxn id="90" idx="0"/>
          </p:cNvCxnSpPr>
          <p:nvPr/>
        </p:nvCxnSpPr>
        <p:spPr>
          <a:xfrm>
            <a:off x="609600" y="44958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133600" y="54864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743200" y="54864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209800" y="6172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133600" y="5791200"/>
            <a:ext cx="126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j+max-first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038600" y="4953000"/>
            <a:ext cx="251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 = max– first + last</a:t>
            </a:r>
          </a:p>
        </p:txBody>
      </p:sp>
    </p:spTree>
    <p:extLst>
      <p:ext uri="{BB962C8B-B14F-4D97-AF65-F5344CB8AC3E}">
        <p14:creationId xmlns:p14="http://schemas.microsoft.com/office/powerpoint/2010/main" val="181341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/>
      <p:bldP spid="45" grpId="0"/>
      <p:bldP spid="48" grpId="0" animBg="1"/>
      <p:bldP spid="49" grpId="0" animBg="1"/>
      <p:bldP spid="50" grpId="0" animBg="1"/>
      <p:bldP spid="51" grpId="0" animBg="1"/>
      <p:bldP spid="52" grpId="0" animBg="1"/>
      <p:bldP spid="54" grpId="0"/>
      <p:bldP spid="67" grpId="0"/>
      <p:bldP spid="71" grpId="0"/>
      <p:bldP spid="76" grpId="0" animBg="1"/>
      <p:bldP spid="77" grpId="0" animBg="1"/>
      <p:bldP spid="78" grpId="0" animBg="1"/>
      <p:bldP spid="81" grpId="0"/>
      <p:bldP spid="82" grpId="0"/>
      <p:bldP spid="90" grpId="0" animBg="1"/>
      <p:bldP spid="91" grpId="0" animBg="1"/>
      <p:bldP spid="9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516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400" y="4724400"/>
            <a:ext cx="1910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Mistake:</a:t>
            </a:r>
          </a:p>
          <a:p>
            <a:r>
              <a:rPr lang="en-US" dirty="0">
                <a:solidFill>
                  <a:srgbClr val="FF0000"/>
                </a:solidFill>
              </a:rPr>
              <a:t>Need to + 1 here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43400" y="50292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20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enqueue</a:t>
            </a:r>
            <a:r>
              <a:rPr lang="en-US" dirty="0"/>
              <a:t>()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14245"/>
              </p:ext>
            </p:extLst>
          </p:nvPr>
        </p:nvGraphicFramePr>
        <p:xfrm>
          <a:off x="1512855" y="3210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7724" y="2548652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6" name="Straight Arrow Connector 5"/>
          <p:cNvCxnSpPr>
            <a:endCxn id="10" idx="0"/>
          </p:cNvCxnSpPr>
          <p:nvPr/>
        </p:nvCxnSpPr>
        <p:spPr>
          <a:xfrm flipH="1">
            <a:off x="4866324" y="286869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89724" y="2548652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18324" y="2868692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08855" y="318516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61524" y="31851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71124" y="31851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80724" y="31851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90324" y="31851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99924" y="31851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3200400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72050"/>
              </p:ext>
            </p:extLst>
          </p:nvPr>
        </p:nvGraphicFramePr>
        <p:xfrm>
          <a:off x="1512855" y="20335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6800" y="13716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1345050" y="1740932"/>
            <a:ext cx="483750" cy="26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3124" y="1371600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20" name="Straight Arrow Connector 19"/>
          <p:cNvCxnSpPr>
            <a:endCxn id="27" idx="0"/>
          </p:cNvCxnSpPr>
          <p:nvPr/>
        </p:nvCxnSpPr>
        <p:spPr>
          <a:xfrm flipH="1">
            <a:off x="1828800" y="1691640"/>
            <a:ext cx="566262" cy="33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08855" y="2008108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2023348"/>
            <a:ext cx="609600" cy="381000"/>
          </a:xfrm>
          <a:prstGeom prst="rect">
            <a:avLst/>
          </a:prstGeom>
          <a:solidFill>
            <a:schemeClr val="accent3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" y="1002268"/>
            <a:ext cx="318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1: first or wrapped back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2160" y="4236720"/>
            <a:ext cx="178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2: Normal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48611"/>
              </p:ext>
            </p:extLst>
          </p:nvPr>
        </p:nvGraphicFramePr>
        <p:xfrm>
          <a:off x="1524000" y="4963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19400" y="4377452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34" name="Straight Arrow Connector 33"/>
          <p:cNvCxnSpPr>
            <a:endCxn id="38" idx="0"/>
          </p:cNvCxnSpPr>
          <p:nvPr/>
        </p:nvCxnSpPr>
        <p:spPr>
          <a:xfrm flipH="1">
            <a:off x="3048000" y="462129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56924" y="4335304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085524" y="4655344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0000" y="493776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43200" y="4937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52800" y="4937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962400" y="4937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0" y="4937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81600" y="4937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91200" y="4910852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9" grpId="0"/>
      <p:bldP spid="27" grpId="0" animBg="1"/>
      <p:bldP spid="33" grpId="0"/>
      <p:bldP spid="35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16000"/>
            <a:ext cx="8940800" cy="4165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453305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dequeue</a:t>
            </a:r>
            <a:r>
              <a:rPr lang="en-US" dirty="0"/>
              <a:t>()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71769"/>
              </p:ext>
            </p:extLst>
          </p:nvPr>
        </p:nvGraphicFramePr>
        <p:xfrm>
          <a:off x="1512855" y="20335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13716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564250" y="1740932"/>
            <a:ext cx="483750" cy="26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2324" y="1371600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8" name="Straight Arrow Connector 7"/>
          <p:cNvCxnSpPr>
            <a:endCxn id="10" idx="0"/>
          </p:cNvCxnSpPr>
          <p:nvPr/>
        </p:nvCxnSpPr>
        <p:spPr>
          <a:xfrm flipH="1">
            <a:off x="3048000" y="1691640"/>
            <a:ext cx="566262" cy="33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08855" y="2008108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2023348"/>
            <a:ext cx="609600" cy="381000"/>
          </a:xfrm>
          <a:prstGeom prst="rect">
            <a:avLst/>
          </a:prstGeom>
          <a:solidFill>
            <a:schemeClr val="accent3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1002268"/>
            <a:ext cx="58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1: only one element (first==last) then first=last=-1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08023"/>
              </p:ext>
            </p:extLst>
          </p:nvPr>
        </p:nvGraphicFramePr>
        <p:xfrm>
          <a:off x="1512855" y="3667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63500" y="3005852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292100" y="332589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3005852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267200" y="3325892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08855" y="364236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0" y="3642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3642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43200" y="3642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52800" y="3642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62400" y="3642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10400" y="3657600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" y="2590800"/>
            <a:ext cx="53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2: wrapped back (first==max-1) then first = 0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7582"/>
              </p:ext>
            </p:extLst>
          </p:nvPr>
        </p:nvGraphicFramePr>
        <p:xfrm>
          <a:off x="1512855" y="5344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796300" y="4682252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024900" y="500229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67400" y="4682252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96000" y="5002292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8855" y="531876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52800" y="5318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62400" y="5318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72000" y="5318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81600" y="5318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91200" y="5318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43200" y="5334000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286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3: otherwise, first++</a:t>
            </a:r>
          </a:p>
        </p:txBody>
      </p:sp>
    </p:spTree>
    <p:extLst>
      <p:ext uri="{BB962C8B-B14F-4D97-AF65-F5344CB8AC3E}">
        <p14:creationId xmlns:p14="http://schemas.microsoft.com/office/powerpoint/2010/main" val="13261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3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3407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51229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1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a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754110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145333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a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839200" cy="5334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348311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a queue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000"/>
            <a:ext cx="8839200" cy="5080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0079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70300"/>
            <a:ext cx="8191500" cy="21971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3402"/>
            <a:ext cx="8229600" cy="222319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85866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833602">
            <a:off x="2284419" y="1957716"/>
            <a:ext cx="449353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Priority</a:t>
            </a:r>
          </a:p>
          <a:p>
            <a:pPr algn="ctr"/>
            <a:r>
              <a:rPr 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64677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does provide interface for Queue and an Implementation for Priority Queue in the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lvl="1"/>
            <a:r>
              <a:rPr lang="en-US" dirty="0" err="1"/>
              <a:t>java.util.Queue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java.util.PriorityQueue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8264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interface corresponding to our Queue ADT</a:t>
            </a:r>
          </a:p>
          <a:p>
            <a:r>
              <a:rPr lang="en-US" dirty="0"/>
              <a:t>Requires the definition of class </a:t>
            </a:r>
            <a:r>
              <a:rPr lang="en-US" dirty="0" err="1"/>
              <a:t>EmptyQueueException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3048000"/>
            <a:ext cx="7975600" cy="1981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27152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queue enables operations out of sequence without affecting overall system operation</a:t>
            </a:r>
          </a:p>
          <a:p>
            <a:r>
              <a:rPr lang="en-US" dirty="0"/>
              <a:t>FIFO rule is broken in these situations</a:t>
            </a:r>
          </a:p>
          <a:p>
            <a:r>
              <a:rPr lang="en-US" dirty="0"/>
              <a:t>Elements are de-queued according to their priority and their current queue position.</a:t>
            </a:r>
          </a:p>
        </p:txBody>
      </p:sp>
    </p:spTree>
    <p:extLst>
      <p:ext uri="{BB962C8B-B14F-4D97-AF65-F5344CB8AC3E}">
        <p14:creationId xmlns:p14="http://schemas.microsoft.com/office/powerpoint/2010/main" val="2321526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213927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5200" y="4916269"/>
            <a:ext cx="22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Mistake:</a:t>
            </a:r>
          </a:p>
          <a:p>
            <a:r>
              <a:rPr lang="en-US" dirty="0">
                <a:solidFill>
                  <a:srgbClr val="FF0000"/>
                </a:solidFill>
              </a:rPr>
              <a:t>Missing max=max1;</a:t>
            </a: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1752600" y="5239435"/>
            <a:ext cx="1752600" cy="24696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30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899"/>
            <a:ext cx="9144000" cy="499090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736644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ext Box 4"/>
          <p:cNvSpPr txBox="1">
            <a:spLocks noChangeArrowheads="1"/>
          </p:cNvSpPr>
          <p:nvPr/>
        </p:nvSpPr>
        <p:spPr bwMode="auto">
          <a:xfrm>
            <a:off x="127476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0946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0947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0948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0949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0950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095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0C7D296-CFB2-9E47-A62A-2F018101E1F9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</p:spTree>
    <p:extLst>
      <p:ext uri="{BB962C8B-B14F-4D97-AF65-F5344CB8AC3E}">
        <p14:creationId xmlns:p14="http://schemas.microsoft.com/office/powerpoint/2010/main" val="137213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ext Box 4"/>
          <p:cNvSpPr txBox="1">
            <a:spLocks noChangeArrowheads="1"/>
          </p:cNvSpPr>
          <p:nvPr/>
        </p:nvSpPr>
        <p:spPr bwMode="auto">
          <a:xfrm>
            <a:off x="127476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1970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1971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1972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1973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1974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1975" name="Text Box 10"/>
          <p:cNvSpPr txBox="1">
            <a:spLocks noChangeArrowheads="1"/>
          </p:cNvSpPr>
          <p:nvPr/>
        </p:nvSpPr>
        <p:spPr bwMode="auto">
          <a:xfrm>
            <a:off x="1233488" y="3430588"/>
            <a:ext cx="676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11976" name="Text Box 11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1977" name="Text Box 12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1978" name="Text Box 13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1979" name="Text Box 14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1980" name="Text Box 15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1981" name="Text Box 16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198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9EDFADA-DC33-0344-B975-2D5D5587CCDA}" type="slidenum">
              <a:rPr lang="en-US" sz="1400"/>
              <a:pPr/>
              <a:t>57</a:t>
            </a:fld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</p:spTree>
    <p:extLst>
      <p:ext uri="{BB962C8B-B14F-4D97-AF65-F5344CB8AC3E}">
        <p14:creationId xmlns:p14="http://schemas.microsoft.com/office/powerpoint/2010/main" val="3982404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ext Box 4"/>
          <p:cNvSpPr txBox="1">
            <a:spLocks noChangeArrowheads="1"/>
          </p:cNvSpPr>
          <p:nvPr/>
        </p:nvSpPr>
        <p:spPr bwMode="auto">
          <a:xfrm>
            <a:off x="127476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2994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2995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2996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2997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2998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2999" name="Text Box 10"/>
          <p:cNvSpPr txBox="1">
            <a:spLocks noChangeArrowheads="1"/>
          </p:cNvSpPr>
          <p:nvPr/>
        </p:nvSpPr>
        <p:spPr bwMode="auto">
          <a:xfrm>
            <a:off x="1233488" y="3430588"/>
            <a:ext cx="676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13000" name="Text Box 11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3001" name="Text Box 12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3002" name="Text Box 13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3003" name="Text Box 14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3004" name="Text Box 15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3005" name="Text Box 16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213006" name="Text Box 17"/>
          <p:cNvSpPr txBox="1">
            <a:spLocks noChangeArrowheads="1"/>
          </p:cNvSpPr>
          <p:nvPr/>
        </p:nvSpPr>
        <p:spPr bwMode="auto">
          <a:xfrm>
            <a:off x="1335088" y="47196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3007" name="Text Box 18"/>
          <p:cNvSpPr txBox="1">
            <a:spLocks noChangeArrowheads="1"/>
          </p:cNvSpPr>
          <p:nvPr/>
        </p:nvSpPr>
        <p:spPr bwMode="auto">
          <a:xfrm>
            <a:off x="2554288" y="47466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3008" name="Text Box 19"/>
          <p:cNvSpPr txBox="1">
            <a:spLocks noChangeArrowheads="1"/>
          </p:cNvSpPr>
          <p:nvPr/>
        </p:nvSpPr>
        <p:spPr bwMode="auto">
          <a:xfrm>
            <a:off x="7381875" y="47228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3009" name="Text Box 20"/>
          <p:cNvSpPr txBox="1">
            <a:spLocks noChangeArrowheads="1"/>
          </p:cNvSpPr>
          <p:nvPr/>
        </p:nvSpPr>
        <p:spPr bwMode="auto">
          <a:xfrm>
            <a:off x="6167438" y="47307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3010" name="Text Box 21"/>
          <p:cNvSpPr txBox="1">
            <a:spLocks noChangeArrowheads="1"/>
          </p:cNvSpPr>
          <p:nvPr/>
        </p:nvSpPr>
        <p:spPr bwMode="auto">
          <a:xfrm>
            <a:off x="4954588" y="47402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3011" name="Text Box 22"/>
          <p:cNvSpPr txBox="1">
            <a:spLocks noChangeArrowheads="1"/>
          </p:cNvSpPr>
          <p:nvPr/>
        </p:nvSpPr>
        <p:spPr bwMode="auto">
          <a:xfrm>
            <a:off x="3759200" y="4718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>
            <a:off x="1489075" y="3513138"/>
            <a:ext cx="0" cy="1120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30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B45366-0E52-AE49-AB83-4594C7CB5A3E}" type="slidenum">
              <a:rPr lang="en-US" sz="1400"/>
              <a:pPr/>
              <a:t>58</a:t>
            </a:fld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8403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ext Box 4"/>
          <p:cNvSpPr txBox="1">
            <a:spLocks noChangeArrowheads="1"/>
          </p:cNvSpPr>
          <p:nvPr/>
        </p:nvSpPr>
        <p:spPr bwMode="auto">
          <a:xfrm>
            <a:off x="1265238" y="427196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4018" name="Text Box 5"/>
          <p:cNvSpPr txBox="1">
            <a:spLocks noChangeArrowheads="1"/>
          </p:cNvSpPr>
          <p:nvPr/>
        </p:nvSpPr>
        <p:spPr bwMode="auto">
          <a:xfrm>
            <a:off x="2470150" y="259238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4019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4020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4021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4022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4023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4024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4025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4026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4027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4028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4029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403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403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403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403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403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404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09591" name="Line 23"/>
          <p:cNvSpPr>
            <a:spLocks noChangeShapeType="1"/>
          </p:cNvSpPr>
          <p:nvPr/>
        </p:nvSpPr>
        <p:spPr bwMode="auto">
          <a:xfrm flipH="1">
            <a:off x="1139825" y="3287713"/>
            <a:ext cx="1274763" cy="873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92" name="Line 24"/>
          <p:cNvSpPr>
            <a:spLocks noChangeShapeType="1"/>
          </p:cNvSpPr>
          <p:nvPr/>
        </p:nvSpPr>
        <p:spPr bwMode="auto">
          <a:xfrm>
            <a:off x="1879600" y="4541838"/>
            <a:ext cx="534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AD230-B3DE-ED4C-9CA7-7746489B1DA8}" type="slidenum">
              <a:rPr lang="en-US" sz="1400"/>
              <a:pPr/>
              <a:t>59</a:t>
            </a:fld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28047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1" grpId="0" animBg="1"/>
      <p:bldP spid="1095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676400"/>
          </a:xfrm>
        </p:spPr>
        <p:txBody>
          <a:bodyPr/>
          <a:lstStyle/>
          <a:p>
            <a:r>
              <a:rPr lang="en-US" dirty="0"/>
              <a:t>Stack class implemented in </a:t>
            </a:r>
            <a:r>
              <a:rPr lang="en-US" dirty="0" err="1"/>
              <a:t>java.util</a:t>
            </a:r>
            <a:r>
              <a:rPr lang="en-US" dirty="0"/>
              <a:t> package is an extension of class Vector to which one constructor and five method are added.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7531" y="2743200"/>
          <a:ext cx="882026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empty()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true if the stack includes no element and false otherwise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top element on the stack; throw </a:t>
                      </a:r>
                      <a:r>
                        <a:rPr lang="en-US" dirty="0" err="1"/>
                        <a:t>EmptyStackException</a:t>
                      </a:r>
                      <a:r>
                        <a:rPr lang="en-US" dirty="0"/>
                        <a:t> for empty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top element of the stack and return it; throw </a:t>
                      </a:r>
                      <a:r>
                        <a:rPr lang="en-US" dirty="0" err="1"/>
                        <a:t>EmptyStackException</a:t>
                      </a:r>
                      <a:r>
                        <a:rPr lang="en-US" dirty="0"/>
                        <a:t> for</a:t>
                      </a:r>
                      <a:r>
                        <a:rPr lang="en-US" baseline="0" dirty="0"/>
                        <a:t> empty stack.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push(Object 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</a:t>
                      </a:r>
                      <a:r>
                        <a:rPr lang="en-US" baseline="0" dirty="0"/>
                        <a:t> el at the top of the stack and return it.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search(Object 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position of el on the stack (the first position is at the top; -1 in case of failure).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 empty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6410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ext Box 4"/>
          <p:cNvSpPr txBox="1">
            <a:spLocks noChangeArrowheads="1"/>
          </p:cNvSpPr>
          <p:nvPr/>
        </p:nvSpPr>
        <p:spPr bwMode="auto">
          <a:xfrm>
            <a:off x="246538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5042" name="Text Box 5"/>
          <p:cNvSpPr txBox="1">
            <a:spLocks noChangeArrowheads="1"/>
          </p:cNvSpPr>
          <p:nvPr/>
        </p:nvSpPr>
        <p:spPr bwMode="auto">
          <a:xfrm>
            <a:off x="1212850" y="4202113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5043" name="Text Box 6"/>
          <p:cNvSpPr txBox="1">
            <a:spLocks noChangeArrowheads="1"/>
          </p:cNvSpPr>
          <p:nvPr/>
        </p:nvSpPr>
        <p:spPr bwMode="auto">
          <a:xfrm>
            <a:off x="3668713" y="257651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5044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5045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5046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5047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5048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5049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5050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5051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5052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5053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5058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5059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5060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5061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5062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5063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10615" name="Line 23"/>
          <p:cNvSpPr>
            <a:spLocks noChangeShapeType="1"/>
          </p:cNvSpPr>
          <p:nvPr/>
        </p:nvSpPr>
        <p:spPr bwMode="auto">
          <a:xfrm>
            <a:off x="3903663" y="3432175"/>
            <a:ext cx="0" cy="820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505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760AA5E-B3D2-5E40-A711-4C22B4B95A2A}" type="slidenum">
              <a:rPr lang="en-US" sz="1400"/>
              <a:pPr/>
              <a:t>60</a:t>
            </a:fld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19233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ext Box 4"/>
          <p:cNvSpPr txBox="1">
            <a:spLocks noChangeArrowheads="1"/>
          </p:cNvSpPr>
          <p:nvPr/>
        </p:nvSpPr>
        <p:spPr bwMode="auto">
          <a:xfrm>
            <a:off x="246538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6066" name="Text Box 5"/>
          <p:cNvSpPr txBox="1">
            <a:spLocks noChangeArrowheads="1"/>
          </p:cNvSpPr>
          <p:nvPr/>
        </p:nvSpPr>
        <p:spPr bwMode="auto">
          <a:xfrm>
            <a:off x="1212850" y="4202113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6067" name="Text Box 6"/>
          <p:cNvSpPr txBox="1">
            <a:spLocks noChangeArrowheads="1"/>
          </p:cNvSpPr>
          <p:nvPr/>
        </p:nvSpPr>
        <p:spPr bwMode="auto">
          <a:xfrm>
            <a:off x="3668713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6068" name="Text Box 7"/>
          <p:cNvSpPr txBox="1">
            <a:spLocks noChangeArrowheads="1"/>
          </p:cNvSpPr>
          <p:nvPr/>
        </p:nvSpPr>
        <p:spPr bwMode="auto">
          <a:xfrm>
            <a:off x="4876800" y="25971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6069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6070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6071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6072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6073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6074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6075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6076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6077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608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608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608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608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608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609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11639" name="Line 23"/>
          <p:cNvSpPr>
            <a:spLocks noChangeShapeType="1"/>
          </p:cNvSpPr>
          <p:nvPr/>
        </p:nvSpPr>
        <p:spPr bwMode="auto">
          <a:xfrm flipH="1">
            <a:off x="2147888" y="3113088"/>
            <a:ext cx="2660650" cy="118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113088" y="4448175"/>
            <a:ext cx="1649412" cy="9525"/>
            <a:chOff x="1961" y="2802"/>
            <a:chExt cx="1039" cy="6"/>
          </a:xfrm>
        </p:grpSpPr>
        <p:sp>
          <p:nvSpPr>
            <p:cNvPr id="216083" name="Line 25"/>
            <p:cNvSpPr>
              <a:spLocks noChangeShapeType="1"/>
            </p:cNvSpPr>
            <p:nvPr/>
          </p:nvSpPr>
          <p:spPr bwMode="auto">
            <a:xfrm>
              <a:off x="1961" y="2802"/>
              <a:ext cx="2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6084" name="Line 26"/>
            <p:cNvSpPr>
              <a:spLocks noChangeShapeType="1"/>
            </p:cNvSpPr>
            <p:nvPr/>
          </p:nvSpPr>
          <p:spPr bwMode="auto">
            <a:xfrm>
              <a:off x="2735" y="2808"/>
              <a:ext cx="2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60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F2A0CB-A893-C74B-8DF2-E9007E063BE8}" type="slidenum">
              <a:rPr lang="en-US" sz="1400"/>
              <a:pPr/>
              <a:t>61</a:t>
            </a:fld>
            <a:endParaRPr 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17884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ext Box 4"/>
          <p:cNvSpPr txBox="1">
            <a:spLocks noChangeArrowheads="1"/>
          </p:cNvSpPr>
          <p:nvPr/>
        </p:nvSpPr>
        <p:spPr bwMode="auto">
          <a:xfrm>
            <a:off x="362743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7090" name="Text Box 5"/>
          <p:cNvSpPr txBox="1">
            <a:spLocks noChangeArrowheads="1"/>
          </p:cNvSpPr>
          <p:nvPr/>
        </p:nvSpPr>
        <p:spPr bwMode="auto">
          <a:xfrm>
            <a:off x="1212850" y="4202113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7091" name="Text Box 6"/>
          <p:cNvSpPr txBox="1">
            <a:spLocks noChangeArrowheads="1"/>
          </p:cNvSpPr>
          <p:nvPr/>
        </p:nvSpPr>
        <p:spPr bwMode="auto">
          <a:xfrm>
            <a:off x="4830763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7092" name="Text Box 7"/>
          <p:cNvSpPr txBox="1">
            <a:spLocks noChangeArrowheads="1"/>
          </p:cNvSpPr>
          <p:nvPr/>
        </p:nvSpPr>
        <p:spPr bwMode="auto">
          <a:xfrm>
            <a:off x="2400300" y="421640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7093" name="Text Box 8"/>
          <p:cNvSpPr txBox="1">
            <a:spLocks noChangeArrowheads="1"/>
          </p:cNvSpPr>
          <p:nvPr/>
        </p:nvSpPr>
        <p:spPr bwMode="auto">
          <a:xfrm>
            <a:off x="6080125" y="258445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7094" name="Text Box 9"/>
          <p:cNvSpPr txBox="1">
            <a:spLocks noChangeArrowheads="1"/>
          </p:cNvSpPr>
          <p:nvPr/>
        </p:nvSpPr>
        <p:spPr bwMode="auto">
          <a:xfrm>
            <a:off x="7275513" y="25796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7095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7096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7097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7098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7099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7100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7101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710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710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710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710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710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711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710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BC1475-93A5-5C43-9145-A505CA44ED78}" type="slidenum">
              <a:rPr lang="en-US" sz="1400"/>
              <a:pPr/>
              <a:t>62</a:t>
            </a:fld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32962139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ext Box 4"/>
          <p:cNvSpPr txBox="1">
            <a:spLocks noChangeArrowheads="1"/>
          </p:cNvSpPr>
          <p:nvPr/>
        </p:nvSpPr>
        <p:spPr bwMode="auto">
          <a:xfrm>
            <a:off x="3627438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8114" name="Text Box 5"/>
          <p:cNvSpPr txBox="1">
            <a:spLocks noChangeArrowheads="1"/>
          </p:cNvSpPr>
          <p:nvPr/>
        </p:nvSpPr>
        <p:spPr bwMode="auto">
          <a:xfrm>
            <a:off x="1212850" y="4211638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8115" name="Text Box 6"/>
          <p:cNvSpPr txBox="1">
            <a:spLocks noChangeArrowheads="1"/>
          </p:cNvSpPr>
          <p:nvPr/>
        </p:nvSpPr>
        <p:spPr bwMode="auto">
          <a:xfrm>
            <a:off x="4830763" y="4205288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2400300" y="4216400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8117" name="Text Box 8"/>
          <p:cNvSpPr txBox="1">
            <a:spLocks noChangeArrowheads="1"/>
          </p:cNvSpPr>
          <p:nvPr/>
        </p:nvSpPr>
        <p:spPr bwMode="auto">
          <a:xfrm>
            <a:off x="6080125" y="4213225"/>
            <a:ext cx="509588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8118" name="Text Box 9"/>
          <p:cNvSpPr txBox="1">
            <a:spLocks noChangeArrowheads="1"/>
          </p:cNvSpPr>
          <p:nvPr/>
        </p:nvSpPr>
        <p:spPr bwMode="auto">
          <a:xfrm>
            <a:off x="7275513" y="4208463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8119" name="Text Box 10"/>
          <p:cNvSpPr txBox="1">
            <a:spLocks noChangeArrowheads="1"/>
          </p:cNvSpPr>
          <p:nvPr/>
        </p:nvSpPr>
        <p:spPr bwMode="auto">
          <a:xfrm>
            <a:off x="1354138" y="3033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8120" name="Text Box 11"/>
          <p:cNvSpPr txBox="1">
            <a:spLocks noChangeArrowheads="1"/>
          </p:cNvSpPr>
          <p:nvPr/>
        </p:nvSpPr>
        <p:spPr bwMode="auto">
          <a:xfrm>
            <a:off x="2573338" y="3060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8121" name="Text Box 12"/>
          <p:cNvSpPr txBox="1">
            <a:spLocks noChangeArrowheads="1"/>
          </p:cNvSpPr>
          <p:nvPr/>
        </p:nvSpPr>
        <p:spPr bwMode="auto">
          <a:xfrm>
            <a:off x="7400925" y="3036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8122" name="Text Box 13"/>
          <p:cNvSpPr txBox="1">
            <a:spLocks noChangeArrowheads="1"/>
          </p:cNvSpPr>
          <p:nvPr/>
        </p:nvSpPr>
        <p:spPr bwMode="auto">
          <a:xfrm>
            <a:off x="6186488" y="3044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8123" name="Text Box 14"/>
          <p:cNvSpPr txBox="1">
            <a:spLocks noChangeArrowheads="1"/>
          </p:cNvSpPr>
          <p:nvPr/>
        </p:nvSpPr>
        <p:spPr bwMode="auto">
          <a:xfrm>
            <a:off x="4973638" y="30543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8124" name="Text Box 15"/>
          <p:cNvSpPr txBox="1">
            <a:spLocks noChangeArrowheads="1"/>
          </p:cNvSpPr>
          <p:nvPr/>
        </p:nvSpPr>
        <p:spPr bwMode="auto"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8125" name="Group 16"/>
          <p:cNvGrpSpPr>
            <a:grpSpLocks/>
          </p:cNvGrpSpPr>
          <p:nvPr/>
        </p:nvGrpSpPr>
        <p:grpSpPr bwMode="auto">
          <a:xfrm>
            <a:off x="1335088" y="4718050"/>
            <a:ext cx="6332537" cy="365125"/>
            <a:chOff x="841" y="2972"/>
            <a:chExt cx="3989" cy="230"/>
          </a:xfrm>
        </p:grpSpPr>
        <p:sp>
          <p:nvSpPr>
            <p:cNvPr id="218129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8130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8131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8132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8133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81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32DE884-45F1-174F-96DC-1512189C19E4}" type="slidenum">
              <a:rPr lang="en-US" sz="1400"/>
              <a:pPr/>
              <a:t>63</a:t>
            </a:fld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-76200" y="2590800"/>
            <a:ext cx="13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76200" y="426720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24317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16000"/>
            <a:ext cx="8902700" cy="4813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435687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Stacks</a:t>
            </a:r>
          </a:p>
          <a:p>
            <a:r>
              <a:rPr lang="en-US" dirty="0">
                <a:latin typeface="Calibri" charset="0"/>
              </a:rPr>
              <a:t>Array-based stack</a:t>
            </a:r>
          </a:p>
          <a:p>
            <a:r>
              <a:rPr lang="en-US" dirty="0">
                <a:latin typeface="Calibri" charset="0"/>
              </a:rPr>
              <a:t>Stack implemented by a singly linked list</a:t>
            </a:r>
          </a:p>
          <a:p>
            <a:r>
              <a:rPr lang="en-US" dirty="0">
                <a:latin typeface="Calibri" charset="0"/>
              </a:rPr>
              <a:t>Stack class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Queues</a:t>
            </a:r>
          </a:p>
          <a:p>
            <a:r>
              <a:rPr lang="en-US" dirty="0">
                <a:latin typeface="Calibri" charset="0"/>
              </a:rPr>
              <a:t>Priority Queues</a:t>
            </a:r>
          </a:p>
          <a:p>
            <a:r>
              <a:rPr lang="en-US" dirty="0">
                <a:latin typeface="Calibri" charset="0"/>
              </a:rPr>
              <a:t>Queue interface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0864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 Recursive listing</a:t>
            </a:r>
          </a:p>
          <a:p>
            <a:r>
              <a:rPr lang="en-US" dirty="0"/>
              <a:t>Connected Component counting</a:t>
            </a:r>
          </a:p>
          <a:p>
            <a:r>
              <a:rPr lang="en-US" dirty="0"/>
              <a:t>Flood filling</a:t>
            </a:r>
          </a:p>
          <a:p>
            <a:r>
              <a:rPr lang="en-US" dirty="0"/>
              <a:t>Well-formed expression testing</a:t>
            </a:r>
          </a:p>
          <a:p>
            <a:pPr lvl="1"/>
            <a:r>
              <a:rPr lang="en-US" dirty="0"/>
              <a:t> {{{}([]())}[]}</a:t>
            </a:r>
          </a:p>
          <a:p>
            <a:r>
              <a:rPr lang="en-US" dirty="0"/>
              <a:t>Mine sweeper</a:t>
            </a:r>
          </a:p>
          <a:p>
            <a:r>
              <a:rPr lang="en-US" dirty="0"/>
              <a:t>Distance transform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6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 filling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3048425" cy="1905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24200"/>
            <a:ext cx="3049232" cy="19057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981200" y="5105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863" y="4638368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5105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5572432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47800" y="5105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4631742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175" y="4638368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1200" y="4148807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14175" y="5572432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47800" y="5579058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1200" y="6029912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5105400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0" y="5105731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12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transform</a:t>
            </a:r>
          </a:p>
        </p:txBody>
      </p:sp>
      <p:pic>
        <p:nvPicPr>
          <p:cNvPr id="1026" name="Picture 2" descr="https://reference.wolfram.com/language/ref/Files/DistanceTransform.en/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45910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27607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2943</TotalTime>
  <Words>1841</Words>
  <Application>Microsoft Office PowerPoint</Application>
  <PresentationFormat>On-screen Show (4:3)</PresentationFormat>
  <Paragraphs>643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ＭＳ Ｐゴシック</vt:lpstr>
      <vt:lpstr>Arial</vt:lpstr>
      <vt:lpstr>Athelas Regular</vt:lpstr>
      <vt:lpstr>Calibri</vt:lpstr>
      <vt:lpstr>Courier</vt:lpstr>
      <vt:lpstr>Tahoma</vt:lpstr>
      <vt:lpstr>Times</vt:lpstr>
      <vt:lpstr>Times New Roman</vt:lpstr>
      <vt:lpstr>FGRTemplate</vt:lpstr>
      <vt:lpstr>Stack &amp; Queue</vt:lpstr>
      <vt:lpstr>Objectives</vt:lpstr>
      <vt:lpstr>PowerPoint Presentation</vt:lpstr>
      <vt:lpstr>What is a stack?</vt:lpstr>
      <vt:lpstr>Operations on stack</vt:lpstr>
      <vt:lpstr>Stack class in Java</vt:lpstr>
      <vt:lpstr>Examples</vt:lpstr>
      <vt:lpstr>Flood filling</vt:lpstr>
      <vt:lpstr>Distance transform</vt:lpstr>
      <vt:lpstr>Applications of stacks</vt:lpstr>
      <vt:lpstr>Stack exceptions</vt:lpstr>
      <vt:lpstr>Stack in computer memory</vt:lpstr>
      <vt:lpstr>Stack in computer memory</vt:lpstr>
      <vt:lpstr>Array based Implementation</vt:lpstr>
      <vt:lpstr>Array-based stack</vt:lpstr>
      <vt:lpstr>Array-based stack</vt:lpstr>
      <vt:lpstr>Functionalities</vt:lpstr>
      <vt:lpstr>Array implementation of Stack</vt:lpstr>
      <vt:lpstr>Array implementation of Stack</vt:lpstr>
      <vt:lpstr>Array implementation of Stack</vt:lpstr>
      <vt:lpstr>ArrayList based implementation</vt:lpstr>
      <vt:lpstr>ArrayList Implementation of Stack</vt:lpstr>
      <vt:lpstr>LinkedList Implementation of Stack</vt:lpstr>
      <vt:lpstr>LinkedList implementation of Stack</vt:lpstr>
      <vt:lpstr>Use of Stack – Convert 10 to binary</vt:lpstr>
      <vt:lpstr>Example using stack</vt:lpstr>
      <vt:lpstr>PowerPoint Presentation</vt:lpstr>
      <vt:lpstr>What is a queue?</vt:lpstr>
      <vt:lpstr>Operations on a Queue</vt:lpstr>
      <vt:lpstr>Queue in Java</vt:lpstr>
      <vt:lpstr>Exceptions</vt:lpstr>
      <vt:lpstr>Queue example</vt:lpstr>
      <vt:lpstr>Application of Queues</vt:lpstr>
      <vt:lpstr>Application: Round Robin Schedulers</vt:lpstr>
      <vt:lpstr>Array based Implementation</vt:lpstr>
      <vt:lpstr>Array-based Queue</vt:lpstr>
      <vt:lpstr>Array based Queue</vt:lpstr>
      <vt:lpstr>isFull() cases</vt:lpstr>
      <vt:lpstr>Array implementation of Queue</vt:lpstr>
      <vt:lpstr>grow() cases</vt:lpstr>
      <vt:lpstr>Array implementation of Queue</vt:lpstr>
      <vt:lpstr>enqueue() cases</vt:lpstr>
      <vt:lpstr>Array implementation of Queue</vt:lpstr>
      <vt:lpstr>dequeue() cases</vt:lpstr>
      <vt:lpstr>Array implementation of Queue</vt:lpstr>
      <vt:lpstr>Linked Implementation of queue</vt:lpstr>
      <vt:lpstr>Linked Implementation of a queue</vt:lpstr>
      <vt:lpstr>Linked Implementation of a queue</vt:lpstr>
      <vt:lpstr>Linked Implementation of a queue</vt:lpstr>
      <vt:lpstr>PowerPoint Presentation</vt:lpstr>
      <vt:lpstr>Queue in Java</vt:lpstr>
      <vt:lpstr>Queue Interface</vt:lpstr>
      <vt:lpstr>Priority queue</vt:lpstr>
      <vt:lpstr>Priority queue implementation</vt:lpstr>
      <vt:lpstr>Priority queue implementation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Priority queue implementation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234</cp:revision>
  <dcterms:created xsi:type="dcterms:W3CDTF">2013-07-03T07:19:54Z</dcterms:created>
  <dcterms:modified xsi:type="dcterms:W3CDTF">2017-05-11T15:58:40Z</dcterms:modified>
</cp:coreProperties>
</file>