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79" r:id="rId2"/>
    <p:sldId id="280" r:id="rId3"/>
    <p:sldId id="258" r:id="rId4"/>
    <p:sldId id="259" r:id="rId5"/>
    <p:sldId id="260" r:id="rId6"/>
    <p:sldId id="300" r:id="rId7"/>
    <p:sldId id="301" r:id="rId8"/>
    <p:sldId id="327" r:id="rId9"/>
    <p:sldId id="261" r:id="rId10"/>
    <p:sldId id="262" r:id="rId11"/>
    <p:sldId id="28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8" r:id="rId20"/>
    <p:sldId id="309" r:id="rId21"/>
    <p:sldId id="311" r:id="rId22"/>
    <p:sldId id="315" r:id="rId23"/>
    <p:sldId id="302" r:id="rId24"/>
    <p:sldId id="312" r:id="rId25"/>
    <p:sldId id="306" r:id="rId26"/>
    <p:sldId id="307" r:id="rId27"/>
    <p:sldId id="314" r:id="rId28"/>
    <p:sldId id="270" r:id="rId29"/>
    <p:sldId id="303" r:id="rId30"/>
    <p:sldId id="304" r:id="rId31"/>
    <p:sldId id="305" r:id="rId32"/>
    <p:sldId id="271" r:id="rId33"/>
    <p:sldId id="272" r:id="rId34"/>
    <p:sldId id="273" r:id="rId35"/>
    <p:sldId id="283" r:id="rId36"/>
    <p:sldId id="284" r:id="rId37"/>
    <p:sldId id="277" r:id="rId38"/>
    <p:sldId id="275" r:id="rId39"/>
    <p:sldId id="326" r:id="rId40"/>
    <p:sldId id="285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28" r:id="rId50"/>
    <p:sldId id="32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9" r:id="rId61"/>
    <p:sldId id="286" r:id="rId62"/>
    <p:sldId id="295" r:id="rId63"/>
    <p:sldId id="296" r:id="rId64"/>
    <p:sldId id="297" r:id="rId65"/>
    <p:sldId id="298" r:id="rId66"/>
    <p:sldId id="299" r:id="rId67"/>
    <p:sldId id="330" r:id="rId68"/>
    <p:sldId id="278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7" autoAdjust="0"/>
  </p:normalViewPr>
  <p:slideViewPr>
    <p:cSldViewPr>
      <p:cViewPr varScale="1">
        <p:scale>
          <a:sx n="120" d="100"/>
          <a:sy n="120" d="100"/>
        </p:scale>
        <p:origin x="11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Making one tree out of the two </a:t>
            </a:r>
            <a:r>
              <a:rPr lang="en-US" dirty="0" err="1"/>
              <a:t>substrees</a:t>
            </a:r>
            <a:r>
              <a:rPr lang="en-US" dirty="0"/>
              <a:t> of the node</a:t>
            </a:r>
          </a:p>
          <a:p>
            <a:pPr lvl="1"/>
            <a:r>
              <a:rPr lang="en-US" dirty="0"/>
              <a:t>Now it has only one child (delete this using previous </a:t>
            </a:r>
            <a:r>
              <a:rPr lang="en-US" dirty="0" err="1"/>
              <a:t>algo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And then attaching it to the node’s parent </a:t>
            </a:r>
            <a:r>
              <a:rPr lang="en-US" dirty="0" err="1"/>
              <a:t>substree</a:t>
            </a:r>
            <a:r>
              <a:rPr lang="en-US" dirty="0"/>
              <a:t> is called deleting by merging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323895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7464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3232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9136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20327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486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has two children, the problem can be reduced to</a:t>
            </a:r>
          </a:p>
          <a:p>
            <a:pPr lvl="1"/>
            <a:r>
              <a:rPr lang="en-US" dirty="0"/>
              <a:t>The node is a leaf</a:t>
            </a:r>
          </a:p>
          <a:p>
            <a:pPr lvl="1"/>
            <a:r>
              <a:rPr lang="en-US" dirty="0"/>
              <a:t>The node has only one nonempty child.</a:t>
            </a:r>
          </a:p>
          <a:p>
            <a:r>
              <a:rPr lang="en-US" dirty="0"/>
              <a:t>Solution: Replace the key being deleted with its immediate predecessor (or successor)</a:t>
            </a:r>
          </a:p>
          <a:p>
            <a:r>
              <a:rPr lang="en-US" dirty="0"/>
              <a:t>A key’s predecessor is the key in the right most node in the left </a:t>
            </a:r>
            <a:r>
              <a:rPr lang="en-US" dirty="0" err="1"/>
              <a:t>substree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7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104900"/>
            <a:ext cx="9067800" cy="567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565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1219200"/>
          </a:xfrm>
        </p:spPr>
        <p:txBody>
          <a:bodyPr/>
          <a:lstStyle/>
          <a:p>
            <a:r>
              <a:rPr lang="en-US" dirty="0"/>
              <a:t>Same set of values may be represented as different binary-search trees.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38608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00200"/>
            <a:ext cx="3860800" cy="2616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191000"/>
            <a:ext cx="89154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Transforming the first into the second</a:t>
            </a:r>
          </a:p>
          <a:p>
            <a:pPr lvl="1"/>
            <a:r>
              <a:rPr lang="en-US" dirty="0"/>
              <a:t>Choose minimum element from the right </a:t>
            </a:r>
            <a:r>
              <a:rPr lang="en-US" dirty="0" err="1"/>
              <a:t>subtree</a:t>
            </a:r>
            <a:r>
              <a:rPr lang="en-US" dirty="0"/>
              <a:t> (19)</a:t>
            </a:r>
          </a:p>
          <a:p>
            <a:pPr lvl="1"/>
            <a:r>
              <a:rPr lang="en-US" dirty="0"/>
              <a:t>Replace 5 by 19</a:t>
            </a:r>
          </a:p>
          <a:p>
            <a:pPr lvl="1"/>
            <a:r>
              <a:rPr lang="en-US" dirty="0"/>
              <a:t>Hang 5 as left child</a:t>
            </a:r>
          </a:p>
        </p:txBody>
      </p:sp>
    </p:spTree>
    <p:extLst>
      <p:ext uri="{BB962C8B-B14F-4D97-AF65-F5344CB8AC3E}">
        <p14:creationId xmlns:p14="http://schemas.microsoft.com/office/powerpoint/2010/main" val="102552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approach can be used to remove a node, which has two children</a:t>
            </a:r>
          </a:p>
          <a:p>
            <a:pPr lvl="1"/>
            <a:r>
              <a:rPr lang="en-US" dirty="0"/>
              <a:t>Find a minimum value on the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(or the maximum on the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Replace value of the node to be removed with found minimum. Now right </a:t>
            </a:r>
            <a:r>
              <a:rPr lang="en-US" dirty="0" err="1"/>
              <a:t>subtree</a:t>
            </a:r>
            <a:r>
              <a:rPr lang="en-US" dirty="0"/>
              <a:t> contains a duplicate</a:t>
            </a:r>
          </a:p>
          <a:p>
            <a:pPr lvl="1"/>
            <a:r>
              <a:rPr lang="en-US" dirty="0"/>
              <a:t>Apply remove to the right </a:t>
            </a:r>
            <a:r>
              <a:rPr lang="en-US" dirty="0" err="1"/>
              <a:t>subtree</a:t>
            </a:r>
            <a:r>
              <a:rPr lang="en-US" dirty="0"/>
              <a:t> to remove duplicate</a:t>
            </a:r>
          </a:p>
          <a:p>
            <a:r>
              <a:rPr lang="en-US" dirty="0"/>
              <a:t>Note also that the minimum node will not have left </a:t>
            </a:r>
            <a:r>
              <a:rPr lang="en-US" dirty="0" err="1"/>
              <a:t>subchild</a:t>
            </a:r>
            <a:endParaRPr lang="en-US" dirty="0"/>
          </a:p>
          <a:p>
            <a:pPr lvl="1"/>
            <a:r>
              <a:rPr lang="en-US" dirty="0"/>
              <a:t>So the deletion is first/or second case (delete leaf, or delete node with one child) only.</a:t>
            </a:r>
          </a:p>
        </p:txBody>
      </p:sp>
    </p:spTree>
    <p:extLst>
      <p:ext uri="{BB962C8B-B14F-4D97-AF65-F5344CB8AC3E}">
        <p14:creationId xmlns:p14="http://schemas.microsoft.com/office/powerpoint/2010/main" val="208177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6985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4871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45138" y="3276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268738" cy="2608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002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Deletion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Simple tree balancing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2199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19200" y="28956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3000" y="30387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33600" y="27432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>
            <a:off x="1676400" y="2927866"/>
            <a:ext cx="457200" cy="2725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95600" y="21336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590408" y="23182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8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temp.left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09800" y="44958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7"/>
          </p:cNvCxnSpPr>
          <p:nvPr/>
        </p:nvCxnSpPr>
        <p:spPr>
          <a:xfrm flipH="1">
            <a:off x="2133600" y="46389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previous.right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node and its parent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3918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9839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is a leave or has one child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10170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0061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on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cases of deleting a node from the binary search tree</a:t>
            </a:r>
          </a:p>
          <a:p>
            <a:pPr lvl="1"/>
            <a:r>
              <a:rPr lang="en-US" dirty="0"/>
              <a:t>The node is a leaf (it has no children)</a:t>
            </a:r>
          </a:p>
          <a:p>
            <a:pPr lvl="1"/>
            <a:r>
              <a:rPr lang="en-US" dirty="0"/>
              <a:t>The node has one child</a:t>
            </a:r>
          </a:p>
          <a:p>
            <a:pPr lvl="1"/>
            <a:r>
              <a:rPr lang="en-US" dirty="0"/>
              <a:t>The node has two children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5257800" y="4495800"/>
            <a:ext cx="25908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Don't break the ordering property of the tree</a:t>
            </a:r>
          </a:p>
        </p:txBody>
      </p:sp>
    </p:spTree>
    <p:extLst>
      <p:ext uri="{BB962C8B-B14F-4D97-AF65-F5344CB8AC3E}">
        <p14:creationId xmlns:p14="http://schemas.microsoft.com/office/powerpoint/2010/main" val="416100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has both children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709"/>
            <a:ext cx="9144000" cy="569229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13248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root if deleting node is the 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142193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98000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Binary search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balancing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balanced tree in general?</a:t>
            </a:r>
          </a:p>
          <a:p>
            <a:pPr lvl="1"/>
            <a:r>
              <a:rPr lang="en-US" dirty="0"/>
              <a:t>No leaf is more than a certain amount farther from the root than any other</a:t>
            </a:r>
          </a:p>
          <a:p>
            <a:pPr lvl="1"/>
            <a:r>
              <a:rPr lang="en-US" dirty="0"/>
              <a:t>This is vague but, no matter the variation, a balanced tree should maintain the O(log n) invariant for most operations</a:t>
            </a:r>
          </a:p>
          <a:p>
            <a:r>
              <a:rPr lang="en-US" dirty="0"/>
              <a:t>Concrete definitions</a:t>
            </a:r>
          </a:p>
          <a:p>
            <a:pPr lvl="1"/>
            <a:r>
              <a:rPr lang="en-US" dirty="0"/>
              <a:t>Is </a:t>
            </a:r>
            <a:r>
              <a:rPr lang="en-US" b="1" dirty="0"/>
              <a:t>height-balanced </a:t>
            </a:r>
            <a:r>
              <a:rPr lang="en-US" dirty="0"/>
              <a:t>or balanced if the difference in height of both </a:t>
            </a:r>
            <a:r>
              <a:rPr lang="en-US" dirty="0" err="1"/>
              <a:t>subtrees</a:t>
            </a:r>
            <a:r>
              <a:rPr lang="en-US" dirty="0"/>
              <a:t> of any node in the tree is either zero or one</a:t>
            </a:r>
          </a:p>
          <a:p>
            <a:pPr lvl="1"/>
            <a:r>
              <a:rPr lang="en-US" dirty="0"/>
              <a:t>Is considered </a:t>
            </a:r>
            <a:r>
              <a:rPr lang="en-US" b="1" dirty="0"/>
              <a:t>perfectly balanced </a:t>
            </a:r>
            <a:r>
              <a:rPr lang="en-US" dirty="0"/>
              <a:t>if it is balanced and all leaves are to be found on one level or two levels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60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balance?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066800"/>
            <a:ext cx="6832600" cy="3302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Speech Bubble: Rectangle with Corners Rounded 3"/>
          <p:cNvSpPr/>
          <p:nvPr/>
        </p:nvSpPr>
        <p:spPr>
          <a:xfrm>
            <a:off x="6464300" y="4724400"/>
            <a:ext cx="1524000" cy="1295400"/>
          </a:xfrm>
          <a:prstGeom prst="wedgeRoundRectCallout">
            <a:avLst>
              <a:gd name="adj1" fmla="val -21355"/>
              <a:gd name="adj2" fmla="val -61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worst BST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1371600" y="4648200"/>
            <a:ext cx="1676400" cy="1295400"/>
          </a:xfrm>
          <a:prstGeom prst="wedgeRoundRectCallout">
            <a:avLst>
              <a:gd name="adj1" fmla="val -19884"/>
              <a:gd name="adj2" fmla="val -6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best BST (shortest BST)</a:t>
            </a:r>
          </a:p>
        </p:txBody>
      </p:sp>
    </p:spTree>
    <p:extLst>
      <p:ext uri="{BB962C8B-B14F-4D97-AF65-F5344CB8AC3E}">
        <p14:creationId xmlns:p14="http://schemas.microsoft.com/office/powerpoint/2010/main" val="57992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balance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all tree nodes to an array</a:t>
            </a:r>
          </a:p>
          <a:p>
            <a:r>
              <a:rPr lang="en-US" dirty="0"/>
              <a:t>Sort the array</a:t>
            </a:r>
          </a:p>
          <a:p>
            <a:r>
              <a:rPr lang="en-US" dirty="0">
                <a:solidFill>
                  <a:srgbClr val="FF0000"/>
                </a:solidFill>
              </a:rPr>
              <a:t>Clear the tree</a:t>
            </a:r>
          </a:p>
          <a:p>
            <a:r>
              <a:rPr lang="en-US" dirty="0"/>
              <a:t>Call the balance() method</a:t>
            </a:r>
          </a:p>
          <a:p>
            <a:pPr lvl="1"/>
            <a:r>
              <a:rPr lang="en-US" dirty="0"/>
              <a:t>Insert the middle of the array</a:t>
            </a:r>
          </a:p>
          <a:p>
            <a:pPr lvl="1"/>
            <a:r>
              <a:rPr lang="en-US" dirty="0"/>
              <a:t>Recursively insert middle of the left part of the previous array</a:t>
            </a:r>
          </a:p>
          <a:p>
            <a:pPr lvl="1"/>
            <a:r>
              <a:rPr lang="en-US" dirty="0"/>
              <a:t>Recursively insert middle of the right part of the previous array segment</a:t>
            </a:r>
          </a:p>
        </p:txBody>
      </p:sp>
    </p:spTree>
    <p:extLst>
      <p:ext uri="{BB962C8B-B14F-4D97-AF65-F5344CB8AC3E}">
        <p14:creationId xmlns:p14="http://schemas.microsoft.com/office/powerpoint/2010/main" val="2436872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balance algorithm 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13179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3858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7862"/>
            <a:ext cx="7937500" cy="554403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97035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DSW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simple balance </a:t>
            </a:r>
            <a:r>
              <a:rPr lang="en-US" dirty="0" err="1">
                <a:solidFill>
                  <a:srgbClr val="FF0000"/>
                </a:solidFill>
              </a:rPr>
              <a:t>algo’s</a:t>
            </a:r>
            <a:r>
              <a:rPr lang="en-US" dirty="0">
                <a:solidFill>
                  <a:srgbClr val="FF0000"/>
                </a:solidFill>
              </a:rPr>
              <a:t> issues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an array to be sorted before balancing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clear the old tree and build a new one every balancing is called</a:t>
            </a:r>
          </a:p>
          <a:p>
            <a:r>
              <a:rPr lang="en-US" dirty="0"/>
              <a:t>DSW: Day, Stout, Warren</a:t>
            </a:r>
          </a:p>
          <a:p>
            <a:pPr lvl="1"/>
            <a:r>
              <a:rPr lang="en-US" dirty="0"/>
              <a:t>Requires little additional intermediate variables and use no sorting algorithm</a:t>
            </a:r>
          </a:p>
          <a:p>
            <a:pPr lvl="1"/>
            <a:r>
              <a:rPr lang="en-US" dirty="0"/>
              <a:t>The building block for tree transformations is the rotation</a:t>
            </a:r>
          </a:p>
          <a:p>
            <a:pPr lvl="1"/>
            <a:r>
              <a:rPr lang="en-US" dirty="0"/>
              <a:t>There are two types of rotation, left and right, which are symmetrical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81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leaf (node has no children)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08200"/>
            <a:ext cx="71247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8626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73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71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01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 flipV="1"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9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1219200"/>
            <a:ext cx="4828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</a:t>
            </a:r>
            <a:r>
              <a:rPr lang="en-US" dirty="0"/>
              <a:t> has 3 children</a:t>
            </a:r>
          </a:p>
          <a:p>
            <a:r>
              <a:rPr lang="en-US" dirty="0"/>
              <a:t>- Q: Right child of </a:t>
            </a:r>
            <a:r>
              <a:rPr lang="en-US" dirty="0" err="1"/>
              <a:t>Ch</a:t>
            </a:r>
            <a:r>
              <a:rPr lang="en-US" dirty="0"/>
              <a:t> must be smaller than </a:t>
            </a:r>
            <a:r>
              <a:rPr lang="en-US" dirty="0" err="1"/>
              <a:t>Pr</a:t>
            </a:r>
            <a:endParaRPr lang="en-US" dirty="0"/>
          </a:p>
          <a:p>
            <a:r>
              <a:rPr lang="en-US" dirty="0"/>
              <a:t>- Q: must be larger than </a:t>
            </a:r>
            <a:r>
              <a:rPr lang="en-US" dirty="0" err="1"/>
              <a:t>Ch</a:t>
            </a:r>
            <a:r>
              <a:rPr lang="en-US" dirty="0"/>
              <a:t> (right child of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- Q: is qualified to be left child of </a:t>
            </a:r>
            <a:r>
              <a:rPr lang="en-US" dirty="0" err="1"/>
              <a:t>Pr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5" name="Straight Arrow Connector 14"/>
          <p:cNvCxnSpPr>
            <a:stCxn id="6" idx="6"/>
            <a:endCxn id="5" idx="2"/>
          </p:cNvCxnSpPr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68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81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34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2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4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734900" y="109103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72900" y="238643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299" y="3325066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658700" y="34532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77900" y="23864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 flipH="1">
            <a:off x="1315800" y="1676400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684666" y="2971800"/>
            <a:ext cx="388667" cy="453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8" idx="0"/>
          </p:cNvCxnSpPr>
          <p:nvPr/>
        </p:nvCxnSpPr>
        <p:spPr>
          <a:xfrm>
            <a:off x="1558267" y="2971800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1"/>
          </p:cNvCxnSpPr>
          <p:nvPr/>
        </p:nvCxnSpPr>
        <p:spPr>
          <a:xfrm>
            <a:off x="2320267" y="1676400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56081" y="4662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908281" y="4281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986947" y="5147585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9" name="Oval 18"/>
          <p:cNvSpPr/>
          <p:nvPr/>
        </p:nvSpPr>
        <p:spPr>
          <a:xfrm>
            <a:off x="4746481" y="60342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22881" y="58818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3572314" y="4867018"/>
            <a:ext cx="436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</p:cNvCxnSpPr>
          <p:nvPr/>
        </p:nvCxnSpPr>
        <p:spPr>
          <a:xfrm flipH="1">
            <a:off x="5051281" y="5248018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5"/>
            <a:endCxn id="20" idx="1"/>
          </p:cNvCxnSpPr>
          <p:nvPr/>
        </p:nvCxnSpPr>
        <p:spPr>
          <a:xfrm>
            <a:off x="5941448" y="5248018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7" idx="6"/>
          </p:cNvCxnSpPr>
          <p:nvPr/>
        </p:nvCxnSpPr>
        <p:spPr>
          <a:xfrm>
            <a:off x="4594081" y="4624551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5" idx="0"/>
          </p:cNvCxnSpPr>
          <p:nvPr/>
        </p:nvCxnSpPr>
        <p:spPr>
          <a:xfrm flipV="1">
            <a:off x="2077800" y="228600"/>
            <a:ext cx="0" cy="86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6" idx="1"/>
          </p:cNvCxnSpPr>
          <p:nvPr/>
        </p:nvCxnSpPr>
        <p:spPr>
          <a:xfrm flipH="1" flipV="1">
            <a:off x="913266" y="1496266"/>
            <a:ext cx="160067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7" idx="0"/>
          </p:cNvCxnSpPr>
          <p:nvPr/>
        </p:nvCxnSpPr>
        <p:spPr>
          <a:xfrm flipH="1" flipV="1">
            <a:off x="4213081" y="3471185"/>
            <a:ext cx="38100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6" idx="0"/>
          </p:cNvCxnSpPr>
          <p:nvPr/>
        </p:nvCxnSpPr>
        <p:spPr>
          <a:xfrm flipH="1" flipV="1">
            <a:off x="5660881" y="3837575"/>
            <a:ext cx="38100" cy="82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909967" y="1233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462167" y="852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540833" y="1718585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6" name="Oval 45"/>
          <p:cNvSpPr/>
          <p:nvPr/>
        </p:nvSpPr>
        <p:spPr>
          <a:xfrm>
            <a:off x="6300367" y="26052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76767" y="24528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4" idx="3"/>
            <a:endCxn id="45" idx="7"/>
          </p:cNvCxnSpPr>
          <p:nvPr/>
        </p:nvCxnSpPr>
        <p:spPr>
          <a:xfrm flipH="1">
            <a:off x="5126200" y="1438018"/>
            <a:ext cx="436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</p:cNvCxnSpPr>
          <p:nvPr/>
        </p:nvCxnSpPr>
        <p:spPr>
          <a:xfrm flipH="1">
            <a:off x="6605167" y="1819018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7" idx="1"/>
          </p:cNvCxnSpPr>
          <p:nvPr/>
        </p:nvCxnSpPr>
        <p:spPr>
          <a:xfrm>
            <a:off x="7495334" y="1819018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4" idx="6"/>
            <a:endCxn id="46" idx="1"/>
          </p:cNvCxnSpPr>
          <p:nvPr/>
        </p:nvCxnSpPr>
        <p:spPr>
          <a:xfrm>
            <a:off x="6147967" y="1195551"/>
            <a:ext cx="252833" cy="151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4" idx="0"/>
          </p:cNvCxnSpPr>
          <p:nvPr/>
        </p:nvCxnSpPr>
        <p:spPr>
          <a:xfrm flipH="1" flipV="1">
            <a:off x="5766967" y="42185"/>
            <a:ext cx="38100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3" idx="0"/>
          </p:cNvCxnSpPr>
          <p:nvPr/>
        </p:nvCxnSpPr>
        <p:spPr>
          <a:xfrm flipH="1" flipV="1">
            <a:off x="7214767" y="408575"/>
            <a:ext cx="38100" cy="82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28070" y="369042"/>
            <a:ext cx="1402966" cy="64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r>
              <a:rPr lang="en-US" dirty="0"/>
              <a:t> = </a:t>
            </a:r>
            <a:r>
              <a:rPr lang="en-US" dirty="0" err="1"/>
              <a:t>x1.left</a:t>
            </a:r>
            <a:endParaRPr lang="en-US" dirty="0"/>
          </a:p>
          <a:p>
            <a:pPr algn="ctr"/>
            <a:r>
              <a:rPr lang="en-US" dirty="0" err="1"/>
              <a:t>r2</a:t>
            </a:r>
            <a:r>
              <a:rPr lang="en-US" dirty="0"/>
              <a:t> = </a:t>
            </a:r>
            <a:r>
              <a:rPr lang="en-US" dirty="0" err="1"/>
              <a:t>x2.right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595767" y="467971"/>
            <a:ext cx="1402966" cy="4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x1.left</a:t>
            </a:r>
            <a:r>
              <a:rPr lang="en-US" dirty="0"/>
              <a:t> = </a:t>
            </a:r>
            <a:r>
              <a:rPr lang="en-US" dirty="0" err="1"/>
              <a:t>r2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106300" y="3924884"/>
            <a:ext cx="1402966" cy="4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x1.left</a:t>
            </a:r>
            <a:r>
              <a:rPr lang="en-US" dirty="0"/>
              <a:t> = </a:t>
            </a:r>
            <a:r>
              <a:rPr lang="en-US" dirty="0" err="1"/>
              <a:t>r2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605167" y="4801587"/>
            <a:ext cx="2310233" cy="88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x2.parent</a:t>
            </a:r>
            <a:r>
              <a:rPr lang="en-US" dirty="0"/>
              <a:t> = </a:t>
            </a:r>
            <a:r>
              <a:rPr lang="en-US" dirty="0" err="1"/>
              <a:t>x1.parent</a:t>
            </a:r>
            <a:endParaRPr lang="en-US" dirty="0"/>
          </a:p>
          <a:p>
            <a:pPr algn="ctr"/>
            <a:r>
              <a:rPr lang="en-US" dirty="0" err="1"/>
              <a:t>X2.parent.child</a:t>
            </a:r>
            <a:r>
              <a:rPr lang="en-US" dirty="0"/>
              <a:t>=</a:t>
            </a:r>
            <a:r>
              <a:rPr lang="en-US" dirty="0" err="1"/>
              <a:t>x2</a:t>
            </a:r>
            <a:endParaRPr lang="en-US" dirty="0"/>
          </a:p>
          <a:p>
            <a:pPr algn="ctr"/>
            <a:r>
              <a:rPr lang="en-US" dirty="0" err="1"/>
              <a:t>X1.parent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one child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970350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3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8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5240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is qualified to be right child of Ch.</a:t>
            </a:r>
          </a:p>
          <a:p>
            <a:pPr marL="285750" indent="-285750">
              <a:buFontTx/>
              <a:buChar char="-"/>
            </a:pPr>
            <a:r>
              <a:rPr lang="en-US" dirty="0"/>
              <a:t>Q &gt; </a:t>
            </a:r>
            <a:r>
              <a:rPr lang="en-US" dirty="0" err="1"/>
              <a:t>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 &lt; </a:t>
            </a:r>
            <a:r>
              <a:rPr lang="en-US" dirty="0" err="1"/>
              <a:t>Pr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01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04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17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50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</p:cNvCxnSpPr>
          <p:nvPr/>
        </p:nvCxnSpPr>
        <p:spPr>
          <a:xfrm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3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5" idx="2"/>
          </p:cNvCxnSpPr>
          <p:nvPr/>
        </p:nvCxnSpPr>
        <p:spPr>
          <a:xfrm flipV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57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6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both of these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node doesn’t have left child</a:t>
            </a:r>
          </a:p>
          <a:p>
            <a:pPr lvl="1"/>
            <a:r>
              <a:rPr lang="en-US" dirty="0"/>
              <a:t>Point the node to its right child</a:t>
            </a:r>
          </a:p>
          <a:p>
            <a:pPr lvl="1"/>
            <a:r>
              <a:rPr lang="en-US" dirty="0"/>
              <a:t>We don’t care about the right child</a:t>
            </a:r>
          </a:p>
          <a:p>
            <a:r>
              <a:rPr lang="en-US" dirty="0"/>
              <a:t>If the node doesn’t have right child</a:t>
            </a:r>
          </a:p>
          <a:p>
            <a:pPr lvl="1"/>
            <a:r>
              <a:rPr lang="en-US" dirty="0"/>
              <a:t>Point the node to its left child</a:t>
            </a:r>
          </a:p>
          <a:p>
            <a:pPr lvl="1"/>
            <a:r>
              <a:rPr lang="en-US" dirty="0"/>
              <a:t>We don’t care about left child</a:t>
            </a:r>
          </a:p>
          <a:p>
            <a:r>
              <a:rPr lang="en-US" dirty="0"/>
              <a:t>Later on, point the parent (left or right) to the node </a:t>
            </a:r>
          </a:p>
          <a:p>
            <a:pPr lvl="1"/>
            <a:r>
              <a:rPr lang="en-US" dirty="0"/>
              <a:t>Left or right, depends on the node was left or right child of this parent</a:t>
            </a:r>
          </a:p>
        </p:txBody>
      </p:sp>
    </p:spTree>
    <p:extLst>
      <p:ext uri="{BB962C8B-B14F-4D97-AF65-F5344CB8AC3E}">
        <p14:creationId xmlns:p14="http://schemas.microsoft.com/office/powerpoint/2010/main" val="3422248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438400" y="13716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05752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670" y="20054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743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5200" y="2590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" name="Straight Arrow Connector 7"/>
          <p:cNvCxnSpPr>
            <a:cxnSpLocks/>
            <a:stCxn id="4" idx="0"/>
          </p:cNvCxnSpPr>
          <p:nvPr/>
        </p:nvCxnSpPr>
        <p:spPr>
          <a:xfrm flipV="1">
            <a:off x="1409700" y="29552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748037" y="1642890"/>
            <a:ext cx="419196" cy="462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 flipH="1">
            <a:off x="2133600" y="19569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5"/>
            <a:endCxn id="7" idx="1"/>
          </p:cNvCxnSpPr>
          <p:nvPr/>
        </p:nvCxnSpPr>
        <p:spPr>
          <a:xfrm>
            <a:off x="3023767" y="19569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3" idx="2"/>
          </p:cNvCxnSpPr>
          <p:nvPr/>
        </p:nvCxnSpPr>
        <p:spPr>
          <a:xfrm>
            <a:off x="1752600" y="1400423"/>
            <a:ext cx="685800" cy="314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" idx="0"/>
          </p:cNvCxnSpPr>
          <p:nvPr/>
        </p:nvCxnSpPr>
        <p:spPr>
          <a:xfrm flipV="1">
            <a:off x="2781300" y="638423"/>
            <a:ext cx="0" cy="733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31586" y="3886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05200" y="49911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19400" y="60579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191000" y="60579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74586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29" name="Straight Arrow Connector 28"/>
          <p:cNvCxnSpPr>
            <a:stCxn id="23" idx="3"/>
            <a:endCxn id="24" idx="0"/>
          </p:cNvCxnSpPr>
          <p:nvPr/>
        </p:nvCxnSpPr>
        <p:spPr>
          <a:xfrm flipH="1">
            <a:off x="3848100" y="4471567"/>
            <a:ext cx="683919" cy="519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7"/>
          </p:cNvCxnSpPr>
          <p:nvPr/>
        </p:nvCxnSpPr>
        <p:spPr>
          <a:xfrm flipH="1">
            <a:off x="3404767" y="55764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5"/>
            <a:endCxn id="26" idx="0"/>
          </p:cNvCxnSpPr>
          <p:nvPr/>
        </p:nvCxnSpPr>
        <p:spPr>
          <a:xfrm>
            <a:off x="4090567" y="55764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7" idx="1"/>
          </p:cNvCxnSpPr>
          <p:nvPr/>
        </p:nvCxnSpPr>
        <p:spPr>
          <a:xfrm>
            <a:off x="5016953" y="44715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3" idx="0"/>
          </p:cNvCxnSpPr>
          <p:nvPr/>
        </p:nvCxnSpPr>
        <p:spPr>
          <a:xfrm flipH="1" flipV="1">
            <a:off x="4698286" y="32766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4" idx="1"/>
          </p:cNvCxnSpPr>
          <p:nvPr/>
        </p:nvCxnSpPr>
        <p:spPr>
          <a:xfrm flipH="1" flipV="1">
            <a:off x="3236122" y="4509667"/>
            <a:ext cx="369511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00840" y="87484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523282" y="89370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837482" y="1960507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209082" y="1960507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143840" y="2170246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57" name="Straight Arrow Connector 56"/>
          <p:cNvCxnSpPr>
            <a:cxnSpLocks/>
            <a:stCxn id="52" idx="3"/>
            <a:endCxn id="55" idx="7"/>
          </p:cNvCxnSpPr>
          <p:nvPr/>
        </p:nvCxnSpPr>
        <p:spPr>
          <a:xfrm flipH="1">
            <a:off x="6794449" y="1460213"/>
            <a:ext cx="306824" cy="6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  <a:endCxn id="54" idx="7"/>
          </p:cNvCxnSpPr>
          <p:nvPr/>
        </p:nvCxnSpPr>
        <p:spPr>
          <a:xfrm flipH="1">
            <a:off x="5422849" y="1479074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5"/>
            <a:endCxn id="55" idx="0"/>
          </p:cNvCxnSpPr>
          <p:nvPr/>
        </p:nvCxnSpPr>
        <p:spPr>
          <a:xfrm>
            <a:off x="6108649" y="1479074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5"/>
            <a:endCxn id="56" idx="1"/>
          </p:cNvCxnSpPr>
          <p:nvPr/>
        </p:nvCxnSpPr>
        <p:spPr>
          <a:xfrm>
            <a:off x="7586207" y="1460213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52" idx="0"/>
          </p:cNvCxnSpPr>
          <p:nvPr/>
        </p:nvCxnSpPr>
        <p:spPr>
          <a:xfrm flipH="1" flipV="1">
            <a:off x="7267540" y="26524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53" idx="1"/>
          </p:cNvCxnSpPr>
          <p:nvPr/>
        </p:nvCxnSpPr>
        <p:spPr>
          <a:xfrm flipH="1" flipV="1">
            <a:off x="5254204" y="412274"/>
            <a:ext cx="369511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04800" y="3581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r>
              <a:rPr lang="en-US" dirty="0"/>
              <a:t> = </a:t>
            </a:r>
            <a:r>
              <a:rPr lang="en-US" dirty="0" err="1"/>
              <a:t>x1.right</a:t>
            </a:r>
            <a:endParaRPr lang="en-US" dirty="0"/>
          </a:p>
          <a:p>
            <a:pPr algn="ctr"/>
            <a:r>
              <a:rPr lang="en-US" dirty="0" err="1"/>
              <a:t>l2</a:t>
            </a:r>
            <a:r>
              <a:rPr lang="en-US" dirty="0"/>
              <a:t> = </a:t>
            </a:r>
            <a:r>
              <a:rPr lang="en-US" dirty="0" err="1"/>
              <a:t>x2.left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328244" y="2824033"/>
            <a:ext cx="1676400" cy="58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x1.right</a:t>
            </a:r>
            <a:r>
              <a:rPr lang="en-US" dirty="0"/>
              <a:t> = </a:t>
            </a:r>
            <a:r>
              <a:rPr lang="en-US" dirty="0" err="1"/>
              <a:t>l2</a:t>
            </a:r>
            <a:endParaRPr lang="en-US" dirty="0"/>
          </a:p>
          <a:p>
            <a:pPr algn="ctr"/>
            <a:r>
              <a:rPr lang="en-US" dirty="0" err="1"/>
              <a:t>l2.parent</a:t>
            </a:r>
            <a:r>
              <a:rPr lang="en-US" dirty="0"/>
              <a:t> = </a:t>
            </a:r>
            <a:r>
              <a:rPr lang="en-US" dirty="0" err="1"/>
              <a:t>x1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875458" y="3985894"/>
            <a:ext cx="1676400" cy="58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x2.left</a:t>
            </a:r>
            <a:r>
              <a:rPr lang="en-US" dirty="0"/>
              <a:t> = </a:t>
            </a:r>
            <a:r>
              <a:rPr lang="en-US" dirty="0" err="1"/>
              <a:t>x1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534292" y="4953000"/>
            <a:ext cx="2219360" cy="106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x2.parent</a:t>
            </a:r>
            <a:r>
              <a:rPr lang="en-US" dirty="0"/>
              <a:t> = </a:t>
            </a:r>
            <a:r>
              <a:rPr lang="en-US" dirty="0" err="1"/>
              <a:t>x1.parent</a:t>
            </a:r>
            <a:endParaRPr lang="en-US" dirty="0"/>
          </a:p>
          <a:p>
            <a:pPr algn="ctr"/>
            <a:r>
              <a:rPr lang="en-US" dirty="0" err="1"/>
              <a:t>x2.parent.child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  <a:p>
            <a:pPr algn="ctr"/>
            <a:r>
              <a:rPr lang="en-US" dirty="0" err="1"/>
              <a:t>x1.parent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rotation is the reverse of right rotation.</a:t>
            </a:r>
          </a:p>
        </p:txBody>
      </p:sp>
    </p:spTree>
    <p:extLst>
      <p:ext uri="{BB962C8B-B14F-4D97-AF65-F5344CB8AC3E}">
        <p14:creationId xmlns:p14="http://schemas.microsoft.com/office/powerpoint/2010/main" val="34804534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DSW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DSW consists of two steps</a:t>
            </a:r>
          </a:p>
          <a:p>
            <a:pPr lvl="1"/>
            <a:r>
              <a:rPr lang="en-US" dirty="0"/>
              <a:t>1. Transform tree into link list like tree (backbone or vine)</a:t>
            </a:r>
          </a:p>
          <a:p>
            <a:pPr lvl="1"/>
            <a:r>
              <a:rPr lang="en-US" dirty="0"/>
              <a:t>2. Rotating every second node of the backbone about its parent</a:t>
            </a:r>
          </a:p>
        </p:txBody>
      </p:sp>
    </p:spTree>
    <p:extLst>
      <p:ext uri="{BB962C8B-B14F-4D97-AF65-F5344CB8AC3E}">
        <p14:creationId xmlns:p14="http://schemas.microsoft.com/office/powerpoint/2010/main" val="12410753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77900"/>
            <a:ext cx="8204200" cy="313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449525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97106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second node down to certain point is rotated about its parent</a:t>
            </a:r>
          </a:p>
          <a:p>
            <a:r>
              <a:rPr lang="en-US" dirty="0"/>
              <a:t>The first pass may not reach the end of the backbone:</a:t>
            </a:r>
          </a:p>
          <a:p>
            <a:pPr lvl="1"/>
            <a:r>
              <a:rPr lang="en-US" dirty="0"/>
              <a:t>It’s used to account for the difference between the number n of nodes in the current tree and the number 2 powers of upper round of </a:t>
            </a:r>
            <a:r>
              <a:rPr lang="en-US" dirty="0" err="1"/>
              <a:t>lg</a:t>
            </a:r>
            <a:r>
              <a:rPr lang="en-US" dirty="0"/>
              <a:t>(n+1) then – 1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924300"/>
            <a:ext cx="7239000" cy="2324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96595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16000"/>
            <a:ext cx="8991600" cy="482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2160336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more tests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504" y="246225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5285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1  2 3 4 5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1447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1  2 3 4 5 6 7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1459727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3428243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3962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2066645" y="3666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19400" y="41264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2116667" y="35108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0"/>
          </p:cNvCxnSpPr>
          <p:nvPr/>
        </p:nvCxnSpPr>
        <p:spPr>
          <a:xfrm>
            <a:off x="1752600" y="29718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07667" y="34346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</p:cNvCxnSpPr>
          <p:nvPr/>
        </p:nvCxnSpPr>
        <p:spPr>
          <a:xfrm>
            <a:off x="5943600" y="28956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17140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left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2133600" y="36668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39624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76600" y="3510844"/>
            <a:ext cx="335002" cy="7563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2"/>
          </p:cNvCxnSpPr>
          <p:nvPr/>
        </p:nvCxnSpPr>
        <p:spPr>
          <a:xfrm>
            <a:off x="1752600" y="2971800"/>
            <a:ext cx="1143000" cy="1371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7315200" y="3434644"/>
            <a:ext cx="487402" cy="8325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  <a:endCxn id="65" idx="1"/>
          </p:cNvCxnSpPr>
          <p:nvPr/>
        </p:nvCxnSpPr>
        <p:spPr>
          <a:xfrm>
            <a:off x="5943600" y="2895600"/>
            <a:ext cx="1066800" cy="13393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656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  <a:p>
            <a:r>
              <a:rPr lang="en-US" dirty="0"/>
              <a:t>Delete by Copying</a:t>
            </a:r>
          </a:p>
        </p:txBody>
      </p:sp>
    </p:spTree>
    <p:extLst>
      <p:ext uri="{BB962C8B-B14F-4D97-AF65-F5344CB8AC3E}">
        <p14:creationId xmlns:p14="http://schemas.microsoft.com/office/powerpoint/2010/main" val="4028329829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1438</TotalTime>
  <Words>1909</Words>
  <Application>Microsoft Office PowerPoint</Application>
  <PresentationFormat>On-screen Show (4:3)</PresentationFormat>
  <Paragraphs>541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ＭＳ Ｐゴシック</vt:lpstr>
      <vt:lpstr>Arial</vt:lpstr>
      <vt:lpstr>Calibri</vt:lpstr>
      <vt:lpstr>FGRTemplate</vt:lpstr>
      <vt:lpstr>Binary Trees</vt:lpstr>
      <vt:lpstr>Objectives</vt:lpstr>
      <vt:lpstr>Deletion on Binary Search Trees</vt:lpstr>
      <vt:lpstr>Deleting a leaf (node has no children)</vt:lpstr>
      <vt:lpstr>Deleting a node with one child</vt:lpstr>
      <vt:lpstr>For both of these cases</vt:lpstr>
      <vt:lpstr>If the node doesn’t have a right child</vt:lpstr>
      <vt:lpstr>If the node doesn’t have a left child</vt:lpstr>
      <vt:lpstr>Deleting a node with two children</vt:lpstr>
      <vt:lpstr>Delete by Merging</vt:lpstr>
      <vt:lpstr>Delete by merging details</vt:lpstr>
      <vt:lpstr>Height of a tree</vt:lpstr>
      <vt:lpstr>Delete by Copying</vt:lpstr>
      <vt:lpstr>Delete by Copying</vt:lpstr>
      <vt:lpstr>Details explanation</vt:lpstr>
      <vt:lpstr>Details explanation</vt:lpstr>
      <vt:lpstr>Delete by Copying</vt:lpstr>
      <vt:lpstr>Delete by Copying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Find the node and its parent</vt:lpstr>
      <vt:lpstr>If the node is a leave or has one child</vt:lpstr>
      <vt:lpstr>If the node has both children</vt:lpstr>
      <vt:lpstr>Update root if deleting node is the root</vt:lpstr>
      <vt:lpstr>Balancing Binary search trees</vt:lpstr>
      <vt:lpstr>About balancing BST</vt:lpstr>
      <vt:lpstr>Why need to balance?</vt:lpstr>
      <vt:lpstr>Simple balance algorithm</vt:lpstr>
      <vt:lpstr>Simple balance algorithm Implementation</vt:lpstr>
      <vt:lpstr>Example</vt:lpstr>
      <vt:lpstr>DSW Balancing Algorithms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PowerPoint Presentation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PowerPoint Presentation</vt:lpstr>
      <vt:lpstr>Left rotation</vt:lpstr>
      <vt:lpstr>DSW Algo</vt:lpstr>
      <vt:lpstr>Step 1. Creating the backbone</vt:lpstr>
      <vt:lpstr>Step 1. Creating the backbone</vt:lpstr>
      <vt:lpstr>Step 2. Building perfectly balanced tree</vt:lpstr>
      <vt:lpstr>Step 2. Building perfectly balanced tree</vt:lpstr>
      <vt:lpstr>Henry: more tests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111</cp:revision>
  <dcterms:created xsi:type="dcterms:W3CDTF">2013-07-03T07:19:54Z</dcterms:created>
  <dcterms:modified xsi:type="dcterms:W3CDTF">2017-05-23T15:38:22Z</dcterms:modified>
</cp:coreProperties>
</file>