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Introduction to Data Structures &amp; Algorithms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Lecture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Use natural languages</a:t>
            </a:r>
          </a:p>
          <a:p>
            <a:pPr lvl="1"/>
            <a:r>
              <a:rPr lang="en-US" dirty="0" smtClean="0"/>
              <a:t>Too verbose</a:t>
            </a:r>
          </a:p>
          <a:p>
            <a:pPr lvl="1"/>
            <a:r>
              <a:rPr lang="en-US" dirty="0" smtClean="0"/>
              <a:t>Too “context-sensitive” – relies on experience of reader</a:t>
            </a:r>
          </a:p>
          <a:p>
            <a:r>
              <a:rPr lang="en-US" dirty="0" smtClean="0"/>
              <a:t>Use formal </a:t>
            </a:r>
            <a:r>
              <a:rPr lang="en-US" b="1" dirty="0" smtClean="0"/>
              <a:t>programming languages</a:t>
            </a:r>
          </a:p>
          <a:p>
            <a:pPr lvl="1"/>
            <a:r>
              <a:rPr lang="en-US" dirty="0" smtClean="0"/>
              <a:t>Too low level</a:t>
            </a:r>
          </a:p>
          <a:p>
            <a:pPr lvl="1"/>
            <a:r>
              <a:rPr lang="en-US" dirty="0" smtClean="0"/>
              <a:t>Requires us to deal with complicated syntax of programming language</a:t>
            </a:r>
          </a:p>
          <a:p>
            <a:r>
              <a:rPr lang="en-US" b="1" dirty="0" smtClean="0"/>
              <a:t>Use Pseudo-code</a:t>
            </a:r>
            <a:r>
              <a:rPr lang="en-US" dirty="0" smtClean="0"/>
              <a:t> (alias programming language)</a:t>
            </a:r>
          </a:p>
          <a:p>
            <a:pPr lvl="1"/>
            <a:r>
              <a:rPr lang="en-US" dirty="0" smtClean="0"/>
              <a:t>natural language constructs modeled to look like statements available in many programming languages</a:t>
            </a:r>
          </a:p>
          <a:p>
            <a:r>
              <a:rPr lang="en-US" b="1" dirty="0" smtClean="0"/>
              <a:t>Use Flowchart (diagram)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flowchart can represent algorithms or process, showing steps as boxes of various kinds, order by connecting arrows.</a:t>
            </a:r>
          </a:p>
          <a:p>
            <a:pPr lvl="1"/>
            <a:r>
              <a:rPr lang="en-US" dirty="0" smtClean="0"/>
              <a:t> Flowchart is used in analyzing, designing, documenting or managing a process or program in various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8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representation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find the greatest of three numbers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839200" cy="43434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010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representation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127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Flowchart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685800" y="1447800"/>
            <a:ext cx="12192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1447800"/>
            <a:ext cx="1219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x:=a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2362200"/>
            <a:ext cx="1219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x:=b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2895600" y="2209800"/>
            <a:ext cx="1219200" cy="685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b&gt;x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>
            <a:off x="3505200" y="1828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6248400" y="3581400"/>
            <a:ext cx="1219200" cy="685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c&gt;x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2"/>
            <a:endCxn id="14" idx="0"/>
          </p:cNvCxnSpPr>
          <p:nvPr/>
        </p:nvCxnSpPr>
        <p:spPr>
          <a:xfrm>
            <a:off x="6858000" y="2743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7" idx="1"/>
          </p:cNvCxnSpPr>
          <p:nvPr/>
        </p:nvCxnSpPr>
        <p:spPr>
          <a:xfrm>
            <a:off x="4114800" y="25527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48400" y="4724400"/>
            <a:ext cx="1219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x:=c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>
            <a:off x="6858000" y="4267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2"/>
          </p:cNvCxnSpPr>
          <p:nvPr/>
        </p:nvCxnSpPr>
        <p:spPr>
          <a:xfrm rot="16200000" flipH="1">
            <a:off x="5067300" y="1333500"/>
            <a:ext cx="228600" cy="3352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895600" y="4724400"/>
            <a:ext cx="1219200" cy="381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0" name="Elbow Connector 29"/>
          <p:cNvCxnSpPr>
            <a:stCxn id="14" idx="1"/>
            <a:endCxn id="28" idx="0"/>
          </p:cNvCxnSpPr>
          <p:nvPr/>
        </p:nvCxnSpPr>
        <p:spPr>
          <a:xfrm rot="10800000" flipV="1">
            <a:off x="3505200" y="3924300"/>
            <a:ext cx="2743200" cy="800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1"/>
            <a:endCxn id="28" idx="3"/>
          </p:cNvCxnSpPr>
          <p:nvPr/>
        </p:nvCxnSpPr>
        <p:spPr>
          <a:xfrm flipH="1">
            <a:off x="4114800" y="49149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1000" y="5791200"/>
            <a:ext cx="317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this algorithm do?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" idx="6"/>
            <a:endCxn id="6" idx="1"/>
          </p:cNvCxnSpPr>
          <p:nvPr/>
        </p:nvCxnSpPr>
        <p:spPr>
          <a:xfrm>
            <a:off x="1905000" y="16383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00600" y="2133600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00600" y="2743200"/>
            <a:ext cx="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24400" y="3505200"/>
            <a:ext cx="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58000" y="4267200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algorithms operate on data collections, so define</a:t>
            </a:r>
          </a:p>
          <a:p>
            <a:r>
              <a:rPr lang="en-US" dirty="0" smtClean="0"/>
              <a:t>Collection Abstract Data Type (ADT)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Constructor/Destructor</a:t>
            </a:r>
          </a:p>
          <a:p>
            <a:pPr lvl="2"/>
            <a:r>
              <a:rPr lang="en-US" dirty="0" smtClean="0"/>
              <a:t>Add/Delete</a:t>
            </a:r>
          </a:p>
          <a:p>
            <a:pPr lvl="2"/>
            <a:r>
              <a:rPr lang="en-US" dirty="0" smtClean="0"/>
              <a:t>Find</a:t>
            </a:r>
          </a:p>
          <a:p>
            <a:pPr lvl="2"/>
            <a:r>
              <a:rPr lang="en-US" dirty="0" smtClean="0"/>
              <a:t>Sort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8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What is data structure?</a:t>
            </a:r>
          </a:p>
          <a:p>
            <a:r>
              <a:rPr lang="en-US" dirty="0">
                <a:latin typeface="Calibri" charset="0"/>
              </a:rPr>
              <a:t>Basic types of data structure</a:t>
            </a:r>
          </a:p>
          <a:p>
            <a:r>
              <a:rPr lang="en-US" dirty="0">
                <a:latin typeface="Calibri" charset="0"/>
              </a:rPr>
              <a:t>What is algorithm?</a:t>
            </a:r>
          </a:p>
          <a:p>
            <a:r>
              <a:rPr lang="en-US" dirty="0">
                <a:latin typeface="Calibri" charset="0"/>
              </a:rPr>
              <a:t>Data structures and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5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Objectives</a:t>
            </a:r>
            <a:endParaRPr lang="en-US" dirty="0">
              <a:latin typeface="Calibri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What is data structure?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Basic types of data structure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What is algorithm?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Data structures and Algorithms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structure (DS)?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 way of storing data in a computer so it can be used efficiently.</a:t>
            </a:r>
          </a:p>
          <a:p>
            <a:r>
              <a:rPr lang="en-US" dirty="0" smtClean="0"/>
              <a:t>A way of organizing data considers not only the items stored, but also their relationship to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2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structure (DS)?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Knowledge about </a:t>
            </a:r>
            <a:r>
              <a:rPr lang="en-US" dirty="0" smtClean="0"/>
              <a:t>relationship </a:t>
            </a:r>
            <a:r>
              <a:rPr lang="en-US" dirty="0"/>
              <a:t>between data items allows designing of efficient algorithms for manipulation of items.</a:t>
            </a:r>
          </a:p>
          <a:p>
            <a:r>
              <a:rPr lang="en-US" dirty="0"/>
              <a:t>Careful chosen </a:t>
            </a:r>
            <a:r>
              <a:rPr lang="en-US" dirty="0" smtClean="0"/>
              <a:t>DS will </a:t>
            </a:r>
            <a:r>
              <a:rPr lang="en-US" dirty="0"/>
              <a:t>allow more efficient </a:t>
            </a:r>
            <a:r>
              <a:rPr lang="en-US" dirty="0" smtClean="0"/>
              <a:t>algorithms</a:t>
            </a:r>
            <a:endParaRPr lang="en-US" dirty="0"/>
          </a:p>
          <a:p>
            <a:r>
              <a:rPr lang="en-US" dirty="0" smtClean="0"/>
              <a:t>Choice of DS often begins with the choice of an abstract data structure.</a:t>
            </a:r>
          </a:p>
          <a:p>
            <a:r>
              <a:rPr lang="en-US" dirty="0" smtClean="0"/>
              <a:t>Well designed DS allows variety of critical operations to be performed on using a little resources (execution time, memory spaces,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Different DS(s) suited for different applications, some are highly specialized e.g., B-trees is god for databases, hash tables is good for compiler to lookup identifiers.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DS is important in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DS is used in most programs</a:t>
            </a:r>
          </a:p>
          <a:p>
            <a:r>
              <a:rPr lang="en-US" dirty="0" smtClean="0"/>
              <a:t>DS provides a means to manage huge amounts of data efficiently</a:t>
            </a:r>
          </a:p>
          <a:p>
            <a:pPr lvl="1"/>
            <a:r>
              <a:rPr lang="en-US" dirty="0" smtClean="0"/>
              <a:t>databases, internet indexing services,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Efficient DS(s) are the key to designing efficient algorithms.</a:t>
            </a:r>
          </a:p>
          <a:p>
            <a:r>
              <a:rPr lang="en-US" dirty="0" smtClean="0"/>
              <a:t>Some formal design methods and programming languages emphasize DS(s) rather than algorithms</a:t>
            </a:r>
          </a:p>
          <a:p>
            <a:pPr lvl="1"/>
            <a:r>
              <a:rPr lang="en-US" dirty="0" smtClean="0"/>
              <a:t>key organizing factor of software design</a:t>
            </a:r>
          </a:p>
          <a:p>
            <a:r>
              <a:rPr lang="en-US" dirty="0" smtClean="0"/>
              <a:t>Algorithms + Data Structures =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 of DS(s)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Records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4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Formula or set of steps for solving a particular problem.</a:t>
            </a:r>
          </a:p>
          <a:p>
            <a:r>
              <a:rPr lang="en-US" dirty="0" smtClean="0"/>
              <a:t>To be an algorithm, a set of rules must be unambiguous and have a clear stopping point.</a:t>
            </a:r>
          </a:p>
          <a:p>
            <a:r>
              <a:rPr lang="en-US" dirty="0" smtClean="0"/>
              <a:t>Algorithms can be expressed in any language, from natural languages to programming languages</a:t>
            </a:r>
          </a:p>
          <a:p>
            <a:pPr lvl="1"/>
            <a:r>
              <a:rPr lang="en-US" dirty="0" smtClean="0"/>
              <a:t>We use algorithms every day. E.g., a recipe for baking a cake is an algorithm</a:t>
            </a:r>
          </a:p>
          <a:p>
            <a:pPr lvl="1"/>
            <a:r>
              <a:rPr lang="en-US" dirty="0" smtClean="0"/>
              <a:t>Most programs consist of algorithms</a:t>
            </a:r>
          </a:p>
          <a:p>
            <a:pPr lvl="1"/>
            <a:r>
              <a:rPr lang="en-US" dirty="0" smtClean="0"/>
              <a:t>Inventing elegant algorithms – should be simple and fewest steps possible – is challenges in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2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24400" y="1219200"/>
            <a:ext cx="1828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2209800"/>
            <a:ext cx="1828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Spread in Pan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3200400"/>
            <a:ext cx="1828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Bake at 350</a:t>
            </a:r>
            <a:r>
              <a:rPr lang="en-US" baseline="30000" dirty="0" smtClean="0"/>
              <a:t>0</a:t>
            </a:r>
            <a:endParaRPr lang="en-US" baseline="30000" dirty="0"/>
          </a:p>
        </p:txBody>
      </p:sp>
      <p:sp>
        <p:nvSpPr>
          <p:cNvPr id="7" name="Diamond 6"/>
          <p:cNvSpPr/>
          <p:nvPr/>
        </p:nvSpPr>
        <p:spPr>
          <a:xfrm>
            <a:off x="4724400" y="4114800"/>
            <a:ext cx="1828800" cy="1447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with fork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2800" y="2209800"/>
            <a:ext cx="1828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from Oven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62800" y="3200400"/>
            <a:ext cx="1828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Cool</a:t>
            </a:r>
            <a:endParaRPr lang="en-US" baseline="30000" dirty="0"/>
          </a:p>
        </p:txBody>
      </p:sp>
      <p:sp>
        <p:nvSpPr>
          <p:cNvPr id="10" name="Oval 9"/>
          <p:cNvSpPr/>
          <p:nvPr/>
        </p:nvSpPr>
        <p:spPr>
          <a:xfrm>
            <a:off x="7162800" y="4191000"/>
            <a:ext cx="1828800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5638800" y="1752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5638800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5638800" y="3733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6" idx="1"/>
          </p:cNvCxnSpPr>
          <p:nvPr/>
        </p:nvCxnSpPr>
        <p:spPr>
          <a:xfrm rot="10800000">
            <a:off x="4724400" y="3467100"/>
            <a:ext cx="12700" cy="13716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75901" y="3962400"/>
            <a:ext cx="62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</a:t>
            </a:r>
          </a:p>
          <a:p>
            <a:r>
              <a:rPr lang="en-US" sz="1200" dirty="0" smtClean="0"/>
              <a:t>Ready</a:t>
            </a:r>
            <a:endParaRPr lang="en-US" sz="1200" dirty="0"/>
          </a:p>
        </p:txBody>
      </p:sp>
      <p:cxnSp>
        <p:nvCxnSpPr>
          <p:cNvPr id="35" name="Elbow Connector 34"/>
          <p:cNvCxnSpPr>
            <a:stCxn id="7" idx="3"/>
            <a:endCxn id="8" idx="1"/>
          </p:cNvCxnSpPr>
          <p:nvPr/>
        </p:nvCxnSpPr>
        <p:spPr>
          <a:xfrm flipV="1">
            <a:off x="6553200" y="2476500"/>
            <a:ext cx="609600" cy="23622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72200" y="3962400"/>
            <a:ext cx="629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Ready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8" idx="2"/>
            <a:endCxn id="9" idx="0"/>
          </p:cNvCxnSpPr>
          <p:nvPr/>
        </p:nvCxnSpPr>
        <p:spPr>
          <a:xfrm>
            <a:off x="8077200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0" idx="0"/>
          </p:cNvCxnSpPr>
          <p:nvPr/>
        </p:nvCxnSpPr>
        <p:spPr>
          <a:xfrm>
            <a:off x="8077200" y="3733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8600" y="990600"/>
            <a:ext cx="4038600" cy="526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Recipe</a:t>
            </a:r>
          </a:p>
          <a:p>
            <a:pPr algn="ctr"/>
            <a:r>
              <a:rPr lang="en-US" sz="1400" b="1" dirty="0" smtClean="0"/>
              <a:t>CHOCOLATE CAKE</a:t>
            </a:r>
          </a:p>
          <a:p>
            <a:r>
              <a:rPr lang="en-US" sz="1400" dirty="0" smtClean="0"/>
              <a:t>4 oz. chocolate	3 eggs</a:t>
            </a:r>
          </a:p>
          <a:p>
            <a:r>
              <a:rPr lang="en-US" sz="1400" dirty="0" smtClean="0"/>
              <a:t>1 cup butter	1 tsp. vanilla</a:t>
            </a:r>
          </a:p>
          <a:p>
            <a:r>
              <a:rPr lang="en-US" sz="1400" dirty="0" smtClean="0"/>
              <a:t>2 cups sugar	1 cup flour</a:t>
            </a:r>
          </a:p>
          <a:p>
            <a:endParaRPr lang="en-US" sz="1400" dirty="0" smtClean="0"/>
          </a:p>
          <a:p>
            <a:r>
              <a:rPr lang="en-US" sz="1400" dirty="0" smtClean="0"/>
              <a:t>Melt chocolate and butter. Stir sugar into melted chocolate. Stir in eggs and vanilla. Mix in flour. Spread mix in greased pan. Bake at 350</a:t>
            </a:r>
            <a:r>
              <a:rPr lang="en-US" sz="1400" baseline="30000" dirty="0" smtClean="0"/>
              <a:t>o</a:t>
            </a:r>
            <a:r>
              <a:rPr lang="en-US" sz="1400" dirty="0" smtClean="0"/>
              <a:t> for 40 minutes or until inserted form comes out almost clean. Cool in pan before eating</a:t>
            </a:r>
          </a:p>
          <a:p>
            <a:endParaRPr lang="en-US" sz="1400" dirty="0" smtClean="0"/>
          </a:p>
          <a:p>
            <a:pPr algn="ctr"/>
            <a:r>
              <a:rPr lang="en-US" sz="1400" b="1" dirty="0" smtClean="0"/>
              <a:t>Program Code</a:t>
            </a:r>
          </a:p>
          <a:p>
            <a:r>
              <a:rPr lang="en-US" sz="1400" dirty="0" smtClean="0"/>
              <a:t>Declare variables</a:t>
            </a:r>
          </a:p>
          <a:p>
            <a:r>
              <a:rPr lang="en-US" sz="1400" dirty="0" smtClean="0"/>
              <a:t>chocolate	eggs	mix</a:t>
            </a:r>
          </a:p>
          <a:p>
            <a:r>
              <a:rPr lang="en-US" sz="1400" dirty="0" smtClean="0"/>
              <a:t>butter	vanilla</a:t>
            </a:r>
          </a:p>
          <a:p>
            <a:r>
              <a:rPr lang="en-US" sz="1400" dirty="0" smtClean="0"/>
              <a:t>Sugar	flour</a:t>
            </a:r>
          </a:p>
          <a:p>
            <a:r>
              <a:rPr lang="en-US" sz="1400" dirty="0" smtClean="0"/>
              <a:t>mix = melted ((4*chocolate)) + butter)</a:t>
            </a:r>
          </a:p>
          <a:p>
            <a:r>
              <a:rPr lang="en-US" sz="1400" dirty="0" smtClean="0"/>
              <a:t>mix = stir(mix + (2*sugar))</a:t>
            </a:r>
          </a:p>
          <a:p>
            <a:r>
              <a:rPr lang="en-US" sz="1400" dirty="0" smtClean="0"/>
              <a:t>mix = stir(mx + (3*eggs) + vanilla)</a:t>
            </a:r>
          </a:p>
          <a:p>
            <a:r>
              <a:rPr lang="en-US" sz="1400" dirty="0" smtClean="0"/>
              <a:t>mix = mix + flour</a:t>
            </a:r>
          </a:p>
          <a:p>
            <a:r>
              <a:rPr lang="en-US" sz="1400" dirty="0" smtClean="0"/>
              <a:t>spread(mix)</a:t>
            </a:r>
          </a:p>
          <a:p>
            <a:r>
              <a:rPr lang="en-US" sz="1400" dirty="0" smtClean="0"/>
              <a:t>while not clean (fork)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bake(mix, 350)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664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Input</a:t>
            </a:r>
            <a:r>
              <a:rPr lang="en-US" dirty="0" smtClean="0"/>
              <a:t> – an algorithm accepts zero or more inputs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Output</a:t>
            </a:r>
            <a:r>
              <a:rPr lang="en-US" dirty="0" smtClean="0"/>
              <a:t> – it produces at least one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Finiteness</a:t>
            </a:r>
            <a:r>
              <a:rPr lang="en-US" dirty="0" smtClean="0"/>
              <a:t> – it terminates after a finite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Definiteness</a:t>
            </a:r>
            <a:r>
              <a:rPr lang="en-US" dirty="0" smtClean="0"/>
              <a:t> – each step in algorithm is un ambiguous. Means can be interpreted in one way only and can be performed without any confusion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Effectiveness</a:t>
            </a:r>
            <a:r>
              <a:rPr lang="en-US" dirty="0" smtClean="0"/>
              <a:t> – it consists basic, realizable instructions. Means Instructions can be performed using given input in a finite amount of resources (time, space)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Generality</a:t>
            </a:r>
            <a:r>
              <a:rPr lang="en-US" dirty="0" smtClean="0"/>
              <a:t> – it must work for a general set of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18657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398</TotalTime>
  <Words>670</Words>
  <Application>Microsoft Macintosh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FGRTemplate</vt:lpstr>
      <vt:lpstr>Introduction to Data Structures &amp; Algorithms</vt:lpstr>
      <vt:lpstr>Objectives</vt:lpstr>
      <vt:lpstr>What is data structure (DS)?</vt:lpstr>
      <vt:lpstr>Why data structure (DS)?</vt:lpstr>
      <vt:lpstr>Why DS is important in Computer Science</vt:lpstr>
      <vt:lpstr>Basic Types of DS(s)</vt:lpstr>
      <vt:lpstr>What is an algorithm?</vt:lpstr>
      <vt:lpstr>Algorithm example</vt:lpstr>
      <vt:lpstr>Properties of an algorithm</vt:lpstr>
      <vt:lpstr>How to represent algorithms?</vt:lpstr>
      <vt:lpstr>Algorithm representation examples</vt:lpstr>
      <vt:lpstr>Algorithm representation examples</vt:lpstr>
      <vt:lpstr>Data Structures and Algorithms</vt:lpstr>
      <vt:lpstr>Summaries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phamvanvung</cp:lastModifiedBy>
  <cp:revision>63</cp:revision>
  <dcterms:created xsi:type="dcterms:W3CDTF">2013-07-03T07:19:54Z</dcterms:created>
  <dcterms:modified xsi:type="dcterms:W3CDTF">2015-09-11T10:04:10Z</dcterms:modified>
</cp:coreProperties>
</file>