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FD499-C1FF-4B27-BB15-819A28281FEF}" type="doc">
      <dgm:prSet loTypeId="urn:microsoft.com/office/officeart/2005/8/layout/equation2" loCatId="process" qsTypeId="urn:microsoft.com/office/officeart/2005/8/quickstyle/simple5" qsCatId="simple" csTypeId="urn:microsoft.com/office/officeart/2005/8/colors/accent5_1" csCatId="accent5" phldr="1"/>
      <dgm:spPr/>
    </dgm:pt>
    <dgm:pt modelId="{6860BDB5-08A4-4279-9FAB-E65AB21670D6}">
      <dgm:prSet phldrT="[Text]"/>
      <dgm:spPr/>
      <dgm:t>
        <a:bodyPr/>
        <a:lstStyle/>
        <a:p>
          <a:r>
            <a:rPr lang="en-US" dirty="0"/>
            <a:t>Spotting the parking spaces in the parking plot using OpenCV. Each parking spot is taken out as an image!</a:t>
          </a:r>
        </a:p>
      </dgm:t>
    </dgm:pt>
    <dgm:pt modelId="{D313B66B-8582-4621-B1E5-6560A9DA084C}" type="parTrans" cxnId="{0DD0695D-F67E-4EB0-AEDF-EE1D71600E6F}">
      <dgm:prSet/>
      <dgm:spPr/>
      <dgm:t>
        <a:bodyPr/>
        <a:lstStyle/>
        <a:p>
          <a:endParaRPr lang="en-US"/>
        </a:p>
      </dgm:t>
    </dgm:pt>
    <dgm:pt modelId="{A2EDC526-8ED8-4233-9978-3B557980CCB7}" type="sibTrans" cxnId="{0DD0695D-F67E-4EB0-AEDF-EE1D71600E6F}">
      <dgm:prSet/>
      <dgm:spPr/>
      <dgm:t>
        <a:bodyPr/>
        <a:lstStyle/>
        <a:p>
          <a:endParaRPr lang="en-US"/>
        </a:p>
      </dgm:t>
    </dgm:pt>
    <dgm:pt modelId="{3886032D-2906-4916-B15E-B1CCDD44BB13}">
      <dgm:prSet phldrT="[Text]"/>
      <dgm:spPr/>
      <dgm:t>
        <a:bodyPr/>
        <a:lstStyle/>
        <a:p>
          <a:r>
            <a:rPr lang="en-US" dirty="0"/>
            <a:t>Training a machine learning model that is able to recognize whether there is a car in an image or not</a:t>
          </a:r>
        </a:p>
        <a:p>
          <a:endParaRPr lang="en-US" dirty="0"/>
        </a:p>
        <a:p>
          <a:endParaRPr lang="en-US" dirty="0"/>
        </a:p>
      </dgm:t>
    </dgm:pt>
    <dgm:pt modelId="{DF3E62C0-557F-4B24-8B2B-54DF21433505}" type="parTrans" cxnId="{CF70DD98-79EA-43D0-84B0-BED05801447F}">
      <dgm:prSet/>
      <dgm:spPr/>
      <dgm:t>
        <a:bodyPr/>
        <a:lstStyle/>
        <a:p>
          <a:endParaRPr lang="en-US"/>
        </a:p>
      </dgm:t>
    </dgm:pt>
    <dgm:pt modelId="{28140F27-E299-491A-A777-C03DA712ADC5}" type="sibTrans" cxnId="{CF70DD98-79EA-43D0-84B0-BED05801447F}">
      <dgm:prSet/>
      <dgm:spPr/>
      <dgm:t>
        <a:bodyPr/>
        <a:lstStyle/>
        <a:p>
          <a:endParaRPr lang="en-US"/>
        </a:p>
      </dgm:t>
    </dgm:pt>
    <dgm:pt modelId="{2FA1A703-4959-48A2-9D5B-0732626C7F0E}">
      <dgm:prSet phldrT="[Text]"/>
      <dgm:spPr/>
      <dgm:t>
        <a:bodyPr/>
        <a:lstStyle/>
        <a:p>
          <a:r>
            <a:rPr lang="en-US" dirty="0"/>
            <a:t>Whether a parking space contains a car or not!</a:t>
          </a:r>
        </a:p>
      </dgm:t>
    </dgm:pt>
    <dgm:pt modelId="{0DA5EE27-9700-4AD6-983B-5CA38C9545F4}" type="parTrans" cxnId="{F497C10B-FB81-402B-ABBF-CDE26007A648}">
      <dgm:prSet/>
      <dgm:spPr/>
      <dgm:t>
        <a:bodyPr/>
        <a:lstStyle/>
        <a:p>
          <a:endParaRPr lang="en-US"/>
        </a:p>
      </dgm:t>
    </dgm:pt>
    <dgm:pt modelId="{92BDDB30-20D2-4A6F-86E7-4B323B551B89}" type="sibTrans" cxnId="{F497C10B-FB81-402B-ABBF-CDE26007A648}">
      <dgm:prSet/>
      <dgm:spPr/>
      <dgm:t>
        <a:bodyPr/>
        <a:lstStyle/>
        <a:p>
          <a:endParaRPr lang="en-US"/>
        </a:p>
      </dgm:t>
    </dgm:pt>
    <dgm:pt modelId="{DB6432F7-B275-46C5-89A0-E0EEE1F037D1}" type="pres">
      <dgm:prSet presAssocID="{6B1FD499-C1FF-4B27-BB15-819A28281FEF}" presName="Name0" presStyleCnt="0">
        <dgm:presLayoutVars>
          <dgm:dir/>
          <dgm:resizeHandles val="exact"/>
        </dgm:presLayoutVars>
      </dgm:prSet>
      <dgm:spPr/>
    </dgm:pt>
    <dgm:pt modelId="{26C8AE73-FF53-4781-9020-2998774AC95E}" type="pres">
      <dgm:prSet presAssocID="{6B1FD499-C1FF-4B27-BB15-819A28281FEF}" presName="vNodes" presStyleCnt="0"/>
      <dgm:spPr/>
    </dgm:pt>
    <dgm:pt modelId="{D0EA7100-DC6E-416B-92DB-1043E03757B2}" type="pres">
      <dgm:prSet presAssocID="{6860BDB5-08A4-4279-9FAB-E65AB21670D6}" presName="node" presStyleLbl="node1" presStyleIdx="0" presStyleCnt="3">
        <dgm:presLayoutVars>
          <dgm:bulletEnabled val="1"/>
        </dgm:presLayoutVars>
      </dgm:prSet>
      <dgm:spPr/>
    </dgm:pt>
    <dgm:pt modelId="{8CAB4BFB-7DC2-4188-90D4-680D291B6872}" type="pres">
      <dgm:prSet presAssocID="{A2EDC526-8ED8-4233-9978-3B557980CCB7}" presName="spacerT" presStyleCnt="0"/>
      <dgm:spPr/>
    </dgm:pt>
    <dgm:pt modelId="{21CF649F-706D-4C52-8DCE-0581402D23AE}" type="pres">
      <dgm:prSet presAssocID="{A2EDC526-8ED8-4233-9978-3B557980CCB7}" presName="sibTrans" presStyleLbl="sibTrans2D1" presStyleIdx="0" presStyleCnt="2"/>
      <dgm:spPr/>
    </dgm:pt>
    <dgm:pt modelId="{327F25F6-9AE4-46C7-8815-FFD757A58E22}" type="pres">
      <dgm:prSet presAssocID="{A2EDC526-8ED8-4233-9978-3B557980CCB7}" presName="spacerB" presStyleCnt="0"/>
      <dgm:spPr/>
    </dgm:pt>
    <dgm:pt modelId="{38D65DCA-5EBF-43F8-A785-F9BAA812467E}" type="pres">
      <dgm:prSet presAssocID="{3886032D-2906-4916-B15E-B1CCDD44BB13}" presName="node" presStyleLbl="node1" presStyleIdx="1" presStyleCnt="3">
        <dgm:presLayoutVars>
          <dgm:bulletEnabled val="1"/>
        </dgm:presLayoutVars>
      </dgm:prSet>
      <dgm:spPr/>
    </dgm:pt>
    <dgm:pt modelId="{8C957C27-596D-400D-AADA-7857FF534F50}" type="pres">
      <dgm:prSet presAssocID="{6B1FD499-C1FF-4B27-BB15-819A28281FEF}" presName="sibTransLast" presStyleLbl="sibTrans2D1" presStyleIdx="1" presStyleCnt="2"/>
      <dgm:spPr/>
    </dgm:pt>
    <dgm:pt modelId="{BF630F09-5B01-402F-8E06-49FC578B0030}" type="pres">
      <dgm:prSet presAssocID="{6B1FD499-C1FF-4B27-BB15-819A28281FEF}" presName="connectorText" presStyleLbl="sibTrans2D1" presStyleIdx="1" presStyleCnt="2"/>
      <dgm:spPr/>
    </dgm:pt>
    <dgm:pt modelId="{92A2D1A7-8DE6-47C2-ABE4-116C88B5C810}" type="pres">
      <dgm:prSet presAssocID="{6B1FD499-C1FF-4B27-BB15-819A28281FEF}" presName="lastNode" presStyleLbl="node1" presStyleIdx="2" presStyleCnt="3">
        <dgm:presLayoutVars>
          <dgm:bulletEnabled val="1"/>
        </dgm:presLayoutVars>
      </dgm:prSet>
      <dgm:spPr/>
    </dgm:pt>
  </dgm:ptLst>
  <dgm:cxnLst>
    <dgm:cxn modelId="{F497C10B-FB81-402B-ABBF-CDE26007A648}" srcId="{6B1FD499-C1FF-4B27-BB15-819A28281FEF}" destId="{2FA1A703-4959-48A2-9D5B-0732626C7F0E}" srcOrd="2" destOrd="0" parTransId="{0DA5EE27-9700-4AD6-983B-5CA38C9545F4}" sibTransId="{92BDDB30-20D2-4A6F-86E7-4B323B551B89}"/>
    <dgm:cxn modelId="{13A7740E-EA7D-4130-A584-1EB117B7A9EA}" type="presOf" srcId="{6860BDB5-08A4-4279-9FAB-E65AB21670D6}" destId="{D0EA7100-DC6E-416B-92DB-1043E03757B2}" srcOrd="0" destOrd="0" presId="urn:microsoft.com/office/officeart/2005/8/layout/equation2"/>
    <dgm:cxn modelId="{EB29C921-8D58-4588-865A-956E9AF2BEDC}" type="presOf" srcId="{3886032D-2906-4916-B15E-B1CCDD44BB13}" destId="{38D65DCA-5EBF-43F8-A785-F9BAA812467E}" srcOrd="0" destOrd="0" presId="urn:microsoft.com/office/officeart/2005/8/layout/equation2"/>
    <dgm:cxn modelId="{60618B39-B95B-4E2D-98B1-9B9341CC97BA}" type="presOf" srcId="{2FA1A703-4959-48A2-9D5B-0732626C7F0E}" destId="{92A2D1A7-8DE6-47C2-ABE4-116C88B5C810}" srcOrd="0" destOrd="0" presId="urn:microsoft.com/office/officeart/2005/8/layout/equation2"/>
    <dgm:cxn modelId="{0DD0695D-F67E-4EB0-AEDF-EE1D71600E6F}" srcId="{6B1FD499-C1FF-4B27-BB15-819A28281FEF}" destId="{6860BDB5-08A4-4279-9FAB-E65AB21670D6}" srcOrd="0" destOrd="0" parTransId="{D313B66B-8582-4621-B1E5-6560A9DA084C}" sibTransId="{A2EDC526-8ED8-4233-9978-3B557980CCB7}"/>
    <dgm:cxn modelId="{07596369-5C24-4BDE-B4D9-FB6546994D54}" type="presOf" srcId="{28140F27-E299-491A-A777-C03DA712ADC5}" destId="{8C957C27-596D-400D-AADA-7857FF534F50}" srcOrd="0" destOrd="0" presId="urn:microsoft.com/office/officeart/2005/8/layout/equation2"/>
    <dgm:cxn modelId="{61F65670-699C-4353-80FB-E55BEE90E908}" type="presOf" srcId="{28140F27-E299-491A-A777-C03DA712ADC5}" destId="{BF630F09-5B01-402F-8E06-49FC578B0030}" srcOrd="1" destOrd="0" presId="urn:microsoft.com/office/officeart/2005/8/layout/equation2"/>
    <dgm:cxn modelId="{F5676A75-01FF-4C48-97C3-2AADB3A250B6}" type="presOf" srcId="{A2EDC526-8ED8-4233-9978-3B557980CCB7}" destId="{21CF649F-706D-4C52-8DCE-0581402D23AE}" srcOrd="0" destOrd="0" presId="urn:microsoft.com/office/officeart/2005/8/layout/equation2"/>
    <dgm:cxn modelId="{2951DF7F-35EC-464E-9523-D5A0195EE68A}" type="presOf" srcId="{6B1FD499-C1FF-4B27-BB15-819A28281FEF}" destId="{DB6432F7-B275-46C5-89A0-E0EEE1F037D1}" srcOrd="0" destOrd="0" presId="urn:microsoft.com/office/officeart/2005/8/layout/equation2"/>
    <dgm:cxn modelId="{CF70DD98-79EA-43D0-84B0-BED05801447F}" srcId="{6B1FD499-C1FF-4B27-BB15-819A28281FEF}" destId="{3886032D-2906-4916-B15E-B1CCDD44BB13}" srcOrd="1" destOrd="0" parTransId="{DF3E62C0-557F-4B24-8B2B-54DF21433505}" sibTransId="{28140F27-E299-491A-A777-C03DA712ADC5}"/>
    <dgm:cxn modelId="{3422C9D4-42C4-4B01-A537-059991523810}" type="presParOf" srcId="{DB6432F7-B275-46C5-89A0-E0EEE1F037D1}" destId="{26C8AE73-FF53-4781-9020-2998774AC95E}" srcOrd="0" destOrd="0" presId="urn:microsoft.com/office/officeart/2005/8/layout/equation2"/>
    <dgm:cxn modelId="{9B807279-F61C-4BD8-B85D-6387429923C3}" type="presParOf" srcId="{26C8AE73-FF53-4781-9020-2998774AC95E}" destId="{D0EA7100-DC6E-416B-92DB-1043E03757B2}" srcOrd="0" destOrd="0" presId="urn:microsoft.com/office/officeart/2005/8/layout/equation2"/>
    <dgm:cxn modelId="{955ADD7A-81CF-41C8-8285-3341A4BB9C63}" type="presParOf" srcId="{26C8AE73-FF53-4781-9020-2998774AC95E}" destId="{8CAB4BFB-7DC2-4188-90D4-680D291B6872}" srcOrd="1" destOrd="0" presId="urn:microsoft.com/office/officeart/2005/8/layout/equation2"/>
    <dgm:cxn modelId="{83A00DF8-D953-426A-B69E-4E2BD1E5F9EA}" type="presParOf" srcId="{26C8AE73-FF53-4781-9020-2998774AC95E}" destId="{21CF649F-706D-4C52-8DCE-0581402D23AE}" srcOrd="2" destOrd="0" presId="urn:microsoft.com/office/officeart/2005/8/layout/equation2"/>
    <dgm:cxn modelId="{942BBC5A-C8FE-4E6C-949A-2BE5DCF9399D}" type="presParOf" srcId="{26C8AE73-FF53-4781-9020-2998774AC95E}" destId="{327F25F6-9AE4-46C7-8815-FFD757A58E22}" srcOrd="3" destOrd="0" presId="urn:microsoft.com/office/officeart/2005/8/layout/equation2"/>
    <dgm:cxn modelId="{889874E8-0699-44D9-BC6F-77F301670970}" type="presParOf" srcId="{26C8AE73-FF53-4781-9020-2998774AC95E}" destId="{38D65DCA-5EBF-43F8-A785-F9BAA812467E}" srcOrd="4" destOrd="0" presId="urn:microsoft.com/office/officeart/2005/8/layout/equation2"/>
    <dgm:cxn modelId="{3A3AE670-DD4D-4B58-8F51-0A2163F4DB9D}" type="presParOf" srcId="{DB6432F7-B275-46C5-89A0-E0EEE1F037D1}" destId="{8C957C27-596D-400D-AADA-7857FF534F50}" srcOrd="1" destOrd="0" presId="urn:microsoft.com/office/officeart/2005/8/layout/equation2"/>
    <dgm:cxn modelId="{EA6D7726-1C19-46A2-875F-E8DEC37172AB}" type="presParOf" srcId="{8C957C27-596D-400D-AADA-7857FF534F50}" destId="{BF630F09-5B01-402F-8E06-49FC578B0030}" srcOrd="0" destOrd="0" presId="urn:microsoft.com/office/officeart/2005/8/layout/equation2"/>
    <dgm:cxn modelId="{B1C8CDC9-38D1-4CB6-BCFB-BDE1F62837B7}" type="presParOf" srcId="{DB6432F7-B275-46C5-89A0-E0EEE1F037D1}" destId="{92A2D1A7-8DE6-47C2-ABE4-116C88B5C810}"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A7100-DC6E-416B-92DB-1043E03757B2}">
      <dsp:nvSpPr>
        <dsp:cNvPr id="0" name=""/>
        <dsp:cNvSpPr/>
      </dsp:nvSpPr>
      <dsp:spPr>
        <a:xfrm>
          <a:off x="4822" y="89563"/>
          <a:ext cx="1711821" cy="1711821"/>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Spotting the parking spaces in the parking plot using OpenCV. Each parking spot is taken out as an image!</a:t>
          </a:r>
        </a:p>
      </dsp:txBody>
      <dsp:txXfrm>
        <a:off x="255512" y="340253"/>
        <a:ext cx="1210441" cy="1210441"/>
      </dsp:txXfrm>
    </dsp:sp>
    <dsp:sp modelId="{21CF649F-706D-4C52-8DCE-0581402D23AE}">
      <dsp:nvSpPr>
        <dsp:cNvPr id="0" name=""/>
        <dsp:cNvSpPr/>
      </dsp:nvSpPr>
      <dsp:spPr>
        <a:xfrm>
          <a:off x="364304" y="1940384"/>
          <a:ext cx="992856" cy="992856"/>
        </a:xfrm>
        <a:prstGeom prst="mathPlus">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95907" y="2320052"/>
        <a:ext cx="729650" cy="233520"/>
      </dsp:txXfrm>
    </dsp:sp>
    <dsp:sp modelId="{38D65DCA-5EBF-43F8-A785-F9BAA812467E}">
      <dsp:nvSpPr>
        <dsp:cNvPr id="0" name=""/>
        <dsp:cNvSpPr/>
      </dsp:nvSpPr>
      <dsp:spPr>
        <a:xfrm>
          <a:off x="4822" y="3072240"/>
          <a:ext cx="1711821" cy="1711821"/>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Training a machine learning model that is able to recognize whether there is a car in an image or not</a:t>
          </a:r>
        </a:p>
        <a:p>
          <a:pPr marL="0" lvl="0" indent="0" algn="ctr" defTabSz="444500">
            <a:lnSpc>
              <a:spcPct val="90000"/>
            </a:lnSpc>
            <a:spcBef>
              <a:spcPct val="0"/>
            </a:spcBef>
            <a:spcAft>
              <a:spcPct val="35000"/>
            </a:spcAft>
            <a:buNone/>
          </a:pPr>
          <a:endParaRPr lang="en-US" sz="1000" kern="1200" dirty="0"/>
        </a:p>
        <a:p>
          <a:pPr marL="0" lvl="0" indent="0" algn="ctr" defTabSz="444500">
            <a:lnSpc>
              <a:spcPct val="90000"/>
            </a:lnSpc>
            <a:spcBef>
              <a:spcPct val="0"/>
            </a:spcBef>
            <a:spcAft>
              <a:spcPct val="35000"/>
            </a:spcAft>
            <a:buNone/>
          </a:pPr>
          <a:endParaRPr lang="en-US" sz="1000" kern="1200" dirty="0"/>
        </a:p>
      </dsp:txBody>
      <dsp:txXfrm>
        <a:off x="255512" y="3322930"/>
        <a:ext cx="1210441" cy="1210441"/>
      </dsp:txXfrm>
    </dsp:sp>
    <dsp:sp modelId="{8C957C27-596D-400D-AADA-7857FF534F50}">
      <dsp:nvSpPr>
        <dsp:cNvPr id="0" name=""/>
        <dsp:cNvSpPr/>
      </dsp:nvSpPr>
      <dsp:spPr>
        <a:xfrm>
          <a:off x="1973416" y="2118413"/>
          <a:ext cx="544359" cy="636797"/>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973416" y="2245772"/>
        <a:ext cx="381051" cy="382079"/>
      </dsp:txXfrm>
    </dsp:sp>
    <dsp:sp modelId="{92A2D1A7-8DE6-47C2-ABE4-116C88B5C810}">
      <dsp:nvSpPr>
        <dsp:cNvPr id="0" name=""/>
        <dsp:cNvSpPr/>
      </dsp:nvSpPr>
      <dsp:spPr>
        <a:xfrm>
          <a:off x="2743735" y="724991"/>
          <a:ext cx="3423642" cy="342364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Whether a parking space contains a car or not!</a:t>
          </a:r>
        </a:p>
      </dsp:txBody>
      <dsp:txXfrm>
        <a:off x="3245116" y="1226372"/>
        <a:ext cx="2420880" cy="242088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12147-16C0-0B1A-8B21-9254E7ACD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6B801D-309B-2BD2-D18A-62F8CACAA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9D9A25-C48A-D202-F523-20D13B7DEE9B}"/>
              </a:ext>
            </a:extLst>
          </p:cNvPr>
          <p:cNvSpPr>
            <a:spLocks noGrp="1"/>
          </p:cNvSpPr>
          <p:nvPr>
            <p:ph type="dt" sz="half" idx="10"/>
          </p:nvPr>
        </p:nvSpPr>
        <p:spPr/>
        <p:txBody>
          <a:bodyPr/>
          <a:lstStyle/>
          <a:p>
            <a:fld id="{03E95933-65D7-496C-B8D4-D06A68115666}" type="datetimeFigureOut">
              <a:rPr lang="en-US" smtClean="0"/>
              <a:t>6/7/2022</a:t>
            </a:fld>
            <a:endParaRPr lang="en-US"/>
          </a:p>
        </p:txBody>
      </p:sp>
      <p:sp>
        <p:nvSpPr>
          <p:cNvPr id="5" name="Footer Placeholder 4">
            <a:extLst>
              <a:ext uri="{FF2B5EF4-FFF2-40B4-BE49-F238E27FC236}">
                <a16:creationId xmlns:a16="http://schemas.microsoft.com/office/drawing/2014/main" id="{D515696B-17B2-F00C-A5F2-92C3CBEA0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710B6-974C-3256-8AA5-D64BA633BB97}"/>
              </a:ext>
            </a:extLst>
          </p:cNvPr>
          <p:cNvSpPr>
            <a:spLocks noGrp="1"/>
          </p:cNvSpPr>
          <p:nvPr>
            <p:ph type="sldNum" sz="quarter" idx="12"/>
          </p:nvPr>
        </p:nvSpPr>
        <p:spPr/>
        <p:txBody>
          <a:bodyPr/>
          <a:lstStyle/>
          <a:p>
            <a:fld id="{ECA4D32D-415B-4CB8-A7E3-FAC05DE2E5FC}" type="slidenum">
              <a:rPr lang="en-US" smtClean="0"/>
              <a:t>‹#›</a:t>
            </a:fld>
            <a:endParaRPr lang="en-US"/>
          </a:p>
        </p:txBody>
      </p:sp>
    </p:spTree>
    <p:extLst>
      <p:ext uri="{BB962C8B-B14F-4D97-AF65-F5344CB8AC3E}">
        <p14:creationId xmlns:p14="http://schemas.microsoft.com/office/powerpoint/2010/main" val="65279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A79A-DEA3-0C85-B217-7C61683854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E14F8C-DDFE-E3E9-7DEF-A59083DB1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B88C4-3B4D-5473-5E49-6CF1E1EF9EF7}"/>
              </a:ext>
            </a:extLst>
          </p:cNvPr>
          <p:cNvSpPr>
            <a:spLocks noGrp="1"/>
          </p:cNvSpPr>
          <p:nvPr>
            <p:ph type="dt" sz="half" idx="10"/>
          </p:nvPr>
        </p:nvSpPr>
        <p:spPr/>
        <p:txBody>
          <a:bodyPr/>
          <a:lstStyle/>
          <a:p>
            <a:fld id="{03E95933-65D7-496C-B8D4-D06A68115666}" type="datetimeFigureOut">
              <a:rPr lang="en-US" smtClean="0"/>
              <a:t>6/7/2022</a:t>
            </a:fld>
            <a:endParaRPr lang="en-US"/>
          </a:p>
        </p:txBody>
      </p:sp>
      <p:sp>
        <p:nvSpPr>
          <p:cNvPr id="5" name="Footer Placeholder 4">
            <a:extLst>
              <a:ext uri="{FF2B5EF4-FFF2-40B4-BE49-F238E27FC236}">
                <a16:creationId xmlns:a16="http://schemas.microsoft.com/office/drawing/2014/main" id="{CE8AA194-7820-F1BE-6E47-74A509E25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C64D1-AE88-B905-4981-83B0A754B9F8}"/>
              </a:ext>
            </a:extLst>
          </p:cNvPr>
          <p:cNvSpPr>
            <a:spLocks noGrp="1"/>
          </p:cNvSpPr>
          <p:nvPr>
            <p:ph type="sldNum" sz="quarter" idx="12"/>
          </p:nvPr>
        </p:nvSpPr>
        <p:spPr/>
        <p:txBody>
          <a:bodyPr/>
          <a:lstStyle/>
          <a:p>
            <a:fld id="{ECA4D32D-415B-4CB8-A7E3-FAC05DE2E5FC}" type="slidenum">
              <a:rPr lang="en-US" smtClean="0"/>
              <a:t>‹#›</a:t>
            </a:fld>
            <a:endParaRPr lang="en-US"/>
          </a:p>
        </p:txBody>
      </p:sp>
    </p:spTree>
    <p:extLst>
      <p:ext uri="{BB962C8B-B14F-4D97-AF65-F5344CB8AC3E}">
        <p14:creationId xmlns:p14="http://schemas.microsoft.com/office/powerpoint/2010/main" val="71801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EBD63-2661-7649-0F35-EEBE993B1A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BB8B47-C70C-6F69-7FF3-98579181DA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6DDCA-79BB-838F-B855-D5411F746C95}"/>
              </a:ext>
            </a:extLst>
          </p:cNvPr>
          <p:cNvSpPr>
            <a:spLocks noGrp="1"/>
          </p:cNvSpPr>
          <p:nvPr>
            <p:ph type="dt" sz="half" idx="10"/>
          </p:nvPr>
        </p:nvSpPr>
        <p:spPr/>
        <p:txBody>
          <a:bodyPr/>
          <a:lstStyle/>
          <a:p>
            <a:fld id="{03E95933-65D7-496C-B8D4-D06A68115666}" type="datetimeFigureOut">
              <a:rPr lang="en-US" smtClean="0"/>
              <a:t>6/7/2022</a:t>
            </a:fld>
            <a:endParaRPr lang="en-US"/>
          </a:p>
        </p:txBody>
      </p:sp>
      <p:sp>
        <p:nvSpPr>
          <p:cNvPr id="5" name="Footer Placeholder 4">
            <a:extLst>
              <a:ext uri="{FF2B5EF4-FFF2-40B4-BE49-F238E27FC236}">
                <a16:creationId xmlns:a16="http://schemas.microsoft.com/office/drawing/2014/main" id="{865FA318-29B3-462E-F985-EBD95F2C6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8CF7E-084E-8F8A-1DE7-0775D6190254}"/>
              </a:ext>
            </a:extLst>
          </p:cNvPr>
          <p:cNvSpPr>
            <a:spLocks noGrp="1"/>
          </p:cNvSpPr>
          <p:nvPr>
            <p:ph type="sldNum" sz="quarter" idx="12"/>
          </p:nvPr>
        </p:nvSpPr>
        <p:spPr/>
        <p:txBody>
          <a:bodyPr/>
          <a:lstStyle/>
          <a:p>
            <a:fld id="{ECA4D32D-415B-4CB8-A7E3-FAC05DE2E5FC}" type="slidenum">
              <a:rPr lang="en-US" smtClean="0"/>
              <a:t>‹#›</a:t>
            </a:fld>
            <a:endParaRPr lang="en-US"/>
          </a:p>
        </p:txBody>
      </p:sp>
    </p:spTree>
    <p:extLst>
      <p:ext uri="{BB962C8B-B14F-4D97-AF65-F5344CB8AC3E}">
        <p14:creationId xmlns:p14="http://schemas.microsoft.com/office/powerpoint/2010/main" val="94737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32DD-1FE5-D542-9807-F94274B0A1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BE2AE-8558-4AAA-B314-4FB8C96C64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7CACB-F485-0B18-4AB9-2C7203995404}"/>
              </a:ext>
            </a:extLst>
          </p:cNvPr>
          <p:cNvSpPr>
            <a:spLocks noGrp="1"/>
          </p:cNvSpPr>
          <p:nvPr>
            <p:ph type="dt" sz="half" idx="10"/>
          </p:nvPr>
        </p:nvSpPr>
        <p:spPr/>
        <p:txBody>
          <a:bodyPr/>
          <a:lstStyle/>
          <a:p>
            <a:fld id="{03E95933-65D7-496C-B8D4-D06A68115666}" type="datetimeFigureOut">
              <a:rPr lang="en-US" smtClean="0"/>
              <a:t>6/7/2022</a:t>
            </a:fld>
            <a:endParaRPr lang="en-US"/>
          </a:p>
        </p:txBody>
      </p:sp>
      <p:sp>
        <p:nvSpPr>
          <p:cNvPr id="5" name="Footer Placeholder 4">
            <a:extLst>
              <a:ext uri="{FF2B5EF4-FFF2-40B4-BE49-F238E27FC236}">
                <a16:creationId xmlns:a16="http://schemas.microsoft.com/office/drawing/2014/main" id="{2505C870-8994-CCFD-E0BC-CCF696E64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27590-AB2D-191D-10D9-26206D64638F}"/>
              </a:ext>
            </a:extLst>
          </p:cNvPr>
          <p:cNvSpPr>
            <a:spLocks noGrp="1"/>
          </p:cNvSpPr>
          <p:nvPr>
            <p:ph type="sldNum" sz="quarter" idx="12"/>
          </p:nvPr>
        </p:nvSpPr>
        <p:spPr/>
        <p:txBody>
          <a:bodyPr/>
          <a:lstStyle/>
          <a:p>
            <a:fld id="{ECA4D32D-415B-4CB8-A7E3-FAC05DE2E5FC}" type="slidenum">
              <a:rPr lang="en-US" smtClean="0"/>
              <a:t>‹#›</a:t>
            </a:fld>
            <a:endParaRPr lang="en-US"/>
          </a:p>
        </p:txBody>
      </p:sp>
    </p:spTree>
    <p:extLst>
      <p:ext uri="{BB962C8B-B14F-4D97-AF65-F5344CB8AC3E}">
        <p14:creationId xmlns:p14="http://schemas.microsoft.com/office/powerpoint/2010/main" val="2713113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1046-60EC-DFAC-9979-B7E3A46E0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F22734-C36C-148F-7F18-3EBF0AB14E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268A5C-308B-21C0-4869-30894DD1C029}"/>
              </a:ext>
            </a:extLst>
          </p:cNvPr>
          <p:cNvSpPr>
            <a:spLocks noGrp="1"/>
          </p:cNvSpPr>
          <p:nvPr>
            <p:ph type="dt" sz="half" idx="10"/>
          </p:nvPr>
        </p:nvSpPr>
        <p:spPr/>
        <p:txBody>
          <a:bodyPr/>
          <a:lstStyle/>
          <a:p>
            <a:fld id="{03E95933-65D7-496C-B8D4-D06A68115666}" type="datetimeFigureOut">
              <a:rPr lang="en-US" smtClean="0"/>
              <a:t>6/7/2022</a:t>
            </a:fld>
            <a:endParaRPr lang="en-US"/>
          </a:p>
        </p:txBody>
      </p:sp>
      <p:sp>
        <p:nvSpPr>
          <p:cNvPr id="5" name="Footer Placeholder 4">
            <a:extLst>
              <a:ext uri="{FF2B5EF4-FFF2-40B4-BE49-F238E27FC236}">
                <a16:creationId xmlns:a16="http://schemas.microsoft.com/office/drawing/2014/main" id="{E3C24CD4-71E2-7872-7994-2CB9B62AA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EF19B-CD04-4212-2F4E-154863BF656B}"/>
              </a:ext>
            </a:extLst>
          </p:cNvPr>
          <p:cNvSpPr>
            <a:spLocks noGrp="1"/>
          </p:cNvSpPr>
          <p:nvPr>
            <p:ph type="sldNum" sz="quarter" idx="12"/>
          </p:nvPr>
        </p:nvSpPr>
        <p:spPr/>
        <p:txBody>
          <a:bodyPr/>
          <a:lstStyle/>
          <a:p>
            <a:fld id="{ECA4D32D-415B-4CB8-A7E3-FAC05DE2E5FC}" type="slidenum">
              <a:rPr lang="en-US" smtClean="0"/>
              <a:t>‹#›</a:t>
            </a:fld>
            <a:endParaRPr lang="en-US"/>
          </a:p>
        </p:txBody>
      </p:sp>
    </p:spTree>
    <p:extLst>
      <p:ext uri="{BB962C8B-B14F-4D97-AF65-F5344CB8AC3E}">
        <p14:creationId xmlns:p14="http://schemas.microsoft.com/office/powerpoint/2010/main" val="292117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6323-D856-EB10-E2A5-AAF48EACBC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7842CC-9CDE-36D3-BBF8-EB084FAADB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E46122-F03A-4553-CA03-AA8264342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82D578-0264-160E-33AB-157326F18B63}"/>
              </a:ext>
            </a:extLst>
          </p:cNvPr>
          <p:cNvSpPr>
            <a:spLocks noGrp="1"/>
          </p:cNvSpPr>
          <p:nvPr>
            <p:ph type="dt" sz="half" idx="10"/>
          </p:nvPr>
        </p:nvSpPr>
        <p:spPr/>
        <p:txBody>
          <a:bodyPr/>
          <a:lstStyle/>
          <a:p>
            <a:fld id="{03E95933-65D7-496C-B8D4-D06A68115666}" type="datetimeFigureOut">
              <a:rPr lang="en-US" smtClean="0"/>
              <a:t>6/7/2022</a:t>
            </a:fld>
            <a:endParaRPr lang="en-US"/>
          </a:p>
        </p:txBody>
      </p:sp>
      <p:sp>
        <p:nvSpPr>
          <p:cNvPr id="6" name="Footer Placeholder 5">
            <a:extLst>
              <a:ext uri="{FF2B5EF4-FFF2-40B4-BE49-F238E27FC236}">
                <a16:creationId xmlns:a16="http://schemas.microsoft.com/office/drawing/2014/main" id="{B7059B6C-D5E1-D049-B088-E5F337458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33E56-CBC4-BC75-0F13-E4030E1DD9E1}"/>
              </a:ext>
            </a:extLst>
          </p:cNvPr>
          <p:cNvSpPr>
            <a:spLocks noGrp="1"/>
          </p:cNvSpPr>
          <p:nvPr>
            <p:ph type="sldNum" sz="quarter" idx="12"/>
          </p:nvPr>
        </p:nvSpPr>
        <p:spPr/>
        <p:txBody>
          <a:bodyPr/>
          <a:lstStyle/>
          <a:p>
            <a:fld id="{ECA4D32D-415B-4CB8-A7E3-FAC05DE2E5FC}" type="slidenum">
              <a:rPr lang="en-US" smtClean="0"/>
              <a:t>‹#›</a:t>
            </a:fld>
            <a:endParaRPr lang="en-US"/>
          </a:p>
        </p:txBody>
      </p:sp>
    </p:spTree>
    <p:extLst>
      <p:ext uri="{BB962C8B-B14F-4D97-AF65-F5344CB8AC3E}">
        <p14:creationId xmlns:p14="http://schemas.microsoft.com/office/powerpoint/2010/main" val="304363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FFFC-ACC5-A813-CE3A-8A555EF217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8172B-83E9-C42C-B061-3947BA12D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456AC4-F778-F5F0-1F16-F7FEF295F3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855DB-7A67-7840-B3D8-5878D68E3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FC9944-8B11-D5C7-BD41-44E9CC6A68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692789-9AD0-B6B9-4B50-937033A6870B}"/>
              </a:ext>
            </a:extLst>
          </p:cNvPr>
          <p:cNvSpPr>
            <a:spLocks noGrp="1"/>
          </p:cNvSpPr>
          <p:nvPr>
            <p:ph type="dt" sz="half" idx="10"/>
          </p:nvPr>
        </p:nvSpPr>
        <p:spPr/>
        <p:txBody>
          <a:bodyPr/>
          <a:lstStyle/>
          <a:p>
            <a:fld id="{03E95933-65D7-496C-B8D4-D06A68115666}" type="datetimeFigureOut">
              <a:rPr lang="en-US" smtClean="0"/>
              <a:t>6/7/2022</a:t>
            </a:fld>
            <a:endParaRPr lang="en-US"/>
          </a:p>
        </p:txBody>
      </p:sp>
      <p:sp>
        <p:nvSpPr>
          <p:cNvPr id="8" name="Footer Placeholder 7">
            <a:extLst>
              <a:ext uri="{FF2B5EF4-FFF2-40B4-BE49-F238E27FC236}">
                <a16:creationId xmlns:a16="http://schemas.microsoft.com/office/drawing/2014/main" id="{F6E1FD72-A94C-A430-F48A-23ED35BEAC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16CCF1-FC57-2297-AC64-6A8816FF7438}"/>
              </a:ext>
            </a:extLst>
          </p:cNvPr>
          <p:cNvSpPr>
            <a:spLocks noGrp="1"/>
          </p:cNvSpPr>
          <p:nvPr>
            <p:ph type="sldNum" sz="quarter" idx="12"/>
          </p:nvPr>
        </p:nvSpPr>
        <p:spPr/>
        <p:txBody>
          <a:bodyPr/>
          <a:lstStyle/>
          <a:p>
            <a:fld id="{ECA4D32D-415B-4CB8-A7E3-FAC05DE2E5FC}" type="slidenum">
              <a:rPr lang="en-US" smtClean="0"/>
              <a:t>‹#›</a:t>
            </a:fld>
            <a:endParaRPr lang="en-US"/>
          </a:p>
        </p:txBody>
      </p:sp>
    </p:spTree>
    <p:extLst>
      <p:ext uri="{BB962C8B-B14F-4D97-AF65-F5344CB8AC3E}">
        <p14:creationId xmlns:p14="http://schemas.microsoft.com/office/powerpoint/2010/main" val="94991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5137-ECDB-3E06-FBA1-3E4E96985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49D158-64B5-921B-457C-3399E50BBEC6}"/>
              </a:ext>
            </a:extLst>
          </p:cNvPr>
          <p:cNvSpPr>
            <a:spLocks noGrp="1"/>
          </p:cNvSpPr>
          <p:nvPr>
            <p:ph type="dt" sz="half" idx="10"/>
          </p:nvPr>
        </p:nvSpPr>
        <p:spPr/>
        <p:txBody>
          <a:bodyPr/>
          <a:lstStyle/>
          <a:p>
            <a:fld id="{03E95933-65D7-496C-B8D4-D06A68115666}" type="datetimeFigureOut">
              <a:rPr lang="en-US" smtClean="0"/>
              <a:t>6/7/2022</a:t>
            </a:fld>
            <a:endParaRPr lang="en-US"/>
          </a:p>
        </p:txBody>
      </p:sp>
      <p:sp>
        <p:nvSpPr>
          <p:cNvPr id="4" name="Footer Placeholder 3">
            <a:extLst>
              <a:ext uri="{FF2B5EF4-FFF2-40B4-BE49-F238E27FC236}">
                <a16:creationId xmlns:a16="http://schemas.microsoft.com/office/drawing/2014/main" id="{457E777B-DB9A-FFD3-F4C3-1A5AA1716C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37D019-BCB3-65F0-1F91-F8511BCC274B}"/>
              </a:ext>
            </a:extLst>
          </p:cNvPr>
          <p:cNvSpPr>
            <a:spLocks noGrp="1"/>
          </p:cNvSpPr>
          <p:nvPr>
            <p:ph type="sldNum" sz="quarter" idx="12"/>
          </p:nvPr>
        </p:nvSpPr>
        <p:spPr/>
        <p:txBody>
          <a:bodyPr/>
          <a:lstStyle/>
          <a:p>
            <a:fld id="{ECA4D32D-415B-4CB8-A7E3-FAC05DE2E5FC}" type="slidenum">
              <a:rPr lang="en-US" smtClean="0"/>
              <a:t>‹#›</a:t>
            </a:fld>
            <a:endParaRPr lang="en-US"/>
          </a:p>
        </p:txBody>
      </p:sp>
    </p:spTree>
    <p:extLst>
      <p:ext uri="{BB962C8B-B14F-4D97-AF65-F5344CB8AC3E}">
        <p14:creationId xmlns:p14="http://schemas.microsoft.com/office/powerpoint/2010/main" val="10453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7CC312-9D77-95A3-5CA1-D18641BEA250}"/>
              </a:ext>
            </a:extLst>
          </p:cNvPr>
          <p:cNvSpPr>
            <a:spLocks noGrp="1"/>
          </p:cNvSpPr>
          <p:nvPr>
            <p:ph type="dt" sz="half" idx="10"/>
          </p:nvPr>
        </p:nvSpPr>
        <p:spPr/>
        <p:txBody>
          <a:bodyPr/>
          <a:lstStyle/>
          <a:p>
            <a:fld id="{03E95933-65D7-496C-B8D4-D06A68115666}" type="datetimeFigureOut">
              <a:rPr lang="en-US" smtClean="0"/>
              <a:t>6/7/2022</a:t>
            </a:fld>
            <a:endParaRPr lang="en-US"/>
          </a:p>
        </p:txBody>
      </p:sp>
      <p:sp>
        <p:nvSpPr>
          <p:cNvPr id="3" name="Footer Placeholder 2">
            <a:extLst>
              <a:ext uri="{FF2B5EF4-FFF2-40B4-BE49-F238E27FC236}">
                <a16:creationId xmlns:a16="http://schemas.microsoft.com/office/drawing/2014/main" id="{8B3D5F83-68E1-1B67-C413-BB5070C32F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ED1A7-367B-919B-868E-3F6D870E834B}"/>
              </a:ext>
            </a:extLst>
          </p:cNvPr>
          <p:cNvSpPr>
            <a:spLocks noGrp="1"/>
          </p:cNvSpPr>
          <p:nvPr>
            <p:ph type="sldNum" sz="quarter" idx="12"/>
          </p:nvPr>
        </p:nvSpPr>
        <p:spPr/>
        <p:txBody>
          <a:bodyPr/>
          <a:lstStyle/>
          <a:p>
            <a:fld id="{ECA4D32D-415B-4CB8-A7E3-FAC05DE2E5FC}" type="slidenum">
              <a:rPr lang="en-US" smtClean="0"/>
              <a:t>‹#›</a:t>
            </a:fld>
            <a:endParaRPr lang="en-US"/>
          </a:p>
        </p:txBody>
      </p:sp>
    </p:spTree>
    <p:extLst>
      <p:ext uri="{BB962C8B-B14F-4D97-AF65-F5344CB8AC3E}">
        <p14:creationId xmlns:p14="http://schemas.microsoft.com/office/powerpoint/2010/main" val="3486564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5894-6D28-D92D-A3DE-F472D38F9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F63E7-AB21-566E-8531-7798A48AC8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F8D172-C794-E0B8-FEC1-932554398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576F8-0B16-36A1-CDD8-921CB6001011}"/>
              </a:ext>
            </a:extLst>
          </p:cNvPr>
          <p:cNvSpPr>
            <a:spLocks noGrp="1"/>
          </p:cNvSpPr>
          <p:nvPr>
            <p:ph type="dt" sz="half" idx="10"/>
          </p:nvPr>
        </p:nvSpPr>
        <p:spPr/>
        <p:txBody>
          <a:bodyPr/>
          <a:lstStyle/>
          <a:p>
            <a:fld id="{03E95933-65D7-496C-B8D4-D06A68115666}" type="datetimeFigureOut">
              <a:rPr lang="en-US" smtClean="0"/>
              <a:t>6/7/2022</a:t>
            </a:fld>
            <a:endParaRPr lang="en-US"/>
          </a:p>
        </p:txBody>
      </p:sp>
      <p:sp>
        <p:nvSpPr>
          <p:cNvPr id="6" name="Footer Placeholder 5">
            <a:extLst>
              <a:ext uri="{FF2B5EF4-FFF2-40B4-BE49-F238E27FC236}">
                <a16:creationId xmlns:a16="http://schemas.microsoft.com/office/drawing/2014/main" id="{A14C987C-D1E1-8728-711B-8F34860A5D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AB4D5-6173-9695-E158-17F4C03F442A}"/>
              </a:ext>
            </a:extLst>
          </p:cNvPr>
          <p:cNvSpPr>
            <a:spLocks noGrp="1"/>
          </p:cNvSpPr>
          <p:nvPr>
            <p:ph type="sldNum" sz="quarter" idx="12"/>
          </p:nvPr>
        </p:nvSpPr>
        <p:spPr/>
        <p:txBody>
          <a:bodyPr/>
          <a:lstStyle/>
          <a:p>
            <a:fld id="{ECA4D32D-415B-4CB8-A7E3-FAC05DE2E5FC}" type="slidenum">
              <a:rPr lang="en-US" smtClean="0"/>
              <a:t>‹#›</a:t>
            </a:fld>
            <a:endParaRPr lang="en-US"/>
          </a:p>
        </p:txBody>
      </p:sp>
    </p:spTree>
    <p:extLst>
      <p:ext uri="{BB962C8B-B14F-4D97-AF65-F5344CB8AC3E}">
        <p14:creationId xmlns:p14="http://schemas.microsoft.com/office/powerpoint/2010/main" val="262037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3FFF-F0FB-6533-09B7-603DA9B81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E4B746-2E1B-F6EB-EA05-CC742A8042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DF275B-8468-47AD-38BF-13F945BA7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42E2D0-0885-E2E2-70E8-0BB5516C2518}"/>
              </a:ext>
            </a:extLst>
          </p:cNvPr>
          <p:cNvSpPr>
            <a:spLocks noGrp="1"/>
          </p:cNvSpPr>
          <p:nvPr>
            <p:ph type="dt" sz="half" idx="10"/>
          </p:nvPr>
        </p:nvSpPr>
        <p:spPr/>
        <p:txBody>
          <a:bodyPr/>
          <a:lstStyle/>
          <a:p>
            <a:fld id="{03E95933-65D7-496C-B8D4-D06A68115666}" type="datetimeFigureOut">
              <a:rPr lang="en-US" smtClean="0"/>
              <a:t>6/7/2022</a:t>
            </a:fld>
            <a:endParaRPr lang="en-US"/>
          </a:p>
        </p:txBody>
      </p:sp>
      <p:sp>
        <p:nvSpPr>
          <p:cNvPr id="6" name="Footer Placeholder 5">
            <a:extLst>
              <a:ext uri="{FF2B5EF4-FFF2-40B4-BE49-F238E27FC236}">
                <a16:creationId xmlns:a16="http://schemas.microsoft.com/office/drawing/2014/main" id="{E83A19C1-80B1-D64C-3DE8-436ED4AE4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8C30-DA04-98FF-D759-192825DF0938}"/>
              </a:ext>
            </a:extLst>
          </p:cNvPr>
          <p:cNvSpPr>
            <a:spLocks noGrp="1"/>
          </p:cNvSpPr>
          <p:nvPr>
            <p:ph type="sldNum" sz="quarter" idx="12"/>
          </p:nvPr>
        </p:nvSpPr>
        <p:spPr/>
        <p:txBody>
          <a:bodyPr/>
          <a:lstStyle/>
          <a:p>
            <a:fld id="{ECA4D32D-415B-4CB8-A7E3-FAC05DE2E5FC}" type="slidenum">
              <a:rPr lang="en-US" smtClean="0"/>
              <a:t>‹#›</a:t>
            </a:fld>
            <a:endParaRPr lang="en-US"/>
          </a:p>
        </p:txBody>
      </p:sp>
    </p:spTree>
    <p:extLst>
      <p:ext uri="{BB962C8B-B14F-4D97-AF65-F5344CB8AC3E}">
        <p14:creationId xmlns:p14="http://schemas.microsoft.com/office/powerpoint/2010/main" val="1048655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9445A-9219-9059-176C-526BAE5B0D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555D0-7267-B645-3ABA-633874E03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AD6AB-E307-92C8-A97E-C37FAE084B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95933-65D7-496C-B8D4-D06A68115666}" type="datetimeFigureOut">
              <a:rPr lang="en-US" smtClean="0"/>
              <a:t>6/7/2022</a:t>
            </a:fld>
            <a:endParaRPr lang="en-US"/>
          </a:p>
        </p:txBody>
      </p:sp>
      <p:sp>
        <p:nvSpPr>
          <p:cNvPr id="5" name="Footer Placeholder 4">
            <a:extLst>
              <a:ext uri="{FF2B5EF4-FFF2-40B4-BE49-F238E27FC236}">
                <a16:creationId xmlns:a16="http://schemas.microsoft.com/office/drawing/2014/main" id="{5CC537B7-9B3F-8536-2066-7FFD5721F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595BBB-2CB7-E925-403D-A859E9C61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4D32D-415B-4CB8-A7E3-FAC05DE2E5FC}" type="slidenum">
              <a:rPr lang="en-US" smtClean="0"/>
              <a:t>‹#›</a:t>
            </a:fld>
            <a:endParaRPr lang="en-US"/>
          </a:p>
        </p:txBody>
      </p:sp>
    </p:spTree>
    <p:extLst>
      <p:ext uri="{BB962C8B-B14F-4D97-AF65-F5344CB8AC3E}">
        <p14:creationId xmlns:p14="http://schemas.microsoft.com/office/powerpoint/2010/main" val="2011818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18C7-6E22-E10D-B77E-69D47EBB0F72}"/>
              </a:ext>
            </a:extLst>
          </p:cNvPr>
          <p:cNvSpPr>
            <a:spLocks noGrp="1"/>
          </p:cNvSpPr>
          <p:nvPr>
            <p:ph type="ctrTitle"/>
          </p:nvPr>
        </p:nvSpPr>
        <p:spPr/>
        <p:txBody>
          <a:bodyPr/>
          <a:lstStyle/>
          <a:p>
            <a:r>
              <a:rPr lang="en-US" dirty="0"/>
              <a:t>Finding Parking Spots in a Parking lot</a:t>
            </a:r>
          </a:p>
        </p:txBody>
      </p:sp>
      <p:sp>
        <p:nvSpPr>
          <p:cNvPr id="3" name="Subtitle 2">
            <a:extLst>
              <a:ext uri="{FF2B5EF4-FFF2-40B4-BE49-F238E27FC236}">
                <a16:creationId xmlns:a16="http://schemas.microsoft.com/office/drawing/2014/main" id="{09816B8E-9B78-9A6C-AEE4-C2B45F67126E}"/>
              </a:ext>
            </a:extLst>
          </p:cNvPr>
          <p:cNvSpPr>
            <a:spLocks noGrp="1"/>
          </p:cNvSpPr>
          <p:nvPr>
            <p:ph type="subTitle" idx="1"/>
          </p:nvPr>
        </p:nvSpPr>
        <p:spPr/>
        <p:txBody>
          <a:bodyPr/>
          <a:lstStyle/>
          <a:p>
            <a:r>
              <a:rPr lang="en-US" dirty="0"/>
              <a:t>Using OpenCV and Machine Learning</a:t>
            </a:r>
          </a:p>
        </p:txBody>
      </p:sp>
    </p:spTree>
    <p:extLst>
      <p:ext uri="{BB962C8B-B14F-4D97-AF65-F5344CB8AC3E}">
        <p14:creationId xmlns:p14="http://schemas.microsoft.com/office/powerpoint/2010/main" val="1736395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AE49-5C7A-DFBD-D648-785ADB185123}"/>
              </a:ext>
            </a:extLst>
          </p:cNvPr>
          <p:cNvSpPr>
            <a:spLocks noGrp="1"/>
          </p:cNvSpPr>
          <p:nvPr>
            <p:ph type="title"/>
          </p:nvPr>
        </p:nvSpPr>
        <p:spPr>
          <a:xfrm>
            <a:off x="839788" y="457200"/>
            <a:ext cx="4939160" cy="655320"/>
          </a:xfrm>
        </p:spPr>
        <p:txBody>
          <a:bodyPr/>
          <a:lstStyle/>
          <a:p>
            <a:r>
              <a:rPr lang="en-US" b="1" dirty="0"/>
              <a:t>Into the model building</a:t>
            </a:r>
          </a:p>
        </p:txBody>
      </p:sp>
      <p:sp>
        <p:nvSpPr>
          <p:cNvPr id="3" name="Content Placeholder 2">
            <a:extLst>
              <a:ext uri="{FF2B5EF4-FFF2-40B4-BE49-F238E27FC236}">
                <a16:creationId xmlns:a16="http://schemas.microsoft.com/office/drawing/2014/main" id="{24FB783D-B854-D070-2CE5-143E3EB92FF4}"/>
              </a:ext>
            </a:extLst>
          </p:cNvPr>
          <p:cNvSpPr>
            <a:spLocks noGrp="1"/>
          </p:cNvSpPr>
          <p:nvPr>
            <p:ph idx="1"/>
          </p:nvPr>
        </p:nvSpPr>
        <p:spPr>
          <a:xfrm>
            <a:off x="7086600" y="987425"/>
            <a:ext cx="4268788" cy="4873625"/>
          </a:xfrm>
        </p:spPr>
        <p:txBody>
          <a:bodyPr/>
          <a:lstStyle/>
          <a:p>
            <a:endParaRPr lang="en-US" dirty="0"/>
          </a:p>
        </p:txBody>
      </p:sp>
      <p:sp>
        <p:nvSpPr>
          <p:cNvPr id="4" name="Text Placeholder 3">
            <a:extLst>
              <a:ext uri="{FF2B5EF4-FFF2-40B4-BE49-F238E27FC236}">
                <a16:creationId xmlns:a16="http://schemas.microsoft.com/office/drawing/2014/main" id="{4464F3D6-23C7-B675-6E85-EFAB7CD5D5B8}"/>
              </a:ext>
            </a:extLst>
          </p:cNvPr>
          <p:cNvSpPr>
            <a:spLocks noGrp="1"/>
          </p:cNvSpPr>
          <p:nvPr>
            <p:ph type="body" sz="half" idx="2"/>
          </p:nvPr>
        </p:nvSpPr>
        <p:spPr>
          <a:xfrm>
            <a:off x="839788" y="1661160"/>
            <a:ext cx="4939160" cy="4207828"/>
          </a:xfrm>
        </p:spPr>
        <p:txBody>
          <a:bodyPr/>
          <a:lstStyle/>
          <a:p>
            <a:pPr marL="285750" indent="-285750">
              <a:buFont typeface="Arial" panose="020B0604020202020204" pitchFamily="34" charset="0"/>
              <a:buChar char="•"/>
            </a:pPr>
            <a:r>
              <a:rPr lang="en-US" dirty="0"/>
              <a:t>Basically, VGG16 model pretrained on ImageNet dataset is used. To keep it simple, 3 fully-connected layers are excluded. First 10 layers are also froze in order to accelerate the training process.</a:t>
            </a:r>
          </a:p>
          <a:p>
            <a:pPr marL="285750" indent="-285750">
              <a:buFont typeface="Arial" panose="020B0604020202020204" pitchFamily="34" charset="0"/>
              <a:buChar char="•"/>
            </a:pPr>
            <a:r>
              <a:rPr lang="en-US" dirty="0"/>
              <a:t>After flattening outputs into single dimensions, a dense layer is used of 2 units with Softmax as activation function.</a:t>
            </a:r>
          </a:p>
          <a:p>
            <a:pPr marL="285750" indent="-285750">
              <a:buFont typeface="Arial" panose="020B0604020202020204" pitchFamily="34" charset="0"/>
              <a:buChar char="•"/>
            </a:pPr>
            <a:r>
              <a:rPr lang="en-US" dirty="0"/>
              <a:t>The final model in instantiated and compiled with categorical cross-entropy as loss function, SGD as optimizer, and accuracy as the learning metric.</a:t>
            </a:r>
          </a:p>
          <a:p>
            <a:pPr marL="285750" indent="-285750">
              <a:buFontTx/>
              <a:buChar char="-"/>
            </a:pPr>
            <a:endParaRPr lang="en-US" dirty="0"/>
          </a:p>
        </p:txBody>
      </p:sp>
      <p:pic>
        <p:nvPicPr>
          <p:cNvPr id="6" name="Picture 5">
            <a:extLst>
              <a:ext uri="{FF2B5EF4-FFF2-40B4-BE49-F238E27FC236}">
                <a16:creationId xmlns:a16="http://schemas.microsoft.com/office/drawing/2014/main" id="{3BEC372E-50AC-1FFF-4690-FCD64C5F346F}"/>
              </a:ext>
            </a:extLst>
          </p:cNvPr>
          <p:cNvPicPr>
            <a:picLocks noChangeAspect="1"/>
          </p:cNvPicPr>
          <p:nvPr/>
        </p:nvPicPr>
        <p:blipFill>
          <a:blip r:embed="rId2"/>
          <a:stretch>
            <a:fillRect/>
          </a:stretch>
        </p:blipFill>
        <p:spPr>
          <a:xfrm>
            <a:off x="6190111" y="701040"/>
            <a:ext cx="5576440" cy="5167948"/>
          </a:xfrm>
          <a:prstGeom prst="rect">
            <a:avLst/>
          </a:prstGeom>
        </p:spPr>
      </p:pic>
    </p:spTree>
    <p:extLst>
      <p:ext uri="{BB962C8B-B14F-4D97-AF65-F5344CB8AC3E}">
        <p14:creationId xmlns:p14="http://schemas.microsoft.com/office/powerpoint/2010/main" val="36598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DD75-99AF-F080-A3F5-750565684841}"/>
              </a:ext>
            </a:extLst>
          </p:cNvPr>
          <p:cNvSpPr>
            <a:spLocks noGrp="1"/>
          </p:cNvSpPr>
          <p:nvPr>
            <p:ph type="title"/>
          </p:nvPr>
        </p:nvSpPr>
        <p:spPr>
          <a:xfrm>
            <a:off x="839788" y="457200"/>
            <a:ext cx="5305815" cy="1066800"/>
          </a:xfrm>
        </p:spPr>
        <p:txBody>
          <a:bodyPr/>
          <a:lstStyle/>
          <a:p>
            <a:r>
              <a:rPr lang="en-US" b="1" dirty="0"/>
              <a:t>Data Augmentation and Generation</a:t>
            </a:r>
          </a:p>
        </p:txBody>
      </p:sp>
      <p:sp>
        <p:nvSpPr>
          <p:cNvPr id="3" name="Picture Placeholder 2">
            <a:extLst>
              <a:ext uri="{FF2B5EF4-FFF2-40B4-BE49-F238E27FC236}">
                <a16:creationId xmlns:a16="http://schemas.microsoft.com/office/drawing/2014/main" id="{8B6230C3-37D8-20D9-1059-F2D09F6A6C67}"/>
              </a:ext>
            </a:extLst>
          </p:cNvPr>
          <p:cNvSpPr>
            <a:spLocks noGrp="1"/>
          </p:cNvSpPr>
          <p:nvPr>
            <p:ph type="pic" idx="1"/>
          </p:nvPr>
        </p:nvSpPr>
        <p:spPr>
          <a:xfrm>
            <a:off x="8945880" y="987425"/>
            <a:ext cx="2409508" cy="1786255"/>
          </a:xfrm>
        </p:spPr>
      </p:sp>
      <p:sp>
        <p:nvSpPr>
          <p:cNvPr id="4" name="Text Placeholder 3">
            <a:extLst>
              <a:ext uri="{FF2B5EF4-FFF2-40B4-BE49-F238E27FC236}">
                <a16:creationId xmlns:a16="http://schemas.microsoft.com/office/drawing/2014/main" id="{1755FEE5-3A18-0FDE-5B1C-46FAE36F9175}"/>
              </a:ext>
            </a:extLst>
          </p:cNvPr>
          <p:cNvSpPr>
            <a:spLocks noGrp="1"/>
          </p:cNvSpPr>
          <p:nvPr>
            <p:ph type="body" sz="half" idx="2"/>
          </p:nvPr>
        </p:nvSpPr>
        <p:spPr>
          <a:xfrm>
            <a:off x="839788" y="1859280"/>
            <a:ext cx="5305815" cy="4009708"/>
          </a:xfrm>
        </p:spPr>
        <p:txBody>
          <a:bodyPr/>
          <a:lstStyle/>
          <a:p>
            <a:pPr marL="285750" indent="-285750">
              <a:buFont typeface="Arial" panose="020B0604020202020204" pitchFamily="34" charset="0"/>
              <a:buChar char="•"/>
            </a:pPr>
            <a:r>
              <a:rPr lang="en-US" dirty="0"/>
              <a:t>To expand the dataset and add some variety to it, data augmentation can be used using </a:t>
            </a:r>
            <a:r>
              <a:rPr lang="en-US" dirty="0">
                <a:effectLst>
                  <a:outerShdw blurRad="38100" dist="38100" dir="2700000" algn="tl">
                    <a:srgbClr val="000000">
                      <a:alpha val="43137"/>
                    </a:srgbClr>
                  </a:outerShdw>
                </a:effectLst>
              </a:rPr>
              <a:t>ImageDataGenerator</a:t>
            </a:r>
            <a:r>
              <a:rPr lang="en-US" dirty="0"/>
              <a:t> Class. </a:t>
            </a:r>
          </a:p>
          <a:p>
            <a:pPr marL="285750" indent="-285750">
              <a:buFont typeface="Arial" panose="020B0604020202020204" pitchFamily="34" charset="0"/>
              <a:buChar char="•"/>
            </a:pPr>
            <a:r>
              <a:rPr lang="en-US" dirty="0"/>
              <a:t>Using horizontal flips, filling with nearest element, zooming, shifting ranges and rotation, the data augmentation is achieved to a good extent.</a:t>
            </a:r>
          </a:p>
          <a:p>
            <a:pPr marL="285750" indent="-285750">
              <a:buFont typeface="Arial" panose="020B0604020202020204" pitchFamily="34" charset="0"/>
              <a:buChar char="•"/>
            </a:pPr>
            <a:r>
              <a:rPr lang="en-US" dirty="0"/>
              <a:t>To continue with augmentation while the data is training, the method </a:t>
            </a:r>
            <a:r>
              <a:rPr lang="en-US" dirty="0" err="1">
                <a:effectLst>
                  <a:outerShdw blurRad="38100" dist="38100" dir="2700000" algn="tl">
                    <a:srgbClr val="000000">
                      <a:alpha val="43137"/>
                    </a:srgbClr>
                  </a:outerShdw>
                </a:effectLst>
              </a:rPr>
              <a:t>flow_from_directory</a:t>
            </a:r>
            <a:r>
              <a:rPr lang="en-US" dirty="0">
                <a:effectLst>
                  <a:outerShdw blurRad="38100" dist="38100" dir="2700000" algn="tl">
                    <a:srgbClr val="000000">
                      <a:alpha val="43137"/>
                    </a:srgbClr>
                  </a:outerShdw>
                </a:effectLst>
              </a:rPr>
              <a:t> </a:t>
            </a:r>
            <a:r>
              <a:rPr lang="en-US" dirty="0"/>
              <a:t>is utilized as well</a:t>
            </a:r>
          </a:p>
          <a:p>
            <a:pPr marL="285750" indent="-285750">
              <a:buFontTx/>
              <a:buChar char="-"/>
            </a:pPr>
            <a:endParaRPr lang="en-US" dirty="0"/>
          </a:p>
        </p:txBody>
      </p:sp>
      <p:pic>
        <p:nvPicPr>
          <p:cNvPr id="6" name="Picture 5">
            <a:extLst>
              <a:ext uri="{FF2B5EF4-FFF2-40B4-BE49-F238E27FC236}">
                <a16:creationId xmlns:a16="http://schemas.microsoft.com/office/drawing/2014/main" id="{D421727F-A8C7-96C5-D8B4-55F7E3BDA151}"/>
              </a:ext>
            </a:extLst>
          </p:cNvPr>
          <p:cNvPicPr>
            <a:picLocks noChangeAspect="1"/>
          </p:cNvPicPr>
          <p:nvPr/>
        </p:nvPicPr>
        <p:blipFill>
          <a:blip r:embed="rId2"/>
          <a:stretch>
            <a:fillRect/>
          </a:stretch>
        </p:blipFill>
        <p:spPr>
          <a:xfrm>
            <a:off x="6292972" y="839788"/>
            <a:ext cx="5305815" cy="4968240"/>
          </a:xfrm>
          <a:prstGeom prst="rect">
            <a:avLst/>
          </a:prstGeom>
        </p:spPr>
      </p:pic>
    </p:spTree>
    <p:extLst>
      <p:ext uri="{BB962C8B-B14F-4D97-AF65-F5344CB8AC3E}">
        <p14:creationId xmlns:p14="http://schemas.microsoft.com/office/powerpoint/2010/main" val="134097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E4BB-CE97-FFE2-02A9-4E94D526587E}"/>
              </a:ext>
            </a:extLst>
          </p:cNvPr>
          <p:cNvSpPr>
            <a:spLocks noGrp="1"/>
          </p:cNvSpPr>
          <p:nvPr>
            <p:ph type="title"/>
          </p:nvPr>
        </p:nvSpPr>
        <p:spPr>
          <a:xfrm>
            <a:off x="839788" y="457200"/>
            <a:ext cx="5256212" cy="853440"/>
          </a:xfrm>
        </p:spPr>
        <p:txBody>
          <a:bodyPr/>
          <a:lstStyle/>
          <a:p>
            <a:r>
              <a:rPr lang="en-US" b="1" dirty="0"/>
              <a:t>Training the model</a:t>
            </a:r>
          </a:p>
        </p:txBody>
      </p:sp>
      <p:sp>
        <p:nvSpPr>
          <p:cNvPr id="3" name="Picture Placeholder 2">
            <a:extLst>
              <a:ext uri="{FF2B5EF4-FFF2-40B4-BE49-F238E27FC236}">
                <a16:creationId xmlns:a16="http://schemas.microsoft.com/office/drawing/2014/main" id="{514549E1-F11E-1170-9B91-772D36BC73A6}"/>
              </a:ext>
            </a:extLst>
          </p:cNvPr>
          <p:cNvSpPr>
            <a:spLocks noGrp="1"/>
          </p:cNvSpPr>
          <p:nvPr>
            <p:ph type="pic" idx="1"/>
          </p:nvPr>
        </p:nvSpPr>
        <p:spPr>
          <a:xfrm>
            <a:off x="8214360" y="1889760"/>
            <a:ext cx="3141028" cy="1371600"/>
          </a:xfrm>
        </p:spPr>
      </p:sp>
      <p:sp>
        <p:nvSpPr>
          <p:cNvPr id="4" name="Text Placeholder 3">
            <a:extLst>
              <a:ext uri="{FF2B5EF4-FFF2-40B4-BE49-F238E27FC236}">
                <a16:creationId xmlns:a16="http://schemas.microsoft.com/office/drawing/2014/main" id="{651A6587-28AB-272A-A7A4-D89070F609E6}"/>
              </a:ext>
            </a:extLst>
          </p:cNvPr>
          <p:cNvSpPr>
            <a:spLocks noGrp="1"/>
          </p:cNvSpPr>
          <p:nvPr>
            <p:ph type="body" sz="half" idx="2"/>
          </p:nvPr>
        </p:nvSpPr>
        <p:spPr>
          <a:xfrm>
            <a:off x="839788" y="1615440"/>
            <a:ext cx="5256212" cy="4253548"/>
          </a:xfrm>
        </p:spPr>
        <p:txBody>
          <a:bodyPr/>
          <a:lstStyle/>
          <a:p>
            <a:pPr marL="285750" indent="-285750">
              <a:buFont typeface="Arial" panose="020B0604020202020204" pitchFamily="34" charset="0"/>
              <a:buChar char="•"/>
            </a:pPr>
            <a:r>
              <a:rPr lang="en-US" dirty="0"/>
              <a:t>The </a:t>
            </a:r>
            <a:r>
              <a:rPr lang="en-US" dirty="0">
                <a:effectLst>
                  <a:outerShdw blurRad="38100" dist="38100" dir="2700000" algn="tl">
                    <a:srgbClr val="000000">
                      <a:alpha val="43137"/>
                    </a:srgbClr>
                  </a:outerShdw>
                </a:effectLst>
              </a:rPr>
              <a:t>ModelCheckpoint</a:t>
            </a:r>
            <a:r>
              <a:rPr lang="en-US" dirty="0"/>
              <a:t> class is used to train the model as it provides some additional features such as whether to save the ‘best performing’ model or to save model at the end of each epoch. </a:t>
            </a:r>
          </a:p>
          <a:p>
            <a:pPr marL="285750" indent="-285750">
              <a:buFont typeface="Arial" panose="020B0604020202020204" pitchFamily="34" charset="0"/>
              <a:buChar char="•"/>
            </a:pPr>
            <a:r>
              <a:rPr lang="en-US" dirty="0"/>
              <a:t>The monitor parameter can be used to describe the ‘performance’, hence, it helps determining the best performing model. </a:t>
            </a:r>
          </a:p>
          <a:p>
            <a:pPr marL="285750" indent="-285750">
              <a:buFont typeface="Arial" panose="020B0604020202020204" pitchFamily="34" charset="0"/>
              <a:buChar char="•"/>
            </a:pPr>
            <a:r>
              <a:rPr lang="en-US" dirty="0"/>
              <a:t>To terminate the training if accuracy does not improve, another callback of </a:t>
            </a:r>
            <a:r>
              <a:rPr lang="en-US" dirty="0">
                <a:effectLst>
                  <a:outerShdw blurRad="38100" dist="38100" dir="2700000" algn="tl">
                    <a:srgbClr val="000000">
                      <a:alpha val="43137"/>
                    </a:srgbClr>
                  </a:outerShdw>
                </a:effectLst>
              </a:rPr>
              <a:t>EarlyStopping</a:t>
            </a:r>
            <a:r>
              <a:rPr lang="en-US" dirty="0"/>
              <a:t> is also introduced.</a:t>
            </a:r>
          </a:p>
          <a:p>
            <a:pPr marL="285750" indent="-285750">
              <a:buFont typeface="Arial" panose="020B0604020202020204" pitchFamily="34" charset="0"/>
              <a:buChar char="•"/>
            </a:pPr>
            <a:r>
              <a:rPr lang="en-US" dirty="0"/>
              <a:t>Finally, the model is fit using various parameters. The accuracy score is nearly perfect while the loss is almost negligible. </a:t>
            </a:r>
          </a:p>
          <a:p>
            <a:pPr marL="285750" indent="-285750">
              <a:buFont typeface="Arial" panose="020B0604020202020204" pitchFamily="34" charset="0"/>
              <a:buChar char="•"/>
            </a:pPr>
            <a:r>
              <a:rPr lang="en-US" dirty="0"/>
              <a:t>The model is saved as ‘car_identifier.h5’ and ready to make predictions with.</a:t>
            </a:r>
          </a:p>
          <a:p>
            <a:endParaRPr lang="en-US" dirty="0"/>
          </a:p>
        </p:txBody>
      </p:sp>
      <p:pic>
        <p:nvPicPr>
          <p:cNvPr id="6" name="Picture 5">
            <a:extLst>
              <a:ext uri="{FF2B5EF4-FFF2-40B4-BE49-F238E27FC236}">
                <a16:creationId xmlns:a16="http://schemas.microsoft.com/office/drawing/2014/main" id="{3AEBF142-FABF-F31E-4C4E-EF04FC11BD52}"/>
              </a:ext>
            </a:extLst>
          </p:cNvPr>
          <p:cNvPicPr>
            <a:picLocks noChangeAspect="1"/>
          </p:cNvPicPr>
          <p:nvPr/>
        </p:nvPicPr>
        <p:blipFill>
          <a:blip r:embed="rId2"/>
          <a:stretch>
            <a:fillRect/>
          </a:stretch>
        </p:blipFill>
        <p:spPr>
          <a:xfrm>
            <a:off x="6249019" y="457200"/>
            <a:ext cx="5579484" cy="5411788"/>
          </a:xfrm>
          <a:prstGeom prst="rect">
            <a:avLst/>
          </a:prstGeom>
        </p:spPr>
      </p:pic>
    </p:spTree>
    <p:extLst>
      <p:ext uri="{BB962C8B-B14F-4D97-AF65-F5344CB8AC3E}">
        <p14:creationId xmlns:p14="http://schemas.microsoft.com/office/powerpoint/2010/main" val="201364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C4CC-F4A4-EC46-0D23-A22932CF1D11}"/>
              </a:ext>
            </a:extLst>
          </p:cNvPr>
          <p:cNvSpPr>
            <a:spLocks noGrp="1"/>
          </p:cNvSpPr>
          <p:nvPr>
            <p:ph type="title"/>
          </p:nvPr>
        </p:nvSpPr>
        <p:spPr>
          <a:xfrm>
            <a:off x="839788" y="457200"/>
            <a:ext cx="5256212" cy="990600"/>
          </a:xfrm>
        </p:spPr>
        <p:txBody>
          <a:bodyPr/>
          <a:lstStyle/>
          <a:p>
            <a:r>
              <a:rPr lang="en-US" b="1" dirty="0"/>
              <a:t>Towards making the prediction</a:t>
            </a:r>
          </a:p>
        </p:txBody>
      </p:sp>
      <p:sp>
        <p:nvSpPr>
          <p:cNvPr id="3" name="Picture Placeholder 2">
            <a:extLst>
              <a:ext uri="{FF2B5EF4-FFF2-40B4-BE49-F238E27FC236}">
                <a16:creationId xmlns:a16="http://schemas.microsoft.com/office/drawing/2014/main" id="{C0DBA6CD-379D-C6A1-E78F-8DBAD45CCB17}"/>
              </a:ext>
            </a:extLst>
          </p:cNvPr>
          <p:cNvSpPr>
            <a:spLocks noGrp="1"/>
          </p:cNvSpPr>
          <p:nvPr>
            <p:ph type="pic" idx="1"/>
          </p:nvPr>
        </p:nvSpPr>
        <p:spPr>
          <a:xfrm>
            <a:off x="7635240" y="1737360"/>
            <a:ext cx="3582988" cy="3087370"/>
          </a:xfrm>
        </p:spPr>
      </p:sp>
      <p:sp>
        <p:nvSpPr>
          <p:cNvPr id="4" name="Text Placeholder 3">
            <a:extLst>
              <a:ext uri="{FF2B5EF4-FFF2-40B4-BE49-F238E27FC236}">
                <a16:creationId xmlns:a16="http://schemas.microsoft.com/office/drawing/2014/main" id="{87F3D226-10B8-F30B-505B-1D186978B824}"/>
              </a:ext>
            </a:extLst>
          </p:cNvPr>
          <p:cNvSpPr>
            <a:spLocks noGrp="1"/>
          </p:cNvSpPr>
          <p:nvPr>
            <p:ph type="body" sz="half" idx="2"/>
          </p:nvPr>
        </p:nvSpPr>
        <p:spPr>
          <a:xfrm>
            <a:off x="839788" y="1630680"/>
            <a:ext cx="5256212" cy="4238308"/>
          </a:xfrm>
        </p:spPr>
        <p:txBody>
          <a:bodyPr/>
          <a:lstStyle/>
          <a:p>
            <a:pPr marL="285750" indent="-285750">
              <a:buFont typeface="Arial" panose="020B0604020202020204" pitchFamily="34" charset="0"/>
              <a:buChar char="•"/>
            </a:pPr>
            <a:r>
              <a:rPr lang="en-US" dirty="0"/>
              <a:t>The saved model is loaded.</a:t>
            </a:r>
          </a:p>
          <a:p>
            <a:pPr marL="285750" indent="-285750">
              <a:buFont typeface="Arial" panose="020B0604020202020204" pitchFamily="34" charset="0"/>
              <a:buChar char="•"/>
            </a:pPr>
            <a:r>
              <a:rPr lang="en-US" dirty="0"/>
              <a:t>A function is made up to make predictions and return the label.</a:t>
            </a:r>
          </a:p>
          <a:p>
            <a:pPr marL="285750" indent="-285750">
              <a:buFont typeface="Arial" panose="020B0604020202020204" pitchFamily="34" charset="0"/>
              <a:buChar char="•"/>
            </a:pPr>
            <a:r>
              <a:rPr lang="en-US" dirty="0"/>
              <a:t>The image to be predicted is used as an input, rescaled. Further, image’s arrays’ dimensions are expanded using numpy’s </a:t>
            </a:r>
            <a:r>
              <a:rPr lang="en-US" dirty="0">
                <a:effectLst>
                  <a:outerShdw blurRad="38100" dist="38100" dir="2700000" algn="tl">
                    <a:srgbClr val="000000">
                      <a:alpha val="43137"/>
                    </a:srgbClr>
                  </a:outerShdw>
                </a:effectLst>
              </a:rPr>
              <a:t>expand_dim</a:t>
            </a:r>
            <a:r>
              <a:rPr lang="en-US" dirty="0"/>
              <a:t>. </a:t>
            </a:r>
          </a:p>
          <a:p>
            <a:pPr marL="285750" indent="-285750">
              <a:buFont typeface="Arial" panose="020B0604020202020204" pitchFamily="34" charset="0"/>
              <a:buChar char="•"/>
            </a:pPr>
            <a:r>
              <a:rPr lang="en-US" dirty="0"/>
              <a:t>Within the function, prediction is called on the image. The label is returned using numpy’s </a:t>
            </a:r>
            <a:r>
              <a:rPr lang="en-US" dirty="0">
                <a:effectLst>
                  <a:outerShdw blurRad="38100" dist="38100" dir="2700000" algn="tl">
                    <a:srgbClr val="000000">
                      <a:alpha val="43137"/>
                    </a:srgbClr>
                  </a:outerShdw>
                </a:effectLst>
              </a:rPr>
              <a:t>argmax</a:t>
            </a:r>
            <a:r>
              <a:rPr lang="en-US" dirty="0"/>
              <a:t>.</a:t>
            </a:r>
          </a:p>
        </p:txBody>
      </p:sp>
      <p:pic>
        <p:nvPicPr>
          <p:cNvPr id="6" name="Picture 5">
            <a:extLst>
              <a:ext uri="{FF2B5EF4-FFF2-40B4-BE49-F238E27FC236}">
                <a16:creationId xmlns:a16="http://schemas.microsoft.com/office/drawing/2014/main" id="{B93CE3C6-638B-8745-1A5E-D18C16AEA6F0}"/>
              </a:ext>
            </a:extLst>
          </p:cNvPr>
          <p:cNvPicPr>
            <a:picLocks noChangeAspect="1"/>
          </p:cNvPicPr>
          <p:nvPr/>
        </p:nvPicPr>
        <p:blipFill>
          <a:blip r:embed="rId2"/>
          <a:stretch>
            <a:fillRect/>
          </a:stretch>
        </p:blipFill>
        <p:spPr>
          <a:xfrm>
            <a:off x="6614160" y="589341"/>
            <a:ext cx="4738052" cy="5230563"/>
          </a:xfrm>
          <a:prstGeom prst="rect">
            <a:avLst/>
          </a:prstGeom>
        </p:spPr>
      </p:pic>
    </p:spTree>
    <p:extLst>
      <p:ext uri="{BB962C8B-B14F-4D97-AF65-F5344CB8AC3E}">
        <p14:creationId xmlns:p14="http://schemas.microsoft.com/office/powerpoint/2010/main" val="128032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B922-4F7B-4130-186B-BF5272ECE5F6}"/>
              </a:ext>
            </a:extLst>
          </p:cNvPr>
          <p:cNvSpPr>
            <a:spLocks noGrp="1"/>
          </p:cNvSpPr>
          <p:nvPr>
            <p:ph type="title"/>
          </p:nvPr>
        </p:nvSpPr>
        <p:spPr>
          <a:xfrm>
            <a:off x="839788" y="457200"/>
            <a:ext cx="4799012" cy="883920"/>
          </a:xfrm>
        </p:spPr>
        <p:txBody>
          <a:bodyPr/>
          <a:lstStyle/>
          <a:p>
            <a:r>
              <a:rPr lang="en-US" b="1" dirty="0"/>
              <a:t>Making Prediction</a:t>
            </a:r>
          </a:p>
        </p:txBody>
      </p:sp>
      <p:sp>
        <p:nvSpPr>
          <p:cNvPr id="3" name="Picture Placeholder 2">
            <a:extLst>
              <a:ext uri="{FF2B5EF4-FFF2-40B4-BE49-F238E27FC236}">
                <a16:creationId xmlns:a16="http://schemas.microsoft.com/office/drawing/2014/main" id="{6855C1F0-106E-B566-0B67-AEF1EAABFC68}"/>
              </a:ext>
            </a:extLst>
          </p:cNvPr>
          <p:cNvSpPr>
            <a:spLocks noGrp="1"/>
          </p:cNvSpPr>
          <p:nvPr>
            <p:ph type="pic" idx="1"/>
          </p:nvPr>
        </p:nvSpPr>
        <p:spPr>
          <a:xfrm>
            <a:off x="7223760" y="1842452"/>
            <a:ext cx="3582987" cy="3173095"/>
          </a:xfrm>
        </p:spPr>
      </p:sp>
      <p:sp>
        <p:nvSpPr>
          <p:cNvPr id="4" name="Text Placeholder 3">
            <a:extLst>
              <a:ext uri="{FF2B5EF4-FFF2-40B4-BE49-F238E27FC236}">
                <a16:creationId xmlns:a16="http://schemas.microsoft.com/office/drawing/2014/main" id="{1761A1FB-E4E9-7F17-2B36-23EE14230A2A}"/>
              </a:ext>
            </a:extLst>
          </p:cNvPr>
          <p:cNvSpPr>
            <a:spLocks noGrp="1"/>
          </p:cNvSpPr>
          <p:nvPr>
            <p:ph type="body" sz="half" idx="2"/>
          </p:nvPr>
        </p:nvSpPr>
        <p:spPr>
          <a:xfrm>
            <a:off x="839788" y="1691640"/>
            <a:ext cx="4799012" cy="4177348"/>
          </a:xfrm>
        </p:spPr>
        <p:txBody>
          <a:bodyPr/>
          <a:lstStyle/>
          <a:p>
            <a:pPr marL="285750" indent="-285750">
              <a:buFont typeface="Arial" panose="020B0604020202020204" pitchFamily="34" charset="0"/>
              <a:buChar char="•"/>
            </a:pPr>
            <a:r>
              <a:rPr lang="en-US" dirty="0"/>
              <a:t>To integrate our prediction that is still a label to the full fledged parking plot, another function is introduced. </a:t>
            </a:r>
          </a:p>
          <a:p>
            <a:pPr marL="285750" indent="-285750">
              <a:buFont typeface="Arial" panose="020B0604020202020204" pitchFamily="34" charset="0"/>
              <a:buChar char="•"/>
            </a:pPr>
            <a:r>
              <a:rPr lang="en-US" dirty="0"/>
              <a:t>It takes the image under question, information about parking spots dimensions that were designated labels, color to be used etc.</a:t>
            </a:r>
          </a:p>
          <a:p>
            <a:pPr marL="285750" indent="-285750">
              <a:buFont typeface="Arial" panose="020B0604020202020204" pitchFamily="34" charset="0"/>
              <a:buChar char="•"/>
            </a:pPr>
            <a:r>
              <a:rPr lang="en-US" dirty="0"/>
              <a:t>The spots are realized on the image, and a prediction is made on each spot one after another, using a for loop.</a:t>
            </a:r>
          </a:p>
          <a:p>
            <a:pPr marL="285750" indent="-285750">
              <a:buFont typeface="Arial" panose="020B0604020202020204" pitchFamily="34" charset="0"/>
              <a:buChar char="•"/>
            </a:pPr>
            <a:r>
              <a:rPr lang="en-US" dirty="0"/>
              <a:t>If image is empty, it is highlighted using a green overlay and count of available spaces is increased by 1.</a:t>
            </a:r>
          </a:p>
          <a:p>
            <a:pPr marL="285750" indent="-285750">
              <a:buFont typeface="Arial" panose="020B0604020202020204" pitchFamily="34" charset="0"/>
              <a:buChar char="•"/>
            </a:pPr>
            <a:r>
              <a:rPr lang="en-US" dirty="0"/>
              <a:t>The counter, shown on the top left gives the number of parking spaces available.</a:t>
            </a:r>
          </a:p>
          <a:p>
            <a:pPr marL="285750" indent="-285750">
              <a:buFont typeface="Arial" panose="020B0604020202020204" pitchFamily="34" charset="0"/>
              <a:buChar char="•"/>
            </a:pPr>
            <a:r>
              <a:rPr lang="en-US" dirty="0"/>
              <a:t>The image is saved.</a:t>
            </a:r>
          </a:p>
        </p:txBody>
      </p:sp>
      <p:pic>
        <p:nvPicPr>
          <p:cNvPr id="6" name="Picture 5">
            <a:extLst>
              <a:ext uri="{FF2B5EF4-FFF2-40B4-BE49-F238E27FC236}">
                <a16:creationId xmlns:a16="http://schemas.microsoft.com/office/drawing/2014/main" id="{99BC4E77-F377-2CC6-25CA-907B8570F8DC}"/>
              </a:ext>
            </a:extLst>
          </p:cNvPr>
          <p:cNvPicPr>
            <a:picLocks noChangeAspect="1"/>
          </p:cNvPicPr>
          <p:nvPr/>
        </p:nvPicPr>
        <p:blipFill>
          <a:blip r:embed="rId2"/>
          <a:stretch>
            <a:fillRect/>
          </a:stretch>
        </p:blipFill>
        <p:spPr>
          <a:xfrm>
            <a:off x="6720840" y="515191"/>
            <a:ext cx="4456890" cy="5517119"/>
          </a:xfrm>
          <a:prstGeom prst="rect">
            <a:avLst/>
          </a:prstGeom>
        </p:spPr>
      </p:pic>
    </p:spTree>
    <p:extLst>
      <p:ext uri="{BB962C8B-B14F-4D97-AF65-F5344CB8AC3E}">
        <p14:creationId xmlns:p14="http://schemas.microsoft.com/office/powerpoint/2010/main" val="179946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F799-4E72-FEE0-C89A-7B62C81EA93C}"/>
              </a:ext>
            </a:extLst>
          </p:cNvPr>
          <p:cNvSpPr>
            <a:spLocks noGrp="1"/>
          </p:cNvSpPr>
          <p:nvPr>
            <p:ph type="title"/>
          </p:nvPr>
        </p:nvSpPr>
        <p:spPr/>
        <p:txBody>
          <a:bodyPr/>
          <a:lstStyle/>
          <a:p>
            <a:pPr algn="ctr"/>
            <a:r>
              <a:rPr lang="en-US" b="1" dirty="0"/>
              <a:t>Prediction turned into Result!</a:t>
            </a:r>
          </a:p>
        </p:txBody>
      </p:sp>
      <p:pic>
        <p:nvPicPr>
          <p:cNvPr id="5" name="Content Placeholder 4">
            <a:extLst>
              <a:ext uri="{FF2B5EF4-FFF2-40B4-BE49-F238E27FC236}">
                <a16:creationId xmlns:a16="http://schemas.microsoft.com/office/drawing/2014/main" id="{DC2B5990-514B-5BD7-3CB8-15C479734240}"/>
              </a:ext>
            </a:extLst>
          </p:cNvPr>
          <p:cNvPicPr>
            <a:picLocks noGrp="1" noChangeAspect="1"/>
          </p:cNvPicPr>
          <p:nvPr>
            <p:ph idx="1"/>
          </p:nvPr>
        </p:nvPicPr>
        <p:blipFill>
          <a:blip r:embed="rId2"/>
          <a:stretch>
            <a:fillRect/>
          </a:stretch>
        </p:blipFill>
        <p:spPr>
          <a:xfrm>
            <a:off x="2271837" y="1356966"/>
            <a:ext cx="7648326" cy="4812429"/>
          </a:xfrm>
        </p:spPr>
      </p:pic>
    </p:spTree>
    <p:extLst>
      <p:ext uri="{BB962C8B-B14F-4D97-AF65-F5344CB8AC3E}">
        <p14:creationId xmlns:p14="http://schemas.microsoft.com/office/powerpoint/2010/main" val="335071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644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D532-52DD-A1E8-5275-13F8E9DE3292}"/>
              </a:ext>
            </a:extLst>
          </p:cNvPr>
          <p:cNvSpPr>
            <a:spLocks noGrp="1"/>
          </p:cNvSpPr>
          <p:nvPr>
            <p:ph type="title"/>
          </p:nvPr>
        </p:nvSpPr>
        <p:spPr/>
        <p:txBody>
          <a:bodyPr>
            <a:normAutofit/>
          </a:bodyPr>
          <a:lstStyle/>
          <a:p>
            <a:r>
              <a:rPr lang="en-US" sz="2800" dirty="0"/>
              <a:t>Lets take a look at the input and desired output once again.</a:t>
            </a:r>
          </a:p>
        </p:txBody>
      </p:sp>
      <p:pic>
        <p:nvPicPr>
          <p:cNvPr id="8" name="Content Placeholder 7">
            <a:extLst>
              <a:ext uri="{FF2B5EF4-FFF2-40B4-BE49-F238E27FC236}">
                <a16:creationId xmlns:a16="http://schemas.microsoft.com/office/drawing/2014/main" id="{D1DB678C-A610-A24F-6813-944366CDAD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4"/>
            <a:ext cx="5181600" cy="3813175"/>
          </a:xfrm>
        </p:spPr>
      </p:pic>
      <p:pic>
        <p:nvPicPr>
          <p:cNvPr id="10" name="Content Placeholder 9">
            <a:extLst>
              <a:ext uri="{FF2B5EF4-FFF2-40B4-BE49-F238E27FC236}">
                <a16:creationId xmlns:a16="http://schemas.microsoft.com/office/drawing/2014/main" id="{163A89BF-EEC6-521A-DD53-A228BB69C86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25624"/>
            <a:ext cx="5181600" cy="3813175"/>
          </a:xfrm>
        </p:spPr>
      </p:pic>
    </p:spTree>
    <p:extLst>
      <p:ext uri="{BB962C8B-B14F-4D97-AF65-F5344CB8AC3E}">
        <p14:creationId xmlns:p14="http://schemas.microsoft.com/office/powerpoint/2010/main" val="72565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0244-C658-E238-8613-16DB63B2EF2A}"/>
              </a:ext>
            </a:extLst>
          </p:cNvPr>
          <p:cNvSpPr>
            <a:spLocks noGrp="1"/>
          </p:cNvSpPr>
          <p:nvPr>
            <p:ph type="title"/>
          </p:nvPr>
        </p:nvSpPr>
        <p:spPr>
          <a:xfrm>
            <a:off x="839788" y="396240"/>
            <a:ext cx="3932237" cy="1600200"/>
          </a:xfrm>
        </p:spPr>
        <p:txBody>
          <a:bodyPr/>
          <a:lstStyle/>
          <a:p>
            <a:r>
              <a:rPr lang="en-US" b="1" dirty="0"/>
              <a:t>Summary of the Methodology</a:t>
            </a:r>
          </a:p>
        </p:txBody>
      </p:sp>
      <p:graphicFrame>
        <p:nvGraphicFramePr>
          <p:cNvPr id="6" name="Content Placeholder 5">
            <a:extLst>
              <a:ext uri="{FF2B5EF4-FFF2-40B4-BE49-F238E27FC236}">
                <a16:creationId xmlns:a16="http://schemas.microsoft.com/office/drawing/2014/main" id="{867C3F2A-811C-5466-D009-3C7E0E0E1BB6}"/>
              </a:ext>
            </a:extLst>
          </p:cNvPr>
          <p:cNvGraphicFramePr>
            <a:graphicFrameLocks noGrp="1"/>
          </p:cNvGraphicFramePr>
          <p:nvPr>
            <p:ph idx="1"/>
            <p:extLst>
              <p:ext uri="{D42A27DB-BD31-4B8C-83A1-F6EECF244321}">
                <p14:modId xmlns:p14="http://schemas.microsoft.com/office/powerpoint/2010/main" val="1462884437"/>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2CE24113-1C01-3433-5C48-8A909DFEBFA9}"/>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Using OpenCV, the given image was considered and each of the parking space was carved out as a single image. </a:t>
            </a:r>
          </a:p>
          <a:p>
            <a:pPr marL="285750" indent="-285750">
              <a:buFontTx/>
              <a:buChar char="-"/>
            </a:pPr>
            <a:endParaRPr lang="en-US" dirty="0"/>
          </a:p>
          <a:p>
            <a:pPr marL="285750" indent="-285750">
              <a:buFont typeface="Arial" panose="020B0604020202020204" pitchFamily="34" charset="0"/>
              <a:buChar char="•"/>
            </a:pPr>
            <a:r>
              <a:rPr lang="en-US" dirty="0"/>
              <a:t>Simultaneously, a machine learning model was developed with </a:t>
            </a:r>
            <a:r>
              <a:rPr lang="en-US" dirty="0" err="1"/>
              <a:t>Keras</a:t>
            </a:r>
            <a:r>
              <a:rPr lang="en-US" dirty="0"/>
              <a:t> that was trained on the data. The objective was set to recognize whether, in a given image, a car exists or not.</a:t>
            </a:r>
          </a:p>
          <a:p>
            <a:pPr marL="285750" indent="-285750">
              <a:buFontTx/>
              <a:buChar char="-"/>
            </a:pPr>
            <a:endParaRPr lang="en-US" dirty="0"/>
          </a:p>
          <a:p>
            <a:pPr marL="285750" indent="-285750">
              <a:buFont typeface="Arial" panose="020B0604020202020204" pitchFamily="34" charset="0"/>
              <a:buChar char="•"/>
            </a:pPr>
            <a:r>
              <a:rPr lang="en-US" dirty="0"/>
              <a:t>Finally, the Machine learning is deployed against each of the carved out image and used to classify each as a vacant parking space or already taken up.</a:t>
            </a:r>
          </a:p>
        </p:txBody>
      </p:sp>
    </p:spTree>
    <p:extLst>
      <p:ext uri="{BB962C8B-B14F-4D97-AF65-F5344CB8AC3E}">
        <p14:creationId xmlns:p14="http://schemas.microsoft.com/office/powerpoint/2010/main" val="214510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910F-E725-CCA5-9FA6-C2AF636A3E5E}"/>
              </a:ext>
            </a:extLst>
          </p:cNvPr>
          <p:cNvSpPr>
            <a:spLocks noGrp="1"/>
          </p:cNvSpPr>
          <p:nvPr>
            <p:ph type="title"/>
          </p:nvPr>
        </p:nvSpPr>
        <p:spPr>
          <a:xfrm>
            <a:off x="831850" y="768350"/>
            <a:ext cx="10515600" cy="2264411"/>
          </a:xfrm>
        </p:spPr>
        <p:txBody>
          <a:bodyPr>
            <a:normAutofit/>
          </a:bodyPr>
          <a:lstStyle/>
          <a:p>
            <a:r>
              <a:rPr lang="en-US" sz="3200" dirty="0"/>
              <a:t>Lets dive in further into each of the steps taken alongside a walk thought the code that is used to create the system</a:t>
            </a:r>
            <a:br>
              <a:rPr lang="en-US" sz="3200" dirty="0"/>
            </a:br>
            <a:br>
              <a:rPr lang="en-US" sz="3200" dirty="0"/>
            </a:br>
            <a:endParaRPr lang="en-US" sz="3200" dirty="0"/>
          </a:p>
        </p:txBody>
      </p:sp>
      <p:sp>
        <p:nvSpPr>
          <p:cNvPr id="3" name="Text Placeholder 2">
            <a:extLst>
              <a:ext uri="{FF2B5EF4-FFF2-40B4-BE49-F238E27FC236}">
                <a16:creationId xmlns:a16="http://schemas.microsoft.com/office/drawing/2014/main" id="{8A313334-2C41-F93F-9B42-2A2B4D61D191}"/>
              </a:ext>
            </a:extLst>
          </p:cNvPr>
          <p:cNvSpPr>
            <a:spLocks noGrp="1"/>
          </p:cNvSpPr>
          <p:nvPr>
            <p:ph type="body" idx="1"/>
          </p:nvPr>
        </p:nvSpPr>
        <p:spPr/>
        <p:txBody>
          <a:bodyPr/>
          <a:lstStyle/>
          <a:p>
            <a:r>
              <a:rPr lang="en-US" dirty="0"/>
              <a:t>As explained in the figure shown in the last slide, the system will be made using two independent procedures. One is to conduct parking slots’ recognition from a given image. Other is to make predictions on the slots using Artificial Intelligence</a:t>
            </a:r>
          </a:p>
        </p:txBody>
      </p:sp>
    </p:spTree>
    <p:extLst>
      <p:ext uri="{BB962C8B-B14F-4D97-AF65-F5344CB8AC3E}">
        <p14:creationId xmlns:p14="http://schemas.microsoft.com/office/powerpoint/2010/main" val="399257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AF89-F12A-DC73-21CC-0B18006BA407}"/>
              </a:ext>
            </a:extLst>
          </p:cNvPr>
          <p:cNvSpPr>
            <a:spLocks noGrp="1"/>
          </p:cNvSpPr>
          <p:nvPr>
            <p:ph type="title"/>
          </p:nvPr>
        </p:nvSpPr>
        <p:spPr>
          <a:xfrm>
            <a:off x="839788" y="457200"/>
            <a:ext cx="4799012" cy="1005840"/>
          </a:xfrm>
        </p:spPr>
        <p:txBody>
          <a:bodyPr>
            <a:normAutofit/>
          </a:bodyPr>
          <a:lstStyle/>
          <a:p>
            <a:r>
              <a:rPr lang="en-US" sz="2800" b="1" dirty="0"/>
              <a:t>Carving out of the coordinates of parking slots from parking lot</a:t>
            </a:r>
          </a:p>
        </p:txBody>
      </p:sp>
      <p:sp>
        <p:nvSpPr>
          <p:cNvPr id="3" name="Content Placeholder 2">
            <a:extLst>
              <a:ext uri="{FF2B5EF4-FFF2-40B4-BE49-F238E27FC236}">
                <a16:creationId xmlns:a16="http://schemas.microsoft.com/office/drawing/2014/main" id="{1702BFAC-A152-85A2-ECD7-C43227B872DC}"/>
              </a:ext>
            </a:extLst>
          </p:cNvPr>
          <p:cNvSpPr>
            <a:spLocks noGrp="1"/>
          </p:cNvSpPr>
          <p:nvPr>
            <p:ph idx="1"/>
          </p:nvPr>
        </p:nvSpPr>
        <p:spPr>
          <a:xfrm>
            <a:off x="9098280" y="987425"/>
            <a:ext cx="2257108" cy="4873625"/>
          </a:xfrm>
        </p:spPr>
        <p:txBody>
          <a:bodyPr/>
          <a:lstStyle/>
          <a:p>
            <a:pPr marL="0" indent="0">
              <a:buNone/>
            </a:pPr>
            <a:endParaRPr lang="en-US" dirty="0"/>
          </a:p>
        </p:txBody>
      </p:sp>
      <p:sp>
        <p:nvSpPr>
          <p:cNvPr id="4" name="Text Placeholder 3">
            <a:extLst>
              <a:ext uri="{FF2B5EF4-FFF2-40B4-BE49-F238E27FC236}">
                <a16:creationId xmlns:a16="http://schemas.microsoft.com/office/drawing/2014/main" id="{515D1F00-9B43-EBB4-4A6A-68D0161850FE}"/>
              </a:ext>
            </a:extLst>
          </p:cNvPr>
          <p:cNvSpPr>
            <a:spLocks noGrp="1"/>
          </p:cNvSpPr>
          <p:nvPr>
            <p:ph type="body" sz="half" idx="2"/>
          </p:nvPr>
        </p:nvSpPr>
        <p:spPr>
          <a:xfrm>
            <a:off x="839788" y="2057400"/>
            <a:ext cx="4799012" cy="3811588"/>
          </a:xfrm>
        </p:spPr>
        <p:txBody>
          <a:bodyPr>
            <a:normAutofit/>
          </a:bodyPr>
          <a:lstStyle/>
          <a:p>
            <a:pPr marL="285750" indent="-285750">
              <a:buFont typeface="Arial" panose="020B0604020202020204" pitchFamily="34" charset="0"/>
              <a:buChar char="•"/>
            </a:pPr>
            <a:r>
              <a:rPr lang="en-US" dirty="0"/>
              <a:t>The technique used here consisted of taking out snippets for parking spaces in the parking lot. This is performed using OpenCV. An approximate size of parking slot is 60*25</a:t>
            </a:r>
          </a:p>
          <a:p>
            <a:pPr marL="285750" indent="-285750">
              <a:buFont typeface="Arial" panose="020B0604020202020204" pitchFamily="34" charset="0"/>
              <a:buChar char="•"/>
            </a:pPr>
            <a:r>
              <a:rPr lang="en-US" dirty="0"/>
              <a:t>To achieve this, a function is created called </a:t>
            </a:r>
            <a:r>
              <a:rPr lang="en-US" dirty="0">
                <a:effectLst>
                  <a:outerShdw blurRad="38100" dist="38100" dir="2700000" algn="tl">
                    <a:srgbClr val="000000">
                      <a:alpha val="43137"/>
                    </a:srgbClr>
                  </a:outerShdw>
                </a:effectLst>
              </a:rPr>
              <a:t>mouse_click.</a:t>
            </a:r>
            <a:r>
              <a:rPr lang="en-US" dirty="0"/>
              <a:t> For each left click, a parking slot is carved out. Whereas the right click can be used to undo the action of the left click. The right click has to be made within carved out parking slot by the preceding left click.</a:t>
            </a:r>
          </a:p>
          <a:p>
            <a:pPr marL="285750" indent="-285750">
              <a:buFont typeface="Arial" panose="020B0604020202020204" pitchFamily="34" charset="0"/>
              <a:buChar char="•"/>
            </a:pPr>
            <a:r>
              <a:rPr lang="en-US" dirty="0"/>
              <a:t>The co-ordinates are saved in a file called </a:t>
            </a:r>
            <a:r>
              <a:rPr lang="en-US" dirty="0">
                <a:effectLst>
                  <a:outerShdw blurRad="38100" dist="38100" dir="2700000" algn="tl">
                    <a:srgbClr val="000000">
                      <a:alpha val="43137"/>
                    </a:srgbClr>
                  </a:outerShdw>
                </a:effectLst>
              </a:rPr>
              <a:t>positions</a:t>
            </a:r>
            <a:r>
              <a:rPr lang="en-US" dirty="0"/>
              <a:t> and dumped in it using pickle, such that the process does not need to be repeated again. As expected, the file is accessed using a try-except clause to restore the saved coordinates </a:t>
            </a:r>
          </a:p>
        </p:txBody>
      </p:sp>
      <p:pic>
        <p:nvPicPr>
          <p:cNvPr id="6" name="Picture 5">
            <a:extLst>
              <a:ext uri="{FF2B5EF4-FFF2-40B4-BE49-F238E27FC236}">
                <a16:creationId xmlns:a16="http://schemas.microsoft.com/office/drawing/2014/main" id="{29E26A51-4D56-FF8F-9B95-715402CF3B50}"/>
              </a:ext>
            </a:extLst>
          </p:cNvPr>
          <p:cNvPicPr>
            <a:picLocks noChangeAspect="1"/>
          </p:cNvPicPr>
          <p:nvPr/>
        </p:nvPicPr>
        <p:blipFill>
          <a:blip r:embed="rId2"/>
          <a:stretch>
            <a:fillRect/>
          </a:stretch>
        </p:blipFill>
        <p:spPr>
          <a:xfrm>
            <a:off x="6096000" y="640080"/>
            <a:ext cx="5394960" cy="5299108"/>
          </a:xfrm>
          <a:prstGeom prst="rect">
            <a:avLst/>
          </a:prstGeom>
        </p:spPr>
      </p:pic>
    </p:spTree>
    <p:extLst>
      <p:ext uri="{BB962C8B-B14F-4D97-AF65-F5344CB8AC3E}">
        <p14:creationId xmlns:p14="http://schemas.microsoft.com/office/powerpoint/2010/main" val="58913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8641-493F-3B1B-88A5-B1478FB8A7BC}"/>
              </a:ext>
            </a:extLst>
          </p:cNvPr>
          <p:cNvSpPr>
            <a:spLocks noGrp="1"/>
          </p:cNvSpPr>
          <p:nvPr>
            <p:ph type="title"/>
          </p:nvPr>
        </p:nvSpPr>
        <p:spPr>
          <a:xfrm>
            <a:off x="839788" y="457200"/>
            <a:ext cx="5042852" cy="1051560"/>
          </a:xfrm>
        </p:spPr>
        <p:txBody>
          <a:bodyPr/>
          <a:lstStyle/>
          <a:p>
            <a:r>
              <a:rPr lang="en-US" b="1" dirty="0"/>
              <a:t>Allotting parking slot numbers and taking a view </a:t>
            </a:r>
          </a:p>
        </p:txBody>
      </p:sp>
      <p:sp>
        <p:nvSpPr>
          <p:cNvPr id="3" name="Picture Placeholder 2">
            <a:extLst>
              <a:ext uri="{FF2B5EF4-FFF2-40B4-BE49-F238E27FC236}">
                <a16:creationId xmlns:a16="http://schemas.microsoft.com/office/drawing/2014/main" id="{2B789E56-564C-FCA9-B274-D2C6063FC368}"/>
              </a:ext>
            </a:extLst>
          </p:cNvPr>
          <p:cNvSpPr>
            <a:spLocks noGrp="1"/>
          </p:cNvSpPr>
          <p:nvPr>
            <p:ph type="pic" idx="1"/>
          </p:nvPr>
        </p:nvSpPr>
        <p:spPr>
          <a:xfrm>
            <a:off x="7620000" y="987425"/>
            <a:ext cx="3735388" cy="4873625"/>
          </a:xfrm>
        </p:spPr>
      </p:sp>
      <p:sp>
        <p:nvSpPr>
          <p:cNvPr id="4" name="Text Placeholder 3">
            <a:extLst>
              <a:ext uri="{FF2B5EF4-FFF2-40B4-BE49-F238E27FC236}">
                <a16:creationId xmlns:a16="http://schemas.microsoft.com/office/drawing/2014/main" id="{7BFCE5A6-8135-0212-AD74-B6D95DF7BDF8}"/>
              </a:ext>
            </a:extLst>
          </p:cNvPr>
          <p:cNvSpPr>
            <a:spLocks noGrp="1"/>
          </p:cNvSpPr>
          <p:nvPr>
            <p:ph type="body" sz="half" idx="2"/>
          </p:nvPr>
        </p:nvSpPr>
        <p:spPr>
          <a:xfrm>
            <a:off x="839788" y="2057400"/>
            <a:ext cx="4845049" cy="3811588"/>
          </a:xfrm>
        </p:spPr>
        <p:txBody>
          <a:bodyPr/>
          <a:lstStyle/>
          <a:p>
            <a:pPr marL="285750" indent="-285750">
              <a:buFont typeface="Arial" panose="020B0604020202020204" pitchFamily="34" charset="0"/>
              <a:buChar char="•"/>
            </a:pPr>
            <a:r>
              <a:rPr lang="en-US" dirty="0"/>
              <a:t>The saved coordinates in the file </a:t>
            </a:r>
            <a:r>
              <a:rPr lang="en-US" dirty="0">
                <a:effectLst>
                  <a:outerShdw blurRad="38100" dist="38100" dir="2700000" algn="tl">
                    <a:srgbClr val="000000">
                      <a:alpha val="43137"/>
                    </a:srgbClr>
                  </a:outerShdw>
                </a:effectLst>
              </a:rPr>
              <a:t>positions</a:t>
            </a:r>
            <a:r>
              <a:rPr lang="en-US" dirty="0"/>
              <a:t> are given numbers for identification and later to be used as test images against the model.</a:t>
            </a:r>
          </a:p>
          <a:p>
            <a:pPr marL="285750" indent="-285750">
              <a:buFont typeface="Arial" panose="020B0604020202020204" pitchFamily="34" charset="0"/>
              <a:buChar char="•"/>
            </a:pPr>
            <a:r>
              <a:rPr lang="en-US" dirty="0"/>
              <a:t>A function called </a:t>
            </a:r>
            <a:r>
              <a:rPr lang="en-US" dirty="0">
                <a:effectLst>
                  <a:outerShdw blurRad="38100" dist="38100" dir="2700000" algn="tl">
                    <a:srgbClr val="000000">
                      <a:alpha val="43137"/>
                    </a:srgbClr>
                  </a:outerShdw>
                </a:effectLst>
              </a:rPr>
              <a:t>assign_spots_map </a:t>
            </a:r>
            <a:r>
              <a:rPr lang="en-US" dirty="0"/>
              <a:t>is created. The purpose of the function is to realize the coordinates picked up by mouse_click, stored in file positions and numbered in </a:t>
            </a:r>
            <a:r>
              <a:rPr lang="en-US" dirty="0">
                <a:effectLst>
                  <a:outerShdw blurRad="38100" dist="38100" dir="2700000" algn="tl">
                    <a:srgbClr val="000000">
                      <a:alpha val="43137"/>
                    </a:srgbClr>
                  </a:outerShdw>
                </a:effectLst>
              </a:rPr>
              <a:t>my_spots </a:t>
            </a:r>
            <a:r>
              <a:rPr lang="en-US" dirty="0"/>
              <a:t>to the input parking image.</a:t>
            </a:r>
          </a:p>
          <a:p>
            <a:pPr marL="285750" indent="-285750">
              <a:buFont typeface="Arial" panose="020B0604020202020204" pitchFamily="34" charset="0"/>
              <a:buChar char="•"/>
            </a:pPr>
            <a:r>
              <a:rPr lang="en-US" dirty="0"/>
              <a:t>Aesthetics such as border color, size, thickness can be modified using the parameters of the function. </a:t>
            </a:r>
          </a:p>
          <a:p>
            <a:pPr marL="285750" indent="-285750">
              <a:buFont typeface="Arial" panose="020B0604020202020204" pitchFamily="34" charset="0"/>
              <a:buChar char="•"/>
            </a:pPr>
            <a:r>
              <a:rPr lang="en-US" dirty="0"/>
              <a:t>The output reaffirms the identification of the parking slots.</a:t>
            </a:r>
          </a:p>
          <a:p>
            <a:pPr marL="285750" indent="-285750">
              <a:buFont typeface="Arial" panose="020B0604020202020204" pitchFamily="34" charset="0"/>
              <a:buChar char="•"/>
            </a:pPr>
            <a:r>
              <a:rPr lang="en-US" dirty="0"/>
              <a:t>The spots alongside their labels are dumped in a file called </a:t>
            </a:r>
            <a:r>
              <a:rPr lang="en-US" dirty="0">
                <a:effectLst>
                  <a:outerShdw blurRad="38100" dist="38100" dir="2700000" algn="tl">
                    <a:srgbClr val="000000">
                      <a:alpha val="43137"/>
                    </a:srgbClr>
                  </a:outerShdw>
                </a:effectLst>
              </a:rPr>
              <a:t>my_spots </a:t>
            </a:r>
            <a:r>
              <a:rPr lang="en-US" dirty="0"/>
              <a:t>using pickle.</a:t>
            </a:r>
          </a:p>
        </p:txBody>
      </p:sp>
      <p:pic>
        <p:nvPicPr>
          <p:cNvPr id="8" name="Picture 7">
            <a:extLst>
              <a:ext uri="{FF2B5EF4-FFF2-40B4-BE49-F238E27FC236}">
                <a16:creationId xmlns:a16="http://schemas.microsoft.com/office/drawing/2014/main" id="{264009B8-2CCC-65FF-C1B5-AC0E53CB865E}"/>
              </a:ext>
            </a:extLst>
          </p:cNvPr>
          <p:cNvPicPr>
            <a:picLocks noChangeAspect="1"/>
          </p:cNvPicPr>
          <p:nvPr/>
        </p:nvPicPr>
        <p:blipFill>
          <a:blip r:embed="rId2"/>
          <a:stretch>
            <a:fillRect/>
          </a:stretch>
        </p:blipFill>
        <p:spPr>
          <a:xfrm>
            <a:off x="6096000" y="457200"/>
            <a:ext cx="5670551" cy="5791200"/>
          </a:xfrm>
          <a:prstGeom prst="rect">
            <a:avLst/>
          </a:prstGeom>
        </p:spPr>
      </p:pic>
    </p:spTree>
    <p:extLst>
      <p:ext uri="{BB962C8B-B14F-4D97-AF65-F5344CB8AC3E}">
        <p14:creationId xmlns:p14="http://schemas.microsoft.com/office/powerpoint/2010/main" val="93597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0BDF-04F9-77D6-7EF2-5156E2F4CD82}"/>
              </a:ext>
            </a:extLst>
          </p:cNvPr>
          <p:cNvSpPr>
            <a:spLocks noGrp="1"/>
          </p:cNvSpPr>
          <p:nvPr>
            <p:ph type="title"/>
          </p:nvPr>
        </p:nvSpPr>
        <p:spPr>
          <a:xfrm>
            <a:off x="839788" y="457200"/>
            <a:ext cx="4753292" cy="1112520"/>
          </a:xfrm>
        </p:spPr>
        <p:txBody>
          <a:bodyPr/>
          <a:lstStyle/>
          <a:p>
            <a:r>
              <a:rPr lang="en-US" b="1" dirty="0"/>
              <a:t>A peek into the Data used for model training </a:t>
            </a:r>
          </a:p>
        </p:txBody>
      </p:sp>
      <p:pic>
        <p:nvPicPr>
          <p:cNvPr id="8" name="Picture Placeholder 7">
            <a:extLst>
              <a:ext uri="{FF2B5EF4-FFF2-40B4-BE49-F238E27FC236}">
                <a16:creationId xmlns:a16="http://schemas.microsoft.com/office/drawing/2014/main" id="{F5715886-5F43-663D-4BB8-2FE53DBBF94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217920" y="543231"/>
            <a:ext cx="4236720" cy="5771538"/>
          </a:xfrm>
          <a:noFill/>
        </p:spPr>
      </p:pic>
      <p:sp>
        <p:nvSpPr>
          <p:cNvPr id="4" name="Text Placeholder 3">
            <a:extLst>
              <a:ext uri="{FF2B5EF4-FFF2-40B4-BE49-F238E27FC236}">
                <a16:creationId xmlns:a16="http://schemas.microsoft.com/office/drawing/2014/main" id="{BCFE6B1C-A950-F295-DE5E-11016C379A37}"/>
              </a:ext>
            </a:extLst>
          </p:cNvPr>
          <p:cNvSpPr>
            <a:spLocks noGrp="1"/>
          </p:cNvSpPr>
          <p:nvPr>
            <p:ph type="body" sz="half" idx="2"/>
          </p:nvPr>
        </p:nvSpPr>
        <p:spPr>
          <a:xfrm>
            <a:off x="839788" y="2057400"/>
            <a:ext cx="4753292" cy="3811588"/>
          </a:xfrm>
        </p:spPr>
        <p:txBody>
          <a:bodyPr>
            <a:normAutofit fontScale="92500" lnSpcReduction="10000"/>
          </a:bodyPr>
          <a:lstStyle/>
          <a:p>
            <a:pPr marL="285750" indent="-285750">
              <a:buFont typeface="Arial" panose="020B0604020202020204" pitchFamily="34" charset="0"/>
              <a:buChar char="•"/>
            </a:pPr>
            <a:r>
              <a:rPr lang="en-US" dirty="0"/>
              <a:t>The aim for which Machine Learning is used is the recognition of an object as car or ‘not a car’ in a given image. </a:t>
            </a:r>
          </a:p>
          <a:p>
            <a:pPr marL="285750" indent="-285750">
              <a:buFont typeface="Arial" panose="020B0604020202020204" pitchFamily="34" charset="0"/>
              <a:buChar char="•"/>
            </a:pPr>
            <a:r>
              <a:rPr lang="en-US" dirty="0"/>
              <a:t>Therefore, the data required to be used for the purpose did not has to be complicated. A very simple dataset contain aerial shots of a surface was suffice. As the purpose as just to train a model that is able to recognize whether a car is present in an image or not. </a:t>
            </a:r>
          </a:p>
          <a:p>
            <a:pPr marL="285750" indent="-285750">
              <a:buFont typeface="Arial" panose="020B0604020202020204" pitchFamily="34" charset="0"/>
              <a:buChar char="•"/>
            </a:pPr>
            <a:r>
              <a:rPr lang="en-US" dirty="0"/>
              <a:t>One of the benefits of using Machine Learning approach over traditional CV methods is that having been trained on such data, the machine learning model will try to go declare a slot as full only when it detects a complete view of a car. In any other case, it will still mark the spot as vacant. Whereas in most of the commonly used CV approaches, an image that is ‘too full’ could be marked as if there is a car, hence,  not vacant.  </a:t>
            </a:r>
          </a:p>
        </p:txBody>
      </p:sp>
    </p:spTree>
    <p:extLst>
      <p:ext uri="{BB962C8B-B14F-4D97-AF65-F5344CB8AC3E}">
        <p14:creationId xmlns:p14="http://schemas.microsoft.com/office/powerpoint/2010/main" val="425258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AE8E-5D2D-D413-0544-300CB724E251}"/>
              </a:ext>
            </a:extLst>
          </p:cNvPr>
          <p:cNvSpPr>
            <a:spLocks noGrp="1"/>
          </p:cNvSpPr>
          <p:nvPr>
            <p:ph type="title"/>
          </p:nvPr>
        </p:nvSpPr>
        <p:spPr>
          <a:xfrm>
            <a:off x="839788" y="457200"/>
            <a:ext cx="5122228" cy="762000"/>
          </a:xfrm>
        </p:spPr>
        <p:txBody>
          <a:bodyPr/>
          <a:lstStyle/>
          <a:p>
            <a:r>
              <a:rPr lang="en-US" b="1" dirty="0"/>
              <a:t>Reading the data in</a:t>
            </a:r>
          </a:p>
        </p:txBody>
      </p:sp>
      <p:sp>
        <p:nvSpPr>
          <p:cNvPr id="3" name="Picture Placeholder 2">
            <a:extLst>
              <a:ext uri="{FF2B5EF4-FFF2-40B4-BE49-F238E27FC236}">
                <a16:creationId xmlns:a16="http://schemas.microsoft.com/office/drawing/2014/main" id="{D4259070-E789-E5B6-8B83-42850B193382}"/>
              </a:ext>
            </a:extLst>
          </p:cNvPr>
          <p:cNvSpPr>
            <a:spLocks noGrp="1"/>
          </p:cNvSpPr>
          <p:nvPr>
            <p:ph type="pic" idx="1"/>
          </p:nvPr>
        </p:nvSpPr>
        <p:spPr>
          <a:xfrm>
            <a:off x="8397240" y="987425"/>
            <a:ext cx="2958148" cy="4873625"/>
          </a:xfrm>
        </p:spPr>
      </p:sp>
      <p:sp>
        <p:nvSpPr>
          <p:cNvPr id="4" name="Text Placeholder 3">
            <a:extLst>
              <a:ext uri="{FF2B5EF4-FFF2-40B4-BE49-F238E27FC236}">
                <a16:creationId xmlns:a16="http://schemas.microsoft.com/office/drawing/2014/main" id="{905734EE-EBCB-729E-3FED-D09AC9119C54}"/>
              </a:ext>
            </a:extLst>
          </p:cNvPr>
          <p:cNvSpPr>
            <a:spLocks noGrp="1"/>
          </p:cNvSpPr>
          <p:nvPr>
            <p:ph type="body" sz="half" idx="2"/>
          </p:nvPr>
        </p:nvSpPr>
        <p:spPr>
          <a:xfrm>
            <a:off x="839788" y="1615440"/>
            <a:ext cx="5122228" cy="4253548"/>
          </a:xfrm>
        </p:spPr>
        <p:txBody>
          <a:bodyPr/>
          <a:lstStyle/>
          <a:p>
            <a:pPr marL="285750" indent="-285750">
              <a:buFont typeface="Arial" panose="020B0604020202020204" pitchFamily="34" charset="0"/>
              <a:buChar char="•"/>
            </a:pPr>
            <a:r>
              <a:rPr lang="en-US" dirty="0"/>
              <a:t>The data is stored in the current working directory in a way in the first directory, train and validation folders and each of train and validation folders contain two subfolders of occupied and empty images.</a:t>
            </a:r>
          </a:p>
          <a:p>
            <a:pPr marL="285750" indent="-285750">
              <a:buFont typeface="Arial" panose="020B0604020202020204" pitchFamily="34" charset="0"/>
              <a:buChar char="•"/>
            </a:pPr>
            <a:r>
              <a:rPr lang="en-US" dirty="0"/>
              <a:t>The data, stored in the current working directory, is read from the directories using a for loop. </a:t>
            </a:r>
          </a:p>
          <a:p>
            <a:pPr marL="285750" indent="-285750">
              <a:buFont typeface="Arial" panose="020B0604020202020204" pitchFamily="34" charset="0"/>
              <a:buChar char="•"/>
            </a:pPr>
            <a:r>
              <a:rPr lang="en-US" dirty="0"/>
              <a:t>Important parameters such as dimensions of the image, train_samples, validation_samples, batch_size, epochs, and the number of classes are defined </a:t>
            </a:r>
          </a:p>
          <a:p>
            <a:endParaRPr lang="en-US" dirty="0"/>
          </a:p>
        </p:txBody>
      </p:sp>
      <p:pic>
        <p:nvPicPr>
          <p:cNvPr id="8" name="Picture 7">
            <a:extLst>
              <a:ext uri="{FF2B5EF4-FFF2-40B4-BE49-F238E27FC236}">
                <a16:creationId xmlns:a16="http://schemas.microsoft.com/office/drawing/2014/main" id="{E33ECE2C-7136-1D76-A456-C98D9FF49961}"/>
              </a:ext>
            </a:extLst>
          </p:cNvPr>
          <p:cNvPicPr>
            <a:picLocks noChangeAspect="1"/>
          </p:cNvPicPr>
          <p:nvPr/>
        </p:nvPicPr>
        <p:blipFill>
          <a:blip r:embed="rId2"/>
          <a:stretch>
            <a:fillRect/>
          </a:stretch>
        </p:blipFill>
        <p:spPr>
          <a:xfrm>
            <a:off x="6408234" y="655320"/>
            <a:ext cx="5081138" cy="5213668"/>
          </a:xfrm>
          <a:prstGeom prst="rect">
            <a:avLst/>
          </a:prstGeom>
        </p:spPr>
      </p:pic>
    </p:spTree>
    <p:extLst>
      <p:ext uri="{BB962C8B-B14F-4D97-AF65-F5344CB8AC3E}">
        <p14:creationId xmlns:p14="http://schemas.microsoft.com/office/powerpoint/2010/main" val="608780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1247</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Finding Parking Spots in a Parking lot</vt:lpstr>
      <vt:lpstr>PowerPoint Presentation</vt:lpstr>
      <vt:lpstr>Lets take a look at the input and desired output once again.</vt:lpstr>
      <vt:lpstr>Summary of the Methodology</vt:lpstr>
      <vt:lpstr>Lets dive in further into each of the steps taken alongside a walk thought the code that is used to create the system  </vt:lpstr>
      <vt:lpstr>Carving out of the coordinates of parking slots from parking lot</vt:lpstr>
      <vt:lpstr>Allotting parking slot numbers and taking a view </vt:lpstr>
      <vt:lpstr>A peek into the Data used for model training </vt:lpstr>
      <vt:lpstr>Reading the data in</vt:lpstr>
      <vt:lpstr>Into the model building</vt:lpstr>
      <vt:lpstr>Data Augmentation and Generation</vt:lpstr>
      <vt:lpstr>Training the model</vt:lpstr>
      <vt:lpstr>Towards making the prediction</vt:lpstr>
      <vt:lpstr>Making Prediction</vt:lpstr>
      <vt:lpstr>Prediction turned into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Parking Spots in a Parking lot</dc:title>
  <dc:creator>S.M Aleyy R</dc:creator>
  <cp:lastModifiedBy>S.M Aleyy R</cp:lastModifiedBy>
  <cp:revision>8</cp:revision>
  <dcterms:created xsi:type="dcterms:W3CDTF">2022-06-06T14:23:56Z</dcterms:created>
  <dcterms:modified xsi:type="dcterms:W3CDTF">2022-06-06T20:39:43Z</dcterms:modified>
</cp:coreProperties>
</file>