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6" r:id="rId17"/>
    <p:sldId id="275" r:id="rId18"/>
    <p:sldId id="274" r:id="rId19"/>
    <p:sldId id="273" r:id="rId20"/>
    <p:sldId id="272" r:id="rId21"/>
    <p:sldId id="271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9" r:id="rId34"/>
    <p:sldId id="288" r:id="rId35"/>
    <p:sldId id="290" r:id="rId36"/>
    <p:sldId id="291" r:id="rId37"/>
    <p:sldId id="292" r:id="rId38"/>
    <p:sldId id="293" r:id="rId39"/>
    <p:sldId id="294" r:id="rId4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您配吗 ？" initials="您配吗" lastIdx="2" clrIdx="0">
    <p:extLst>
      <p:ext uri="{19B8F6BF-5375-455C-9EA6-DF929625EA0E}">
        <p15:presenceInfo xmlns:p15="http://schemas.microsoft.com/office/powerpoint/2012/main" userId="b63f56f3704f20b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12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10-23T00:52:08.847" idx="2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8B52AB-5AC2-48CB-8529-452DD95902DB}" type="datetimeFigureOut">
              <a:rPr lang="zh-CN" altLang="en-US" smtClean="0"/>
              <a:t>2021/10/30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756BA3-AE64-4632-B901-215082165D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7505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7D5D3A-BD05-4E09-82E0-058323C3D1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A72FC96-1B70-4A33-A62D-928A43B271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1D2CAC-4F2F-459B-8B3F-2310C4DC8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091E3-6ADC-4E11-A93B-4559B4B2F556}" type="datetimeFigureOut">
              <a:rPr lang="zh-CN" altLang="en-US" smtClean="0"/>
              <a:t>2021/10/30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7814E5-B372-4352-8707-5D1BDA828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D1D909-1F39-4414-9853-E7709800C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39632-6F61-4C6B-B10E-087A5FA9BD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8381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FA8319-21C6-4492-88C2-9F30DDE50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2F0BA8A-A54F-42F5-A828-4D8F99F4C3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057D80-886F-435F-8930-AFABE5D7F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091E3-6ADC-4E11-A93B-4559B4B2F556}" type="datetimeFigureOut">
              <a:rPr lang="zh-CN" altLang="en-US" smtClean="0"/>
              <a:t>2021/10/30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12B35E-BB56-44F8-B419-0E235882F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62E62F-78D3-426C-9CEC-C7DACF5C4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39632-6F61-4C6B-B10E-087A5FA9BD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0535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9C38F0D-41EF-4682-8385-5AE5C8E289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B0B0AAA-7286-4126-965E-8ABE303E81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A53DED-0A3B-4197-8CD9-BAC1772E8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091E3-6ADC-4E11-A93B-4559B4B2F556}" type="datetimeFigureOut">
              <a:rPr lang="zh-CN" altLang="en-US" smtClean="0"/>
              <a:t>2021/10/30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232AA8-BD56-4A9F-9857-8F520FA13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A26273-D340-4C09-89DD-50B544B5F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39632-6F61-4C6B-B10E-087A5FA9BD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8606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7ADA13-2156-4B4F-91D3-AE1F6869F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121B21-2490-40A8-A14C-9EBB8AAB7D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496B74-5AF3-4E85-860A-1E12E2DFE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091E3-6ADC-4E11-A93B-4559B4B2F556}" type="datetimeFigureOut">
              <a:rPr lang="zh-CN" altLang="en-US" smtClean="0"/>
              <a:t>2021/10/30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AFE153-AAD1-44BE-A206-17BD25F53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F5D9F0-F75C-439C-BB6C-8C3794595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39632-6F61-4C6B-B10E-087A5FA9BD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0686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609D30-F732-4705-AEEE-514C7DFCC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ED1BD92-0B64-4B8F-A230-7ABE45FFC5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2AFF47-DB2C-4F6F-9AD2-1E42A83ED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091E3-6ADC-4E11-A93B-4559B4B2F556}" type="datetimeFigureOut">
              <a:rPr lang="zh-CN" altLang="en-US" smtClean="0"/>
              <a:t>2021/10/30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701FE2-585D-4933-81FF-62F2E4EEB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BC91B0-80BC-477F-85DA-D33A1DB7C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39632-6F61-4C6B-B10E-087A5FA9BD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8162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305D8A-B79F-4A86-861A-05BDA2FB3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207E40-CC81-46BC-8E42-78377F13C7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3F35ECC-319D-49F5-A8C8-36F3D9A5FF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6D92C62-548A-4A2A-854A-FA1ECC4FC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091E3-6ADC-4E11-A93B-4559B4B2F556}" type="datetimeFigureOut">
              <a:rPr lang="zh-CN" altLang="en-US" smtClean="0"/>
              <a:t>2021/10/30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5F76A05-7E98-4C12-A409-B4ADC6600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0C1DC93-B814-4A1D-93C1-BBA366CD9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39632-6F61-4C6B-B10E-087A5FA9BD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8948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C3D6D3-8095-4183-9387-87869ADD2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3DD4D5B-DE24-4247-B659-4B48833FB8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59C7BAA-2402-4591-8ECC-423A3F061B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E40F3D-57A5-4D80-92B2-67A56128B4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E00CC69-7E8B-4DCC-88FC-DF8091E1B9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58CE011-99ED-4C0F-96D8-58461047C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091E3-6ADC-4E11-A93B-4559B4B2F556}" type="datetimeFigureOut">
              <a:rPr lang="zh-CN" altLang="en-US" smtClean="0"/>
              <a:t>2021/10/30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D04CE31-62CB-4434-89E1-17AB1B41B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69CF1AD-F5C9-48C2-8E83-CBA205B11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39632-6F61-4C6B-B10E-087A5FA9BD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2112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A1310B-B545-4B1F-A385-49813091B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95EBBE7-6730-406E-AB5D-4AB61509A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091E3-6ADC-4E11-A93B-4559B4B2F556}" type="datetimeFigureOut">
              <a:rPr lang="zh-CN" altLang="en-US" smtClean="0"/>
              <a:t>2021/10/30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744BE77-E04D-4AFD-BC72-89958C4F1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6FBD6B6-2D4F-4C62-B96B-0A42A36AD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39632-6F61-4C6B-B10E-087A5FA9BD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7040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5545FD7-F7D5-418B-8530-5614D60AC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091E3-6ADC-4E11-A93B-4559B4B2F556}" type="datetimeFigureOut">
              <a:rPr lang="zh-CN" altLang="en-US" smtClean="0"/>
              <a:t>2021/10/30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5B38DD3-F205-45E0-A611-3EF73C4D1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5B721F3-2E44-42B0-A910-E9E668152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39632-6F61-4C6B-B10E-087A5FA9BD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509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EFB5A8-DF62-4249-85B7-0EF4A59D1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91DFEF-D513-467C-8445-C4D52404A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FB5CFA4-4B43-4691-A135-2D1734D889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D670897-F0C7-48B0-B0E1-11D417C53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091E3-6ADC-4E11-A93B-4559B4B2F556}" type="datetimeFigureOut">
              <a:rPr lang="zh-CN" altLang="en-US" smtClean="0"/>
              <a:t>2021/10/30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6518646-40EE-499A-A0AE-8F2866337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227327A-8462-4FA7-A15A-D59EBA20C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39632-6F61-4C6B-B10E-087A5FA9BD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2008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FEA93A-AB97-4E53-8401-C4D743106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7264439-87B2-45C8-8187-77F8535AD0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8530767-D14A-4A81-92CE-570943150D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3303DF0-AA7E-409F-8D27-9BB53BE5B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091E3-6ADC-4E11-A93B-4559B4B2F556}" type="datetimeFigureOut">
              <a:rPr lang="zh-CN" altLang="en-US" smtClean="0"/>
              <a:t>2021/10/30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182BBB6-063E-487B-903D-169B58F34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9B45310-326A-4109-94C8-3C3EC644F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39632-6F61-4C6B-B10E-087A5FA9BD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5673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4202699-6A3E-4E7B-B5A5-C6732C475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AE59887-70B7-40C2-90F1-31A383DD52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7D59A7-CED8-4ACA-9E9F-CFAF421D30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E091E3-6ADC-4E11-A93B-4559B4B2F556}" type="datetimeFigureOut">
              <a:rPr lang="zh-CN" altLang="en-US" smtClean="0"/>
              <a:t>2021/10/30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2CAF94-222D-4904-B505-21C184AC7B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06354B-AE58-4B40-86B3-98BB22FB34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739632-6F61-4C6B-B10E-087A5FA9BD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3369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6" name="表格 136">
            <a:extLst>
              <a:ext uri="{FF2B5EF4-FFF2-40B4-BE49-F238E27FC236}">
                <a16:creationId xmlns:a16="http://schemas.microsoft.com/office/drawing/2014/main" id="{CD2E7393-FC62-4384-ABFE-69D7C01AD0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6383620"/>
              </p:ext>
            </p:extLst>
          </p:nvPr>
        </p:nvGraphicFramePr>
        <p:xfrm>
          <a:off x="1004048" y="137774"/>
          <a:ext cx="10183904" cy="430057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272988">
                  <a:extLst>
                    <a:ext uri="{9D8B030D-6E8A-4147-A177-3AD203B41FA5}">
                      <a16:colId xmlns:a16="http://schemas.microsoft.com/office/drawing/2014/main" val="213901930"/>
                    </a:ext>
                  </a:extLst>
                </a:gridCol>
                <a:gridCol w="1272988">
                  <a:extLst>
                    <a:ext uri="{9D8B030D-6E8A-4147-A177-3AD203B41FA5}">
                      <a16:colId xmlns:a16="http://schemas.microsoft.com/office/drawing/2014/main" val="1809614272"/>
                    </a:ext>
                  </a:extLst>
                </a:gridCol>
                <a:gridCol w="1272988">
                  <a:extLst>
                    <a:ext uri="{9D8B030D-6E8A-4147-A177-3AD203B41FA5}">
                      <a16:colId xmlns:a16="http://schemas.microsoft.com/office/drawing/2014/main" val="4119353092"/>
                    </a:ext>
                  </a:extLst>
                </a:gridCol>
                <a:gridCol w="1272988">
                  <a:extLst>
                    <a:ext uri="{9D8B030D-6E8A-4147-A177-3AD203B41FA5}">
                      <a16:colId xmlns:a16="http://schemas.microsoft.com/office/drawing/2014/main" val="3348943890"/>
                    </a:ext>
                  </a:extLst>
                </a:gridCol>
                <a:gridCol w="1272988">
                  <a:extLst>
                    <a:ext uri="{9D8B030D-6E8A-4147-A177-3AD203B41FA5}">
                      <a16:colId xmlns:a16="http://schemas.microsoft.com/office/drawing/2014/main" val="4246175284"/>
                    </a:ext>
                  </a:extLst>
                </a:gridCol>
                <a:gridCol w="1272988">
                  <a:extLst>
                    <a:ext uri="{9D8B030D-6E8A-4147-A177-3AD203B41FA5}">
                      <a16:colId xmlns:a16="http://schemas.microsoft.com/office/drawing/2014/main" val="774115367"/>
                    </a:ext>
                  </a:extLst>
                </a:gridCol>
                <a:gridCol w="1272988">
                  <a:extLst>
                    <a:ext uri="{9D8B030D-6E8A-4147-A177-3AD203B41FA5}">
                      <a16:colId xmlns:a16="http://schemas.microsoft.com/office/drawing/2014/main" val="1847622308"/>
                    </a:ext>
                  </a:extLst>
                </a:gridCol>
                <a:gridCol w="1272988">
                  <a:extLst>
                    <a:ext uri="{9D8B030D-6E8A-4147-A177-3AD203B41FA5}">
                      <a16:colId xmlns:a16="http://schemas.microsoft.com/office/drawing/2014/main" val="1978632619"/>
                    </a:ext>
                  </a:extLst>
                </a:gridCol>
              </a:tblGrid>
              <a:tr h="86011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asm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auto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break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case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cdecl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char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const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continue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94208"/>
                  </a:ext>
                </a:extLst>
              </a:tr>
              <a:tr h="86011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default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do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double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else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enum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extern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far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float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2627833"/>
                  </a:ext>
                </a:extLst>
              </a:tr>
              <a:tr h="86011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for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goto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huge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if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interrupt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int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long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near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7637378"/>
                  </a:ext>
                </a:extLst>
              </a:tr>
              <a:tr h="86011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pascal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register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return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short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signed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sizeof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static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struct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40856819"/>
                  </a:ext>
                </a:extLst>
              </a:tr>
              <a:tr h="86011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switch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typedef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union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unsigned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void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volatile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while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3330515"/>
                  </a:ext>
                </a:extLst>
              </a:tr>
            </a:tbl>
          </a:graphicData>
        </a:graphic>
      </p:graphicFrame>
      <p:sp>
        <p:nvSpPr>
          <p:cNvPr id="139" name="文本框 138">
            <a:extLst>
              <a:ext uri="{FF2B5EF4-FFF2-40B4-BE49-F238E27FC236}">
                <a16:creationId xmlns:a16="http://schemas.microsoft.com/office/drawing/2014/main" id="{29A40189-F3E8-4A2A-8173-80F1A7792BF3}"/>
              </a:ext>
            </a:extLst>
          </p:cNvPr>
          <p:cNvSpPr txBox="1"/>
          <p:nvPr/>
        </p:nvSpPr>
        <p:spPr>
          <a:xfrm>
            <a:off x="2415348" y="4513713"/>
            <a:ext cx="7361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1999</a:t>
            </a:r>
            <a:r>
              <a:rPr lang="zh-CN" altLang="en-US" dirty="0"/>
              <a:t>年</a:t>
            </a:r>
            <a:r>
              <a:rPr lang="en-US" altLang="zh-CN" dirty="0"/>
              <a:t>12</a:t>
            </a:r>
            <a:r>
              <a:rPr lang="zh-CN" altLang="en-US" dirty="0"/>
              <a:t>月</a:t>
            </a:r>
            <a:r>
              <a:rPr lang="en-US" altLang="zh-CN" dirty="0"/>
              <a:t>16</a:t>
            </a:r>
            <a:r>
              <a:rPr lang="zh-CN" altLang="en-US" dirty="0"/>
              <a:t>日，</a:t>
            </a:r>
            <a:r>
              <a:rPr lang="en-US" altLang="zh-CN" dirty="0"/>
              <a:t>ISO</a:t>
            </a:r>
            <a:r>
              <a:rPr lang="zh-CN" altLang="en-US" dirty="0"/>
              <a:t>推出了</a:t>
            </a:r>
            <a:r>
              <a:rPr lang="en-US" altLang="zh-CN" dirty="0"/>
              <a:t>C99</a:t>
            </a:r>
            <a:r>
              <a:rPr lang="zh-CN" altLang="en-US" dirty="0"/>
              <a:t>标准，该标准新增了</a:t>
            </a:r>
            <a:r>
              <a:rPr lang="en-US" altLang="zh-CN" dirty="0"/>
              <a:t>5</a:t>
            </a:r>
            <a:r>
              <a:rPr lang="zh-CN" altLang="en-US" dirty="0"/>
              <a:t>个</a:t>
            </a:r>
            <a:r>
              <a:rPr lang="en-US" altLang="zh-CN" dirty="0"/>
              <a:t>C</a:t>
            </a:r>
            <a:r>
              <a:rPr lang="zh-CN" altLang="en-US" dirty="0"/>
              <a:t>语言关键字</a:t>
            </a:r>
          </a:p>
        </p:txBody>
      </p:sp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9B185BE0-9F1F-437C-8A21-53EB9FEAAD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1302714"/>
              </p:ext>
            </p:extLst>
          </p:nvPr>
        </p:nvGraphicFramePr>
        <p:xfrm>
          <a:off x="1966196" y="4958414"/>
          <a:ext cx="8128000" cy="3900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26161654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73997596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6737600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80296623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634642606"/>
                    </a:ext>
                  </a:extLst>
                </a:gridCol>
              </a:tblGrid>
              <a:tr h="39008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inline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restrict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Bool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Complex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_Imaginary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5863161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812D8BA1-1173-4B33-8DA8-7B93D5E196EC}"/>
              </a:ext>
            </a:extLst>
          </p:cNvPr>
          <p:cNvSpPr txBox="1"/>
          <p:nvPr/>
        </p:nvSpPr>
        <p:spPr>
          <a:xfrm>
            <a:off x="1943633" y="5499236"/>
            <a:ext cx="8304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2011</a:t>
            </a:r>
            <a:r>
              <a:rPr lang="zh-CN" altLang="en-US" dirty="0"/>
              <a:t>年</a:t>
            </a:r>
            <a:r>
              <a:rPr lang="en-US" altLang="zh-CN" dirty="0"/>
              <a:t>12</a:t>
            </a:r>
            <a:r>
              <a:rPr lang="zh-CN" altLang="en-US" dirty="0"/>
              <a:t>月</a:t>
            </a:r>
            <a:r>
              <a:rPr lang="en-US" altLang="zh-CN" dirty="0"/>
              <a:t>8</a:t>
            </a:r>
            <a:r>
              <a:rPr lang="zh-CN" altLang="en-US" dirty="0"/>
              <a:t>日，</a:t>
            </a:r>
            <a:r>
              <a:rPr lang="en-US" altLang="zh-CN" dirty="0"/>
              <a:t>ISO</a:t>
            </a:r>
            <a:r>
              <a:rPr lang="zh-CN" altLang="en-US" dirty="0"/>
              <a:t>发布</a:t>
            </a:r>
            <a:r>
              <a:rPr lang="en-US" altLang="zh-CN" dirty="0"/>
              <a:t>C</a:t>
            </a:r>
            <a:r>
              <a:rPr lang="zh-CN" altLang="en-US" dirty="0"/>
              <a:t>语言的新标准</a:t>
            </a:r>
            <a:r>
              <a:rPr lang="en-US" altLang="zh-CN" dirty="0"/>
              <a:t>C11</a:t>
            </a:r>
            <a:r>
              <a:rPr lang="zh-CN" altLang="en-US" dirty="0"/>
              <a:t>，该标准新增了</a:t>
            </a:r>
            <a:r>
              <a:rPr lang="en-US" altLang="zh-CN" dirty="0"/>
              <a:t>7</a:t>
            </a:r>
            <a:r>
              <a:rPr lang="zh-CN" altLang="en-US" dirty="0"/>
              <a:t>个</a:t>
            </a:r>
            <a:r>
              <a:rPr lang="en-US" altLang="zh-CN" dirty="0"/>
              <a:t>C</a:t>
            </a:r>
            <a:r>
              <a:rPr lang="zh-CN" altLang="en-US" dirty="0"/>
              <a:t>语言关键字</a:t>
            </a:r>
          </a:p>
        </p:txBody>
      </p:sp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ECBA7F61-57C5-4B59-8B8D-6518CEED62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7812508"/>
              </p:ext>
            </p:extLst>
          </p:nvPr>
        </p:nvGraphicFramePr>
        <p:xfrm>
          <a:off x="1645921" y="6019306"/>
          <a:ext cx="911906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02723">
                  <a:extLst>
                    <a:ext uri="{9D8B030D-6E8A-4147-A177-3AD203B41FA5}">
                      <a16:colId xmlns:a16="http://schemas.microsoft.com/office/drawing/2014/main" val="3728788419"/>
                    </a:ext>
                  </a:extLst>
                </a:gridCol>
                <a:gridCol w="1157843">
                  <a:extLst>
                    <a:ext uri="{9D8B030D-6E8A-4147-A177-3AD203B41FA5}">
                      <a16:colId xmlns:a16="http://schemas.microsoft.com/office/drawing/2014/main" val="533966360"/>
                    </a:ext>
                  </a:extLst>
                </a:gridCol>
                <a:gridCol w="1080655">
                  <a:extLst>
                    <a:ext uri="{9D8B030D-6E8A-4147-A177-3AD203B41FA5}">
                      <a16:colId xmlns:a16="http://schemas.microsoft.com/office/drawing/2014/main" val="3834250515"/>
                    </a:ext>
                  </a:extLst>
                </a:gridCol>
                <a:gridCol w="1546167">
                  <a:extLst>
                    <a:ext uri="{9D8B030D-6E8A-4147-A177-3AD203B41FA5}">
                      <a16:colId xmlns:a16="http://schemas.microsoft.com/office/drawing/2014/main" val="1467336967"/>
                    </a:ext>
                  </a:extLst>
                </a:gridCol>
                <a:gridCol w="1296786">
                  <a:extLst>
                    <a:ext uri="{9D8B030D-6E8A-4147-A177-3AD203B41FA5}">
                      <a16:colId xmlns:a16="http://schemas.microsoft.com/office/drawing/2014/main" val="1382956081"/>
                    </a:ext>
                  </a:extLst>
                </a:gridCol>
                <a:gridCol w="1596043">
                  <a:extLst>
                    <a:ext uri="{9D8B030D-6E8A-4147-A177-3AD203B41FA5}">
                      <a16:colId xmlns:a16="http://schemas.microsoft.com/office/drawing/2014/main" val="2438727066"/>
                    </a:ext>
                  </a:extLst>
                </a:gridCol>
                <a:gridCol w="1138844">
                  <a:extLst>
                    <a:ext uri="{9D8B030D-6E8A-4147-A177-3AD203B41FA5}">
                      <a16:colId xmlns:a16="http://schemas.microsoft.com/office/drawing/2014/main" val="22958993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_Alignas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_Alignof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_Atomic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_Static_assert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_Noreturn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_Thread_local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_Generic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21744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29178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61FB385A-836F-48BD-A5A2-3D3B09642B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9733282"/>
              </p:ext>
            </p:extLst>
          </p:nvPr>
        </p:nvGraphicFramePr>
        <p:xfrm>
          <a:off x="1337277" y="253577"/>
          <a:ext cx="8899896" cy="637804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49948">
                  <a:extLst>
                    <a:ext uri="{9D8B030D-6E8A-4147-A177-3AD203B41FA5}">
                      <a16:colId xmlns:a16="http://schemas.microsoft.com/office/drawing/2014/main" val="3287802598"/>
                    </a:ext>
                  </a:extLst>
                </a:gridCol>
                <a:gridCol w="4449948">
                  <a:extLst>
                    <a:ext uri="{9D8B030D-6E8A-4147-A177-3AD203B41FA5}">
                      <a16:colId xmlns:a16="http://schemas.microsoft.com/office/drawing/2014/main" val="51305280"/>
                    </a:ext>
                  </a:extLst>
                </a:gridCol>
              </a:tblGrid>
              <a:tr h="313655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数据类型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占位符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3732724"/>
                  </a:ext>
                </a:extLst>
              </a:tr>
              <a:tr h="31365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整型数据</a:t>
                      </a:r>
                      <a:endParaRPr lang="en-US" altLang="zh-C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％</a:t>
                      </a:r>
                      <a:r>
                        <a:rPr lang="en-US" altLang="zh-CN" dirty="0"/>
                        <a:t>d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3890185"/>
                  </a:ext>
                </a:extLst>
              </a:tr>
              <a:tr h="31365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长整型数据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％</a:t>
                      </a:r>
                      <a:r>
                        <a:rPr lang="en-US" altLang="zh-CN" dirty="0"/>
                        <a:t>ld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2611396"/>
                  </a:ext>
                </a:extLst>
              </a:tr>
              <a:tr h="31365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长长整型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％</a:t>
                      </a:r>
                      <a:r>
                        <a:rPr lang="en-US" altLang="zh-CN" dirty="0"/>
                        <a:t>lld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4325803"/>
                  </a:ext>
                </a:extLst>
              </a:tr>
              <a:tr h="31365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八进制数无符号型数据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％</a:t>
                      </a:r>
                      <a:r>
                        <a:rPr lang="en-US" altLang="zh-CN" dirty="0"/>
                        <a:t>o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44300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十进制数</a:t>
                      </a:r>
                      <a:r>
                        <a:rPr lang="en-US" altLang="zh-CN" sz="1600" dirty="0"/>
                        <a:t>unsigned(</a:t>
                      </a:r>
                      <a:r>
                        <a:rPr lang="zh-CN" altLang="en-US" sz="1600" dirty="0"/>
                        <a:t>无符号</a:t>
                      </a:r>
                      <a:r>
                        <a:rPr lang="en-US" altLang="zh-CN" sz="1600" dirty="0"/>
                        <a:t>)</a:t>
                      </a:r>
                      <a:r>
                        <a:rPr lang="zh-CN" altLang="en-US" sz="1600" dirty="0"/>
                        <a:t>型数据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％</a:t>
                      </a:r>
                      <a:r>
                        <a:rPr lang="en-US" altLang="zh-CN" dirty="0"/>
                        <a:t>u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5684901"/>
                  </a:ext>
                </a:extLst>
              </a:tr>
              <a:tr h="44009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十六进制数形式整数，或字符串的地址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％</a:t>
                      </a:r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4625485"/>
                  </a:ext>
                </a:extLst>
              </a:tr>
              <a:tr h="14343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十进制，八进制，十六进制整数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％</a:t>
                      </a:r>
                      <a:r>
                        <a:rPr lang="en-US" altLang="zh-CN" dirty="0"/>
                        <a:t>i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5658735"/>
                  </a:ext>
                </a:extLst>
              </a:tr>
              <a:tr h="20966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一个字符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％</a:t>
                      </a:r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4437135"/>
                  </a:ext>
                </a:extLst>
              </a:tr>
              <a:tr h="2921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一个字符串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％</a:t>
                      </a:r>
                      <a:r>
                        <a:rPr lang="en-US" altLang="zh-CN" dirty="0"/>
                        <a:t>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1460467"/>
                  </a:ext>
                </a:extLst>
              </a:tr>
              <a:tr h="24588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小数形式的实数，默认情况保留小数点</a:t>
                      </a:r>
                      <a:r>
                        <a:rPr lang="en-US" altLang="zh-CN" sz="1600" dirty="0"/>
                        <a:t>6</a:t>
                      </a:r>
                      <a:r>
                        <a:rPr lang="zh-CN" altLang="en-US" sz="1600" dirty="0"/>
                        <a:t>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％</a:t>
                      </a:r>
                      <a:r>
                        <a:rPr lang="en-US" altLang="zh-CN" dirty="0"/>
                        <a:t>f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2928853"/>
                  </a:ext>
                </a:extLst>
              </a:tr>
              <a:tr h="31365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指数形式的实数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％</a:t>
                      </a:r>
                      <a:r>
                        <a:rPr lang="en-US" altLang="zh-CN" dirty="0"/>
                        <a:t>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8624189"/>
                  </a:ext>
                </a:extLst>
              </a:tr>
              <a:tr h="45154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据大小自动选</a:t>
                      </a:r>
                      <a:r>
                        <a:rPr lang="en-US" altLang="zh-CN" sz="1600" dirty="0"/>
                        <a:t>f</a:t>
                      </a:r>
                      <a:r>
                        <a:rPr lang="zh-CN" altLang="en-US" sz="1600" dirty="0"/>
                        <a:t>格式或</a:t>
                      </a:r>
                      <a:r>
                        <a:rPr lang="en-US" altLang="zh-CN" sz="1600" dirty="0"/>
                        <a:t>e</a:t>
                      </a:r>
                      <a:r>
                        <a:rPr lang="zh-CN" altLang="en-US" sz="1600" dirty="0"/>
                        <a:t>格式，且去掉无意义的零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％</a:t>
                      </a:r>
                      <a:r>
                        <a:rPr lang="en-US" altLang="zh-CN" dirty="0"/>
                        <a:t>g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7653507"/>
                  </a:ext>
                </a:extLst>
              </a:tr>
              <a:tr h="31365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长双精度类型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％</a:t>
                      </a:r>
                      <a:r>
                        <a:rPr lang="en-US" altLang="zh-CN" dirty="0" err="1"/>
                        <a:t>lf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9312879"/>
                  </a:ext>
                </a:extLst>
              </a:tr>
              <a:tr h="31365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uint16_t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 ％</a:t>
                      </a:r>
                      <a:r>
                        <a:rPr lang="en-US" altLang="zh-CN" dirty="0"/>
                        <a:t>hu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3852675"/>
                  </a:ext>
                </a:extLst>
              </a:tr>
              <a:tr h="31365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uint32_t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％</a:t>
                      </a:r>
                      <a:r>
                        <a:rPr lang="en-US" altLang="zh-CN" dirty="0"/>
                        <a:t>u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2046047"/>
                  </a:ext>
                </a:extLst>
              </a:tr>
              <a:tr h="31365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uint64_t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 ％</a:t>
                      </a:r>
                      <a:r>
                        <a:rPr lang="en-US" altLang="zh-CN" dirty="0"/>
                        <a:t>llu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85919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24756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689F0096-8A98-4C41-8929-3DA80D5345B9}"/>
              </a:ext>
            </a:extLst>
          </p:cNvPr>
          <p:cNvSpPr txBox="1"/>
          <p:nvPr/>
        </p:nvSpPr>
        <p:spPr>
          <a:xfrm>
            <a:off x="934110" y="3137826"/>
            <a:ext cx="41549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 C</a:t>
            </a:r>
          </a:p>
          <a:p>
            <a:r>
              <a:rPr lang="zh-CN" altLang="en-US" dirty="0"/>
              <a:t>数</a:t>
            </a:r>
            <a:endParaRPr lang="en-US" altLang="zh-CN" dirty="0"/>
          </a:p>
          <a:p>
            <a:r>
              <a:rPr lang="zh-CN" altLang="en-US" dirty="0"/>
              <a:t>据</a:t>
            </a:r>
            <a:endParaRPr lang="en-US" altLang="zh-CN" dirty="0"/>
          </a:p>
          <a:p>
            <a:r>
              <a:rPr lang="zh-CN" altLang="en-US" dirty="0"/>
              <a:t>类</a:t>
            </a:r>
            <a:endParaRPr lang="en-US" altLang="zh-CN" dirty="0"/>
          </a:p>
          <a:p>
            <a:r>
              <a:rPr lang="zh-CN" altLang="en-US" dirty="0"/>
              <a:t>型</a:t>
            </a:r>
            <a:endParaRPr lang="en-US" altLang="zh-CN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F7C83D0-38A4-406A-A5CC-276D17C2399C}"/>
              </a:ext>
            </a:extLst>
          </p:cNvPr>
          <p:cNvSpPr txBox="1"/>
          <p:nvPr/>
        </p:nvSpPr>
        <p:spPr>
          <a:xfrm>
            <a:off x="2072730" y="3533426"/>
            <a:ext cx="1138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构造类型</a:t>
            </a:r>
            <a:endParaRPr lang="en-US" altLang="zh-CN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73E49D6-E34F-403A-8F09-23585821F298}"/>
              </a:ext>
            </a:extLst>
          </p:cNvPr>
          <p:cNvSpPr txBox="1"/>
          <p:nvPr/>
        </p:nvSpPr>
        <p:spPr>
          <a:xfrm>
            <a:off x="7226114" y="919759"/>
            <a:ext cx="1653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短整型 </a:t>
            </a:r>
            <a:r>
              <a:rPr lang="en-US" altLang="zh-CN" dirty="0"/>
              <a:t>short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26FAC44-C88D-4706-A7DF-FB1B49BD2ECA}"/>
              </a:ext>
            </a:extLst>
          </p:cNvPr>
          <p:cNvSpPr txBox="1"/>
          <p:nvPr/>
        </p:nvSpPr>
        <p:spPr>
          <a:xfrm>
            <a:off x="2072730" y="4463271"/>
            <a:ext cx="1287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指针类型</a:t>
            </a:r>
            <a:endParaRPr lang="en-US" altLang="zh-CN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2256770-F180-4669-8339-9FBA13473FEE}"/>
              </a:ext>
            </a:extLst>
          </p:cNvPr>
          <p:cNvSpPr txBox="1"/>
          <p:nvPr/>
        </p:nvSpPr>
        <p:spPr>
          <a:xfrm>
            <a:off x="2072730" y="5202000"/>
            <a:ext cx="1575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空类型  </a:t>
            </a:r>
            <a:r>
              <a:rPr lang="en-US" altLang="zh-CN" dirty="0"/>
              <a:t>void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7F909EA-CCC1-4BDA-BBA4-F3EF54416D08}"/>
              </a:ext>
            </a:extLst>
          </p:cNvPr>
          <p:cNvSpPr txBox="1"/>
          <p:nvPr/>
        </p:nvSpPr>
        <p:spPr>
          <a:xfrm>
            <a:off x="3990657" y="1717443"/>
            <a:ext cx="1138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数值类型</a:t>
            </a:r>
            <a:endParaRPr lang="en-US" altLang="zh-CN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6F5AC72-C695-4BF5-A031-A850B335283A}"/>
              </a:ext>
            </a:extLst>
          </p:cNvPr>
          <p:cNvSpPr txBox="1"/>
          <p:nvPr/>
        </p:nvSpPr>
        <p:spPr>
          <a:xfrm>
            <a:off x="3980984" y="2533565"/>
            <a:ext cx="1546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字符类型</a:t>
            </a:r>
            <a:r>
              <a:rPr lang="en-US" altLang="zh-CN" dirty="0"/>
              <a:t>char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5914DFA-2811-4EB9-A73D-5DC3EE12EB5F}"/>
              </a:ext>
            </a:extLst>
          </p:cNvPr>
          <p:cNvSpPr txBox="1"/>
          <p:nvPr/>
        </p:nvSpPr>
        <p:spPr>
          <a:xfrm>
            <a:off x="4111944" y="3257581"/>
            <a:ext cx="1138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数组</a:t>
            </a:r>
            <a:endParaRPr lang="en-US" altLang="zh-CN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BC4DD94-E1BE-42BC-BEB6-99C32082A121}"/>
              </a:ext>
            </a:extLst>
          </p:cNvPr>
          <p:cNvSpPr txBox="1"/>
          <p:nvPr/>
        </p:nvSpPr>
        <p:spPr>
          <a:xfrm>
            <a:off x="4024539" y="3718092"/>
            <a:ext cx="1655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结构体</a:t>
            </a:r>
            <a:r>
              <a:rPr lang="en-US" altLang="zh-CN" dirty="0"/>
              <a:t>struct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E5A53A1-DE44-4E75-B027-D4445E7B9CD1}"/>
              </a:ext>
            </a:extLst>
          </p:cNvPr>
          <p:cNvSpPr txBox="1"/>
          <p:nvPr/>
        </p:nvSpPr>
        <p:spPr>
          <a:xfrm>
            <a:off x="4034986" y="4178603"/>
            <a:ext cx="1645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共用体</a:t>
            </a:r>
            <a:r>
              <a:rPr lang="en-US" altLang="zh-CN" dirty="0"/>
              <a:t>union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006C0B4-F54A-47BA-9EAD-15CBB1FBE014}"/>
              </a:ext>
            </a:extLst>
          </p:cNvPr>
          <p:cNvSpPr txBox="1"/>
          <p:nvPr/>
        </p:nvSpPr>
        <p:spPr>
          <a:xfrm>
            <a:off x="4034986" y="4647937"/>
            <a:ext cx="1871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枚举类型 </a:t>
            </a:r>
            <a:r>
              <a:rPr lang="en-US" altLang="zh-CN" dirty="0"/>
              <a:t>enum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C03A7856-BF26-44C0-94C0-F6F3CAFC96F0}"/>
              </a:ext>
            </a:extLst>
          </p:cNvPr>
          <p:cNvSpPr txBox="1"/>
          <p:nvPr/>
        </p:nvSpPr>
        <p:spPr>
          <a:xfrm>
            <a:off x="5985767" y="1413382"/>
            <a:ext cx="1138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整型</a:t>
            </a:r>
            <a:endParaRPr lang="en-US" altLang="zh-CN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BAB6440D-8195-4C60-A1CB-447E94B00478}"/>
              </a:ext>
            </a:extLst>
          </p:cNvPr>
          <p:cNvSpPr txBox="1"/>
          <p:nvPr/>
        </p:nvSpPr>
        <p:spPr>
          <a:xfrm>
            <a:off x="5910281" y="2415493"/>
            <a:ext cx="1138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浮点型</a:t>
            </a:r>
            <a:endParaRPr lang="en-US" altLang="zh-CN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6EA5465-1AD3-469E-BB5D-D33BA58F6B4D}"/>
              </a:ext>
            </a:extLst>
          </p:cNvPr>
          <p:cNvSpPr txBox="1"/>
          <p:nvPr/>
        </p:nvSpPr>
        <p:spPr>
          <a:xfrm>
            <a:off x="2074650" y="2200122"/>
            <a:ext cx="1138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基本类型</a:t>
            </a:r>
            <a:endParaRPr lang="en-US" altLang="zh-CN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EDE4D4B-EAA4-4116-A9D3-DF048FE69055}"/>
              </a:ext>
            </a:extLst>
          </p:cNvPr>
          <p:cNvSpPr txBox="1"/>
          <p:nvPr/>
        </p:nvSpPr>
        <p:spPr>
          <a:xfrm>
            <a:off x="7334647" y="1301709"/>
            <a:ext cx="1138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整型 </a:t>
            </a:r>
            <a:r>
              <a:rPr lang="en-US" altLang="zh-CN" dirty="0"/>
              <a:t>int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E8583130-7193-4D99-9F9A-8294052C37A0}"/>
              </a:ext>
            </a:extLst>
          </p:cNvPr>
          <p:cNvSpPr txBox="1"/>
          <p:nvPr/>
        </p:nvSpPr>
        <p:spPr>
          <a:xfrm>
            <a:off x="7248026" y="1662163"/>
            <a:ext cx="1636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长整型 </a:t>
            </a:r>
            <a:r>
              <a:rPr lang="en-US" altLang="zh-CN" dirty="0"/>
              <a:t>long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9EB871B8-3B13-4573-8FF0-09DC7B5B11DE}"/>
              </a:ext>
            </a:extLst>
          </p:cNvPr>
          <p:cNvSpPr txBox="1"/>
          <p:nvPr/>
        </p:nvSpPr>
        <p:spPr>
          <a:xfrm>
            <a:off x="7077192" y="2164233"/>
            <a:ext cx="1653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单精度型 </a:t>
            </a:r>
            <a:r>
              <a:rPr lang="en-US" altLang="zh-CN" dirty="0"/>
              <a:t>float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2D5F600B-BEC1-42B2-802D-1F0A916A1341}"/>
              </a:ext>
            </a:extLst>
          </p:cNvPr>
          <p:cNvSpPr txBox="1"/>
          <p:nvPr/>
        </p:nvSpPr>
        <p:spPr>
          <a:xfrm>
            <a:off x="7077192" y="2953160"/>
            <a:ext cx="2084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双精度型 </a:t>
            </a:r>
            <a:r>
              <a:rPr lang="en-US" altLang="zh-CN" dirty="0"/>
              <a:t>double</a:t>
            </a:r>
          </a:p>
        </p:txBody>
      </p:sp>
      <p:sp>
        <p:nvSpPr>
          <p:cNvPr id="23" name="左大括号 22">
            <a:extLst>
              <a:ext uri="{FF2B5EF4-FFF2-40B4-BE49-F238E27FC236}">
                <a16:creationId xmlns:a16="http://schemas.microsoft.com/office/drawing/2014/main" id="{0F4D47C2-33FC-4A36-A9E6-F580E3145EA6}"/>
              </a:ext>
            </a:extLst>
          </p:cNvPr>
          <p:cNvSpPr/>
          <p:nvPr/>
        </p:nvSpPr>
        <p:spPr>
          <a:xfrm>
            <a:off x="1394637" y="2200122"/>
            <a:ext cx="749123" cy="3534853"/>
          </a:xfrm>
          <a:prstGeom prst="leftBrace">
            <a:avLst>
              <a:gd name="adj1" fmla="val 8333"/>
              <a:gd name="adj2" fmla="val 48997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左大括号 23">
            <a:extLst>
              <a:ext uri="{FF2B5EF4-FFF2-40B4-BE49-F238E27FC236}">
                <a16:creationId xmlns:a16="http://schemas.microsoft.com/office/drawing/2014/main" id="{6A791587-816B-48B2-B191-E7FAA13217DF}"/>
              </a:ext>
            </a:extLst>
          </p:cNvPr>
          <p:cNvSpPr/>
          <p:nvPr/>
        </p:nvSpPr>
        <p:spPr>
          <a:xfrm>
            <a:off x="3421399" y="1782714"/>
            <a:ext cx="513859" cy="1192671"/>
          </a:xfrm>
          <a:prstGeom prst="leftBrace">
            <a:avLst>
              <a:gd name="adj1" fmla="val 8333"/>
              <a:gd name="adj2" fmla="val 51839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左大括号 24">
            <a:extLst>
              <a:ext uri="{FF2B5EF4-FFF2-40B4-BE49-F238E27FC236}">
                <a16:creationId xmlns:a16="http://schemas.microsoft.com/office/drawing/2014/main" id="{8D0F63B8-CCAB-44B0-90F9-84F5DB80BA6A}"/>
              </a:ext>
            </a:extLst>
          </p:cNvPr>
          <p:cNvSpPr/>
          <p:nvPr/>
        </p:nvSpPr>
        <p:spPr>
          <a:xfrm>
            <a:off x="3354041" y="3257581"/>
            <a:ext cx="513869" cy="1788777"/>
          </a:xfrm>
          <a:prstGeom prst="leftBrace">
            <a:avLst>
              <a:gd name="adj1" fmla="val 8333"/>
              <a:gd name="adj2" fmla="val 27667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左大括号 25">
            <a:extLst>
              <a:ext uri="{FF2B5EF4-FFF2-40B4-BE49-F238E27FC236}">
                <a16:creationId xmlns:a16="http://schemas.microsoft.com/office/drawing/2014/main" id="{BCA98BEE-B738-4D9B-8242-34CD8E7A3411}"/>
              </a:ext>
            </a:extLst>
          </p:cNvPr>
          <p:cNvSpPr/>
          <p:nvPr/>
        </p:nvSpPr>
        <p:spPr>
          <a:xfrm>
            <a:off x="5473370" y="1243118"/>
            <a:ext cx="436911" cy="1625981"/>
          </a:xfrm>
          <a:prstGeom prst="leftBrace">
            <a:avLst>
              <a:gd name="adj1" fmla="val 8333"/>
              <a:gd name="adj2" fmla="val 37988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左大括号 26">
            <a:extLst>
              <a:ext uri="{FF2B5EF4-FFF2-40B4-BE49-F238E27FC236}">
                <a16:creationId xmlns:a16="http://schemas.microsoft.com/office/drawing/2014/main" id="{9C70C267-5856-4EED-9D15-FAF58C2A07AA}"/>
              </a:ext>
            </a:extLst>
          </p:cNvPr>
          <p:cNvSpPr/>
          <p:nvPr/>
        </p:nvSpPr>
        <p:spPr>
          <a:xfrm>
            <a:off x="6737338" y="2164232"/>
            <a:ext cx="464962" cy="1152785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左大括号 27">
            <a:extLst>
              <a:ext uri="{FF2B5EF4-FFF2-40B4-BE49-F238E27FC236}">
                <a16:creationId xmlns:a16="http://schemas.microsoft.com/office/drawing/2014/main" id="{3D251DFC-6EE1-4444-9E1F-DF9ADF6DFD21}"/>
              </a:ext>
            </a:extLst>
          </p:cNvPr>
          <p:cNvSpPr/>
          <p:nvPr/>
        </p:nvSpPr>
        <p:spPr>
          <a:xfrm>
            <a:off x="6765389" y="1003177"/>
            <a:ext cx="445516" cy="973180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55624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345F4B26-086C-499B-B24B-EFC68DE916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215896"/>
              </p:ext>
            </p:extLst>
          </p:nvPr>
        </p:nvGraphicFramePr>
        <p:xfrm>
          <a:off x="3143624" y="518557"/>
          <a:ext cx="6269316" cy="13898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44886">
                  <a:extLst>
                    <a:ext uri="{9D8B030D-6E8A-4147-A177-3AD203B41FA5}">
                      <a16:colId xmlns:a16="http://schemas.microsoft.com/office/drawing/2014/main" val="2753198498"/>
                    </a:ext>
                  </a:extLst>
                </a:gridCol>
                <a:gridCol w="1044886">
                  <a:extLst>
                    <a:ext uri="{9D8B030D-6E8A-4147-A177-3AD203B41FA5}">
                      <a16:colId xmlns:a16="http://schemas.microsoft.com/office/drawing/2014/main" val="3676176556"/>
                    </a:ext>
                  </a:extLst>
                </a:gridCol>
                <a:gridCol w="1044886">
                  <a:extLst>
                    <a:ext uri="{9D8B030D-6E8A-4147-A177-3AD203B41FA5}">
                      <a16:colId xmlns:a16="http://schemas.microsoft.com/office/drawing/2014/main" val="1332563402"/>
                    </a:ext>
                  </a:extLst>
                </a:gridCol>
                <a:gridCol w="1044886">
                  <a:extLst>
                    <a:ext uri="{9D8B030D-6E8A-4147-A177-3AD203B41FA5}">
                      <a16:colId xmlns:a16="http://schemas.microsoft.com/office/drawing/2014/main" val="736848229"/>
                    </a:ext>
                  </a:extLst>
                </a:gridCol>
                <a:gridCol w="1044886">
                  <a:extLst>
                    <a:ext uri="{9D8B030D-6E8A-4147-A177-3AD203B41FA5}">
                      <a16:colId xmlns:a16="http://schemas.microsoft.com/office/drawing/2014/main" val="758805131"/>
                    </a:ext>
                  </a:extLst>
                </a:gridCol>
                <a:gridCol w="1044886">
                  <a:extLst>
                    <a:ext uri="{9D8B030D-6E8A-4147-A177-3AD203B41FA5}">
                      <a16:colId xmlns:a16="http://schemas.microsoft.com/office/drawing/2014/main" val="3203795607"/>
                    </a:ext>
                  </a:extLst>
                </a:gridCol>
              </a:tblGrid>
              <a:tr h="551322">
                <a:tc>
                  <a:txBody>
                    <a:bodyPr/>
                    <a:lstStyle/>
                    <a:p>
                      <a:r>
                        <a:rPr lang="zh-CN" altLang="en-US" dirty="0"/>
                        <a:t>二进制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十进制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十六进制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缩写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可显示的表示法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名称</a:t>
                      </a:r>
                      <a:r>
                        <a:rPr lang="en-US" altLang="zh-CN" dirty="0"/>
                        <a:t>/</a:t>
                      </a:r>
                      <a:r>
                        <a:rPr lang="zh-CN" altLang="en-US" dirty="0"/>
                        <a:t>意义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4123585"/>
                  </a:ext>
                </a:extLst>
              </a:tr>
              <a:tr h="319417">
                <a:tc>
                  <a:txBody>
                    <a:bodyPr/>
                    <a:lstStyle/>
                    <a:p>
                      <a:r>
                        <a:rPr lang="en-US" altLang="zh-C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0000 0000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7229128"/>
                  </a:ext>
                </a:extLst>
              </a:tr>
              <a:tr h="319417">
                <a:tc>
                  <a:txBody>
                    <a:bodyPr/>
                    <a:lstStyle/>
                    <a:p>
                      <a:r>
                        <a:rPr lang="en-US" altLang="zh-C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0000 0001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6026175"/>
                  </a:ext>
                </a:extLst>
              </a:tr>
              <a:tr h="319417">
                <a:tc>
                  <a:txBody>
                    <a:bodyPr/>
                    <a:lstStyle/>
                    <a:p>
                      <a:r>
                        <a:rPr lang="en-US" altLang="zh-C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0000 0010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8739045"/>
                  </a:ext>
                </a:extLst>
              </a:tr>
              <a:tr h="319417">
                <a:tc>
                  <a:txBody>
                    <a:bodyPr/>
                    <a:lstStyle/>
                    <a:p>
                      <a:r>
                        <a:rPr lang="en-US" altLang="zh-C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0000 0011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5769672"/>
                  </a:ext>
                </a:extLst>
              </a:tr>
              <a:tr h="319417">
                <a:tc>
                  <a:txBody>
                    <a:bodyPr/>
                    <a:lstStyle/>
                    <a:p>
                      <a:r>
                        <a:rPr lang="en-US" altLang="zh-C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0000 0100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1764385"/>
                  </a:ext>
                </a:extLst>
              </a:tr>
              <a:tr h="319417">
                <a:tc>
                  <a:txBody>
                    <a:bodyPr/>
                    <a:lstStyle/>
                    <a:p>
                      <a:r>
                        <a:rPr lang="en-US" altLang="zh-C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0000 0101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2075595"/>
                  </a:ext>
                </a:extLst>
              </a:tr>
              <a:tr h="31941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0968382"/>
                  </a:ext>
                </a:extLst>
              </a:tr>
              <a:tr h="319417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3526224"/>
                  </a:ext>
                </a:extLst>
              </a:tr>
              <a:tr h="319417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732052"/>
                  </a:ext>
                </a:extLst>
              </a:tr>
              <a:tr h="319417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6450750"/>
                  </a:ext>
                </a:extLst>
              </a:tr>
              <a:tr h="319417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2992789"/>
                  </a:ext>
                </a:extLst>
              </a:tr>
              <a:tr h="31941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0764249"/>
                  </a:ext>
                </a:extLst>
              </a:tr>
              <a:tr h="31941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230282"/>
                  </a:ext>
                </a:extLst>
              </a:tr>
              <a:tr h="31941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4355555"/>
                  </a:ext>
                </a:extLst>
              </a:tr>
              <a:tr h="31941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5103150"/>
                  </a:ext>
                </a:extLst>
              </a:tr>
              <a:tr h="31941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3743491"/>
                  </a:ext>
                </a:extLst>
              </a:tr>
              <a:tr h="31941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3472427"/>
                  </a:ext>
                </a:extLst>
              </a:tr>
              <a:tr h="31941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4119275"/>
                  </a:ext>
                </a:extLst>
              </a:tr>
              <a:tr h="31941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5901126"/>
                  </a:ext>
                </a:extLst>
              </a:tr>
              <a:tr h="31941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1655042"/>
                  </a:ext>
                </a:extLst>
              </a:tr>
              <a:tr h="31941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1300409"/>
                  </a:ext>
                </a:extLst>
              </a:tr>
              <a:tr h="31941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3854001"/>
                  </a:ext>
                </a:extLst>
              </a:tr>
              <a:tr h="31941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2097766"/>
                  </a:ext>
                </a:extLst>
              </a:tr>
              <a:tr h="31941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786531"/>
                  </a:ext>
                </a:extLst>
              </a:tr>
              <a:tr h="31941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1868077"/>
                  </a:ext>
                </a:extLst>
              </a:tr>
              <a:tr h="31941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1250330"/>
                  </a:ext>
                </a:extLst>
              </a:tr>
              <a:tr h="31941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8632081"/>
                  </a:ext>
                </a:extLst>
              </a:tr>
              <a:tr h="31941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770558"/>
                  </a:ext>
                </a:extLst>
              </a:tr>
              <a:tr h="31941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3314365"/>
                  </a:ext>
                </a:extLst>
              </a:tr>
              <a:tr h="31941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7225712"/>
                  </a:ext>
                </a:extLst>
              </a:tr>
              <a:tr h="31941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82564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57477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箭头: 右 3">
            <a:extLst>
              <a:ext uri="{FF2B5EF4-FFF2-40B4-BE49-F238E27FC236}">
                <a16:creationId xmlns:a16="http://schemas.microsoft.com/office/drawing/2014/main" id="{1732CDBD-594D-4D62-B67F-B029F94A5BC3}"/>
              </a:ext>
            </a:extLst>
          </p:cNvPr>
          <p:cNvSpPr/>
          <p:nvPr/>
        </p:nvSpPr>
        <p:spPr>
          <a:xfrm>
            <a:off x="627528" y="1792941"/>
            <a:ext cx="11215283" cy="1183341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精度从低到高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23BF46F9-A844-4158-BCAD-487FAD4BF9B6}"/>
              </a:ext>
            </a:extLst>
          </p:cNvPr>
          <p:cNvSpPr/>
          <p:nvPr/>
        </p:nvSpPr>
        <p:spPr>
          <a:xfrm>
            <a:off x="607967" y="2979980"/>
            <a:ext cx="983769" cy="99956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short</a:t>
            </a:r>
            <a:endParaRPr lang="zh-CN" altLang="en-US" dirty="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9FEF86B2-7B86-4086-B3CF-440C620E10A5}"/>
              </a:ext>
            </a:extLst>
          </p:cNvPr>
          <p:cNvSpPr/>
          <p:nvPr/>
        </p:nvSpPr>
        <p:spPr>
          <a:xfrm>
            <a:off x="1757372" y="2987468"/>
            <a:ext cx="983769" cy="99956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int</a:t>
            </a:r>
            <a:endParaRPr lang="zh-CN" altLang="en-US" dirty="0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0BAABADB-701D-4561-AD8C-15418ECD40CC}"/>
              </a:ext>
            </a:extLst>
          </p:cNvPr>
          <p:cNvSpPr/>
          <p:nvPr/>
        </p:nvSpPr>
        <p:spPr>
          <a:xfrm>
            <a:off x="2906777" y="2994038"/>
            <a:ext cx="1541930" cy="99956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unsigned int</a:t>
            </a:r>
            <a:endParaRPr lang="zh-CN" altLang="en-US" dirty="0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695AE1A5-66D1-43B1-B60D-EE18C8E6F0F0}"/>
              </a:ext>
            </a:extLst>
          </p:cNvPr>
          <p:cNvSpPr/>
          <p:nvPr/>
        </p:nvSpPr>
        <p:spPr>
          <a:xfrm>
            <a:off x="4614343" y="2994037"/>
            <a:ext cx="1057656" cy="99956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long</a:t>
            </a:r>
            <a:endParaRPr lang="zh-CN" altLang="en-US" dirty="0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F1B601F6-13BC-4F73-884E-D4B2CF5055DD}"/>
              </a:ext>
            </a:extLst>
          </p:cNvPr>
          <p:cNvSpPr/>
          <p:nvPr/>
        </p:nvSpPr>
        <p:spPr>
          <a:xfrm>
            <a:off x="5837635" y="2999934"/>
            <a:ext cx="1788887" cy="99956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unsigned long</a:t>
            </a:r>
            <a:endParaRPr lang="zh-CN" altLang="en-US" dirty="0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9DC049F9-C598-4099-9FBB-3AC2740DE7B8}"/>
              </a:ext>
            </a:extLst>
          </p:cNvPr>
          <p:cNvSpPr/>
          <p:nvPr/>
        </p:nvSpPr>
        <p:spPr>
          <a:xfrm>
            <a:off x="7792158" y="2994037"/>
            <a:ext cx="989021" cy="99956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float</a:t>
            </a:r>
            <a:endParaRPr lang="zh-CN" altLang="en-US" dirty="0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653835C3-E033-4688-A1DE-457153A9B8CE}"/>
              </a:ext>
            </a:extLst>
          </p:cNvPr>
          <p:cNvSpPr/>
          <p:nvPr/>
        </p:nvSpPr>
        <p:spPr>
          <a:xfrm>
            <a:off x="8946815" y="2994037"/>
            <a:ext cx="1076791" cy="99956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double</a:t>
            </a:r>
            <a:endParaRPr lang="zh-CN" altLang="en-US" dirty="0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769E152F-30D3-4531-896D-F1DF9693D3CA}"/>
              </a:ext>
            </a:extLst>
          </p:cNvPr>
          <p:cNvSpPr/>
          <p:nvPr/>
        </p:nvSpPr>
        <p:spPr>
          <a:xfrm>
            <a:off x="10162243" y="2994037"/>
            <a:ext cx="1541930" cy="99956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long double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063109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4992E02C-BA85-4E82-9787-CCB0DC6BE0C3}"/>
              </a:ext>
            </a:extLst>
          </p:cNvPr>
          <p:cNvSpPr/>
          <p:nvPr/>
        </p:nvSpPr>
        <p:spPr>
          <a:xfrm>
            <a:off x="1846729" y="672351"/>
            <a:ext cx="2402541" cy="10219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double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988BBF0-3A5D-4655-9BF8-E114C04FCCEC}"/>
              </a:ext>
            </a:extLst>
          </p:cNvPr>
          <p:cNvSpPr/>
          <p:nvPr/>
        </p:nvSpPr>
        <p:spPr>
          <a:xfrm>
            <a:off x="1846729" y="2066362"/>
            <a:ext cx="2402541" cy="10219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long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AC5186C-8A7D-4E37-A31E-699832AE7F3A}"/>
              </a:ext>
            </a:extLst>
          </p:cNvPr>
          <p:cNvSpPr/>
          <p:nvPr/>
        </p:nvSpPr>
        <p:spPr>
          <a:xfrm>
            <a:off x="1846728" y="4948512"/>
            <a:ext cx="2402541" cy="10219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int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0BAFD9F-E905-4C91-8D2F-30A528C89426}"/>
              </a:ext>
            </a:extLst>
          </p:cNvPr>
          <p:cNvSpPr/>
          <p:nvPr/>
        </p:nvSpPr>
        <p:spPr>
          <a:xfrm>
            <a:off x="1846728" y="3493990"/>
            <a:ext cx="2402541" cy="10219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unsigned 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E92881A-1006-430A-995F-F92FF7ED7899}"/>
              </a:ext>
            </a:extLst>
          </p:cNvPr>
          <p:cNvSpPr/>
          <p:nvPr/>
        </p:nvSpPr>
        <p:spPr>
          <a:xfrm>
            <a:off x="6096000" y="672351"/>
            <a:ext cx="2402541" cy="10219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float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7E54E9E-0584-41F4-853C-69E036C04B54}"/>
              </a:ext>
            </a:extLst>
          </p:cNvPr>
          <p:cNvSpPr/>
          <p:nvPr/>
        </p:nvSpPr>
        <p:spPr>
          <a:xfrm>
            <a:off x="6096000" y="4948511"/>
            <a:ext cx="2402541" cy="10219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char </a:t>
            </a:r>
            <a:r>
              <a:rPr lang="zh-CN" altLang="en-US" dirty="0"/>
              <a:t>、</a:t>
            </a:r>
            <a:r>
              <a:rPr lang="en-US" altLang="zh-CN" dirty="0"/>
              <a:t>short</a:t>
            </a:r>
            <a:endParaRPr lang="zh-CN" altLang="en-US" dirty="0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EF616016-6617-4C3D-9E3A-A06B5F30DCF4}"/>
              </a:ext>
            </a:extLst>
          </p:cNvPr>
          <p:cNvCxnSpPr/>
          <p:nvPr/>
        </p:nvCxnSpPr>
        <p:spPr>
          <a:xfrm flipH="1">
            <a:off x="4715433" y="1185948"/>
            <a:ext cx="11295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9AD3AB8C-F7E3-43C6-A1BA-885761A43F9F}"/>
              </a:ext>
            </a:extLst>
          </p:cNvPr>
          <p:cNvCxnSpPr/>
          <p:nvPr/>
        </p:nvCxnSpPr>
        <p:spPr>
          <a:xfrm flipH="1">
            <a:off x="4713429" y="5477265"/>
            <a:ext cx="11295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EE2454E9-C205-41AB-8FF6-8E34624EB041}"/>
              </a:ext>
            </a:extLst>
          </p:cNvPr>
          <p:cNvCxnSpPr>
            <a:cxnSpLocks/>
          </p:cNvCxnSpPr>
          <p:nvPr/>
        </p:nvCxnSpPr>
        <p:spPr>
          <a:xfrm flipV="1">
            <a:off x="923362" y="1875856"/>
            <a:ext cx="1" cy="2640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854387B7-D573-4EDB-A289-216BBC365BE8}"/>
              </a:ext>
            </a:extLst>
          </p:cNvPr>
          <p:cNvSpPr txBox="1"/>
          <p:nvPr/>
        </p:nvSpPr>
        <p:spPr>
          <a:xfrm>
            <a:off x="609600" y="105017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高级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2BF974D4-6C91-4C7C-8AC4-E3BFACEC82FC}"/>
              </a:ext>
            </a:extLst>
          </p:cNvPr>
          <p:cNvSpPr txBox="1"/>
          <p:nvPr/>
        </p:nvSpPr>
        <p:spPr>
          <a:xfrm>
            <a:off x="609600" y="528313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低级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39EEDD2F-F23A-4AB0-9C1A-78403E331075}"/>
              </a:ext>
            </a:extLst>
          </p:cNvPr>
          <p:cNvSpPr txBox="1"/>
          <p:nvPr/>
        </p:nvSpPr>
        <p:spPr>
          <a:xfrm>
            <a:off x="3256753" y="6397662"/>
            <a:ext cx="2913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数据类型自动转换表</a:t>
            </a: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82070D61-91A3-4F11-AD69-6052E0FCFFC6}"/>
              </a:ext>
            </a:extLst>
          </p:cNvPr>
          <p:cNvCxnSpPr/>
          <p:nvPr/>
        </p:nvCxnSpPr>
        <p:spPr>
          <a:xfrm flipV="1">
            <a:off x="3035550" y="4607511"/>
            <a:ext cx="0" cy="2396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A0E7F085-8BE4-467C-9D32-7A374260BCE4}"/>
              </a:ext>
            </a:extLst>
          </p:cNvPr>
          <p:cNvCxnSpPr/>
          <p:nvPr/>
        </p:nvCxnSpPr>
        <p:spPr>
          <a:xfrm flipV="1">
            <a:off x="3035550" y="3173767"/>
            <a:ext cx="0" cy="2396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26E63F70-D745-4FC6-849E-D5F47F933F26}"/>
              </a:ext>
            </a:extLst>
          </p:cNvPr>
          <p:cNvCxnSpPr/>
          <p:nvPr/>
        </p:nvCxnSpPr>
        <p:spPr>
          <a:xfrm flipV="1">
            <a:off x="3035550" y="1771780"/>
            <a:ext cx="0" cy="2396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08810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箭头: 右 3">
            <a:extLst>
              <a:ext uri="{FF2B5EF4-FFF2-40B4-BE49-F238E27FC236}">
                <a16:creationId xmlns:a16="http://schemas.microsoft.com/office/drawing/2014/main" id="{C51FBC08-9919-4765-9257-0DCA488ED04A}"/>
              </a:ext>
            </a:extLst>
          </p:cNvPr>
          <p:cNvSpPr/>
          <p:nvPr/>
        </p:nvSpPr>
        <p:spPr>
          <a:xfrm>
            <a:off x="514351" y="1943100"/>
            <a:ext cx="2357438" cy="8001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D791F85-7020-4F8D-BC06-84197695DB92}"/>
              </a:ext>
            </a:extLst>
          </p:cNvPr>
          <p:cNvSpPr/>
          <p:nvPr/>
        </p:nvSpPr>
        <p:spPr>
          <a:xfrm>
            <a:off x="3071812" y="950119"/>
            <a:ext cx="8605837" cy="35861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C782B31-F89A-4269-BBA9-87BB7E8D72B1}"/>
              </a:ext>
            </a:extLst>
          </p:cNvPr>
          <p:cNvSpPr/>
          <p:nvPr/>
        </p:nvSpPr>
        <p:spPr>
          <a:xfrm>
            <a:off x="3957638" y="2343150"/>
            <a:ext cx="1543050" cy="6000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num</a:t>
            </a:r>
            <a:endParaRPr lang="zh-CN" altLang="en-US" dirty="0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928D205B-AA47-4722-867D-3A22186670CF}"/>
              </a:ext>
            </a:extLst>
          </p:cNvPr>
          <p:cNvCxnSpPr>
            <a:cxnSpLocks/>
          </p:cNvCxnSpPr>
          <p:nvPr/>
        </p:nvCxnSpPr>
        <p:spPr>
          <a:xfrm flipV="1">
            <a:off x="5645944" y="2643186"/>
            <a:ext cx="926308" cy="100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1D105381-D1E9-44C4-AB2A-C6C449B45B68}"/>
              </a:ext>
            </a:extLst>
          </p:cNvPr>
          <p:cNvSpPr/>
          <p:nvPr/>
        </p:nvSpPr>
        <p:spPr>
          <a:xfrm>
            <a:off x="6772275" y="2343149"/>
            <a:ext cx="1543050" cy="6000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100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04BED9F-FFB6-4920-AA56-6CBD73B66911}"/>
              </a:ext>
            </a:extLst>
          </p:cNvPr>
          <p:cNvSpPr/>
          <p:nvPr/>
        </p:nvSpPr>
        <p:spPr>
          <a:xfrm>
            <a:off x="6772275" y="1971674"/>
            <a:ext cx="1628775" cy="3714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0x778899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4E9EA1A-3B65-4D2F-BF65-6EB183A8D7E6}"/>
              </a:ext>
            </a:extLst>
          </p:cNvPr>
          <p:cNvSpPr txBox="1"/>
          <p:nvPr/>
        </p:nvSpPr>
        <p:spPr>
          <a:xfrm>
            <a:off x="3277284" y="119514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内存</a:t>
            </a:r>
            <a:endParaRPr lang="en-US" altLang="zh-CN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F017468-CF4C-4586-8D54-B46FEE3EF0F0}"/>
              </a:ext>
            </a:extLst>
          </p:cNvPr>
          <p:cNvSpPr txBox="1"/>
          <p:nvPr/>
        </p:nvSpPr>
        <p:spPr>
          <a:xfrm>
            <a:off x="766434" y="1616630"/>
            <a:ext cx="1590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int num = 100</a:t>
            </a:r>
          </a:p>
        </p:txBody>
      </p:sp>
    </p:spTree>
    <p:extLst>
      <p:ext uri="{BB962C8B-B14F-4D97-AF65-F5344CB8AC3E}">
        <p14:creationId xmlns:p14="http://schemas.microsoft.com/office/powerpoint/2010/main" val="30159260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箭头: 右 3">
            <a:extLst>
              <a:ext uri="{FF2B5EF4-FFF2-40B4-BE49-F238E27FC236}">
                <a16:creationId xmlns:a16="http://schemas.microsoft.com/office/drawing/2014/main" id="{C51FBC08-9919-4765-9257-0DCA488ED04A}"/>
              </a:ext>
            </a:extLst>
          </p:cNvPr>
          <p:cNvSpPr/>
          <p:nvPr/>
        </p:nvSpPr>
        <p:spPr>
          <a:xfrm>
            <a:off x="514351" y="1943100"/>
            <a:ext cx="2357438" cy="8001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D791F85-7020-4F8D-BC06-84197695DB92}"/>
              </a:ext>
            </a:extLst>
          </p:cNvPr>
          <p:cNvSpPr/>
          <p:nvPr/>
        </p:nvSpPr>
        <p:spPr>
          <a:xfrm>
            <a:off x="3071812" y="950119"/>
            <a:ext cx="8605837" cy="35861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C782B31-F89A-4269-BBA9-87BB7E8D72B1}"/>
              </a:ext>
            </a:extLst>
          </p:cNvPr>
          <p:cNvSpPr/>
          <p:nvPr/>
        </p:nvSpPr>
        <p:spPr>
          <a:xfrm>
            <a:off x="3957638" y="1628771"/>
            <a:ext cx="1543050" cy="6000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num</a:t>
            </a:r>
            <a:endParaRPr lang="zh-CN" altLang="en-US" dirty="0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928D205B-AA47-4722-867D-3A22186670CF}"/>
              </a:ext>
            </a:extLst>
          </p:cNvPr>
          <p:cNvCxnSpPr>
            <a:cxnSpLocks/>
          </p:cNvCxnSpPr>
          <p:nvPr/>
        </p:nvCxnSpPr>
        <p:spPr>
          <a:xfrm flipV="1">
            <a:off x="5645944" y="1928807"/>
            <a:ext cx="926308" cy="100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1D105381-D1E9-44C4-AB2A-C6C449B45B68}"/>
              </a:ext>
            </a:extLst>
          </p:cNvPr>
          <p:cNvSpPr/>
          <p:nvPr/>
        </p:nvSpPr>
        <p:spPr>
          <a:xfrm>
            <a:off x="6772275" y="1628770"/>
            <a:ext cx="1543050" cy="6000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100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04BED9F-FFB6-4920-AA56-6CBD73B66911}"/>
              </a:ext>
            </a:extLst>
          </p:cNvPr>
          <p:cNvSpPr/>
          <p:nvPr/>
        </p:nvSpPr>
        <p:spPr>
          <a:xfrm>
            <a:off x="6772275" y="1257295"/>
            <a:ext cx="1628775" cy="3714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0x778899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4E9EA1A-3B65-4D2F-BF65-6EB183A8D7E6}"/>
              </a:ext>
            </a:extLst>
          </p:cNvPr>
          <p:cNvSpPr txBox="1"/>
          <p:nvPr/>
        </p:nvSpPr>
        <p:spPr>
          <a:xfrm>
            <a:off x="3277284" y="119514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内存</a:t>
            </a:r>
            <a:endParaRPr lang="en-US" altLang="zh-CN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F017468-CF4C-4586-8D54-B46FEE3EF0F0}"/>
              </a:ext>
            </a:extLst>
          </p:cNvPr>
          <p:cNvSpPr txBox="1"/>
          <p:nvPr/>
        </p:nvSpPr>
        <p:spPr>
          <a:xfrm>
            <a:off x="766434" y="1145136"/>
            <a:ext cx="16257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int num = 100</a:t>
            </a:r>
          </a:p>
          <a:p>
            <a:r>
              <a:rPr lang="en-US" altLang="zh-CN" dirty="0"/>
              <a:t>int *p = &amp;num</a:t>
            </a:r>
          </a:p>
          <a:p>
            <a:r>
              <a:rPr lang="en-US" altLang="zh-CN" dirty="0"/>
              <a:t>int *p2 = p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0E3B0D7-F8B7-4CBD-8731-1B3BB9748B3D}"/>
              </a:ext>
            </a:extLst>
          </p:cNvPr>
          <p:cNvSpPr/>
          <p:nvPr/>
        </p:nvSpPr>
        <p:spPr>
          <a:xfrm>
            <a:off x="6772275" y="2893213"/>
            <a:ext cx="1543050" cy="6000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0x778899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AE9EB04-C504-4FF5-AD58-EB28C9FAE90E}"/>
              </a:ext>
            </a:extLst>
          </p:cNvPr>
          <p:cNvSpPr/>
          <p:nvPr/>
        </p:nvSpPr>
        <p:spPr>
          <a:xfrm>
            <a:off x="6772275" y="2521738"/>
            <a:ext cx="1628775" cy="3714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0x151516</a:t>
            </a:r>
            <a:endParaRPr lang="zh-CN" altLang="en-US" dirty="0"/>
          </a:p>
        </p:txBody>
      </p:sp>
      <p:cxnSp>
        <p:nvCxnSpPr>
          <p:cNvPr id="20" name="连接符: 肘形 19">
            <a:extLst>
              <a:ext uri="{FF2B5EF4-FFF2-40B4-BE49-F238E27FC236}">
                <a16:creationId xmlns:a16="http://schemas.microsoft.com/office/drawing/2014/main" id="{A298025E-4FAB-44E6-BA59-95E61173BB6F}"/>
              </a:ext>
            </a:extLst>
          </p:cNvPr>
          <p:cNvCxnSpPr>
            <a:cxnSpLocks/>
          </p:cNvCxnSpPr>
          <p:nvPr/>
        </p:nvCxnSpPr>
        <p:spPr>
          <a:xfrm rot="16200000" flipV="1">
            <a:off x="8054177" y="1917688"/>
            <a:ext cx="1736734" cy="814389"/>
          </a:xfrm>
          <a:prstGeom prst="bentConnector3">
            <a:avLst>
              <a:gd name="adj1" fmla="val 10007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3CA0724E-07F2-4B91-9F2D-B620844BA711}"/>
              </a:ext>
            </a:extLst>
          </p:cNvPr>
          <p:cNvCxnSpPr>
            <a:cxnSpLocks/>
          </p:cNvCxnSpPr>
          <p:nvPr/>
        </p:nvCxnSpPr>
        <p:spPr>
          <a:xfrm>
            <a:off x="8606118" y="3200395"/>
            <a:ext cx="72362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矩形 28">
            <a:extLst>
              <a:ext uri="{FF2B5EF4-FFF2-40B4-BE49-F238E27FC236}">
                <a16:creationId xmlns:a16="http://schemas.microsoft.com/office/drawing/2014/main" id="{1B595FFD-7294-4909-8224-E880D8211706}"/>
              </a:ext>
            </a:extLst>
          </p:cNvPr>
          <p:cNvSpPr/>
          <p:nvPr/>
        </p:nvSpPr>
        <p:spPr>
          <a:xfrm>
            <a:off x="3957638" y="2836062"/>
            <a:ext cx="1543050" cy="6000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</a:t>
            </a:r>
            <a:endParaRPr lang="zh-CN" altLang="en-US" dirty="0"/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7F4E9EA3-C4AC-497C-8E23-056B27285B9E}"/>
              </a:ext>
            </a:extLst>
          </p:cNvPr>
          <p:cNvCxnSpPr>
            <a:cxnSpLocks/>
          </p:cNvCxnSpPr>
          <p:nvPr/>
        </p:nvCxnSpPr>
        <p:spPr>
          <a:xfrm flipV="1">
            <a:off x="5645944" y="3136098"/>
            <a:ext cx="926308" cy="100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矩形 30">
            <a:extLst>
              <a:ext uri="{FF2B5EF4-FFF2-40B4-BE49-F238E27FC236}">
                <a16:creationId xmlns:a16="http://schemas.microsoft.com/office/drawing/2014/main" id="{0D62494C-A2B1-4A04-8BE6-77194EA24DB5}"/>
              </a:ext>
            </a:extLst>
          </p:cNvPr>
          <p:cNvSpPr/>
          <p:nvPr/>
        </p:nvSpPr>
        <p:spPr>
          <a:xfrm>
            <a:off x="6734176" y="3914768"/>
            <a:ext cx="1543050" cy="6000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0x778899</a:t>
            </a:r>
            <a:endParaRPr lang="zh-CN" altLang="en-US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7FC5F46A-EFA5-4A49-BCFE-B3EB7A5012C2}"/>
              </a:ext>
            </a:extLst>
          </p:cNvPr>
          <p:cNvSpPr/>
          <p:nvPr/>
        </p:nvSpPr>
        <p:spPr>
          <a:xfrm>
            <a:off x="6734176" y="3543293"/>
            <a:ext cx="1628775" cy="3714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0x158566</a:t>
            </a:r>
            <a:endParaRPr lang="zh-CN" altLang="en-US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AF26BCB9-B53F-4489-9BA8-054B85B97052}"/>
              </a:ext>
            </a:extLst>
          </p:cNvPr>
          <p:cNvSpPr/>
          <p:nvPr/>
        </p:nvSpPr>
        <p:spPr>
          <a:xfrm>
            <a:off x="3919539" y="3857617"/>
            <a:ext cx="1543050" cy="6000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p2</a:t>
            </a:r>
            <a:endParaRPr lang="zh-CN" altLang="en-US" dirty="0"/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89193611-6E17-4711-A48E-67FA4F33FE7D}"/>
              </a:ext>
            </a:extLst>
          </p:cNvPr>
          <p:cNvCxnSpPr>
            <a:cxnSpLocks/>
          </p:cNvCxnSpPr>
          <p:nvPr/>
        </p:nvCxnSpPr>
        <p:spPr>
          <a:xfrm flipV="1">
            <a:off x="5607845" y="4157653"/>
            <a:ext cx="926308" cy="100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连接符: 肘形 35">
            <a:extLst>
              <a:ext uri="{FF2B5EF4-FFF2-40B4-BE49-F238E27FC236}">
                <a16:creationId xmlns:a16="http://schemas.microsoft.com/office/drawing/2014/main" id="{55E36D21-5A04-4D70-B8FA-967B4C2C73A9}"/>
              </a:ext>
            </a:extLst>
          </p:cNvPr>
          <p:cNvCxnSpPr/>
          <p:nvPr/>
        </p:nvCxnSpPr>
        <p:spPr>
          <a:xfrm rot="5400000" flipH="1" flipV="1">
            <a:off x="8183167" y="3453997"/>
            <a:ext cx="1021555" cy="585788"/>
          </a:xfrm>
          <a:prstGeom prst="bentConnector3">
            <a:avLst>
              <a:gd name="adj1" fmla="val 104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05174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AFEA3CAF-01C2-4407-9CB9-F75FA40281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5070553"/>
              </p:ext>
            </p:extLst>
          </p:nvPr>
        </p:nvGraphicFramePr>
        <p:xfrm>
          <a:off x="2032000" y="719666"/>
          <a:ext cx="8127999" cy="4246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54188">
                  <a:extLst>
                    <a:ext uri="{9D8B030D-6E8A-4147-A177-3AD203B41FA5}">
                      <a16:colId xmlns:a16="http://schemas.microsoft.com/office/drawing/2014/main" val="1939196961"/>
                    </a:ext>
                  </a:extLst>
                </a:gridCol>
                <a:gridCol w="2357437">
                  <a:extLst>
                    <a:ext uri="{9D8B030D-6E8A-4147-A177-3AD203B41FA5}">
                      <a16:colId xmlns:a16="http://schemas.microsoft.com/office/drawing/2014/main" val="4018130541"/>
                    </a:ext>
                  </a:extLst>
                </a:gridCol>
                <a:gridCol w="4016374">
                  <a:extLst>
                    <a:ext uri="{9D8B030D-6E8A-4147-A177-3AD203B41FA5}">
                      <a16:colId xmlns:a16="http://schemas.microsoft.com/office/drawing/2014/main" val="30024809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运算符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优先级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作用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15131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+</a:t>
                      </a:r>
                      <a:endParaRPr lang="zh-CN" altLang="en-US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正号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918551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</a:t>
                      </a:r>
                      <a:endParaRPr lang="zh-CN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负号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14157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+</a:t>
                      </a:r>
                      <a:endParaRPr lang="zh-CN" altLang="en-US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endParaRPr lang="en-US" altLang="zh-CN" dirty="0"/>
                    </a:p>
                    <a:p>
                      <a:pPr algn="ctr"/>
                      <a:r>
                        <a:rPr lang="en-US" altLang="zh-CN" dirty="0"/>
                        <a:t>12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加法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83978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</a:t>
                      </a:r>
                      <a:endParaRPr lang="zh-CN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减法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0861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*</a:t>
                      </a:r>
                      <a:endParaRPr lang="zh-CN" altLang="en-US" dirty="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/>
                      <a:endParaRPr lang="en-US" altLang="zh-CN" dirty="0"/>
                    </a:p>
                    <a:p>
                      <a:pPr algn="ctr"/>
                      <a:r>
                        <a:rPr lang="en-US" altLang="zh-CN" dirty="0"/>
                        <a:t>13</a:t>
                      </a:r>
                    </a:p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乘法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7087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/</a:t>
                      </a:r>
                      <a:endParaRPr lang="zh-CN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除法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512214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%</a:t>
                      </a:r>
                      <a:endParaRPr lang="zh-CN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模运算</a:t>
                      </a:r>
                      <a:r>
                        <a:rPr lang="en-US" altLang="zh-CN" dirty="0"/>
                        <a:t> (</a:t>
                      </a:r>
                      <a:r>
                        <a:rPr lang="zh-CN" altLang="en-US" dirty="0"/>
                        <a:t>整数相除，结果取余数</a:t>
                      </a:r>
                      <a:r>
                        <a:rPr lang="en-US" altLang="zh-CN" dirty="0"/>
                        <a:t>)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98260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++</a:t>
                      </a:r>
                    </a:p>
                    <a:p>
                      <a:pPr algn="ctr"/>
                      <a:r>
                        <a:rPr lang="en-US" altLang="zh-CN" dirty="0"/>
                        <a:t>++</a:t>
                      </a:r>
                      <a:endParaRPr lang="zh-CN" altLang="en-US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endParaRPr lang="en-US" altLang="zh-CN" dirty="0"/>
                    </a:p>
                    <a:p>
                      <a:pPr algn="ctr"/>
                      <a:r>
                        <a:rPr lang="en-US" altLang="zh-CN" dirty="0"/>
                        <a:t>14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自增</a:t>
                      </a:r>
                      <a:r>
                        <a:rPr lang="en-US" altLang="zh-CN" dirty="0"/>
                        <a:t>(</a:t>
                      </a:r>
                      <a:r>
                        <a:rPr lang="zh-CN" altLang="en-US" dirty="0"/>
                        <a:t>前</a:t>
                      </a:r>
                      <a:r>
                        <a:rPr lang="en-US" altLang="zh-CN" dirty="0"/>
                        <a:t>)</a:t>
                      </a:r>
                      <a:r>
                        <a:rPr lang="zh-CN" altLang="en-US" dirty="0"/>
                        <a:t>：先运算后取值</a:t>
                      </a:r>
                      <a:endParaRPr lang="en-US" altLang="zh-CN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自增</a:t>
                      </a:r>
                      <a:r>
                        <a:rPr lang="en-US" altLang="zh-CN" dirty="0"/>
                        <a:t>(</a:t>
                      </a:r>
                      <a:r>
                        <a:rPr lang="zh-CN" altLang="en-US" dirty="0"/>
                        <a:t>后</a:t>
                      </a:r>
                      <a:r>
                        <a:rPr lang="en-US" altLang="zh-CN" dirty="0"/>
                        <a:t>)</a:t>
                      </a:r>
                      <a:r>
                        <a:rPr lang="zh-CN" altLang="en-US" dirty="0"/>
                        <a:t>：先取值后运算</a:t>
                      </a:r>
                      <a:endParaRPr lang="en-US" altLang="zh-C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55332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--</a:t>
                      </a:r>
                    </a:p>
                    <a:p>
                      <a:pPr algn="ctr"/>
                      <a:r>
                        <a:rPr lang="en-US" altLang="zh-CN" dirty="0"/>
                        <a:t>--</a:t>
                      </a:r>
                      <a:endParaRPr lang="zh-CN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自减</a:t>
                      </a:r>
                      <a:r>
                        <a:rPr lang="en-US" altLang="zh-CN" dirty="0"/>
                        <a:t>(</a:t>
                      </a:r>
                      <a:r>
                        <a:rPr lang="zh-CN" altLang="en-US" dirty="0"/>
                        <a:t>前</a:t>
                      </a:r>
                      <a:r>
                        <a:rPr lang="en-US" altLang="zh-CN" dirty="0"/>
                        <a:t>)</a:t>
                      </a:r>
                      <a:r>
                        <a:rPr lang="zh-CN" altLang="en-US" dirty="0"/>
                        <a:t>：先运算后取值</a:t>
                      </a:r>
                      <a:endParaRPr lang="en-US" altLang="zh-CN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自减</a:t>
                      </a:r>
                      <a:r>
                        <a:rPr lang="en-US" altLang="zh-CN" dirty="0"/>
                        <a:t>(</a:t>
                      </a:r>
                      <a:r>
                        <a:rPr lang="zh-CN" altLang="en-US" dirty="0"/>
                        <a:t>后</a:t>
                      </a:r>
                      <a:r>
                        <a:rPr lang="en-US" altLang="zh-CN" dirty="0"/>
                        <a:t>)</a:t>
                      </a:r>
                      <a:r>
                        <a:rPr lang="zh-CN" altLang="en-US" dirty="0"/>
                        <a:t>：先取值后运算</a:t>
                      </a:r>
                      <a:endParaRPr lang="en-US" altLang="zh-C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98662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53173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448DE1E2-8741-49AD-BF16-F879447BA2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3999714"/>
              </p:ext>
            </p:extLst>
          </p:nvPr>
        </p:nvGraphicFramePr>
        <p:xfrm>
          <a:off x="2032000" y="1678889"/>
          <a:ext cx="8127999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27623">
                  <a:extLst>
                    <a:ext uri="{9D8B030D-6E8A-4147-A177-3AD203B41FA5}">
                      <a16:colId xmlns:a16="http://schemas.microsoft.com/office/drawing/2014/main" val="1251149357"/>
                    </a:ext>
                  </a:extLst>
                </a:gridCol>
                <a:gridCol w="2268071">
                  <a:extLst>
                    <a:ext uri="{9D8B030D-6E8A-4147-A177-3AD203B41FA5}">
                      <a16:colId xmlns:a16="http://schemas.microsoft.com/office/drawing/2014/main" val="3348509546"/>
                    </a:ext>
                  </a:extLst>
                </a:gridCol>
                <a:gridCol w="3732305">
                  <a:extLst>
                    <a:ext uri="{9D8B030D-6E8A-4147-A177-3AD203B41FA5}">
                      <a16:colId xmlns:a16="http://schemas.microsoft.com/office/drawing/2014/main" val="8886785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运算符</a:t>
                      </a:r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运算符</a:t>
                      </a:r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转换结果类型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56735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短整型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长整型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短整型</a:t>
                      </a:r>
                      <a:r>
                        <a:rPr lang="en-US" altLang="zh-CN" dirty="0"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zh-CN" altLang="en-US" dirty="0">
                          <a:sym typeface="Wingdings" panose="05000000000000000000" pitchFamily="2" charset="2"/>
                        </a:rPr>
                        <a:t>长整型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55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整型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长整型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整型</a:t>
                      </a:r>
                      <a:r>
                        <a:rPr lang="en-US" altLang="zh-CN" dirty="0"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zh-CN" altLang="en-US" dirty="0">
                          <a:sym typeface="Wingdings" panose="05000000000000000000" pitchFamily="2" charset="2"/>
                        </a:rPr>
                        <a:t>长整型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8404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字符型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整型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字符型</a:t>
                      </a:r>
                      <a:r>
                        <a:rPr lang="en-US" altLang="zh-CN" dirty="0"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zh-CN" altLang="en-US" dirty="0">
                          <a:sym typeface="Wingdings" panose="05000000000000000000" pitchFamily="2" charset="2"/>
                        </a:rPr>
                        <a:t>整型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0963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有符号整型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无符号整型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有符号整型</a:t>
                      </a:r>
                      <a:r>
                        <a:rPr lang="en-US" altLang="zh-CN" dirty="0"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zh-CN" altLang="en-US" dirty="0">
                          <a:sym typeface="Wingdings" panose="05000000000000000000" pitchFamily="2" charset="2"/>
                        </a:rPr>
                        <a:t>无符号整型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0994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整型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浮点型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整型</a:t>
                      </a:r>
                      <a:r>
                        <a:rPr lang="en-US" altLang="zh-CN" dirty="0"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zh-CN" altLang="en-US" dirty="0">
                          <a:sym typeface="Wingdings" panose="05000000000000000000" pitchFamily="2" charset="2"/>
                        </a:rPr>
                        <a:t>浮点型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605049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21075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9F7DBD61-9E0B-4413-B30D-D453BC999B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8383494"/>
              </p:ext>
            </p:extLst>
          </p:nvPr>
        </p:nvGraphicFramePr>
        <p:xfrm>
          <a:off x="1099110" y="-5684520"/>
          <a:ext cx="9822329" cy="1254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49830">
                  <a:extLst>
                    <a:ext uri="{9D8B030D-6E8A-4147-A177-3AD203B41FA5}">
                      <a16:colId xmlns:a16="http://schemas.microsoft.com/office/drawing/2014/main" val="2243183966"/>
                    </a:ext>
                  </a:extLst>
                </a:gridCol>
                <a:gridCol w="2324100">
                  <a:extLst>
                    <a:ext uri="{9D8B030D-6E8A-4147-A177-3AD203B41FA5}">
                      <a16:colId xmlns:a16="http://schemas.microsoft.com/office/drawing/2014/main" val="969427217"/>
                    </a:ext>
                  </a:extLst>
                </a:gridCol>
                <a:gridCol w="2543175">
                  <a:extLst>
                    <a:ext uri="{9D8B030D-6E8A-4147-A177-3AD203B41FA5}">
                      <a16:colId xmlns:a16="http://schemas.microsoft.com/office/drawing/2014/main" val="2749853583"/>
                    </a:ext>
                  </a:extLst>
                </a:gridCol>
                <a:gridCol w="1740758">
                  <a:extLst>
                    <a:ext uri="{9D8B030D-6E8A-4147-A177-3AD203B41FA5}">
                      <a16:colId xmlns:a16="http://schemas.microsoft.com/office/drawing/2014/main" val="3988694598"/>
                    </a:ext>
                  </a:extLst>
                </a:gridCol>
                <a:gridCol w="1964466">
                  <a:extLst>
                    <a:ext uri="{9D8B030D-6E8A-4147-A177-3AD203B41FA5}">
                      <a16:colId xmlns:a16="http://schemas.microsoft.com/office/drawing/2014/main" val="9000669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优先级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运算符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运算符功能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运算类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结合方向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9996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最高</a:t>
                      </a:r>
                      <a:endParaRPr lang="en-US" altLang="zh-CN" dirty="0"/>
                    </a:p>
                    <a:p>
                      <a:pPr algn="ctr"/>
                      <a:r>
                        <a:rPr lang="en-US" altLang="zh-CN" dirty="0"/>
                        <a:t>15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()</a:t>
                      </a:r>
                    </a:p>
                    <a:p>
                      <a:pPr algn="ctr"/>
                      <a:r>
                        <a:rPr lang="en-US" altLang="zh-CN" dirty="0"/>
                        <a:t>[]</a:t>
                      </a:r>
                    </a:p>
                    <a:p>
                      <a:pPr algn="ctr"/>
                      <a:r>
                        <a:rPr lang="en-US" altLang="zh-CN" dirty="0"/>
                        <a:t>-&gt;</a:t>
                      </a:r>
                    </a:p>
                    <a:p>
                      <a:pPr algn="ctr"/>
                      <a:r>
                        <a:rPr lang="en-US" altLang="zh-CN" dirty="0"/>
                        <a:t>.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圆括号、函数参数表</a:t>
                      </a:r>
                      <a:endParaRPr lang="en-US" altLang="zh-CN" dirty="0"/>
                    </a:p>
                    <a:p>
                      <a:pPr algn="ctr"/>
                      <a:r>
                        <a:rPr lang="zh-CN" altLang="en-US" dirty="0"/>
                        <a:t>数组元素下标</a:t>
                      </a:r>
                      <a:endParaRPr lang="en-US" altLang="zh-CN" dirty="0"/>
                    </a:p>
                    <a:p>
                      <a:pPr algn="ctr"/>
                      <a:r>
                        <a:rPr lang="zh-CN" altLang="en-US" dirty="0"/>
                        <a:t>指向结构体成员</a:t>
                      </a:r>
                      <a:endParaRPr lang="en-US" altLang="zh-CN" dirty="0"/>
                    </a:p>
                    <a:p>
                      <a:pPr algn="ctr"/>
                      <a:r>
                        <a:rPr lang="zh-CN" altLang="en-US" dirty="0"/>
                        <a:t>结构体成员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自左至右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30380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!</a:t>
                      </a:r>
                    </a:p>
                    <a:p>
                      <a:pPr algn="ctr"/>
                      <a:r>
                        <a:rPr lang="en-US" altLang="zh-CN" dirty="0"/>
                        <a:t>~</a:t>
                      </a:r>
                    </a:p>
                    <a:p>
                      <a:pPr algn="ctr"/>
                      <a:r>
                        <a:rPr lang="en-US" altLang="zh-CN" dirty="0"/>
                        <a:t>++</a:t>
                      </a:r>
                      <a:r>
                        <a:rPr lang="zh-CN" altLang="en-US" dirty="0"/>
                        <a:t>、</a:t>
                      </a:r>
                      <a:r>
                        <a:rPr lang="en-US" altLang="zh-CN" dirty="0"/>
                        <a:t>--</a:t>
                      </a:r>
                    </a:p>
                    <a:p>
                      <a:pPr algn="ctr"/>
                      <a:r>
                        <a:rPr lang="en-US" altLang="zh-CN" dirty="0"/>
                        <a:t>+</a:t>
                      </a:r>
                    </a:p>
                    <a:p>
                      <a:pPr algn="ctr"/>
                      <a:r>
                        <a:rPr lang="en-US" altLang="zh-CN" dirty="0"/>
                        <a:t>-</a:t>
                      </a:r>
                    </a:p>
                    <a:p>
                      <a:pPr algn="ctr"/>
                      <a:r>
                        <a:rPr lang="zh-CN" altLang="en-US" dirty="0"/>
                        <a:t>＊</a:t>
                      </a:r>
                      <a:endParaRPr lang="en-US" altLang="zh-CN" dirty="0"/>
                    </a:p>
                    <a:p>
                      <a:pPr algn="ctr"/>
                      <a:r>
                        <a:rPr lang="en-US" altLang="zh-CN" dirty="0"/>
                        <a:t>&amp;</a:t>
                      </a:r>
                    </a:p>
                    <a:p>
                      <a:pPr algn="ctr"/>
                      <a:r>
                        <a:rPr lang="zh-CN" altLang="en-US" dirty="0"/>
                        <a:t>（类型名</a:t>
                      </a:r>
                      <a:r>
                        <a:rPr lang="en-US" altLang="zh-CN" dirty="0"/>
                        <a:t>)</a:t>
                      </a:r>
                    </a:p>
                    <a:p>
                      <a:pPr algn="ctr"/>
                      <a:r>
                        <a:rPr lang="en-US" altLang="zh-CN" dirty="0"/>
                        <a:t>sizeof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逻辑非</a:t>
                      </a:r>
                      <a:endParaRPr lang="en-US" altLang="zh-CN" dirty="0"/>
                    </a:p>
                    <a:p>
                      <a:pPr algn="ctr"/>
                      <a:r>
                        <a:rPr lang="zh-CN" altLang="en-US" dirty="0"/>
                        <a:t>按位取反</a:t>
                      </a:r>
                      <a:endParaRPr lang="en-US" altLang="zh-CN" dirty="0"/>
                    </a:p>
                    <a:p>
                      <a:pPr algn="ctr"/>
                      <a:r>
                        <a:rPr lang="zh-CN" altLang="en-US" dirty="0"/>
                        <a:t>自增</a:t>
                      </a:r>
                      <a:r>
                        <a:rPr lang="en-US" altLang="zh-CN" dirty="0"/>
                        <a:t>1</a:t>
                      </a:r>
                      <a:r>
                        <a:rPr lang="zh-CN" altLang="en-US" dirty="0"/>
                        <a:t>、自减</a:t>
                      </a:r>
                      <a:r>
                        <a:rPr lang="en-US" altLang="zh-CN" dirty="0"/>
                        <a:t>1</a:t>
                      </a:r>
                    </a:p>
                    <a:p>
                      <a:pPr algn="ctr"/>
                      <a:r>
                        <a:rPr lang="zh-CN" altLang="en-US" dirty="0"/>
                        <a:t>求正</a:t>
                      </a:r>
                      <a:endParaRPr lang="en-US" altLang="zh-CN" dirty="0"/>
                    </a:p>
                    <a:p>
                      <a:pPr algn="ctr"/>
                      <a:r>
                        <a:rPr lang="zh-CN" altLang="en-US" dirty="0"/>
                        <a:t>求负</a:t>
                      </a:r>
                      <a:endParaRPr lang="en-US" altLang="zh-CN" dirty="0"/>
                    </a:p>
                    <a:p>
                      <a:pPr algn="ctr"/>
                      <a:r>
                        <a:rPr lang="zh-CN" altLang="en-US" dirty="0"/>
                        <a:t>间接运算符</a:t>
                      </a:r>
                      <a:endParaRPr lang="en-US" altLang="zh-CN" dirty="0"/>
                    </a:p>
                    <a:p>
                      <a:pPr algn="ctr"/>
                      <a:r>
                        <a:rPr lang="zh-CN" altLang="en-US" dirty="0"/>
                        <a:t>求地址运算符</a:t>
                      </a:r>
                      <a:endParaRPr lang="en-US" altLang="zh-CN" dirty="0"/>
                    </a:p>
                    <a:p>
                      <a:pPr algn="ctr"/>
                      <a:r>
                        <a:rPr lang="zh-CN" altLang="en-US" dirty="0"/>
                        <a:t>强制类型转换</a:t>
                      </a:r>
                      <a:endParaRPr lang="en-US" altLang="zh-CN" dirty="0"/>
                    </a:p>
                    <a:p>
                      <a:pPr algn="ctr"/>
                      <a:r>
                        <a:rPr lang="zh-CN" altLang="en-US" dirty="0"/>
                        <a:t>求所占字节数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单目运算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自右至左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60753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*</a:t>
                      </a:r>
                      <a:r>
                        <a:rPr lang="zh-CN" altLang="en-US" dirty="0"/>
                        <a:t>、</a:t>
                      </a:r>
                      <a:r>
                        <a:rPr lang="en-US" altLang="zh-CN" dirty="0"/>
                        <a:t>/</a:t>
                      </a:r>
                      <a:r>
                        <a:rPr lang="zh-CN" altLang="en-US" dirty="0"/>
                        <a:t>、％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乘、除、整数求余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双目算术运算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自左至右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01174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+</a:t>
                      </a:r>
                      <a:r>
                        <a:rPr lang="zh-CN" altLang="en-US" dirty="0"/>
                        <a:t>、</a:t>
                      </a:r>
                      <a:r>
                        <a:rPr lang="en-US" altLang="zh-CN" dirty="0"/>
                        <a:t>-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加、减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双目算术运算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自左至右</a:t>
                      </a:r>
                    </a:p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54937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&lt;&lt;</a:t>
                      </a:r>
                      <a:r>
                        <a:rPr lang="zh-CN" altLang="en-US" dirty="0"/>
                        <a:t>、</a:t>
                      </a:r>
                      <a:r>
                        <a:rPr lang="en-US" altLang="zh-CN" dirty="0"/>
                        <a:t>&gt;&gt;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左移、右移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移位运算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自左至右</a:t>
                      </a:r>
                    </a:p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2747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&lt;</a:t>
                      </a:r>
                      <a:r>
                        <a:rPr lang="zh-CN" altLang="en-US" dirty="0"/>
                        <a:t>、</a:t>
                      </a:r>
                      <a:r>
                        <a:rPr lang="en-US" altLang="zh-CN" dirty="0"/>
                        <a:t>&lt;=</a:t>
                      </a:r>
                      <a:r>
                        <a:rPr lang="zh-CN" altLang="en-US" dirty="0"/>
                        <a:t>、</a:t>
                      </a:r>
                      <a:r>
                        <a:rPr lang="en-US" altLang="zh-CN" dirty="0"/>
                        <a:t>&gt;</a:t>
                      </a:r>
                      <a:r>
                        <a:rPr lang="zh-CN" altLang="en-US" dirty="0"/>
                        <a:t>、</a:t>
                      </a:r>
                      <a:r>
                        <a:rPr lang="en-US" altLang="zh-CN" dirty="0"/>
                        <a:t>&gt;=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小于、小于或等于、</a:t>
                      </a:r>
                      <a:endParaRPr lang="en-US" altLang="zh-CN" dirty="0"/>
                    </a:p>
                    <a:p>
                      <a:pPr algn="ctr"/>
                      <a:r>
                        <a:rPr lang="zh-CN" altLang="en-US" dirty="0"/>
                        <a:t>大于、大于或等于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关系运算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自左至右</a:t>
                      </a:r>
                    </a:p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3141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==</a:t>
                      </a:r>
                      <a:r>
                        <a:rPr lang="zh-CN" altLang="en-US" dirty="0"/>
                        <a:t>、</a:t>
                      </a:r>
                      <a:r>
                        <a:rPr lang="en-US" altLang="zh-CN" dirty="0"/>
                        <a:t>!=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等于、不等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关系运算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自左至右</a:t>
                      </a:r>
                    </a:p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83007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&amp;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按位与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位运算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自左至右</a:t>
                      </a:r>
                    </a:p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5043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^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按位异或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位运算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自左至右</a:t>
                      </a:r>
                    </a:p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8785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|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按位或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位运算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自左至右</a:t>
                      </a:r>
                    </a:p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697332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&amp;&amp;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逻辑与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逻辑运算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自左至右</a:t>
                      </a:r>
                    </a:p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43760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||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逻辑或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逻辑运算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自左至右</a:t>
                      </a:r>
                    </a:p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8074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?  :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条件运算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三目运算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自右至左</a:t>
                      </a:r>
                    </a:p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72512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= += -= *= /=  </a:t>
                      </a:r>
                      <a:r>
                        <a:rPr lang="zh-CN" altLang="en-US" dirty="0"/>
                        <a:t>％</a:t>
                      </a:r>
                      <a:r>
                        <a:rPr lang="en-US" altLang="zh-CN" dirty="0"/>
                        <a:t>= &amp;= ^= != &lt;&lt;= &gt;&gt;= 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赋值</a:t>
                      </a:r>
                      <a:endParaRPr lang="en-US" altLang="zh-CN" dirty="0"/>
                    </a:p>
                    <a:p>
                      <a:pPr algn="ctr"/>
                      <a:r>
                        <a:rPr lang="zh-CN" altLang="en-US" dirty="0"/>
                        <a:t>运算且赋值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双目运算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自右至左</a:t>
                      </a:r>
                    </a:p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81606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最低</a:t>
                      </a:r>
                      <a:endParaRPr lang="en-US" altLang="zh-CN" dirty="0"/>
                    </a:p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,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顺序求值</a:t>
                      </a:r>
                      <a:endParaRPr lang="en-US" altLang="zh-C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顺序运算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自左至右</a:t>
                      </a:r>
                    </a:p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4026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203110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8072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1E103540-A005-49FB-ABAF-6268BDBD81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5328429"/>
              </p:ext>
            </p:extLst>
          </p:nvPr>
        </p:nvGraphicFramePr>
        <p:xfrm>
          <a:off x="2121647" y="970677"/>
          <a:ext cx="8797365" cy="395991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415241085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062158757"/>
                    </a:ext>
                  </a:extLst>
                </a:gridCol>
                <a:gridCol w="3378699">
                  <a:extLst>
                    <a:ext uri="{9D8B030D-6E8A-4147-A177-3AD203B41FA5}">
                      <a16:colId xmlns:a16="http://schemas.microsoft.com/office/drawing/2014/main" val="4067681165"/>
                    </a:ext>
                  </a:extLst>
                </a:gridCol>
              </a:tblGrid>
              <a:tr h="659985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运算数</a:t>
                      </a:r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运算数</a:t>
                      </a:r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转换结果类型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1318235"/>
                  </a:ext>
                </a:extLst>
              </a:tr>
              <a:tr h="659985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短整型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长整型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短整型</a:t>
                      </a:r>
                      <a:r>
                        <a:rPr lang="en-US" altLang="zh-CN" dirty="0"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zh-CN" altLang="en-US" dirty="0"/>
                        <a:t>长整型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4682101"/>
                  </a:ext>
                </a:extLst>
              </a:tr>
              <a:tr h="659985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整型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长整型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整型</a:t>
                      </a:r>
                      <a:r>
                        <a:rPr lang="en-US" altLang="zh-CN" dirty="0"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zh-CN" altLang="en-US" dirty="0"/>
                        <a:t>长整型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82337331"/>
                  </a:ext>
                </a:extLst>
              </a:tr>
              <a:tr h="659985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字符型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整型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字符</a:t>
                      </a:r>
                      <a:r>
                        <a:rPr lang="en-US" altLang="zh-CN" dirty="0"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zh-CN" altLang="en-US" dirty="0"/>
                        <a:t>型整型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566705"/>
                  </a:ext>
                </a:extLst>
              </a:tr>
              <a:tr h="659985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有符号整型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无符号整型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有符号整型</a:t>
                      </a:r>
                      <a:r>
                        <a:rPr lang="en-US" altLang="zh-CN" dirty="0"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zh-CN" altLang="en-US" dirty="0"/>
                        <a:t>无符号整型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2175039"/>
                  </a:ext>
                </a:extLst>
              </a:tr>
              <a:tr h="659985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整型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浮点型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整型</a:t>
                      </a:r>
                      <a:r>
                        <a:rPr lang="en-US" altLang="zh-CN" dirty="0"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zh-CN" altLang="en-US" dirty="0"/>
                        <a:t>浮点型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70925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85002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15DCB55E-01A5-4452-B4F3-EE4E70581C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2152281"/>
              </p:ext>
            </p:extLst>
          </p:nvPr>
        </p:nvGraphicFramePr>
        <p:xfrm>
          <a:off x="304800" y="91440"/>
          <a:ext cx="11791950" cy="6675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65325">
                  <a:extLst>
                    <a:ext uri="{9D8B030D-6E8A-4147-A177-3AD203B41FA5}">
                      <a16:colId xmlns:a16="http://schemas.microsoft.com/office/drawing/2014/main" val="2688170406"/>
                    </a:ext>
                  </a:extLst>
                </a:gridCol>
                <a:gridCol w="1965325">
                  <a:extLst>
                    <a:ext uri="{9D8B030D-6E8A-4147-A177-3AD203B41FA5}">
                      <a16:colId xmlns:a16="http://schemas.microsoft.com/office/drawing/2014/main" val="3917278339"/>
                    </a:ext>
                  </a:extLst>
                </a:gridCol>
                <a:gridCol w="1965325">
                  <a:extLst>
                    <a:ext uri="{9D8B030D-6E8A-4147-A177-3AD203B41FA5}">
                      <a16:colId xmlns:a16="http://schemas.microsoft.com/office/drawing/2014/main" val="3991661826"/>
                    </a:ext>
                  </a:extLst>
                </a:gridCol>
                <a:gridCol w="1965325">
                  <a:extLst>
                    <a:ext uri="{9D8B030D-6E8A-4147-A177-3AD203B41FA5}">
                      <a16:colId xmlns:a16="http://schemas.microsoft.com/office/drawing/2014/main" val="2199709230"/>
                    </a:ext>
                  </a:extLst>
                </a:gridCol>
                <a:gridCol w="1965325">
                  <a:extLst>
                    <a:ext uri="{9D8B030D-6E8A-4147-A177-3AD203B41FA5}">
                      <a16:colId xmlns:a16="http://schemas.microsoft.com/office/drawing/2014/main" val="1926059690"/>
                    </a:ext>
                  </a:extLst>
                </a:gridCol>
                <a:gridCol w="1965325">
                  <a:extLst>
                    <a:ext uri="{9D8B030D-6E8A-4147-A177-3AD203B41FA5}">
                      <a16:colId xmlns:a16="http://schemas.microsoft.com/office/drawing/2014/main" val="30346786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ASCII</a:t>
                      </a:r>
                      <a:r>
                        <a:rPr lang="zh-CN" altLang="en-US" dirty="0"/>
                        <a:t>码         字符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ASCII</a:t>
                      </a:r>
                      <a:r>
                        <a:rPr lang="zh-CN" altLang="en-US" dirty="0"/>
                        <a:t>码         字符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7993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017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034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051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068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085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8156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001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018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035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052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069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086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1583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002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019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036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053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070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087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838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003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020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037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054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071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088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8726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004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021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038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055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072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089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1604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005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022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039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056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073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090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0967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006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023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040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057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074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091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85309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007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024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041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058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075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092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7604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008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025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042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059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076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093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8333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009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026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043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060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077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094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16467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027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044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061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078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095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2525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028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045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062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079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096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6874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012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029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046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063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080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097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2407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013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030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047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064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081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098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31393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014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031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048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065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082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099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1686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015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032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049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066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083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51888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016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033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050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067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084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11128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59525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86E81944-115E-4E4F-BD45-3A64C0874D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0281950"/>
              </p:ext>
            </p:extLst>
          </p:nvPr>
        </p:nvGraphicFramePr>
        <p:xfrm>
          <a:off x="1413435" y="961712"/>
          <a:ext cx="9146988" cy="37357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8996">
                  <a:extLst>
                    <a:ext uri="{9D8B030D-6E8A-4147-A177-3AD203B41FA5}">
                      <a16:colId xmlns:a16="http://schemas.microsoft.com/office/drawing/2014/main" val="1973437366"/>
                    </a:ext>
                  </a:extLst>
                </a:gridCol>
                <a:gridCol w="3048996">
                  <a:extLst>
                    <a:ext uri="{9D8B030D-6E8A-4147-A177-3AD203B41FA5}">
                      <a16:colId xmlns:a16="http://schemas.microsoft.com/office/drawing/2014/main" val="2541691047"/>
                    </a:ext>
                  </a:extLst>
                </a:gridCol>
                <a:gridCol w="3048996">
                  <a:extLst>
                    <a:ext uri="{9D8B030D-6E8A-4147-A177-3AD203B41FA5}">
                      <a16:colId xmlns:a16="http://schemas.microsoft.com/office/drawing/2014/main" val="3012784725"/>
                    </a:ext>
                  </a:extLst>
                </a:gridCol>
              </a:tblGrid>
              <a:tr h="533685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运算符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优先级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作用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0217915"/>
                  </a:ext>
                </a:extLst>
              </a:tr>
              <a:tr h="53368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==</a:t>
                      </a:r>
                      <a:endParaRPr lang="zh-CN" altLang="en-US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相等于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2504652"/>
                  </a:ext>
                </a:extLst>
              </a:tr>
              <a:tr h="53368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!=</a:t>
                      </a:r>
                      <a:endParaRPr lang="zh-CN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不等于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45868206"/>
                  </a:ext>
                </a:extLst>
              </a:tr>
              <a:tr h="53368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&lt;</a:t>
                      </a:r>
                      <a:endParaRPr lang="zh-CN" altLang="en-US" dirty="0"/>
                    </a:p>
                  </a:txBody>
                  <a:tcPr anchor="ctr"/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小于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2633038"/>
                  </a:ext>
                </a:extLst>
              </a:tr>
              <a:tr h="53368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&gt;</a:t>
                      </a:r>
                      <a:endParaRPr lang="zh-CN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大于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5058335"/>
                  </a:ext>
                </a:extLst>
              </a:tr>
              <a:tr h="53368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&lt;=</a:t>
                      </a:r>
                      <a:endParaRPr lang="zh-CN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小于等于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9077795"/>
                  </a:ext>
                </a:extLst>
              </a:tr>
              <a:tr h="53368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&gt;=</a:t>
                      </a:r>
                      <a:endParaRPr lang="zh-CN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大于等于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602416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63990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8B4EBBF7-F532-4C76-9EF8-09F1FA79E8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7211735"/>
              </p:ext>
            </p:extLst>
          </p:nvPr>
        </p:nvGraphicFramePr>
        <p:xfrm>
          <a:off x="2032000" y="719666"/>
          <a:ext cx="8127999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84089409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9220386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1013547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运算符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优先级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作用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3869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&amp;&amp;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逻辑与运算符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3133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||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逻辑或运算符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3426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逻辑非预算符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41959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45851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8E5BE362-FDFA-4007-B469-2A4514B48D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4137431"/>
              </p:ext>
            </p:extLst>
          </p:nvPr>
        </p:nvGraphicFramePr>
        <p:xfrm>
          <a:off x="2032000" y="719666"/>
          <a:ext cx="8127999" cy="445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523991757"/>
                    </a:ext>
                  </a:extLst>
                </a:gridCol>
                <a:gridCol w="1443336">
                  <a:extLst>
                    <a:ext uri="{9D8B030D-6E8A-4147-A177-3AD203B41FA5}">
                      <a16:colId xmlns:a16="http://schemas.microsoft.com/office/drawing/2014/main" val="2151652434"/>
                    </a:ext>
                  </a:extLst>
                </a:gridCol>
                <a:gridCol w="3975330">
                  <a:extLst>
                    <a:ext uri="{9D8B030D-6E8A-4147-A177-3AD203B41FA5}">
                      <a16:colId xmlns:a16="http://schemas.microsoft.com/office/drawing/2014/main" val="9415423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运算符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优先级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作用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56723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=</a:t>
                      </a:r>
                      <a:endParaRPr lang="zh-CN" altLang="en-US" dirty="0"/>
                    </a:p>
                  </a:txBody>
                  <a:tcPr anchor="ctr"/>
                </a:tc>
                <a:tc rowSpan="11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简单赋值运算符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06898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+=</a:t>
                      </a:r>
                      <a:endParaRPr lang="zh-CN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加且赋值运算符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635791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-=</a:t>
                      </a:r>
                      <a:endParaRPr lang="zh-CN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减且赋值运算符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1518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*=</a:t>
                      </a:r>
                      <a:endParaRPr lang="zh-CN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乘且赋值运算符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11213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/=</a:t>
                      </a:r>
                      <a:endParaRPr lang="zh-CN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除且赋值运算符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5907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％</a:t>
                      </a:r>
                      <a:r>
                        <a:rPr lang="en-US" altLang="zh-CN" dirty="0"/>
                        <a:t>=</a:t>
                      </a:r>
                      <a:endParaRPr lang="zh-CN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求模且赋值运算符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432648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&lt;&lt;=</a:t>
                      </a:r>
                      <a:endParaRPr lang="zh-CN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左移且赋值运算符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72992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&gt;&gt;=</a:t>
                      </a:r>
                      <a:endParaRPr lang="zh-CN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右移且赋值运算符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8448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&amp;=</a:t>
                      </a:r>
                      <a:endParaRPr lang="zh-CN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按位与且赋值运算符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936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^=</a:t>
                      </a:r>
                      <a:endParaRPr lang="zh-CN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按位异或且赋值运算符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5221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!=</a:t>
                      </a:r>
                      <a:endParaRPr lang="zh-CN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按位或且赋值运算符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49607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76906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1727AE79-BA85-4057-8D9D-AA4226CE89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4327238"/>
              </p:ext>
            </p:extLst>
          </p:nvPr>
        </p:nvGraphicFramePr>
        <p:xfrm>
          <a:off x="2032000" y="719666"/>
          <a:ext cx="8127999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41734525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48482686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5998977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运算符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优先级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作用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68561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&amp;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按位与操作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12306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|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按位或操作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27344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^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异或运算符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52447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~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取反运算符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13925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&lt;&lt;</a:t>
                      </a:r>
                      <a:endParaRPr lang="zh-CN" altLang="en-US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二进制左移运算符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0036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&gt;&gt;</a:t>
                      </a:r>
                      <a:endParaRPr lang="zh-CN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二进制右移运算符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6235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941497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B9F8E45C-E7DD-4382-A5E8-039EE3DD38FD}"/>
              </a:ext>
            </a:extLst>
          </p:cNvPr>
          <p:cNvCxnSpPr/>
          <p:nvPr/>
        </p:nvCxnSpPr>
        <p:spPr>
          <a:xfrm>
            <a:off x="5362236" y="217714"/>
            <a:ext cx="0" cy="1320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流程图: 决策 5">
            <a:extLst>
              <a:ext uri="{FF2B5EF4-FFF2-40B4-BE49-F238E27FC236}">
                <a16:creationId xmlns:a16="http://schemas.microsoft.com/office/drawing/2014/main" id="{D632F2AD-4914-4BA9-9961-7074B0D41912}"/>
              </a:ext>
            </a:extLst>
          </p:cNvPr>
          <p:cNvSpPr/>
          <p:nvPr/>
        </p:nvSpPr>
        <p:spPr>
          <a:xfrm>
            <a:off x="3780971" y="1669143"/>
            <a:ext cx="3178629" cy="1320800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条件表达式</a:t>
            </a: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BC1276F5-AFE0-49EC-A7F8-5EBAA7093D91}"/>
              </a:ext>
            </a:extLst>
          </p:cNvPr>
          <p:cNvCxnSpPr/>
          <p:nvPr/>
        </p:nvCxnSpPr>
        <p:spPr>
          <a:xfrm>
            <a:off x="5362236" y="3092995"/>
            <a:ext cx="0" cy="1320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FCB345D3-CFC5-4ADC-9B1B-3F414E0D3A17}"/>
              </a:ext>
            </a:extLst>
          </p:cNvPr>
          <p:cNvSpPr/>
          <p:nvPr/>
        </p:nvSpPr>
        <p:spPr>
          <a:xfrm>
            <a:off x="3780971" y="4644571"/>
            <a:ext cx="3178629" cy="711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执行代码块</a:t>
            </a: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5BDEF140-2FAD-4D19-BA7A-D61AEDDED7EF}"/>
              </a:ext>
            </a:extLst>
          </p:cNvPr>
          <p:cNvCxnSpPr/>
          <p:nvPr/>
        </p:nvCxnSpPr>
        <p:spPr>
          <a:xfrm>
            <a:off x="5362236" y="5427947"/>
            <a:ext cx="0" cy="1320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连接符: 肘形 10">
            <a:extLst>
              <a:ext uri="{FF2B5EF4-FFF2-40B4-BE49-F238E27FC236}">
                <a16:creationId xmlns:a16="http://schemas.microsoft.com/office/drawing/2014/main" id="{B856836C-16EF-4C30-873A-2A5A2C7B99AB}"/>
              </a:ext>
            </a:extLst>
          </p:cNvPr>
          <p:cNvCxnSpPr>
            <a:cxnSpLocks/>
          </p:cNvCxnSpPr>
          <p:nvPr/>
        </p:nvCxnSpPr>
        <p:spPr>
          <a:xfrm rot="16200000" flipH="1">
            <a:off x="6342743" y="3055257"/>
            <a:ext cx="3889829" cy="2438400"/>
          </a:xfrm>
          <a:prstGeom prst="bentConnector3">
            <a:avLst>
              <a:gd name="adj1" fmla="val 1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8172A9F9-1173-4E5D-B209-67455C3D1D38}"/>
              </a:ext>
            </a:extLst>
          </p:cNvPr>
          <p:cNvCxnSpPr>
            <a:cxnSpLocks/>
          </p:cNvCxnSpPr>
          <p:nvPr/>
        </p:nvCxnSpPr>
        <p:spPr>
          <a:xfrm flipH="1">
            <a:off x="7213600" y="6219372"/>
            <a:ext cx="22932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685DC247-6977-4343-8BD3-F76CA3B659BD}"/>
              </a:ext>
            </a:extLst>
          </p:cNvPr>
          <p:cNvSpPr txBox="1"/>
          <p:nvPr/>
        </p:nvSpPr>
        <p:spPr>
          <a:xfrm>
            <a:off x="5586360" y="3632591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true</a:t>
            </a:r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310A7471-B817-4BE5-B7D8-33625B85FFB8}"/>
              </a:ext>
            </a:extLst>
          </p:cNvPr>
          <p:cNvSpPr txBox="1"/>
          <p:nvPr/>
        </p:nvSpPr>
        <p:spPr>
          <a:xfrm>
            <a:off x="8069122" y="1811048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false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072478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C8972D4B-2A1D-40AD-BCCB-1155609F8A41}"/>
              </a:ext>
            </a:extLst>
          </p:cNvPr>
          <p:cNvCxnSpPr/>
          <p:nvPr/>
        </p:nvCxnSpPr>
        <p:spPr>
          <a:xfrm>
            <a:off x="5674689" y="99357"/>
            <a:ext cx="0" cy="1059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流程图: 决策 5">
            <a:extLst>
              <a:ext uri="{FF2B5EF4-FFF2-40B4-BE49-F238E27FC236}">
                <a16:creationId xmlns:a16="http://schemas.microsoft.com/office/drawing/2014/main" id="{CEE2163C-DED1-4C13-9083-30638413E533}"/>
              </a:ext>
            </a:extLst>
          </p:cNvPr>
          <p:cNvSpPr/>
          <p:nvPr/>
        </p:nvSpPr>
        <p:spPr>
          <a:xfrm>
            <a:off x="4302891" y="1227844"/>
            <a:ext cx="2743596" cy="1306286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条件表达式</a:t>
            </a:r>
          </a:p>
        </p:txBody>
      </p:sp>
      <p:cxnSp>
        <p:nvCxnSpPr>
          <p:cNvPr id="8" name="连接符: 肘形 7">
            <a:extLst>
              <a:ext uri="{FF2B5EF4-FFF2-40B4-BE49-F238E27FC236}">
                <a16:creationId xmlns:a16="http://schemas.microsoft.com/office/drawing/2014/main" id="{8BEF9E1F-F935-49FF-878C-A82706862795}"/>
              </a:ext>
            </a:extLst>
          </p:cNvPr>
          <p:cNvCxnSpPr/>
          <p:nvPr/>
        </p:nvCxnSpPr>
        <p:spPr>
          <a:xfrm rot="5400000">
            <a:off x="3153328" y="2086002"/>
            <a:ext cx="1324429" cy="914400"/>
          </a:xfrm>
          <a:prstGeom prst="bentConnector3">
            <a:avLst>
              <a:gd name="adj1" fmla="val 68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连接符: 肘形 9">
            <a:extLst>
              <a:ext uri="{FF2B5EF4-FFF2-40B4-BE49-F238E27FC236}">
                <a16:creationId xmlns:a16="http://schemas.microsoft.com/office/drawing/2014/main" id="{285CF314-B800-4A0C-95E3-534C8E721CE0}"/>
              </a:ext>
            </a:extLst>
          </p:cNvPr>
          <p:cNvCxnSpPr>
            <a:cxnSpLocks/>
          </p:cNvCxnSpPr>
          <p:nvPr/>
        </p:nvCxnSpPr>
        <p:spPr>
          <a:xfrm rot="16200000" flipH="1">
            <a:off x="6888237" y="2050242"/>
            <a:ext cx="1252912" cy="914405"/>
          </a:xfrm>
          <a:prstGeom prst="bentConnector3">
            <a:avLst>
              <a:gd name="adj1" fmla="val 156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682D57CC-5093-4621-B8DD-C0F7F0DB3A77}"/>
              </a:ext>
            </a:extLst>
          </p:cNvPr>
          <p:cNvSpPr/>
          <p:nvPr/>
        </p:nvSpPr>
        <p:spPr>
          <a:xfrm>
            <a:off x="6818010" y="3310566"/>
            <a:ext cx="2307771" cy="7982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执行代码块</a:t>
            </a:r>
            <a:r>
              <a:rPr lang="en-US" altLang="zh-CN" dirty="0"/>
              <a:t>2</a:t>
            </a:r>
            <a:endParaRPr lang="zh-CN" altLang="en-US" dirty="0"/>
          </a:p>
        </p:txBody>
      </p:sp>
      <p:cxnSp>
        <p:nvCxnSpPr>
          <p:cNvPr id="14" name="连接符: 肘形 13">
            <a:extLst>
              <a:ext uri="{FF2B5EF4-FFF2-40B4-BE49-F238E27FC236}">
                <a16:creationId xmlns:a16="http://schemas.microsoft.com/office/drawing/2014/main" id="{FD58A8E9-4EA0-4BA1-B314-91BD3EA62EDE}"/>
              </a:ext>
            </a:extLst>
          </p:cNvPr>
          <p:cNvCxnSpPr>
            <a:cxnSpLocks/>
          </p:cNvCxnSpPr>
          <p:nvPr/>
        </p:nvCxnSpPr>
        <p:spPr>
          <a:xfrm>
            <a:off x="3350028" y="4217486"/>
            <a:ext cx="2324660" cy="1306821"/>
          </a:xfrm>
          <a:prstGeom prst="bentConnector3">
            <a:avLst>
              <a:gd name="adj1" fmla="val -6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连接符: 肘形 15">
            <a:extLst>
              <a:ext uri="{FF2B5EF4-FFF2-40B4-BE49-F238E27FC236}">
                <a16:creationId xmlns:a16="http://schemas.microsoft.com/office/drawing/2014/main" id="{BE35EA53-CB3E-4F49-B248-A5D18639755F}"/>
              </a:ext>
            </a:extLst>
          </p:cNvPr>
          <p:cNvCxnSpPr>
            <a:cxnSpLocks/>
          </p:cNvCxnSpPr>
          <p:nvPr/>
        </p:nvCxnSpPr>
        <p:spPr>
          <a:xfrm rot="10800000" flipV="1">
            <a:off x="5674689" y="4270344"/>
            <a:ext cx="2297207" cy="1253962"/>
          </a:xfrm>
          <a:prstGeom prst="bentConnector3">
            <a:avLst>
              <a:gd name="adj1" fmla="val 42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流程图: 终止 16">
            <a:extLst>
              <a:ext uri="{FF2B5EF4-FFF2-40B4-BE49-F238E27FC236}">
                <a16:creationId xmlns:a16="http://schemas.microsoft.com/office/drawing/2014/main" id="{2C6A0742-3347-44D9-934D-F1275A5D0231}"/>
              </a:ext>
            </a:extLst>
          </p:cNvPr>
          <p:cNvSpPr/>
          <p:nvPr/>
        </p:nvSpPr>
        <p:spPr>
          <a:xfrm>
            <a:off x="4716746" y="5944843"/>
            <a:ext cx="1915886" cy="413657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结束分支</a:t>
            </a: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5445B0EB-69BC-4A3E-B54A-37B4E772CAC0}"/>
              </a:ext>
            </a:extLst>
          </p:cNvPr>
          <p:cNvCxnSpPr>
            <a:cxnSpLocks/>
          </p:cNvCxnSpPr>
          <p:nvPr/>
        </p:nvCxnSpPr>
        <p:spPr>
          <a:xfrm>
            <a:off x="5677194" y="5495873"/>
            <a:ext cx="0" cy="3455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71D330A6-7918-40B3-A2F4-3E87ADA72A61}"/>
              </a:ext>
            </a:extLst>
          </p:cNvPr>
          <p:cNvCxnSpPr>
            <a:cxnSpLocks/>
          </p:cNvCxnSpPr>
          <p:nvPr/>
        </p:nvCxnSpPr>
        <p:spPr>
          <a:xfrm flipH="1">
            <a:off x="5674688" y="6467302"/>
            <a:ext cx="1" cy="301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649BF72F-3736-4379-BA7D-D4C15081C437}"/>
              </a:ext>
            </a:extLst>
          </p:cNvPr>
          <p:cNvSpPr/>
          <p:nvPr/>
        </p:nvSpPr>
        <p:spPr>
          <a:xfrm>
            <a:off x="2204456" y="3315840"/>
            <a:ext cx="2307771" cy="7982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执行代码块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A1680980-897E-4BA6-B8BE-2736B3A2C774}"/>
              </a:ext>
            </a:extLst>
          </p:cNvPr>
          <p:cNvSpPr txBox="1"/>
          <p:nvPr/>
        </p:nvSpPr>
        <p:spPr>
          <a:xfrm>
            <a:off x="3632130" y="1563906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true</a:t>
            </a:r>
            <a:endParaRPr lang="zh-CN" altLang="en-US" dirty="0"/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E4A637B1-6A7C-454B-8EB2-7D374408A0C6}"/>
              </a:ext>
            </a:extLst>
          </p:cNvPr>
          <p:cNvSpPr txBox="1"/>
          <p:nvPr/>
        </p:nvSpPr>
        <p:spPr>
          <a:xfrm>
            <a:off x="7223587" y="1563906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false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82374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D6609FF3-BCEB-443D-B18F-4DA5CED0A48C}"/>
              </a:ext>
            </a:extLst>
          </p:cNvPr>
          <p:cNvSpPr/>
          <p:nvPr/>
        </p:nvSpPr>
        <p:spPr>
          <a:xfrm>
            <a:off x="1158688" y="1277022"/>
            <a:ext cx="9707880" cy="411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81A79AE-B35A-4F37-801F-750F49D6D7B9}"/>
              </a:ext>
            </a:extLst>
          </p:cNvPr>
          <p:cNvSpPr/>
          <p:nvPr/>
        </p:nvSpPr>
        <p:spPr>
          <a:xfrm>
            <a:off x="1672814" y="1920240"/>
            <a:ext cx="2628900" cy="30861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3DE6762-27A2-4DFD-96DC-066D40C6F7FF}"/>
              </a:ext>
            </a:extLst>
          </p:cNvPr>
          <p:cNvSpPr/>
          <p:nvPr/>
        </p:nvSpPr>
        <p:spPr>
          <a:xfrm>
            <a:off x="4815840" y="1920240"/>
            <a:ext cx="5407960" cy="1257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A2A85281-29EC-4C33-9702-0E6C26BFAFE7}"/>
              </a:ext>
            </a:extLst>
          </p:cNvPr>
          <p:cNvSpPr/>
          <p:nvPr/>
        </p:nvSpPr>
        <p:spPr>
          <a:xfrm>
            <a:off x="4815840" y="3749040"/>
            <a:ext cx="2628900" cy="12573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309FFFBD-093A-4764-B5E8-3CABC4B949F7}"/>
              </a:ext>
            </a:extLst>
          </p:cNvPr>
          <p:cNvSpPr/>
          <p:nvPr/>
        </p:nvSpPr>
        <p:spPr>
          <a:xfrm>
            <a:off x="7594900" y="3749040"/>
            <a:ext cx="2628900" cy="12573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000D6DF2-5EC9-46A0-9E08-7F638FC6AB67}"/>
              </a:ext>
            </a:extLst>
          </p:cNvPr>
          <p:cNvSpPr/>
          <p:nvPr/>
        </p:nvSpPr>
        <p:spPr>
          <a:xfrm>
            <a:off x="5006340" y="4377690"/>
            <a:ext cx="1089660" cy="51435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102C2132-BC6E-437B-A08B-5F1BC63586B8}"/>
              </a:ext>
            </a:extLst>
          </p:cNvPr>
          <p:cNvSpPr/>
          <p:nvPr/>
        </p:nvSpPr>
        <p:spPr>
          <a:xfrm>
            <a:off x="6225540" y="4377690"/>
            <a:ext cx="1089660" cy="51435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FB509B4-8A98-4FC2-965C-5E6C76352EAB}"/>
              </a:ext>
            </a:extLst>
          </p:cNvPr>
          <p:cNvSpPr txBox="1"/>
          <p:nvPr/>
        </p:nvSpPr>
        <p:spPr>
          <a:xfrm>
            <a:off x="1325432" y="135009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计算机内存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CE0912A-96A5-42D3-8298-BFE49B865BDB}"/>
              </a:ext>
            </a:extLst>
          </p:cNvPr>
          <p:cNvSpPr txBox="1"/>
          <p:nvPr/>
        </p:nvSpPr>
        <p:spPr>
          <a:xfrm>
            <a:off x="1672814" y="205572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栈区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1FC39F7-F1E1-4209-94AE-E7A020D1AB92}"/>
              </a:ext>
            </a:extLst>
          </p:cNvPr>
          <p:cNvSpPr txBox="1"/>
          <p:nvPr/>
        </p:nvSpPr>
        <p:spPr>
          <a:xfrm>
            <a:off x="2433266" y="327862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局部变量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62BF329-EF3E-4692-A1A0-71E50FDAE38B}"/>
              </a:ext>
            </a:extLst>
          </p:cNvPr>
          <p:cNvSpPr txBox="1"/>
          <p:nvPr/>
        </p:nvSpPr>
        <p:spPr>
          <a:xfrm>
            <a:off x="4882482" y="205572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堆区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334C710-BA83-4AEB-A502-BCA946E42030}"/>
              </a:ext>
            </a:extLst>
          </p:cNvPr>
          <p:cNvSpPr txBox="1"/>
          <p:nvPr/>
        </p:nvSpPr>
        <p:spPr>
          <a:xfrm>
            <a:off x="5006340" y="3820758"/>
            <a:ext cx="2117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静态存储区</a:t>
            </a:r>
            <a:r>
              <a:rPr lang="en-US" altLang="zh-CN" dirty="0"/>
              <a:t>/</a:t>
            </a:r>
            <a:r>
              <a:rPr lang="zh-CN" altLang="en-US" dirty="0"/>
              <a:t>全局区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26355C6-CBB1-4A55-8155-82DE430A912A}"/>
              </a:ext>
            </a:extLst>
          </p:cNvPr>
          <p:cNvSpPr txBox="1"/>
          <p:nvPr/>
        </p:nvSpPr>
        <p:spPr>
          <a:xfrm>
            <a:off x="5028774" y="445019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全局变量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1286ADC8-C8D4-4130-B41B-BD7353B4D17E}"/>
              </a:ext>
            </a:extLst>
          </p:cNvPr>
          <p:cNvSpPr txBox="1"/>
          <p:nvPr/>
        </p:nvSpPr>
        <p:spPr>
          <a:xfrm>
            <a:off x="6216372" y="444671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静态变量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9ACFD4D-3951-4315-9AC8-A76CF4AADAAC}"/>
              </a:ext>
            </a:extLst>
          </p:cNvPr>
          <p:cNvSpPr txBox="1"/>
          <p:nvPr/>
        </p:nvSpPr>
        <p:spPr>
          <a:xfrm>
            <a:off x="5551170" y="2425053"/>
            <a:ext cx="3977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malloc</a:t>
            </a:r>
            <a:r>
              <a:rPr lang="zh-CN" altLang="en-US" dirty="0"/>
              <a:t>函数 动态分配的数据，放在堆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A6C828E2-09FC-4A2D-AF00-756D9DA5551E}"/>
              </a:ext>
            </a:extLst>
          </p:cNvPr>
          <p:cNvSpPr txBox="1"/>
          <p:nvPr/>
        </p:nvSpPr>
        <p:spPr>
          <a:xfrm>
            <a:off x="7796604" y="382366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代码区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A4F601E-D58B-4850-8131-59D30FAEC3DC}"/>
              </a:ext>
            </a:extLst>
          </p:cNvPr>
          <p:cNvSpPr txBox="1"/>
          <p:nvPr/>
        </p:nvSpPr>
        <p:spPr>
          <a:xfrm>
            <a:off x="8081238" y="4230335"/>
            <a:ext cx="1656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存放代码</a:t>
            </a:r>
            <a:r>
              <a:rPr lang="en-US" altLang="zh-CN" dirty="0"/>
              <a:t>/</a:t>
            </a:r>
            <a:r>
              <a:rPr lang="zh-CN" altLang="en-US" dirty="0"/>
              <a:t>指令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77EABA28-7243-42BE-A9E2-14220D251304}"/>
              </a:ext>
            </a:extLst>
          </p:cNvPr>
          <p:cNvSpPr txBox="1"/>
          <p:nvPr/>
        </p:nvSpPr>
        <p:spPr>
          <a:xfrm>
            <a:off x="4164675" y="501396"/>
            <a:ext cx="32800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C</a:t>
            </a:r>
            <a:r>
              <a:rPr lang="zh-CN" altLang="en-US" sz="2800" b="1" dirty="0"/>
              <a:t>程序的内存布局图</a:t>
            </a:r>
          </a:p>
        </p:txBody>
      </p:sp>
    </p:spTree>
    <p:extLst>
      <p:ext uri="{BB962C8B-B14F-4D97-AF65-F5344CB8AC3E}">
        <p14:creationId xmlns:p14="http://schemas.microsoft.com/office/powerpoint/2010/main" val="19679124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262B8305-51CB-4E55-BFAE-2EE46CE126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8024515"/>
              </p:ext>
            </p:extLst>
          </p:nvPr>
        </p:nvGraphicFramePr>
        <p:xfrm>
          <a:off x="2032000" y="2319020"/>
          <a:ext cx="8128000" cy="2219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38582151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2887634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数据类型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初始化默认值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1902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int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8357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char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‘\0’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770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float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0.0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75761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double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0.0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98363030"/>
                  </a:ext>
                </a:extLst>
              </a:tr>
              <a:tr h="27748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pointer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NULL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834806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8297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31253EE2-2CAA-48E3-858B-EDFE1E5132E0}"/>
              </a:ext>
            </a:extLst>
          </p:cNvPr>
          <p:cNvCxnSpPr>
            <a:cxnSpLocks/>
          </p:cNvCxnSpPr>
          <p:nvPr/>
        </p:nvCxnSpPr>
        <p:spPr>
          <a:xfrm>
            <a:off x="2482338" y="128586"/>
            <a:ext cx="0" cy="4899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流程图: 决策 5">
            <a:extLst>
              <a:ext uri="{FF2B5EF4-FFF2-40B4-BE49-F238E27FC236}">
                <a16:creationId xmlns:a16="http://schemas.microsoft.com/office/drawing/2014/main" id="{BE1F5308-488A-40F4-87C1-1FA295C0569B}"/>
              </a:ext>
            </a:extLst>
          </p:cNvPr>
          <p:cNvSpPr/>
          <p:nvPr/>
        </p:nvSpPr>
        <p:spPr>
          <a:xfrm>
            <a:off x="1141231" y="744237"/>
            <a:ext cx="2671763" cy="1085850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条件表达式</a:t>
            </a:r>
            <a:r>
              <a:rPr lang="en-US" altLang="zh-CN" dirty="0"/>
              <a:t>1</a:t>
            </a:r>
            <a:endParaRPr lang="zh-CN" altLang="en-US" dirty="0"/>
          </a:p>
        </p:txBody>
      </p:sp>
      <p:cxnSp>
        <p:nvCxnSpPr>
          <p:cNvPr id="9" name="连接符: 肘形 8">
            <a:extLst>
              <a:ext uri="{FF2B5EF4-FFF2-40B4-BE49-F238E27FC236}">
                <a16:creationId xmlns:a16="http://schemas.microsoft.com/office/drawing/2014/main" id="{CB3FAACF-BED6-4D04-BB6D-32B1D3B2650C}"/>
              </a:ext>
            </a:extLst>
          </p:cNvPr>
          <p:cNvCxnSpPr>
            <a:cxnSpLocks/>
          </p:cNvCxnSpPr>
          <p:nvPr/>
        </p:nvCxnSpPr>
        <p:spPr>
          <a:xfrm>
            <a:off x="4070168" y="1287162"/>
            <a:ext cx="1268750" cy="862474"/>
          </a:xfrm>
          <a:prstGeom prst="bentConnector3">
            <a:avLst>
              <a:gd name="adj1" fmla="val 9998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连接符: 肘形 10">
            <a:extLst>
              <a:ext uri="{FF2B5EF4-FFF2-40B4-BE49-F238E27FC236}">
                <a16:creationId xmlns:a16="http://schemas.microsoft.com/office/drawing/2014/main" id="{DEC61706-EE79-4440-B971-F1B6D83160BA}"/>
              </a:ext>
            </a:extLst>
          </p:cNvPr>
          <p:cNvCxnSpPr>
            <a:cxnSpLocks/>
          </p:cNvCxnSpPr>
          <p:nvPr/>
        </p:nvCxnSpPr>
        <p:spPr>
          <a:xfrm rot="10800000" flipV="1">
            <a:off x="3339615" y="5028157"/>
            <a:ext cx="1999302" cy="842552"/>
          </a:xfrm>
          <a:prstGeom prst="bentConnector3">
            <a:avLst>
              <a:gd name="adj1" fmla="val 22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流程图: 决策 11">
            <a:extLst>
              <a:ext uri="{FF2B5EF4-FFF2-40B4-BE49-F238E27FC236}">
                <a16:creationId xmlns:a16="http://schemas.microsoft.com/office/drawing/2014/main" id="{D8AB117C-8EC0-4A4E-8218-8B1FD1CE3AD7}"/>
              </a:ext>
            </a:extLst>
          </p:cNvPr>
          <p:cNvSpPr/>
          <p:nvPr/>
        </p:nvSpPr>
        <p:spPr>
          <a:xfrm>
            <a:off x="4003036" y="2291278"/>
            <a:ext cx="2671763" cy="1085850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条件表达式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3" name="流程图: 过程 12">
            <a:extLst>
              <a:ext uri="{FF2B5EF4-FFF2-40B4-BE49-F238E27FC236}">
                <a16:creationId xmlns:a16="http://schemas.microsoft.com/office/drawing/2014/main" id="{8A81C286-9854-4A0D-B804-8B4646F96621}"/>
              </a:ext>
            </a:extLst>
          </p:cNvPr>
          <p:cNvSpPr/>
          <p:nvPr/>
        </p:nvSpPr>
        <p:spPr>
          <a:xfrm>
            <a:off x="1141231" y="2607339"/>
            <a:ext cx="2671763" cy="778438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执行代码块</a:t>
            </a:r>
            <a:r>
              <a:rPr lang="en-US" altLang="zh-CN" dirty="0"/>
              <a:t>1</a:t>
            </a:r>
            <a:endParaRPr lang="zh-CN" altLang="en-US" dirty="0"/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303B8D24-043E-4FF1-8C11-07F9188E6E54}"/>
              </a:ext>
            </a:extLst>
          </p:cNvPr>
          <p:cNvCxnSpPr>
            <a:cxnSpLocks/>
          </p:cNvCxnSpPr>
          <p:nvPr/>
        </p:nvCxnSpPr>
        <p:spPr>
          <a:xfrm>
            <a:off x="2479965" y="3634711"/>
            <a:ext cx="0" cy="2606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流程图: 过程 16">
            <a:extLst>
              <a:ext uri="{FF2B5EF4-FFF2-40B4-BE49-F238E27FC236}">
                <a16:creationId xmlns:a16="http://schemas.microsoft.com/office/drawing/2014/main" id="{D2F81996-CCD2-430A-87E0-7112FBC823AA}"/>
              </a:ext>
            </a:extLst>
          </p:cNvPr>
          <p:cNvSpPr/>
          <p:nvPr/>
        </p:nvSpPr>
        <p:spPr>
          <a:xfrm>
            <a:off x="4003036" y="4150056"/>
            <a:ext cx="2671763" cy="778438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执行代码块</a:t>
            </a:r>
            <a:r>
              <a:rPr lang="en-US" altLang="zh-CN" dirty="0"/>
              <a:t>2</a:t>
            </a:r>
            <a:endParaRPr lang="zh-CN" altLang="en-US" dirty="0"/>
          </a:p>
        </p:txBody>
      </p:sp>
      <p:cxnSp>
        <p:nvCxnSpPr>
          <p:cNvPr id="21" name="连接符: 肘形 20">
            <a:extLst>
              <a:ext uri="{FF2B5EF4-FFF2-40B4-BE49-F238E27FC236}">
                <a16:creationId xmlns:a16="http://schemas.microsoft.com/office/drawing/2014/main" id="{BC8BC37F-26CF-47E1-AB6F-3C7C0E695498}"/>
              </a:ext>
            </a:extLst>
          </p:cNvPr>
          <p:cNvCxnSpPr>
            <a:cxnSpLocks/>
          </p:cNvCxnSpPr>
          <p:nvPr/>
        </p:nvCxnSpPr>
        <p:spPr>
          <a:xfrm>
            <a:off x="6821960" y="2834203"/>
            <a:ext cx="1268750" cy="862474"/>
          </a:xfrm>
          <a:prstGeom prst="bentConnector3">
            <a:avLst>
              <a:gd name="adj1" fmla="val 9998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连接符: 肘形 23">
            <a:extLst>
              <a:ext uri="{FF2B5EF4-FFF2-40B4-BE49-F238E27FC236}">
                <a16:creationId xmlns:a16="http://schemas.microsoft.com/office/drawing/2014/main" id="{3C7A509E-0C1B-47BE-8D57-A62688CF0150}"/>
              </a:ext>
            </a:extLst>
          </p:cNvPr>
          <p:cNvCxnSpPr>
            <a:cxnSpLocks/>
          </p:cNvCxnSpPr>
          <p:nvPr/>
        </p:nvCxnSpPr>
        <p:spPr>
          <a:xfrm>
            <a:off x="8783476" y="3794788"/>
            <a:ext cx="1343051" cy="546260"/>
          </a:xfrm>
          <a:prstGeom prst="bentConnector3">
            <a:avLst>
              <a:gd name="adj1" fmla="val 9939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流程图: 过程 24">
            <a:extLst>
              <a:ext uri="{FF2B5EF4-FFF2-40B4-BE49-F238E27FC236}">
                <a16:creationId xmlns:a16="http://schemas.microsoft.com/office/drawing/2014/main" id="{75B1803B-A7E8-43E8-9F34-AE965AA7B760}"/>
              </a:ext>
            </a:extLst>
          </p:cNvPr>
          <p:cNvSpPr/>
          <p:nvPr/>
        </p:nvSpPr>
        <p:spPr>
          <a:xfrm>
            <a:off x="8711759" y="4475114"/>
            <a:ext cx="2671763" cy="778438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执行代码块</a:t>
            </a:r>
            <a:r>
              <a:rPr lang="en-US" altLang="zh-CN" dirty="0"/>
              <a:t>n</a:t>
            </a:r>
            <a:endParaRPr lang="zh-CN" altLang="en-US" dirty="0"/>
          </a:p>
        </p:txBody>
      </p:sp>
      <p:cxnSp>
        <p:nvCxnSpPr>
          <p:cNvPr id="26" name="连接符: 肘形 25">
            <a:extLst>
              <a:ext uri="{FF2B5EF4-FFF2-40B4-BE49-F238E27FC236}">
                <a16:creationId xmlns:a16="http://schemas.microsoft.com/office/drawing/2014/main" id="{F447CB67-0FFB-4D32-9EA4-28568B06B49F}"/>
              </a:ext>
            </a:extLst>
          </p:cNvPr>
          <p:cNvCxnSpPr>
            <a:cxnSpLocks/>
          </p:cNvCxnSpPr>
          <p:nvPr/>
        </p:nvCxnSpPr>
        <p:spPr>
          <a:xfrm rot="10800000" flipV="1">
            <a:off x="3339614" y="5362201"/>
            <a:ext cx="6715196" cy="975846"/>
          </a:xfrm>
          <a:prstGeom prst="bentConnector3">
            <a:avLst>
              <a:gd name="adj1" fmla="val -6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B049CC6B-A0E3-474E-843E-DB4A3F3E2090}"/>
              </a:ext>
            </a:extLst>
          </p:cNvPr>
          <p:cNvCxnSpPr>
            <a:cxnSpLocks/>
          </p:cNvCxnSpPr>
          <p:nvPr/>
        </p:nvCxnSpPr>
        <p:spPr>
          <a:xfrm>
            <a:off x="2477112" y="2002091"/>
            <a:ext cx="0" cy="4899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EF560F94-D370-4131-B9A8-92FDDF0E5136}"/>
              </a:ext>
            </a:extLst>
          </p:cNvPr>
          <p:cNvCxnSpPr>
            <a:cxnSpLocks/>
          </p:cNvCxnSpPr>
          <p:nvPr/>
        </p:nvCxnSpPr>
        <p:spPr>
          <a:xfrm>
            <a:off x="5338917" y="3533522"/>
            <a:ext cx="0" cy="4899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33435851-42D4-484D-A677-BD26FD850BF4}"/>
              </a:ext>
            </a:extLst>
          </p:cNvPr>
          <p:cNvSpPr txBox="1"/>
          <p:nvPr/>
        </p:nvSpPr>
        <p:spPr>
          <a:xfrm>
            <a:off x="7954323" y="3607164"/>
            <a:ext cx="5670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...</a:t>
            </a:r>
            <a:endParaRPr lang="zh-CN" altLang="en-US" sz="2800" b="1" dirty="0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FF0E5E42-8741-437A-AFB3-7369E9DC1B26}"/>
              </a:ext>
            </a:extLst>
          </p:cNvPr>
          <p:cNvSpPr txBox="1"/>
          <p:nvPr/>
        </p:nvSpPr>
        <p:spPr>
          <a:xfrm>
            <a:off x="4420382" y="854553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false</a:t>
            </a:r>
            <a:endParaRPr lang="zh-CN" altLang="en-US" dirty="0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84A574A2-E170-4E77-A7F8-991D61F07F55}"/>
              </a:ext>
            </a:extLst>
          </p:cNvPr>
          <p:cNvSpPr txBox="1"/>
          <p:nvPr/>
        </p:nvSpPr>
        <p:spPr>
          <a:xfrm>
            <a:off x="7140383" y="2400496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false</a:t>
            </a:r>
            <a:endParaRPr lang="zh-CN" altLang="en-US" dirty="0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57636FAF-42B3-45A2-9FBA-D67BE6E47DFC}"/>
              </a:ext>
            </a:extLst>
          </p:cNvPr>
          <p:cNvSpPr txBox="1"/>
          <p:nvPr/>
        </p:nvSpPr>
        <p:spPr>
          <a:xfrm>
            <a:off x="9139049" y="3393269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false</a:t>
            </a:r>
            <a:endParaRPr lang="zh-CN" altLang="en-US" dirty="0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55BB967E-A28F-44DD-A082-99BF521C824F}"/>
              </a:ext>
            </a:extLst>
          </p:cNvPr>
          <p:cNvSpPr txBox="1"/>
          <p:nvPr/>
        </p:nvSpPr>
        <p:spPr>
          <a:xfrm>
            <a:off x="1762049" y="2002091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true</a:t>
            </a:r>
            <a:endParaRPr lang="zh-CN" altLang="en-US" dirty="0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CCD70152-AAEA-4475-B0E0-D1A904B6BDE1}"/>
              </a:ext>
            </a:extLst>
          </p:cNvPr>
          <p:cNvSpPr txBox="1"/>
          <p:nvPr/>
        </p:nvSpPr>
        <p:spPr>
          <a:xfrm>
            <a:off x="4756706" y="3563871"/>
            <a:ext cx="582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true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176307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DA7BAABA-1A3B-4E09-91E8-DF4F9F4946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295689"/>
              </p:ext>
            </p:extLst>
          </p:nvPr>
        </p:nvGraphicFramePr>
        <p:xfrm>
          <a:off x="3763147" y="471091"/>
          <a:ext cx="4519719" cy="568514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506573">
                  <a:extLst>
                    <a:ext uri="{9D8B030D-6E8A-4147-A177-3AD203B41FA5}">
                      <a16:colId xmlns:a16="http://schemas.microsoft.com/office/drawing/2014/main" val="475355381"/>
                    </a:ext>
                  </a:extLst>
                </a:gridCol>
                <a:gridCol w="1506573">
                  <a:extLst>
                    <a:ext uri="{9D8B030D-6E8A-4147-A177-3AD203B41FA5}">
                      <a16:colId xmlns:a16="http://schemas.microsoft.com/office/drawing/2014/main" val="901497089"/>
                    </a:ext>
                  </a:extLst>
                </a:gridCol>
                <a:gridCol w="1506573">
                  <a:extLst>
                    <a:ext uri="{9D8B030D-6E8A-4147-A177-3AD203B41FA5}">
                      <a16:colId xmlns:a16="http://schemas.microsoft.com/office/drawing/2014/main" val="3427410120"/>
                    </a:ext>
                  </a:extLst>
                </a:gridCol>
              </a:tblGrid>
              <a:tr h="406082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0758802"/>
                  </a:ext>
                </a:extLst>
              </a:tr>
              <a:tr h="406082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1661159"/>
                  </a:ext>
                </a:extLst>
              </a:tr>
              <a:tr h="406082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29076787"/>
                  </a:ext>
                </a:extLst>
              </a:tr>
              <a:tr h="406082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23319105"/>
                  </a:ext>
                </a:extLst>
              </a:tr>
              <a:tr h="406082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9151800"/>
                  </a:ext>
                </a:extLst>
              </a:tr>
              <a:tr h="406082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6964215"/>
                  </a:ext>
                </a:extLst>
              </a:tr>
              <a:tr h="406082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88337142"/>
                  </a:ext>
                </a:extLst>
              </a:tr>
              <a:tr h="406082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72933784"/>
                  </a:ext>
                </a:extLst>
              </a:tr>
              <a:tr h="406082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9678657"/>
                  </a:ext>
                </a:extLst>
              </a:tr>
              <a:tr h="406082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1190718"/>
                  </a:ext>
                </a:extLst>
              </a:tr>
              <a:tr h="406082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0489762"/>
                  </a:ext>
                </a:extLst>
              </a:tr>
              <a:tr h="406082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8417539"/>
                  </a:ext>
                </a:extLst>
              </a:tr>
              <a:tr h="406082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8725221"/>
                  </a:ext>
                </a:extLst>
              </a:tr>
              <a:tr h="406082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59218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90494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连接符: 肘形 26">
            <a:extLst>
              <a:ext uri="{FF2B5EF4-FFF2-40B4-BE49-F238E27FC236}">
                <a16:creationId xmlns:a16="http://schemas.microsoft.com/office/drawing/2014/main" id="{09C6DC91-850F-4068-8787-942CB6A9CC01}"/>
              </a:ext>
            </a:extLst>
          </p:cNvPr>
          <p:cNvCxnSpPr>
            <a:cxnSpLocks/>
          </p:cNvCxnSpPr>
          <p:nvPr/>
        </p:nvCxnSpPr>
        <p:spPr>
          <a:xfrm flipV="1">
            <a:off x="2322657" y="3657703"/>
            <a:ext cx="1425061" cy="141752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31253EE2-2CAA-48E3-858B-EDFE1E5132E0}"/>
              </a:ext>
            </a:extLst>
          </p:cNvPr>
          <p:cNvCxnSpPr>
            <a:cxnSpLocks/>
          </p:cNvCxnSpPr>
          <p:nvPr/>
        </p:nvCxnSpPr>
        <p:spPr>
          <a:xfrm>
            <a:off x="1567942" y="99090"/>
            <a:ext cx="0" cy="2991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流程图: 决策 5">
            <a:extLst>
              <a:ext uri="{FF2B5EF4-FFF2-40B4-BE49-F238E27FC236}">
                <a16:creationId xmlns:a16="http://schemas.microsoft.com/office/drawing/2014/main" id="{BE1F5308-488A-40F4-87C1-1FA295C0569B}"/>
              </a:ext>
            </a:extLst>
          </p:cNvPr>
          <p:cNvSpPr/>
          <p:nvPr/>
        </p:nvSpPr>
        <p:spPr>
          <a:xfrm>
            <a:off x="226839" y="1770261"/>
            <a:ext cx="2671763" cy="985914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等于常量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3" name="流程图: 过程 12">
            <a:extLst>
              <a:ext uri="{FF2B5EF4-FFF2-40B4-BE49-F238E27FC236}">
                <a16:creationId xmlns:a16="http://schemas.microsoft.com/office/drawing/2014/main" id="{8A81C286-9854-4A0D-B804-8B4646F96621}"/>
              </a:ext>
            </a:extLst>
          </p:cNvPr>
          <p:cNvSpPr/>
          <p:nvPr/>
        </p:nvSpPr>
        <p:spPr>
          <a:xfrm>
            <a:off x="226839" y="476903"/>
            <a:ext cx="2671763" cy="778438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计算表达式的值</a:t>
            </a:r>
          </a:p>
        </p:txBody>
      </p:sp>
      <p:sp>
        <p:nvSpPr>
          <p:cNvPr id="17" name="流程图: 过程 16">
            <a:extLst>
              <a:ext uri="{FF2B5EF4-FFF2-40B4-BE49-F238E27FC236}">
                <a16:creationId xmlns:a16="http://schemas.microsoft.com/office/drawing/2014/main" id="{D2F81996-CCD2-430A-87E0-7112FBC823AA}"/>
              </a:ext>
            </a:extLst>
          </p:cNvPr>
          <p:cNvSpPr/>
          <p:nvPr/>
        </p:nvSpPr>
        <p:spPr>
          <a:xfrm>
            <a:off x="226839" y="3268484"/>
            <a:ext cx="2671763" cy="778438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执行代码块</a:t>
            </a:r>
            <a:r>
              <a:rPr lang="en-US" altLang="zh-CN" dirty="0"/>
              <a:t>1</a:t>
            </a:r>
            <a:endParaRPr lang="zh-CN" altLang="en-US" dirty="0"/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EF560F94-D370-4131-B9A8-92FDDF0E5136}"/>
              </a:ext>
            </a:extLst>
          </p:cNvPr>
          <p:cNvCxnSpPr>
            <a:cxnSpLocks/>
          </p:cNvCxnSpPr>
          <p:nvPr/>
        </p:nvCxnSpPr>
        <p:spPr>
          <a:xfrm>
            <a:off x="3118394" y="2267624"/>
            <a:ext cx="5262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文本框 44">
            <a:extLst>
              <a:ext uri="{FF2B5EF4-FFF2-40B4-BE49-F238E27FC236}">
                <a16:creationId xmlns:a16="http://schemas.microsoft.com/office/drawing/2014/main" id="{FF0E5E42-8741-437A-AFB3-7369E9DC1B26}"/>
              </a:ext>
            </a:extLst>
          </p:cNvPr>
          <p:cNvSpPr txBox="1"/>
          <p:nvPr/>
        </p:nvSpPr>
        <p:spPr>
          <a:xfrm>
            <a:off x="3024256" y="1888349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false</a:t>
            </a:r>
            <a:endParaRPr lang="zh-CN" altLang="en-US" dirty="0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55BB967E-A28F-44DD-A082-99BF521C824F}"/>
              </a:ext>
            </a:extLst>
          </p:cNvPr>
          <p:cNvSpPr txBox="1"/>
          <p:nvPr/>
        </p:nvSpPr>
        <p:spPr>
          <a:xfrm>
            <a:off x="1692854" y="2796655"/>
            <a:ext cx="631904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true</a:t>
            </a:r>
            <a:endParaRPr lang="zh-CN" altLang="en-US" dirty="0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CCD70152-AAEA-4475-B0E0-D1A904B6BDE1}"/>
              </a:ext>
            </a:extLst>
          </p:cNvPr>
          <p:cNvSpPr txBox="1"/>
          <p:nvPr/>
        </p:nvSpPr>
        <p:spPr>
          <a:xfrm>
            <a:off x="4491242" y="3549123"/>
            <a:ext cx="582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true</a:t>
            </a:r>
            <a:endParaRPr lang="zh-CN" altLang="en-US" dirty="0"/>
          </a:p>
        </p:txBody>
      </p:sp>
      <p:sp>
        <p:nvSpPr>
          <p:cNvPr id="10" name="流程图: 终止 9">
            <a:extLst>
              <a:ext uri="{FF2B5EF4-FFF2-40B4-BE49-F238E27FC236}">
                <a16:creationId xmlns:a16="http://schemas.microsoft.com/office/drawing/2014/main" id="{6B487B63-AA31-4604-8EDE-899BC1EE7CBC}"/>
              </a:ext>
            </a:extLst>
          </p:cNvPr>
          <p:cNvSpPr/>
          <p:nvPr/>
        </p:nvSpPr>
        <p:spPr>
          <a:xfrm>
            <a:off x="3824905" y="6194464"/>
            <a:ext cx="2569060" cy="594816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结束</a:t>
            </a:r>
            <a:r>
              <a:rPr lang="en-US" altLang="zh-CN" dirty="0"/>
              <a:t>switch</a:t>
            </a:r>
            <a:endParaRPr lang="zh-CN" altLang="en-US" dirty="0"/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F331736A-74A3-45E4-8635-CF9FD09A4B42}"/>
              </a:ext>
            </a:extLst>
          </p:cNvPr>
          <p:cNvCxnSpPr>
            <a:cxnSpLocks/>
          </p:cNvCxnSpPr>
          <p:nvPr/>
        </p:nvCxnSpPr>
        <p:spPr>
          <a:xfrm>
            <a:off x="1572867" y="1357614"/>
            <a:ext cx="0" cy="2991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C626EAB8-CDC9-416D-B867-4AFC86944AA7}"/>
              </a:ext>
            </a:extLst>
          </p:cNvPr>
          <p:cNvCxnSpPr>
            <a:cxnSpLocks/>
          </p:cNvCxnSpPr>
          <p:nvPr/>
        </p:nvCxnSpPr>
        <p:spPr>
          <a:xfrm>
            <a:off x="1577783" y="2866869"/>
            <a:ext cx="0" cy="2991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4D25F1A3-6279-4EDC-BC70-451B39E50889}"/>
              </a:ext>
            </a:extLst>
          </p:cNvPr>
          <p:cNvCxnSpPr>
            <a:cxnSpLocks/>
          </p:cNvCxnSpPr>
          <p:nvPr/>
        </p:nvCxnSpPr>
        <p:spPr>
          <a:xfrm>
            <a:off x="1572867" y="4169620"/>
            <a:ext cx="0" cy="2991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流程图: 决策 52">
            <a:extLst>
              <a:ext uri="{FF2B5EF4-FFF2-40B4-BE49-F238E27FC236}">
                <a16:creationId xmlns:a16="http://schemas.microsoft.com/office/drawing/2014/main" id="{26E8DA3F-0A32-42E4-9024-56E4C8244053}"/>
              </a:ext>
            </a:extLst>
          </p:cNvPr>
          <p:cNvSpPr/>
          <p:nvPr/>
        </p:nvSpPr>
        <p:spPr>
          <a:xfrm>
            <a:off x="3773554" y="1774667"/>
            <a:ext cx="2671763" cy="985914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等于常量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4" name="流程图: 过程 53">
            <a:extLst>
              <a:ext uri="{FF2B5EF4-FFF2-40B4-BE49-F238E27FC236}">
                <a16:creationId xmlns:a16="http://schemas.microsoft.com/office/drawing/2014/main" id="{C906F81A-B320-482B-AE7B-5C7A6F8626B8}"/>
              </a:ext>
            </a:extLst>
          </p:cNvPr>
          <p:cNvSpPr/>
          <p:nvPr/>
        </p:nvSpPr>
        <p:spPr>
          <a:xfrm>
            <a:off x="3773554" y="3272890"/>
            <a:ext cx="2671763" cy="778438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执行代码块</a:t>
            </a:r>
            <a:r>
              <a:rPr lang="en-US" altLang="zh-CN" dirty="0"/>
              <a:t>2</a:t>
            </a:r>
            <a:endParaRPr lang="zh-CN" altLang="en-US" dirty="0"/>
          </a:p>
        </p:txBody>
      </p: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CA06D737-9E27-4056-8387-D19AD0CF77D7}"/>
              </a:ext>
            </a:extLst>
          </p:cNvPr>
          <p:cNvCxnSpPr>
            <a:cxnSpLocks/>
          </p:cNvCxnSpPr>
          <p:nvPr/>
        </p:nvCxnSpPr>
        <p:spPr>
          <a:xfrm>
            <a:off x="5124498" y="2871275"/>
            <a:ext cx="0" cy="2991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8879AF22-ECA4-450A-92AA-D66EE58F46F7}"/>
              </a:ext>
            </a:extLst>
          </p:cNvPr>
          <p:cNvCxnSpPr>
            <a:cxnSpLocks/>
          </p:cNvCxnSpPr>
          <p:nvPr/>
        </p:nvCxnSpPr>
        <p:spPr>
          <a:xfrm>
            <a:off x="5119582" y="4174026"/>
            <a:ext cx="0" cy="2991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A09C5F09-5351-4CFB-99D9-4FE2898CE7C1}"/>
              </a:ext>
            </a:extLst>
          </p:cNvPr>
          <p:cNvCxnSpPr>
            <a:cxnSpLocks/>
          </p:cNvCxnSpPr>
          <p:nvPr/>
        </p:nvCxnSpPr>
        <p:spPr>
          <a:xfrm>
            <a:off x="6629125" y="2263218"/>
            <a:ext cx="5262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文本框 58">
            <a:extLst>
              <a:ext uri="{FF2B5EF4-FFF2-40B4-BE49-F238E27FC236}">
                <a16:creationId xmlns:a16="http://schemas.microsoft.com/office/drawing/2014/main" id="{9755C235-8581-4819-90D6-63777B1B0831}"/>
              </a:ext>
            </a:extLst>
          </p:cNvPr>
          <p:cNvSpPr txBox="1"/>
          <p:nvPr/>
        </p:nvSpPr>
        <p:spPr>
          <a:xfrm>
            <a:off x="8046217" y="3544717"/>
            <a:ext cx="582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true</a:t>
            </a:r>
            <a:endParaRPr lang="zh-CN" altLang="en-US" dirty="0"/>
          </a:p>
        </p:txBody>
      </p:sp>
      <p:sp>
        <p:nvSpPr>
          <p:cNvPr id="60" name="流程图: 决策 59">
            <a:extLst>
              <a:ext uri="{FF2B5EF4-FFF2-40B4-BE49-F238E27FC236}">
                <a16:creationId xmlns:a16="http://schemas.microsoft.com/office/drawing/2014/main" id="{557BC2C8-6007-474F-876C-B7661E0E2973}"/>
              </a:ext>
            </a:extLst>
          </p:cNvPr>
          <p:cNvSpPr/>
          <p:nvPr/>
        </p:nvSpPr>
        <p:spPr>
          <a:xfrm>
            <a:off x="7328529" y="1770261"/>
            <a:ext cx="2671763" cy="985914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等于常量</a:t>
            </a:r>
            <a:r>
              <a:rPr lang="en-US" altLang="zh-CN" dirty="0"/>
              <a:t>n</a:t>
            </a:r>
            <a:endParaRPr lang="zh-CN" altLang="en-US" dirty="0"/>
          </a:p>
        </p:txBody>
      </p:sp>
      <p:sp>
        <p:nvSpPr>
          <p:cNvPr id="61" name="流程图: 过程 60">
            <a:extLst>
              <a:ext uri="{FF2B5EF4-FFF2-40B4-BE49-F238E27FC236}">
                <a16:creationId xmlns:a16="http://schemas.microsoft.com/office/drawing/2014/main" id="{130E73D7-09CB-4C7C-8341-68DADF8B86D2}"/>
              </a:ext>
            </a:extLst>
          </p:cNvPr>
          <p:cNvSpPr/>
          <p:nvPr/>
        </p:nvSpPr>
        <p:spPr>
          <a:xfrm>
            <a:off x="7328529" y="3268484"/>
            <a:ext cx="2671763" cy="778438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执行代码块</a:t>
            </a:r>
            <a:r>
              <a:rPr lang="en-US" altLang="zh-CN" dirty="0"/>
              <a:t>n</a:t>
            </a:r>
            <a:endParaRPr lang="zh-CN" altLang="en-US" dirty="0"/>
          </a:p>
        </p:txBody>
      </p: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3D43D5B9-3FED-474A-9479-88D8BB262620}"/>
              </a:ext>
            </a:extLst>
          </p:cNvPr>
          <p:cNvCxnSpPr>
            <a:cxnSpLocks/>
          </p:cNvCxnSpPr>
          <p:nvPr/>
        </p:nvCxnSpPr>
        <p:spPr>
          <a:xfrm>
            <a:off x="8679473" y="2866869"/>
            <a:ext cx="0" cy="2991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2BC6E265-61B4-4506-ABB7-440618E1A5AE}"/>
              </a:ext>
            </a:extLst>
          </p:cNvPr>
          <p:cNvCxnSpPr>
            <a:cxnSpLocks/>
          </p:cNvCxnSpPr>
          <p:nvPr/>
        </p:nvCxnSpPr>
        <p:spPr>
          <a:xfrm>
            <a:off x="8674557" y="4169620"/>
            <a:ext cx="0" cy="2991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流程图: 过程 64">
            <a:extLst>
              <a:ext uri="{FF2B5EF4-FFF2-40B4-BE49-F238E27FC236}">
                <a16:creationId xmlns:a16="http://schemas.microsoft.com/office/drawing/2014/main" id="{921234A5-7156-4C03-9E17-777CFD1D358B}"/>
              </a:ext>
            </a:extLst>
          </p:cNvPr>
          <p:cNvSpPr/>
          <p:nvPr/>
        </p:nvSpPr>
        <p:spPr>
          <a:xfrm>
            <a:off x="10401104" y="3274348"/>
            <a:ext cx="1653010" cy="778438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default</a:t>
            </a:r>
            <a:r>
              <a:rPr lang="zh-CN" altLang="en-US" dirty="0"/>
              <a:t>语句</a:t>
            </a:r>
          </a:p>
        </p:txBody>
      </p:sp>
      <p:cxnSp>
        <p:nvCxnSpPr>
          <p:cNvPr id="76" name="连接符: 肘形 75">
            <a:extLst>
              <a:ext uri="{FF2B5EF4-FFF2-40B4-BE49-F238E27FC236}">
                <a16:creationId xmlns:a16="http://schemas.microsoft.com/office/drawing/2014/main" id="{C26264AA-CD70-4D72-9AC6-BBC3500FE7ED}"/>
              </a:ext>
            </a:extLst>
          </p:cNvPr>
          <p:cNvCxnSpPr>
            <a:cxnSpLocks/>
          </p:cNvCxnSpPr>
          <p:nvPr/>
        </p:nvCxnSpPr>
        <p:spPr>
          <a:xfrm flipV="1">
            <a:off x="5881647" y="3666664"/>
            <a:ext cx="1425061" cy="141752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流程图: 决策 55">
            <a:extLst>
              <a:ext uri="{FF2B5EF4-FFF2-40B4-BE49-F238E27FC236}">
                <a16:creationId xmlns:a16="http://schemas.microsoft.com/office/drawing/2014/main" id="{893E7ADC-A2EA-4566-B81C-4616B7D8C013}"/>
              </a:ext>
            </a:extLst>
          </p:cNvPr>
          <p:cNvSpPr/>
          <p:nvPr/>
        </p:nvSpPr>
        <p:spPr>
          <a:xfrm>
            <a:off x="3773554" y="4586673"/>
            <a:ext cx="2671763" cy="985914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是否有</a:t>
            </a:r>
            <a:r>
              <a:rPr lang="en-US" altLang="zh-CN" dirty="0"/>
              <a:t>break</a:t>
            </a:r>
            <a:endParaRPr lang="zh-CN" altLang="en-US" dirty="0"/>
          </a:p>
        </p:txBody>
      </p:sp>
      <p:cxnSp>
        <p:nvCxnSpPr>
          <p:cNvPr id="77" name="连接符: 肘形 76">
            <a:extLst>
              <a:ext uri="{FF2B5EF4-FFF2-40B4-BE49-F238E27FC236}">
                <a16:creationId xmlns:a16="http://schemas.microsoft.com/office/drawing/2014/main" id="{55782964-98D9-407B-95A9-8F0A36B3A325}"/>
              </a:ext>
            </a:extLst>
          </p:cNvPr>
          <p:cNvCxnSpPr>
            <a:cxnSpLocks/>
          </p:cNvCxnSpPr>
          <p:nvPr/>
        </p:nvCxnSpPr>
        <p:spPr>
          <a:xfrm flipV="1">
            <a:off x="8949549" y="3666664"/>
            <a:ext cx="1425061" cy="1417522"/>
          </a:xfrm>
          <a:prstGeom prst="bentConnector3">
            <a:avLst>
              <a:gd name="adj1" fmla="val 7907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流程图: 决策 62">
            <a:extLst>
              <a:ext uri="{FF2B5EF4-FFF2-40B4-BE49-F238E27FC236}">
                <a16:creationId xmlns:a16="http://schemas.microsoft.com/office/drawing/2014/main" id="{0C6C040B-FE70-4805-9DE6-65788097A791}"/>
              </a:ext>
            </a:extLst>
          </p:cNvPr>
          <p:cNvSpPr/>
          <p:nvPr/>
        </p:nvSpPr>
        <p:spPr>
          <a:xfrm>
            <a:off x="7328529" y="4582267"/>
            <a:ext cx="2671763" cy="985914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是否有</a:t>
            </a:r>
            <a:r>
              <a:rPr lang="en-US" altLang="zh-CN" dirty="0"/>
              <a:t>break</a:t>
            </a:r>
            <a:endParaRPr lang="zh-CN" altLang="en-US" dirty="0"/>
          </a:p>
        </p:txBody>
      </p:sp>
      <p:cxnSp>
        <p:nvCxnSpPr>
          <p:cNvPr id="80" name="连接符: 肘形 79">
            <a:extLst>
              <a:ext uri="{FF2B5EF4-FFF2-40B4-BE49-F238E27FC236}">
                <a16:creationId xmlns:a16="http://schemas.microsoft.com/office/drawing/2014/main" id="{EE00CBB3-9B91-4AE2-849D-34003AD60C5E}"/>
              </a:ext>
            </a:extLst>
          </p:cNvPr>
          <p:cNvCxnSpPr>
            <a:cxnSpLocks/>
          </p:cNvCxnSpPr>
          <p:nvPr/>
        </p:nvCxnSpPr>
        <p:spPr>
          <a:xfrm>
            <a:off x="10173423" y="2263218"/>
            <a:ext cx="1054186" cy="827752"/>
          </a:xfrm>
          <a:prstGeom prst="bentConnector3">
            <a:avLst>
              <a:gd name="adj1" fmla="val 10014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连接符: 肘形 84">
            <a:extLst>
              <a:ext uri="{FF2B5EF4-FFF2-40B4-BE49-F238E27FC236}">
                <a16:creationId xmlns:a16="http://schemas.microsoft.com/office/drawing/2014/main" id="{C2A86A02-24D4-464E-B994-993EBF0285AE}"/>
              </a:ext>
            </a:extLst>
          </p:cNvPr>
          <p:cNvCxnSpPr>
            <a:cxnSpLocks/>
          </p:cNvCxnSpPr>
          <p:nvPr/>
        </p:nvCxnSpPr>
        <p:spPr>
          <a:xfrm>
            <a:off x="1562721" y="5437000"/>
            <a:ext cx="3510732" cy="406588"/>
          </a:xfrm>
          <a:prstGeom prst="bentConnector3">
            <a:avLst>
              <a:gd name="adj1" fmla="val -5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流程图: 决策 50">
            <a:extLst>
              <a:ext uri="{FF2B5EF4-FFF2-40B4-BE49-F238E27FC236}">
                <a16:creationId xmlns:a16="http://schemas.microsoft.com/office/drawing/2014/main" id="{22082C5E-70EC-4EA4-AD03-098F36BFE760}"/>
              </a:ext>
            </a:extLst>
          </p:cNvPr>
          <p:cNvSpPr/>
          <p:nvPr/>
        </p:nvSpPr>
        <p:spPr>
          <a:xfrm>
            <a:off x="226839" y="4582267"/>
            <a:ext cx="2671763" cy="985914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是否有</a:t>
            </a:r>
            <a:r>
              <a:rPr lang="en-US" altLang="zh-CN" dirty="0"/>
              <a:t>break</a:t>
            </a:r>
            <a:endParaRPr lang="zh-CN" altLang="en-US" dirty="0"/>
          </a:p>
        </p:txBody>
      </p: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C096D89A-4D5A-47AA-90D1-549ABF334FDC}"/>
              </a:ext>
            </a:extLst>
          </p:cNvPr>
          <p:cNvCxnSpPr/>
          <p:nvPr/>
        </p:nvCxnSpPr>
        <p:spPr>
          <a:xfrm>
            <a:off x="5119582" y="5640294"/>
            <a:ext cx="0" cy="4864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连接符: 肘形 90">
            <a:extLst>
              <a:ext uri="{FF2B5EF4-FFF2-40B4-BE49-F238E27FC236}">
                <a16:creationId xmlns:a16="http://schemas.microsoft.com/office/drawing/2014/main" id="{5C93C268-358B-4156-9423-B30135BA475B}"/>
              </a:ext>
            </a:extLst>
          </p:cNvPr>
          <p:cNvCxnSpPr>
            <a:cxnSpLocks/>
            <a:stCxn id="63" idx="2"/>
          </p:cNvCxnSpPr>
          <p:nvPr/>
        </p:nvCxnSpPr>
        <p:spPr>
          <a:xfrm rot="5400000">
            <a:off x="6777359" y="3956535"/>
            <a:ext cx="275407" cy="349869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连接符: 肘形 93">
            <a:extLst>
              <a:ext uri="{FF2B5EF4-FFF2-40B4-BE49-F238E27FC236}">
                <a16:creationId xmlns:a16="http://schemas.microsoft.com/office/drawing/2014/main" id="{4C55CEE9-B2A4-435A-87F9-6A61258D7D7C}"/>
              </a:ext>
            </a:extLst>
          </p:cNvPr>
          <p:cNvCxnSpPr>
            <a:cxnSpLocks/>
          </p:cNvCxnSpPr>
          <p:nvPr/>
        </p:nvCxnSpPr>
        <p:spPr>
          <a:xfrm rot="10800000" flipV="1">
            <a:off x="5165713" y="4169618"/>
            <a:ext cx="6061897" cy="1862815"/>
          </a:xfrm>
          <a:prstGeom prst="bentConnector3">
            <a:avLst>
              <a:gd name="adj1" fmla="val 3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文本框 97">
            <a:extLst>
              <a:ext uri="{FF2B5EF4-FFF2-40B4-BE49-F238E27FC236}">
                <a16:creationId xmlns:a16="http://schemas.microsoft.com/office/drawing/2014/main" id="{2E465C16-8691-4647-A63E-51DF4C2A7841}"/>
              </a:ext>
            </a:extLst>
          </p:cNvPr>
          <p:cNvSpPr txBox="1"/>
          <p:nvPr/>
        </p:nvSpPr>
        <p:spPr>
          <a:xfrm>
            <a:off x="5186163" y="2805839"/>
            <a:ext cx="631904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true</a:t>
            </a:r>
            <a:endParaRPr lang="zh-CN" altLang="en-US" dirty="0"/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2140D905-FEFD-4013-975C-9D851ABFACD7}"/>
              </a:ext>
            </a:extLst>
          </p:cNvPr>
          <p:cNvSpPr txBox="1"/>
          <p:nvPr/>
        </p:nvSpPr>
        <p:spPr>
          <a:xfrm>
            <a:off x="8791455" y="2805838"/>
            <a:ext cx="631904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true</a:t>
            </a:r>
            <a:endParaRPr lang="zh-CN" altLang="en-US" dirty="0"/>
          </a:p>
        </p:txBody>
      </p:sp>
      <p:sp>
        <p:nvSpPr>
          <p:cNvPr id="100" name="文本框 99">
            <a:extLst>
              <a:ext uri="{FF2B5EF4-FFF2-40B4-BE49-F238E27FC236}">
                <a16:creationId xmlns:a16="http://schemas.microsoft.com/office/drawing/2014/main" id="{F40E89B2-4DAF-4869-8EB9-D71DF2584126}"/>
              </a:ext>
            </a:extLst>
          </p:cNvPr>
          <p:cNvSpPr txBox="1"/>
          <p:nvPr/>
        </p:nvSpPr>
        <p:spPr>
          <a:xfrm>
            <a:off x="6555957" y="1882368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false</a:t>
            </a:r>
            <a:endParaRPr lang="zh-CN" altLang="en-US" dirty="0"/>
          </a:p>
        </p:txBody>
      </p:sp>
      <p:sp>
        <p:nvSpPr>
          <p:cNvPr id="101" name="文本框 100">
            <a:extLst>
              <a:ext uri="{FF2B5EF4-FFF2-40B4-BE49-F238E27FC236}">
                <a16:creationId xmlns:a16="http://schemas.microsoft.com/office/drawing/2014/main" id="{DB4C587A-3A74-4D01-AAB4-ED4C509173D7}"/>
              </a:ext>
            </a:extLst>
          </p:cNvPr>
          <p:cNvSpPr txBox="1"/>
          <p:nvPr/>
        </p:nvSpPr>
        <p:spPr>
          <a:xfrm>
            <a:off x="10384564" y="1882368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false</a:t>
            </a:r>
            <a:endParaRPr lang="zh-CN" altLang="en-US" dirty="0"/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85E33B8F-33E7-4B3A-8420-699D9E67C1C7}"/>
              </a:ext>
            </a:extLst>
          </p:cNvPr>
          <p:cNvSpPr txBox="1"/>
          <p:nvPr/>
        </p:nvSpPr>
        <p:spPr>
          <a:xfrm>
            <a:off x="5231071" y="548082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有</a:t>
            </a:r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6A2BD82B-D175-45BE-9427-5B2A7320BB12}"/>
              </a:ext>
            </a:extLst>
          </p:cNvPr>
          <p:cNvSpPr txBox="1"/>
          <p:nvPr/>
        </p:nvSpPr>
        <p:spPr>
          <a:xfrm>
            <a:off x="1773405" y="548082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有</a:t>
            </a:r>
          </a:p>
        </p:txBody>
      </p:sp>
      <p:sp>
        <p:nvSpPr>
          <p:cNvPr id="106" name="文本框 105">
            <a:extLst>
              <a:ext uri="{FF2B5EF4-FFF2-40B4-BE49-F238E27FC236}">
                <a16:creationId xmlns:a16="http://schemas.microsoft.com/office/drawing/2014/main" id="{A9EFA18B-9A3B-42D4-ACCC-8DCC3AC77EC7}"/>
              </a:ext>
            </a:extLst>
          </p:cNvPr>
          <p:cNvSpPr txBox="1"/>
          <p:nvPr/>
        </p:nvSpPr>
        <p:spPr>
          <a:xfrm>
            <a:off x="8758298" y="551419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有</a:t>
            </a:r>
          </a:p>
        </p:txBody>
      </p:sp>
      <p:sp>
        <p:nvSpPr>
          <p:cNvPr id="107" name="文本框 106">
            <a:extLst>
              <a:ext uri="{FF2B5EF4-FFF2-40B4-BE49-F238E27FC236}">
                <a16:creationId xmlns:a16="http://schemas.microsoft.com/office/drawing/2014/main" id="{5B359B97-3542-4A52-938A-41B430C1D3CE}"/>
              </a:ext>
            </a:extLst>
          </p:cNvPr>
          <p:cNvSpPr txBox="1"/>
          <p:nvPr/>
        </p:nvSpPr>
        <p:spPr>
          <a:xfrm>
            <a:off x="3011173" y="4052259"/>
            <a:ext cx="3372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没有</a:t>
            </a:r>
          </a:p>
        </p:txBody>
      </p:sp>
      <p:sp>
        <p:nvSpPr>
          <p:cNvPr id="108" name="文本框 107">
            <a:extLst>
              <a:ext uri="{FF2B5EF4-FFF2-40B4-BE49-F238E27FC236}">
                <a16:creationId xmlns:a16="http://schemas.microsoft.com/office/drawing/2014/main" id="{8DF1B85C-99A6-470E-9E03-925F15DF0A43}"/>
              </a:ext>
            </a:extLst>
          </p:cNvPr>
          <p:cNvSpPr txBox="1"/>
          <p:nvPr/>
        </p:nvSpPr>
        <p:spPr>
          <a:xfrm>
            <a:off x="6551349" y="4059361"/>
            <a:ext cx="3372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没有</a:t>
            </a:r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89AC3742-5334-4BD2-8978-16A734E458CD}"/>
              </a:ext>
            </a:extLst>
          </p:cNvPr>
          <p:cNvSpPr txBox="1"/>
          <p:nvPr/>
        </p:nvSpPr>
        <p:spPr>
          <a:xfrm>
            <a:off x="10014580" y="4059930"/>
            <a:ext cx="3372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没有</a:t>
            </a:r>
          </a:p>
        </p:txBody>
      </p:sp>
    </p:spTree>
    <p:extLst>
      <p:ext uri="{BB962C8B-B14F-4D97-AF65-F5344CB8AC3E}">
        <p14:creationId xmlns:p14="http://schemas.microsoft.com/office/powerpoint/2010/main" val="2998937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图: 过程 3">
            <a:extLst>
              <a:ext uri="{FF2B5EF4-FFF2-40B4-BE49-F238E27FC236}">
                <a16:creationId xmlns:a16="http://schemas.microsoft.com/office/drawing/2014/main" id="{91A580A5-1FDE-4961-A172-775DF07F6CBA}"/>
              </a:ext>
            </a:extLst>
          </p:cNvPr>
          <p:cNvSpPr/>
          <p:nvPr/>
        </p:nvSpPr>
        <p:spPr>
          <a:xfrm>
            <a:off x="3486150" y="357188"/>
            <a:ext cx="3871913" cy="1042987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循环变量初始化</a:t>
            </a: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04DAC6D1-2CD9-4E95-BD21-E31F771F2E80}"/>
              </a:ext>
            </a:extLst>
          </p:cNvPr>
          <p:cNvCxnSpPr/>
          <p:nvPr/>
        </p:nvCxnSpPr>
        <p:spPr>
          <a:xfrm>
            <a:off x="5422106" y="1480018"/>
            <a:ext cx="0" cy="714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流程图: 决策 6">
            <a:extLst>
              <a:ext uri="{FF2B5EF4-FFF2-40B4-BE49-F238E27FC236}">
                <a16:creationId xmlns:a16="http://schemas.microsoft.com/office/drawing/2014/main" id="{21094D64-B0C4-48E0-8B8C-CADDEC5D07D9}"/>
              </a:ext>
            </a:extLst>
          </p:cNvPr>
          <p:cNvSpPr/>
          <p:nvPr/>
        </p:nvSpPr>
        <p:spPr>
          <a:xfrm>
            <a:off x="3486150" y="2318157"/>
            <a:ext cx="3871911" cy="1042987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循环条件</a:t>
            </a: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72ED6D9C-5F29-40CF-B8B0-69714DFB5AC1}"/>
              </a:ext>
            </a:extLst>
          </p:cNvPr>
          <p:cNvCxnSpPr/>
          <p:nvPr/>
        </p:nvCxnSpPr>
        <p:spPr>
          <a:xfrm>
            <a:off x="5422105" y="3514723"/>
            <a:ext cx="0" cy="714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流程图: 过程 8">
            <a:extLst>
              <a:ext uri="{FF2B5EF4-FFF2-40B4-BE49-F238E27FC236}">
                <a16:creationId xmlns:a16="http://schemas.microsoft.com/office/drawing/2014/main" id="{09626569-0896-456C-B638-442B64847201}"/>
              </a:ext>
            </a:extLst>
          </p:cNvPr>
          <p:cNvSpPr/>
          <p:nvPr/>
        </p:nvSpPr>
        <p:spPr>
          <a:xfrm>
            <a:off x="3477183" y="4398224"/>
            <a:ext cx="3871913" cy="1042987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循环体</a:t>
            </a:r>
            <a:r>
              <a:rPr lang="en-US" altLang="zh-CN" dirty="0"/>
              <a:t>;</a:t>
            </a:r>
          </a:p>
          <a:p>
            <a:pPr algn="ctr"/>
            <a:r>
              <a:rPr lang="zh-CN" altLang="en-US" dirty="0"/>
              <a:t>循环变量迭代</a:t>
            </a:r>
            <a:r>
              <a:rPr lang="en-US" altLang="zh-CN" dirty="0"/>
              <a:t>;</a:t>
            </a:r>
            <a:endParaRPr lang="zh-CN" altLang="en-US" dirty="0"/>
          </a:p>
        </p:txBody>
      </p:sp>
      <p:sp>
        <p:nvSpPr>
          <p:cNvPr id="10" name="流程图: 终止 9">
            <a:extLst>
              <a:ext uri="{FF2B5EF4-FFF2-40B4-BE49-F238E27FC236}">
                <a16:creationId xmlns:a16="http://schemas.microsoft.com/office/drawing/2014/main" id="{BACB76F2-6A5E-41BF-8C27-438BC5059C3B}"/>
              </a:ext>
            </a:extLst>
          </p:cNvPr>
          <p:cNvSpPr/>
          <p:nvPr/>
        </p:nvSpPr>
        <p:spPr>
          <a:xfrm>
            <a:off x="4212322" y="5933442"/>
            <a:ext cx="2401633" cy="851501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while</a:t>
            </a:r>
            <a:r>
              <a:rPr lang="zh-CN" altLang="en-US" dirty="0"/>
              <a:t>结束</a:t>
            </a:r>
          </a:p>
        </p:txBody>
      </p:sp>
      <p:cxnSp>
        <p:nvCxnSpPr>
          <p:cNvPr id="12" name="连接符: 肘形 11">
            <a:extLst>
              <a:ext uri="{FF2B5EF4-FFF2-40B4-BE49-F238E27FC236}">
                <a16:creationId xmlns:a16="http://schemas.microsoft.com/office/drawing/2014/main" id="{E04A4A74-FC27-4618-AEE2-5027F46040DB}"/>
              </a:ext>
            </a:extLst>
          </p:cNvPr>
          <p:cNvCxnSpPr>
            <a:cxnSpLocks/>
          </p:cNvCxnSpPr>
          <p:nvPr/>
        </p:nvCxnSpPr>
        <p:spPr>
          <a:xfrm rot="16200000" flipV="1">
            <a:off x="7589575" y="2917062"/>
            <a:ext cx="2077907" cy="1927408"/>
          </a:xfrm>
          <a:prstGeom prst="bentConnector3">
            <a:avLst>
              <a:gd name="adj1" fmla="val 10004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D771F39F-33D6-490B-80DF-8AD13DC74563}"/>
              </a:ext>
            </a:extLst>
          </p:cNvPr>
          <p:cNvCxnSpPr/>
          <p:nvPr/>
        </p:nvCxnSpPr>
        <p:spPr>
          <a:xfrm>
            <a:off x="7358061" y="4922235"/>
            <a:ext cx="224313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CFFA05AF-A745-43F0-8672-43EFF15D294A}"/>
              </a:ext>
            </a:extLst>
          </p:cNvPr>
          <p:cNvCxnSpPr/>
          <p:nvPr/>
        </p:nvCxnSpPr>
        <p:spPr>
          <a:xfrm>
            <a:off x="1234045" y="2841812"/>
            <a:ext cx="224313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连接符: 肘形 19">
            <a:extLst>
              <a:ext uri="{FF2B5EF4-FFF2-40B4-BE49-F238E27FC236}">
                <a16:creationId xmlns:a16="http://schemas.microsoft.com/office/drawing/2014/main" id="{A8C996C7-0AA9-4164-A2CA-891AE915292B}"/>
              </a:ext>
            </a:extLst>
          </p:cNvPr>
          <p:cNvCxnSpPr>
            <a:cxnSpLocks/>
          </p:cNvCxnSpPr>
          <p:nvPr/>
        </p:nvCxnSpPr>
        <p:spPr>
          <a:xfrm rot="16200000" flipH="1">
            <a:off x="758831" y="3305899"/>
            <a:ext cx="3641832" cy="2709334"/>
          </a:xfrm>
          <a:prstGeom prst="bentConnector3">
            <a:avLst>
              <a:gd name="adj1" fmla="val 9982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DB746164-4B22-4DE8-9526-40D1AA004314}"/>
              </a:ext>
            </a:extLst>
          </p:cNvPr>
          <p:cNvSpPr txBox="1"/>
          <p:nvPr/>
        </p:nvSpPr>
        <p:spPr>
          <a:xfrm>
            <a:off x="5427268" y="3621768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true</a:t>
            </a:r>
            <a:endParaRPr lang="zh-CN" altLang="en-US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FD4187A8-C53B-479A-906C-D7E342BA72D1}"/>
              </a:ext>
            </a:extLst>
          </p:cNvPr>
          <p:cNvSpPr txBox="1"/>
          <p:nvPr/>
        </p:nvSpPr>
        <p:spPr>
          <a:xfrm>
            <a:off x="1266330" y="3621768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false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350329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BB9CB620-B6B0-49F3-AC21-B9C7594A476A}"/>
              </a:ext>
            </a:extLst>
          </p:cNvPr>
          <p:cNvCxnSpPr>
            <a:cxnSpLocks/>
          </p:cNvCxnSpPr>
          <p:nvPr/>
        </p:nvCxnSpPr>
        <p:spPr>
          <a:xfrm>
            <a:off x="5689225" y="122705"/>
            <a:ext cx="0" cy="657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流程图: 过程 5">
            <a:extLst>
              <a:ext uri="{FF2B5EF4-FFF2-40B4-BE49-F238E27FC236}">
                <a16:creationId xmlns:a16="http://schemas.microsoft.com/office/drawing/2014/main" id="{EE6A1792-3782-4DBF-8AA5-1F5F82A8A229}"/>
              </a:ext>
            </a:extLst>
          </p:cNvPr>
          <p:cNvSpPr/>
          <p:nvPr/>
        </p:nvSpPr>
        <p:spPr>
          <a:xfrm>
            <a:off x="4582714" y="845838"/>
            <a:ext cx="2207419" cy="757236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循环变量初始化</a:t>
            </a:r>
          </a:p>
        </p:txBody>
      </p:sp>
      <p:sp>
        <p:nvSpPr>
          <p:cNvPr id="8" name="流程图: 决策 7">
            <a:extLst>
              <a:ext uri="{FF2B5EF4-FFF2-40B4-BE49-F238E27FC236}">
                <a16:creationId xmlns:a16="http://schemas.microsoft.com/office/drawing/2014/main" id="{F8BAFAE2-78A7-4E7B-925C-729D9649B77A}"/>
              </a:ext>
            </a:extLst>
          </p:cNvPr>
          <p:cNvSpPr/>
          <p:nvPr/>
        </p:nvSpPr>
        <p:spPr>
          <a:xfrm>
            <a:off x="4221954" y="4245000"/>
            <a:ext cx="2928938" cy="671512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循环条件</a:t>
            </a:r>
          </a:p>
        </p:txBody>
      </p:sp>
      <p:sp>
        <p:nvSpPr>
          <p:cNvPr id="10" name="流程图: 终止 9">
            <a:extLst>
              <a:ext uri="{FF2B5EF4-FFF2-40B4-BE49-F238E27FC236}">
                <a16:creationId xmlns:a16="http://schemas.microsoft.com/office/drawing/2014/main" id="{66433375-D885-4121-AB8D-F6CD5F0E841B}"/>
              </a:ext>
            </a:extLst>
          </p:cNvPr>
          <p:cNvSpPr/>
          <p:nvPr/>
        </p:nvSpPr>
        <p:spPr>
          <a:xfrm>
            <a:off x="4585095" y="5911873"/>
            <a:ext cx="2202656" cy="671512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退出</a:t>
            </a:r>
            <a:r>
              <a:rPr lang="en-US" altLang="zh-CN" dirty="0"/>
              <a:t>do-while</a:t>
            </a:r>
            <a:r>
              <a:rPr lang="zh-CN" altLang="en-US" dirty="0"/>
              <a:t>循环</a:t>
            </a:r>
          </a:p>
        </p:txBody>
      </p:sp>
      <p:cxnSp>
        <p:nvCxnSpPr>
          <p:cNvPr id="12" name="连接符: 肘形 11">
            <a:extLst>
              <a:ext uri="{FF2B5EF4-FFF2-40B4-BE49-F238E27FC236}">
                <a16:creationId xmlns:a16="http://schemas.microsoft.com/office/drawing/2014/main" id="{00C948F4-219D-4D10-B553-A7F74E1F5BB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797976" y="3126033"/>
            <a:ext cx="1573989" cy="1273968"/>
          </a:xfrm>
          <a:prstGeom prst="bentConnector3">
            <a:avLst>
              <a:gd name="adj1" fmla="val 9992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C2BFE805-E159-4383-A719-A66FD0E47927}"/>
              </a:ext>
            </a:extLst>
          </p:cNvPr>
          <p:cNvCxnSpPr>
            <a:stCxn id="8" idx="1"/>
          </p:cNvCxnSpPr>
          <p:nvPr/>
        </p:nvCxnSpPr>
        <p:spPr>
          <a:xfrm flipH="1">
            <a:off x="2947986" y="4580756"/>
            <a:ext cx="127396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流程图: 过程 18">
            <a:extLst>
              <a:ext uri="{FF2B5EF4-FFF2-40B4-BE49-F238E27FC236}">
                <a16:creationId xmlns:a16="http://schemas.microsoft.com/office/drawing/2014/main" id="{15B6B9ED-0B00-49CC-A8B6-135F56392B04}"/>
              </a:ext>
            </a:extLst>
          </p:cNvPr>
          <p:cNvSpPr/>
          <p:nvPr/>
        </p:nvSpPr>
        <p:spPr>
          <a:xfrm>
            <a:off x="4582714" y="2601589"/>
            <a:ext cx="2207419" cy="757236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循环体</a:t>
            </a:r>
            <a:endParaRPr lang="en-US" altLang="zh-CN" dirty="0"/>
          </a:p>
          <a:p>
            <a:pPr algn="ctr"/>
            <a:r>
              <a:rPr lang="zh-CN" altLang="en-US" dirty="0"/>
              <a:t>循环迭代</a:t>
            </a: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DFE5BB7C-C1C7-4CA0-AFE6-33A1764A9384}"/>
              </a:ext>
            </a:extLst>
          </p:cNvPr>
          <p:cNvCxnSpPr>
            <a:cxnSpLocks/>
          </p:cNvCxnSpPr>
          <p:nvPr/>
        </p:nvCxnSpPr>
        <p:spPr>
          <a:xfrm>
            <a:off x="5686423" y="1742515"/>
            <a:ext cx="0" cy="657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41E446DF-FC54-41C3-A21E-90ED7ABC91D9}"/>
              </a:ext>
            </a:extLst>
          </p:cNvPr>
          <p:cNvCxnSpPr>
            <a:cxnSpLocks/>
          </p:cNvCxnSpPr>
          <p:nvPr/>
        </p:nvCxnSpPr>
        <p:spPr>
          <a:xfrm>
            <a:off x="5686423" y="3454003"/>
            <a:ext cx="0" cy="657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7E1E135A-433A-4605-AAE8-93F9DF7AFB91}"/>
              </a:ext>
            </a:extLst>
          </p:cNvPr>
          <p:cNvCxnSpPr>
            <a:cxnSpLocks/>
          </p:cNvCxnSpPr>
          <p:nvPr/>
        </p:nvCxnSpPr>
        <p:spPr>
          <a:xfrm>
            <a:off x="5686423" y="5085580"/>
            <a:ext cx="0" cy="657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CB0B8328-F37B-41FE-948E-A8CFC7E4E74A}"/>
              </a:ext>
            </a:extLst>
          </p:cNvPr>
          <p:cNvSpPr txBox="1"/>
          <p:nvPr/>
        </p:nvSpPr>
        <p:spPr>
          <a:xfrm>
            <a:off x="2974183" y="3597949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true</a:t>
            </a:r>
            <a:endParaRPr lang="zh-CN" altLang="en-US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D59C3385-9C25-4CC9-A7C0-C204FC70D21F}"/>
              </a:ext>
            </a:extLst>
          </p:cNvPr>
          <p:cNvSpPr txBox="1"/>
          <p:nvPr/>
        </p:nvSpPr>
        <p:spPr>
          <a:xfrm>
            <a:off x="5704878" y="5183091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241401667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BB9CB620-B6B0-49F3-AC21-B9C7594A476A}"/>
              </a:ext>
            </a:extLst>
          </p:cNvPr>
          <p:cNvCxnSpPr>
            <a:cxnSpLocks/>
          </p:cNvCxnSpPr>
          <p:nvPr/>
        </p:nvCxnSpPr>
        <p:spPr>
          <a:xfrm>
            <a:off x="5689225" y="122705"/>
            <a:ext cx="0" cy="3630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流程图: 过程 5">
            <a:extLst>
              <a:ext uri="{FF2B5EF4-FFF2-40B4-BE49-F238E27FC236}">
                <a16:creationId xmlns:a16="http://schemas.microsoft.com/office/drawing/2014/main" id="{EE6A1792-3782-4DBF-8AA5-1F5F82A8A229}"/>
              </a:ext>
            </a:extLst>
          </p:cNvPr>
          <p:cNvSpPr/>
          <p:nvPr/>
        </p:nvSpPr>
        <p:spPr>
          <a:xfrm>
            <a:off x="4544607" y="619547"/>
            <a:ext cx="2207419" cy="757236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循环变量定义</a:t>
            </a:r>
          </a:p>
        </p:txBody>
      </p:sp>
      <p:sp>
        <p:nvSpPr>
          <p:cNvPr id="8" name="流程图: 决策 7">
            <a:extLst>
              <a:ext uri="{FF2B5EF4-FFF2-40B4-BE49-F238E27FC236}">
                <a16:creationId xmlns:a16="http://schemas.microsoft.com/office/drawing/2014/main" id="{F8BAFAE2-78A7-4E7B-925C-729D9649B77A}"/>
              </a:ext>
            </a:extLst>
          </p:cNvPr>
          <p:cNvSpPr/>
          <p:nvPr/>
        </p:nvSpPr>
        <p:spPr>
          <a:xfrm>
            <a:off x="4200935" y="3287006"/>
            <a:ext cx="2928938" cy="671512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循环条件</a:t>
            </a:r>
          </a:p>
        </p:txBody>
      </p:sp>
      <p:sp>
        <p:nvSpPr>
          <p:cNvPr id="10" name="流程图: 终止 9">
            <a:extLst>
              <a:ext uri="{FF2B5EF4-FFF2-40B4-BE49-F238E27FC236}">
                <a16:creationId xmlns:a16="http://schemas.microsoft.com/office/drawing/2014/main" id="{66433375-D885-4121-AB8D-F6CD5F0E841B}"/>
              </a:ext>
            </a:extLst>
          </p:cNvPr>
          <p:cNvSpPr/>
          <p:nvPr/>
        </p:nvSpPr>
        <p:spPr>
          <a:xfrm>
            <a:off x="4513650" y="5742805"/>
            <a:ext cx="2202656" cy="671512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退出</a:t>
            </a:r>
            <a:r>
              <a:rPr lang="en-US" altLang="zh-CN" dirty="0"/>
              <a:t>for</a:t>
            </a:r>
            <a:r>
              <a:rPr lang="zh-CN" altLang="en-US" dirty="0"/>
              <a:t>循环</a:t>
            </a:r>
          </a:p>
        </p:txBody>
      </p:sp>
      <p:sp>
        <p:nvSpPr>
          <p:cNvPr id="23" name="流程图: 过程 22">
            <a:extLst>
              <a:ext uri="{FF2B5EF4-FFF2-40B4-BE49-F238E27FC236}">
                <a16:creationId xmlns:a16="http://schemas.microsoft.com/office/drawing/2014/main" id="{08F7AD0C-4EC7-4FCD-B014-6FFDC502178D}"/>
              </a:ext>
            </a:extLst>
          </p:cNvPr>
          <p:cNvSpPr/>
          <p:nvPr/>
        </p:nvSpPr>
        <p:spPr>
          <a:xfrm>
            <a:off x="1502570" y="1907802"/>
            <a:ext cx="2207419" cy="757236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循环遍历迭代</a:t>
            </a:r>
            <a:endParaRPr lang="en-US" altLang="zh-CN" dirty="0"/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3B2A4658-17DA-4C7C-8592-6FC46FA95680}"/>
              </a:ext>
            </a:extLst>
          </p:cNvPr>
          <p:cNvCxnSpPr>
            <a:cxnSpLocks/>
          </p:cNvCxnSpPr>
          <p:nvPr/>
        </p:nvCxnSpPr>
        <p:spPr>
          <a:xfrm>
            <a:off x="5689225" y="1410960"/>
            <a:ext cx="0" cy="3630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流程图: 过程 25">
            <a:extLst>
              <a:ext uri="{FF2B5EF4-FFF2-40B4-BE49-F238E27FC236}">
                <a16:creationId xmlns:a16="http://schemas.microsoft.com/office/drawing/2014/main" id="{DDF6B76D-6958-4901-8084-EFD5D55A6C2F}"/>
              </a:ext>
            </a:extLst>
          </p:cNvPr>
          <p:cNvSpPr/>
          <p:nvPr/>
        </p:nvSpPr>
        <p:spPr>
          <a:xfrm>
            <a:off x="4544607" y="1907802"/>
            <a:ext cx="2207419" cy="757236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循环变量初始化</a:t>
            </a:r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BF4E90B8-F12D-4289-BFCF-C30523822103}"/>
              </a:ext>
            </a:extLst>
          </p:cNvPr>
          <p:cNvCxnSpPr>
            <a:cxnSpLocks/>
          </p:cNvCxnSpPr>
          <p:nvPr/>
        </p:nvCxnSpPr>
        <p:spPr>
          <a:xfrm>
            <a:off x="5665404" y="2794487"/>
            <a:ext cx="0" cy="3630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095C51AA-BC61-481D-A8C7-ADEE805AB8A5}"/>
              </a:ext>
            </a:extLst>
          </p:cNvPr>
          <p:cNvCxnSpPr>
            <a:cxnSpLocks/>
          </p:cNvCxnSpPr>
          <p:nvPr/>
        </p:nvCxnSpPr>
        <p:spPr>
          <a:xfrm>
            <a:off x="5655887" y="4059540"/>
            <a:ext cx="0" cy="3630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流程图: 过程 31">
            <a:extLst>
              <a:ext uri="{FF2B5EF4-FFF2-40B4-BE49-F238E27FC236}">
                <a16:creationId xmlns:a16="http://schemas.microsoft.com/office/drawing/2014/main" id="{40313A2C-0D21-4B20-B4E0-483D354F7D5B}"/>
              </a:ext>
            </a:extLst>
          </p:cNvPr>
          <p:cNvSpPr/>
          <p:nvPr/>
        </p:nvSpPr>
        <p:spPr>
          <a:xfrm>
            <a:off x="4511269" y="4556382"/>
            <a:ext cx="2207419" cy="757236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循环语句</a:t>
            </a:r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3DA92F10-DA0C-41C0-9AF4-4CB8E7AEECCA}"/>
              </a:ext>
            </a:extLst>
          </p:cNvPr>
          <p:cNvCxnSpPr/>
          <p:nvPr/>
        </p:nvCxnSpPr>
        <p:spPr>
          <a:xfrm>
            <a:off x="3886200" y="2286420"/>
            <a:ext cx="4714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连接符: 肘形 8">
            <a:extLst>
              <a:ext uri="{FF2B5EF4-FFF2-40B4-BE49-F238E27FC236}">
                <a16:creationId xmlns:a16="http://schemas.microsoft.com/office/drawing/2014/main" id="{8EDD68CA-951D-41D7-8BB0-6F6E4A5EBE0B}"/>
              </a:ext>
            </a:extLst>
          </p:cNvPr>
          <p:cNvCxnSpPr>
            <a:cxnSpLocks/>
          </p:cNvCxnSpPr>
          <p:nvPr/>
        </p:nvCxnSpPr>
        <p:spPr>
          <a:xfrm rot="16200000" flipV="1">
            <a:off x="2351334" y="3063090"/>
            <a:ext cx="2226369" cy="1716477"/>
          </a:xfrm>
          <a:prstGeom prst="bentConnector3">
            <a:avLst>
              <a:gd name="adj1" fmla="val -5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连接符: 肘形 32">
            <a:extLst>
              <a:ext uri="{FF2B5EF4-FFF2-40B4-BE49-F238E27FC236}">
                <a16:creationId xmlns:a16="http://schemas.microsoft.com/office/drawing/2014/main" id="{0BFAFD13-0361-4573-9533-8D0076E41C8A}"/>
              </a:ext>
            </a:extLst>
          </p:cNvPr>
          <p:cNvCxnSpPr>
            <a:cxnSpLocks/>
          </p:cNvCxnSpPr>
          <p:nvPr/>
        </p:nvCxnSpPr>
        <p:spPr>
          <a:xfrm rot="5400000">
            <a:off x="5702290" y="3491331"/>
            <a:ext cx="3792141" cy="1382319"/>
          </a:xfrm>
          <a:prstGeom prst="bentConnector3">
            <a:avLst>
              <a:gd name="adj1" fmla="val 10011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D85DD9BD-A93C-4471-93B3-86249777CF87}"/>
              </a:ext>
            </a:extLst>
          </p:cNvPr>
          <p:cNvCxnSpPr/>
          <p:nvPr/>
        </p:nvCxnSpPr>
        <p:spPr>
          <a:xfrm>
            <a:off x="6888938" y="2286420"/>
            <a:ext cx="137321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DF7D4399-FDAC-4747-BBBC-54865AE05EBE}"/>
              </a:ext>
            </a:extLst>
          </p:cNvPr>
          <p:cNvSpPr txBox="1"/>
          <p:nvPr/>
        </p:nvSpPr>
        <p:spPr>
          <a:xfrm>
            <a:off x="5676302" y="3994623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true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B82411A7-0CA2-4737-B86D-5531DAC3B7E5}"/>
              </a:ext>
            </a:extLst>
          </p:cNvPr>
          <p:cNvSpPr txBox="1"/>
          <p:nvPr/>
        </p:nvSpPr>
        <p:spPr>
          <a:xfrm>
            <a:off x="8289519" y="3401310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317898653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BE8477C1-690A-4181-833D-79E7AC420AFD}"/>
              </a:ext>
            </a:extLst>
          </p:cNvPr>
          <p:cNvCxnSpPr>
            <a:cxnSpLocks/>
          </p:cNvCxnSpPr>
          <p:nvPr/>
        </p:nvCxnSpPr>
        <p:spPr>
          <a:xfrm>
            <a:off x="5043488" y="228600"/>
            <a:ext cx="0" cy="470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流程图: 过程 5">
            <a:extLst>
              <a:ext uri="{FF2B5EF4-FFF2-40B4-BE49-F238E27FC236}">
                <a16:creationId xmlns:a16="http://schemas.microsoft.com/office/drawing/2014/main" id="{96EF9920-5683-41D8-8CBE-7B8BDD0FB04B}"/>
              </a:ext>
            </a:extLst>
          </p:cNvPr>
          <p:cNvSpPr/>
          <p:nvPr/>
        </p:nvSpPr>
        <p:spPr>
          <a:xfrm>
            <a:off x="3893203" y="914679"/>
            <a:ext cx="2507597" cy="851367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statement 1</a:t>
            </a:r>
            <a:endParaRPr lang="zh-CN" altLang="en-US" dirty="0"/>
          </a:p>
        </p:txBody>
      </p:sp>
      <p:cxnSp>
        <p:nvCxnSpPr>
          <p:cNvPr id="8" name="连接符: 肘形 7">
            <a:extLst>
              <a:ext uri="{FF2B5EF4-FFF2-40B4-BE49-F238E27FC236}">
                <a16:creationId xmlns:a16="http://schemas.microsoft.com/office/drawing/2014/main" id="{B15B600D-8965-4596-A27A-6CB53A1199F6}"/>
              </a:ext>
            </a:extLst>
          </p:cNvPr>
          <p:cNvCxnSpPr>
            <a:cxnSpLocks/>
          </p:cNvCxnSpPr>
          <p:nvPr/>
        </p:nvCxnSpPr>
        <p:spPr>
          <a:xfrm rot="5400000">
            <a:off x="5412476" y="2568002"/>
            <a:ext cx="3558988" cy="1103709"/>
          </a:xfrm>
          <a:prstGeom prst="bentConnector3">
            <a:avLst>
              <a:gd name="adj1" fmla="val 9978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DDB8DFB1-E1E0-4940-A796-BD6693614A93}"/>
              </a:ext>
            </a:extLst>
          </p:cNvPr>
          <p:cNvCxnSpPr/>
          <p:nvPr/>
        </p:nvCxnSpPr>
        <p:spPr>
          <a:xfrm>
            <a:off x="6400800" y="1340362"/>
            <a:ext cx="13430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流程图: 决策 11">
            <a:extLst>
              <a:ext uri="{FF2B5EF4-FFF2-40B4-BE49-F238E27FC236}">
                <a16:creationId xmlns:a16="http://schemas.microsoft.com/office/drawing/2014/main" id="{61D4FB34-4600-4C80-8AC4-E1DFD004239B}"/>
              </a:ext>
            </a:extLst>
          </p:cNvPr>
          <p:cNvSpPr/>
          <p:nvPr/>
        </p:nvSpPr>
        <p:spPr>
          <a:xfrm>
            <a:off x="6640115" y="2485185"/>
            <a:ext cx="2207419" cy="857250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goto</a:t>
            </a:r>
          </a:p>
          <a:p>
            <a:pPr algn="ctr"/>
            <a:r>
              <a:rPr lang="en-US" altLang="zh-CN" dirty="0"/>
              <a:t>label 3</a:t>
            </a:r>
            <a:endParaRPr lang="zh-CN" altLang="en-US" dirty="0"/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6DEB9B4B-A837-4EAD-B86C-5BE33393D724}"/>
              </a:ext>
            </a:extLst>
          </p:cNvPr>
          <p:cNvCxnSpPr>
            <a:cxnSpLocks/>
          </p:cNvCxnSpPr>
          <p:nvPr/>
        </p:nvCxnSpPr>
        <p:spPr>
          <a:xfrm>
            <a:off x="5043488" y="2048436"/>
            <a:ext cx="0" cy="470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流程图: 过程 14">
            <a:extLst>
              <a:ext uri="{FF2B5EF4-FFF2-40B4-BE49-F238E27FC236}">
                <a16:creationId xmlns:a16="http://schemas.microsoft.com/office/drawing/2014/main" id="{3D35C39A-6DD5-46F5-81EC-E8E1272088E2}"/>
              </a:ext>
            </a:extLst>
          </p:cNvPr>
          <p:cNvSpPr/>
          <p:nvPr/>
        </p:nvSpPr>
        <p:spPr>
          <a:xfrm>
            <a:off x="3893203" y="2734515"/>
            <a:ext cx="2507597" cy="851367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statement 2</a:t>
            </a:r>
            <a:endParaRPr lang="zh-CN" altLang="en-US" dirty="0"/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22DB9104-182A-4912-A9E0-CC4031C19ED3}"/>
              </a:ext>
            </a:extLst>
          </p:cNvPr>
          <p:cNvCxnSpPr>
            <a:cxnSpLocks/>
          </p:cNvCxnSpPr>
          <p:nvPr/>
        </p:nvCxnSpPr>
        <p:spPr>
          <a:xfrm>
            <a:off x="5043488" y="3787588"/>
            <a:ext cx="0" cy="470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流程图: 过程 16">
            <a:extLst>
              <a:ext uri="{FF2B5EF4-FFF2-40B4-BE49-F238E27FC236}">
                <a16:creationId xmlns:a16="http://schemas.microsoft.com/office/drawing/2014/main" id="{5DA779AA-A340-4E48-AEB2-9E03C1BCD2D9}"/>
              </a:ext>
            </a:extLst>
          </p:cNvPr>
          <p:cNvSpPr/>
          <p:nvPr/>
        </p:nvSpPr>
        <p:spPr>
          <a:xfrm>
            <a:off x="3893203" y="4473667"/>
            <a:ext cx="2507597" cy="851367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statement 3</a:t>
            </a:r>
            <a:endParaRPr lang="zh-CN" altLang="en-US" dirty="0"/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F3C960A4-F18F-49B5-9282-2ABE453971CF}"/>
              </a:ext>
            </a:extLst>
          </p:cNvPr>
          <p:cNvCxnSpPr>
            <a:cxnSpLocks/>
          </p:cNvCxnSpPr>
          <p:nvPr/>
        </p:nvCxnSpPr>
        <p:spPr>
          <a:xfrm>
            <a:off x="5043488" y="5553637"/>
            <a:ext cx="0" cy="470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9AD83C7C-E4AA-4210-B34F-CCEE7F8175E7}"/>
              </a:ext>
            </a:extLst>
          </p:cNvPr>
          <p:cNvSpPr txBox="1"/>
          <p:nvPr/>
        </p:nvSpPr>
        <p:spPr>
          <a:xfrm>
            <a:off x="3117028" y="1164417"/>
            <a:ext cx="77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label1</a:t>
            </a:r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292E7AC8-54FE-4E0B-856F-A8C2204B7374}"/>
              </a:ext>
            </a:extLst>
          </p:cNvPr>
          <p:cNvSpPr txBox="1"/>
          <p:nvPr/>
        </p:nvSpPr>
        <p:spPr>
          <a:xfrm>
            <a:off x="3111674" y="3013826"/>
            <a:ext cx="77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label2</a:t>
            </a:r>
            <a:endParaRPr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F8B53CA4-C154-4AE8-A71B-994079BFA842}"/>
              </a:ext>
            </a:extLst>
          </p:cNvPr>
          <p:cNvSpPr txBox="1"/>
          <p:nvPr/>
        </p:nvSpPr>
        <p:spPr>
          <a:xfrm>
            <a:off x="3111674" y="4696627"/>
            <a:ext cx="77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label3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5040970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827AA2D9-CDA2-4D78-A94F-BDCB071A5008}"/>
              </a:ext>
            </a:extLst>
          </p:cNvPr>
          <p:cNvCxnSpPr>
            <a:cxnSpLocks/>
          </p:cNvCxnSpPr>
          <p:nvPr/>
        </p:nvCxnSpPr>
        <p:spPr>
          <a:xfrm>
            <a:off x="5643563" y="157163"/>
            <a:ext cx="0" cy="353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流程图: 过程 5">
            <a:extLst>
              <a:ext uri="{FF2B5EF4-FFF2-40B4-BE49-F238E27FC236}">
                <a16:creationId xmlns:a16="http://schemas.microsoft.com/office/drawing/2014/main" id="{295C6BCB-45A1-4310-A054-F160D7DD473C}"/>
              </a:ext>
            </a:extLst>
          </p:cNvPr>
          <p:cNvSpPr/>
          <p:nvPr/>
        </p:nvSpPr>
        <p:spPr>
          <a:xfrm>
            <a:off x="4668090" y="673754"/>
            <a:ext cx="1950944" cy="615761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循环变量初始化</a:t>
            </a:r>
          </a:p>
        </p:txBody>
      </p:sp>
      <p:sp>
        <p:nvSpPr>
          <p:cNvPr id="8" name="流程图: 决策 7">
            <a:extLst>
              <a:ext uri="{FF2B5EF4-FFF2-40B4-BE49-F238E27FC236}">
                <a16:creationId xmlns:a16="http://schemas.microsoft.com/office/drawing/2014/main" id="{20DC5F90-4A4C-4FC7-91CD-32706E1E6B52}"/>
              </a:ext>
            </a:extLst>
          </p:cNvPr>
          <p:cNvSpPr/>
          <p:nvPr/>
        </p:nvSpPr>
        <p:spPr>
          <a:xfrm>
            <a:off x="4430106" y="2068325"/>
            <a:ext cx="2418507" cy="785812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循环条件</a:t>
            </a:r>
          </a:p>
        </p:txBody>
      </p:sp>
      <p:sp>
        <p:nvSpPr>
          <p:cNvPr id="10" name="流程图: 过程 9">
            <a:extLst>
              <a:ext uri="{FF2B5EF4-FFF2-40B4-BE49-F238E27FC236}">
                <a16:creationId xmlns:a16="http://schemas.microsoft.com/office/drawing/2014/main" id="{78893204-D9B3-45BB-9585-D207286A7905}"/>
              </a:ext>
            </a:extLst>
          </p:cNvPr>
          <p:cNvSpPr/>
          <p:nvPr/>
        </p:nvSpPr>
        <p:spPr>
          <a:xfrm>
            <a:off x="4430105" y="3535740"/>
            <a:ext cx="2418507" cy="1950661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循环体语句</a:t>
            </a:r>
            <a:endParaRPr lang="en-US" altLang="zh-CN" dirty="0"/>
          </a:p>
          <a:p>
            <a:pPr algn="ctr"/>
            <a:r>
              <a:rPr lang="zh-CN" altLang="en-US" dirty="0"/>
              <a:t>循环变量迭代</a:t>
            </a:r>
            <a:endParaRPr lang="en-US" altLang="zh-CN" dirty="0"/>
          </a:p>
          <a:p>
            <a:pPr algn="ctr"/>
            <a:r>
              <a:rPr lang="en-US" altLang="zh-CN" dirty="0"/>
              <a:t>if(</a:t>
            </a:r>
            <a:r>
              <a:rPr lang="zh-CN" altLang="en-US" dirty="0"/>
              <a:t>条件</a:t>
            </a:r>
            <a:r>
              <a:rPr lang="en-US" altLang="zh-CN" dirty="0"/>
              <a:t>){</a:t>
            </a:r>
          </a:p>
          <a:p>
            <a:pPr algn="ctr"/>
            <a:r>
              <a:rPr lang="en-US" altLang="zh-CN" dirty="0"/>
              <a:t>break;</a:t>
            </a:r>
          </a:p>
          <a:p>
            <a:pPr algn="ctr"/>
            <a:r>
              <a:rPr lang="en-US" altLang="zh-CN" dirty="0"/>
              <a:t>}</a:t>
            </a:r>
            <a:endParaRPr lang="zh-CN" altLang="en-US" dirty="0"/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A261A634-2E06-4DBE-AFEE-137799DDD53B}"/>
              </a:ext>
            </a:extLst>
          </p:cNvPr>
          <p:cNvCxnSpPr>
            <a:cxnSpLocks/>
          </p:cNvCxnSpPr>
          <p:nvPr/>
        </p:nvCxnSpPr>
        <p:spPr>
          <a:xfrm flipH="1" flipV="1">
            <a:off x="6922294" y="2432657"/>
            <a:ext cx="1721645" cy="285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连接符: 肘形 15">
            <a:extLst>
              <a:ext uri="{FF2B5EF4-FFF2-40B4-BE49-F238E27FC236}">
                <a16:creationId xmlns:a16="http://schemas.microsoft.com/office/drawing/2014/main" id="{5DCB891F-FE49-4FE4-9DC4-9CDF9AF0D86B}"/>
              </a:ext>
            </a:extLst>
          </p:cNvPr>
          <p:cNvCxnSpPr>
            <a:cxnSpLocks/>
          </p:cNvCxnSpPr>
          <p:nvPr/>
        </p:nvCxnSpPr>
        <p:spPr>
          <a:xfrm rot="5400000">
            <a:off x="5760454" y="3623073"/>
            <a:ext cx="4045325" cy="1721645"/>
          </a:xfrm>
          <a:prstGeom prst="bentConnector3">
            <a:avLst>
              <a:gd name="adj1" fmla="val 10015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流程图: 可选过程 18">
            <a:extLst>
              <a:ext uri="{FF2B5EF4-FFF2-40B4-BE49-F238E27FC236}">
                <a16:creationId xmlns:a16="http://schemas.microsoft.com/office/drawing/2014/main" id="{0723457B-BD85-4730-9EDA-3DADF5AAEF14}"/>
              </a:ext>
            </a:extLst>
          </p:cNvPr>
          <p:cNvSpPr/>
          <p:nvPr/>
        </p:nvSpPr>
        <p:spPr>
          <a:xfrm>
            <a:off x="4629150" y="6132734"/>
            <a:ext cx="1989883" cy="606204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while</a:t>
            </a:r>
            <a:r>
              <a:rPr lang="zh-CN" altLang="en-US" dirty="0"/>
              <a:t>循环结束</a:t>
            </a: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993CE6CE-EF7E-4CB5-AE98-A89013355686}"/>
              </a:ext>
            </a:extLst>
          </p:cNvPr>
          <p:cNvCxnSpPr>
            <a:cxnSpLocks/>
          </p:cNvCxnSpPr>
          <p:nvPr/>
        </p:nvCxnSpPr>
        <p:spPr>
          <a:xfrm>
            <a:off x="5639360" y="1485900"/>
            <a:ext cx="0" cy="353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49BC6B14-25C6-4699-80EC-A432D74A13C6}"/>
              </a:ext>
            </a:extLst>
          </p:cNvPr>
          <p:cNvCxnSpPr>
            <a:cxnSpLocks/>
          </p:cNvCxnSpPr>
          <p:nvPr/>
        </p:nvCxnSpPr>
        <p:spPr>
          <a:xfrm>
            <a:off x="5639359" y="3018026"/>
            <a:ext cx="0" cy="353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FC38630E-36A3-4007-8947-8DD90D46C68B}"/>
              </a:ext>
            </a:extLst>
          </p:cNvPr>
          <p:cNvCxnSpPr>
            <a:cxnSpLocks/>
          </p:cNvCxnSpPr>
          <p:nvPr/>
        </p:nvCxnSpPr>
        <p:spPr>
          <a:xfrm flipH="1" flipV="1">
            <a:off x="2634778" y="4489221"/>
            <a:ext cx="1721645" cy="285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连接符: 肘形 30">
            <a:extLst>
              <a:ext uri="{FF2B5EF4-FFF2-40B4-BE49-F238E27FC236}">
                <a16:creationId xmlns:a16="http://schemas.microsoft.com/office/drawing/2014/main" id="{1EDFCAD4-8A64-4A2E-9951-A15645B22244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443974" y="2671139"/>
            <a:ext cx="2003563" cy="1621954"/>
          </a:xfrm>
          <a:prstGeom prst="bentConnector3">
            <a:avLst>
              <a:gd name="adj1" fmla="val 10063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025CCD20-3DC0-46E8-BCBC-698DE90E1DFE}"/>
              </a:ext>
            </a:extLst>
          </p:cNvPr>
          <p:cNvCxnSpPr>
            <a:cxnSpLocks/>
          </p:cNvCxnSpPr>
          <p:nvPr/>
        </p:nvCxnSpPr>
        <p:spPr>
          <a:xfrm flipH="1">
            <a:off x="3891734" y="4800600"/>
            <a:ext cx="136606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连接符: 肘形 39">
            <a:extLst>
              <a:ext uri="{FF2B5EF4-FFF2-40B4-BE49-F238E27FC236}">
                <a16:creationId xmlns:a16="http://schemas.microsoft.com/office/drawing/2014/main" id="{4CB418DD-8A3D-4112-A4F6-1CED8D6910B1}"/>
              </a:ext>
            </a:extLst>
          </p:cNvPr>
          <p:cNvCxnSpPr>
            <a:cxnSpLocks/>
          </p:cNvCxnSpPr>
          <p:nvPr/>
        </p:nvCxnSpPr>
        <p:spPr>
          <a:xfrm rot="16200000" flipH="1">
            <a:off x="3312912" y="5389364"/>
            <a:ext cx="1696015" cy="538372"/>
          </a:xfrm>
          <a:prstGeom prst="bentConnector3">
            <a:avLst>
              <a:gd name="adj1" fmla="val 10021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文本框 44">
            <a:extLst>
              <a:ext uri="{FF2B5EF4-FFF2-40B4-BE49-F238E27FC236}">
                <a16:creationId xmlns:a16="http://schemas.microsoft.com/office/drawing/2014/main" id="{056DE4C4-47E9-42A1-9168-ACE77F1C3C92}"/>
              </a:ext>
            </a:extLst>
          </p:cNvPr>
          <p:cNvSpPr txBox="1"/>
          <p:nvPr/>
        </p:nvSpPr>
        <p:spPr>
          <a:xfrm>
            <a:off x="2644849" y="3187185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true</a:t>
            </a:r>
            <a:endParaRPr lang="zh-CN" altLang="en-US" dirty="0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4B82C468-05C6-42F5-B536-DB2647D57B09}"/>
              </a:ext>
            </a:extLst>
          </p:cNvPr>
          <p:cNvSpPr txBox="1"/>
          <p:nvPr/>
        </p:nvSpPr>
        <p:spPr>
          <a:xfrm>
            <a:off x="8660498" y="4318842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false</a:t>
            </a:r>
            <a:endParaRPr lang="zh-CN" altLang="en-US" dirty="0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705E1566-5F08-438C-BAE4-1850443F8EDA}"/>
              </a:ext>
            </a:extLst>
          </p:cNvPr>
          <p:cNvSpPr txBox="1"/>
          <p:nvPr/>
        </p:nvSpPr>
        <p:spPr>
          <a:xfrm>
            <a:off x="3896630" y="5392361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true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8219680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E959A22B-266A-4E04-94BA-32DCDDCA4A76}"/>
              </a:ext>
            </a:extLst>
          </p:cNvPr>
          <p:cNvCxnSpPr>
            <a:cxnSpLocks/>
          </p:cNvCxnSpPr>
          <p:nvPr/>
        </p:nvCxnSpPr>
        <p:spPr>
          <a:xfrm>
            <a:off x="4878019" y="125926"/>
            <a:ext cx="0" cy="358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E7F22645-7278-4C74-83AC-28A97E020685}"/>
              </a:ext>
            </a:extLst>
          </p:cNvPr>
          <p:cNvSpPr/>
          <p:nvPr/>
        </p:nvSpPr>
        <p:spPr>
          <a:xfrm>
            <a:off x="3586342" y="573290"/>
            <a:ext cx="2583350" cy="9667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循环变量初始化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9CA0FA8-F08E-4D14-9B56-3EA4128EFD98}"/>
              </a:ext>
            </a:extLst>
          </p:cNvPr>
          <p:cNvSpPr/>
          <p:nvPr/>
        </p:nvSpPr>
        <p:spPr>
          <a:xfrm>
            <a:off x="3512648" y="2043539"/>
            <a:ext cx="2730737" cy="13276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循环体</a:t>
            </a:r>
            <a:endParaRPr lang="en-US" altLang="zh-CN" dirty="0"/>
          </a:p>
          <a:p>
            <a:pPr algn="ctr"/>
            <a:r>
              <a:rPr lang="en-US" altLang="zh-CN" dirty="0"/>
              <a:t>continue;</a:t>
            </a:r>
          </a:p>
          <a:p>
            <a:pPr algn="ctr"/>
            <a:r>
              <a:rPr lang="zh-CN" altLang="en-US" dirty="0"/>
              <a:t>变量迭代</a:t>
            </a:r>
          </a:p>
        </p:txBody>
      </p:sp>
      <p:sp>
        <p:nvSpPr>
          <p:cNvPr id="14" name="流程图: 决策 13">
            <a:extLst>
              <a:ext uri="{FF2B5EF4-FFF2-40B4-BE49-F238E27FC236}">
                <a16:creationId xmlns:a16="http://schemas.microsoft.com/office/drawing/2014/main" id="{90C36E97-39E4-4939-9188-68759FCE0822}"/>
              </a:ext>
            </a:extLst>
          </p:cNvPr>
          <p:cNvSpPr/>
          <p:nvPr/>
        </p:nvSpPr>
        <p:spPr>
          <a:xfrm>
            <a:off x="3245669" y="3927364"/>
            <a:ext cx="3264694" cy="1024514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循环条件</a:t>
            </a:r>
          </a:p>
        </p:txBody>
      </p:sp>
      <p:sp>
        <p:nvSpPr>
          <p:cNvPr id="17" name="流程图: 终止 16">
            <a:extLst>
              <a:ext uri="{FF2B5EF4-FFF2-40B4-BE49-F238E27FC236}">
                <a16:creationId xmlns:a16="http://schemas.microsoft.com/office/drawing/2014/main" id="{1D9BDAA3-EABB-49FC-A227-76E7784F04A5}"/>
              </a:ext>
            </a:extLst>
          </p:cNvPr>
          <p:cNvSpPr/>
          <p:nvPr/>
        </p:nvSpPr>
        <p:spPr>
          <a:xfrm>
            <a:off x="3708803" y="5607692"/>
            <a:ext cx="2338430" cy="730472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退出</a:t>
            </a:r>
            <a:r>
              <a:rPr lang="en-US" altLang="zh-CN" dirty="0"/>
              <a:t>do-while</a:t>
            </a:r>
            <a:r>
              <a:rPr lang="zh-CN" altLang="en-US" dirty="0"/>
              <a:t>循环</a:t>
            </a: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566F0DA3-96D5-4BF0-9ADD-A1E965AC7D07}"/>
              </a:ext>
            </a:extLst>
          </p:cNvPr>
          <p:cNvCxnSpPr>
            <a:cxnSpLocks/>
          </p:cNvCxnSpPr>
          <p:nvPr/>
        </p:nvCxnSpPr>
        <p:spPr>
          <a:xfrm>
            <a:off x="4878017" y="1604887"/>
            <a:ext cx="0" cy="358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3FFABB86-8366-4A19-BE0A-18EDA20B83E3}"/>
              </a:ext>
            </a:extLst>
          </p:cNvPr>
          <p:cNvCxnSpPr>
            <a:cxnSpLocks/>
          </p:cNvCxnSpPr>
          <p:nvPr/>
        </p:nvCxnSpPr>
        <p:spPr>
          <a:xfrm>
            <a:off x="4878016" y="3460373"/>
            <a:ext cx="0" cy="358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2CD53673-BC91-495A-83DA-51F72FC7D58D}"/>
              </a:ext>
            </a:extLst>
          </p:cNvPr>
          <p:cNvCxnSpPr>
            <a:cxnSpLocks/>
          </p:cNvCxnSpPr>
          <p:nvPr/>
        </p:nvCxnSpPr>
        <p:spPr>
          <a:xfrm>
            <a:off x="4879232" y="5100701"/>
            <a:ext cx="0" cy="358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F91ABDC6-9963-4760-A4E5-F8E9A36F0436}"/>
              </a:ext>
            </a:extLst>
          </p:cNvPr>
          <p:cNvCxnSpPr>
            <a:stCxn id="14" idx="1"/>
          </p:cNvCxnSpPr>
          <p:nvPr/>
        </p:nvCxnSpPr>
        <p:spPr>
          <a:xfrm flipH="1">
            <a:off x="2371725" y="4439621"/>
            <a:ext cx="87394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连接符: 肘形 26">
            <a:extLst>
              <a:ext uri="{FF2B5EF4-FFF2-40B4-BE49-F238E27FC236}">
                <a16:creationId xmlns:a16="http://schemas.microsoft.com/office/drawing/2014/main" id="{BBBAB749-CEBB-4EAA-98DE-E0538C596E6D}"/>
              </a:ext>
            </a:extLst>
          </p:cNvPr>
          <p:cNvCxnSpPr/>
          <p:nvPr/>
        </p:nvCxnSpPr>
        <p:spPr>
          <a:xfrm rot="5400000" flipH="1" flipV="1">
            <a:off x="1853332" y="3004420"/>
            <a:ext cx="1939308" cy="931094"/>
          </a:xfrm>
          <a:prstGeom prst="bentConnector3">
            <a:avLst>
              <a:gd name="adj1" fmla="val 10009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DB320E02-974B-49E9-98EE-C02915370848}"/>
              </a:ext>
            </a:extLst>
          </p:cNvPr>
          <p:cNvCxnSpPr>
            <a:cxnSpLocks/>
          </p:cNvCxnSpPr>
          <p:nvPr/>
        </p:nvCxnSpPr>
        <p:spPr>
          <a:xfrm flipH="1" flipV="1">
            <a:off x="5623174" y="2752252"/>
            <a:ext cx="2222607" cy="358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连接符: 肘形 29">
            <a:extLst>
              <a:ext uri="{FF2B5EF4-FFF2-40B4-BE49-F238E27FC236}">
                <a16:creationId xmlns:a16="http://schemas.microsoft.com/office/drawing/2014/main" id="{FB5471C0-6474-46E5-84A4-3FFF62DFD777}"/>
              </a:ext>
            </a:extLst>
          </p:cNvPr>
          <p:cNvCxnSpPr>
            <a:cxnSpLocks/>
          </p:cNvCxnSpPr>
          <p:nvPr/>
        </p:nvCxnSpPr>
        <p:spPr>
          <a:xfrm rot="5400000">
            <a:off x="6456818" y="3065732"/>
            <a:ext cx="1666625" cy="1111303"/>
          </a:xfrm>
          <a:prstGeom prst="bentConnector3">
            <a:avLst>
              <a:gd name="adj1" fmla="val 10002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578004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53B9369-25E3-41CC-86D2-FB90E2E5CB62}"/>
              </a:ext>
            </a:extLst>
          </p:cNvPr>
          <p:cNvSpPr/>
          <p:nvPr/>
        </p:nvSpPr>
        <p:spPr>
          <a:xfrm>
            <a:off x="1295400" y="855107"/>
            <a:ext cx="9601200" cy="49720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94244E9-C438-4FE5-9DEB-6F329D8A1FF0}"/>
              </a:ext>
            </a:extLst>
          </p:cNvPr>
          <p:cNvSpPr/>
          <p:nvPr/>
        </p:nvSpPr>
        <p:spPr>
          <a:xfrm>
            <a:off x="2157413" y="1400175"/>
            <a:ext cx="3028950" cy="42576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D873AEF-94A6-4AFF-86A4-DB008DBD5D1D}"/>
              </a:ext>
            </a:extLst>
          </p:cNvPr>
          <p:cNvSpPr/>
          <p:nvPr/>
        </p:nvSpPr>
        <p:spPr>
          <a:xfrm>
            <a:off x="2614613" y="2543175"/>
            <a:ext cx="2057400" cy="12144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test</a:t>
            </a:r>
            <a:r>
              <a:rPr lang="zh-CN" altLang="en-US" dirty="0"/>
              <a:t>栈</a:t>
            </a:r>
            <a:endParaRPr lang="en-US" altLang="zh-CN" dirty="0"/>
          </a:p>
          <a:p>
            <a:pPr algn="ctr"/>
            <a:r>
              <a:rPr lang="en-US" altLang="zh-CN" dirty="0"/>
              <a:t>n</a:t>
            </a:r>
            <a:r>
              <a:rPr lang="en-US" altLang="zh-CN" dirty="0">
                <a:sym typeface="Wingdings" panose="05000000000000000000" pitchFamily="2" charset="2"/>
              </a:rPr>
              <a:t>6</a:t>
            </a:r>
          </a:p>
          <a:p>
            <a:pPr algn="ctr"/>
            <a:r>
              <a:rPr lang="en-US" altLang="zh-CN" dirty="0">
                <a:sym typeface="Wingdings" panose="05000000000000000000" pitchFamily="2" charset="2"/>
              </a:rPr>
              <a:t>n27</a:t>
            </a:r>
          </a:p>
          <a:p>
            <a:pPr algn="ctr"/>
            <a:r>
              <a:rPr lang="en-US" altLang="zh-CN" dirty="0">
                <a:sym typeface="Wingdings" panose="05000000000000000000" pitchFamily="2" charset="2"/>
              </a:rPr>
              <a:t>printf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0ADDCFC-83B7-4A4C-9A44-F6FBE55ED780}"/>
              </a:ext>
            </a:extLst>
          </p:cNvPr>
          <p:cNvSpPr/>
          <p:nvPr/>
        </p:nvSpPr>
        <p:spPr>
          <a:xfrm>
            <a:off x="2614613" y="4169569"/>
            <a:ext cx="2057400" cy="12144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main</a:t>
            </a:r>
            <a:r>
              <a:rPr lang="zh-CN" altLang="en-US" dirty="0"/>
              <a:t>栈</a:t>
            </a:r>
            <a:endParaRPr lang="en-US" altLang="zh-CN" dirty="0"/>
          </a:p>
          <a:p>
            <a:pPr algn="ctr"/>
            <a:r>
              <a:rPr lang="en-US" altLang="zh-CN" dirty="0"/>
              <a:t>num</a:t>
            </a:r>
            <a:r>
              <a:rPr lang="en-US" altLang="zh-CN" dirty="0">
                <a:sym typeface="Wingdings" panose="05000000000000000000" pitchFamily="2" charset="2"/>
              </a:rPr>
              <a:t>6</a:t>
            </a:r>
          </a:p>
          <a:p>
            <a:pPr algn="ctr"/>
            <a:r>
              <a:rPr lang="en-US" altLang="zh-CN" dirty="0">
                <a:sym typeface="Wingdings" panose="05000000000000000000" pitchFamily="2" charset="2"/>
              </a:rPr>
              <a:t>test(num)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A2EBC81-ACA6-4D28-8856-DED10974760B}"/>
              </a:ext>
            </a:extLst>
          </p:cNvPr>
          <p:cNvSpPr txBox="1"/>
          <p:nvPr/>
        </p:nvSpPr>
        <p:spPr>
          <a:xfrm>
            <a:off x="7223330" y="959525"/>
            <a:ext cx="3558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仅显示部分，详见</a:t>
            </a:r>
            <a:r>
              <a:rPr lang="en-US" altLang="zh-CN" dirty="0"/>
              <a:t>C</a:t>
            </a:r>
            <a:r>
              <a:rPr lang="zh-CN" altLang="en-US" dirty="0"/>
              <a:t>语言内存布局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F083860-4AD6-4F0E-A67F-D1452BA95767}"/>
              </a:ext>
            </a:extLst>
          </p:cNvPr>
          <p:cNvSpPr txBox="1"/>
          <p:nvPr/>
        </p:nvSpPr>
        <p:spPr>
          <a:xfrm>
            <a:off x="1487999" y="959525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计算机内存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1CBB2F6-7033-47BC-9B87-2671277698A3}"/>
              </a:ext>
            </a:extLst>
          </p:cNvPr>
          <p:cNvSpPr txBox="1"/>
          <p:nvPr/>
        </p:nvSpPr>
        <p:spPr>
          <a:xfrm>
            <a:off x="2228853" y="150459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栈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7B9A868-459C-4928-9750-A05237FC836A}"/>
              </a:ext>
            </a:extLst>
          </p:cNvPr>
          <p:cNvSpPr txBox="1"/>
          <p:nvPr/>
        </p:nvSpPr>
        <p:spPr>
          <a:xfrm>
            <a:off x="7980300" y="2274838"/>
            <a:ext cx="609361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void test(int n){</a:t>
            </a:r>
            <a:endParaRPr lang="en-US" altLang="zh-CN" dirty="0"/>
          </a:p>
          <a:p>
            <a:r>
              <a:rPr lang="en-US" altLang="zh-CN" dirty="0"/>
              <a:t>    </a:t>
            </a:r>
            <a:r>
              <a:rPr lang="zh-CN" altLang="en-US" dirty="0"/>
              <a:t>int n2 = n + 1;</a:t>
            </a:r>
          </a:p>
          <a:p>
            <a:r>
              <a:rPr lang="zh-CN" altLang="en-US" dirty="0"/>
              <a:t>    printf("n2 = %d",n2);</a:t>
            </a:r>
          </a:p>
          <a:p>
            <a:r>
              <a:rPr lang="zh-CN" altLang="en-US" dirty="0"/>
              <a:t>}</a:t>
            </a:r>
          </a:p>
          <a:p>
            <a:r>
              <a:rPr lang="zh-CN" altLang="en-US" dirty="0"/>
              <a:t>void main(){</a:t>
            </a:r>
          </a:p>
          <a:p>
            <a:r>
              <a:rPr lang="zh-CN" altLang="en-US" dirty="0"/>
              <a:t>    int num = 6;</a:t>
            </a:r>
          </a:p>
          <a:p>
            <a:r>
              <a:rPr lang="zh-CN" altLang="en-US" dirty="0"/>
              <a:t>    test(num);</a:t>
            </a:r>
          </a:p>
          <a:p>
            <a:r>
              <a:rPr lang="zh-CN" altLang="en-US" dirty="0"/>
              <a:t>}</a:t>
            </a: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1F52F446-CCA9-4A65-B0B6-97EE48DF1023}"/>
              </a:ext>
            </a:extLst>
          </p:cNvPr>
          <p:cNvCxnSpPr>
            <a:cxnSpLocks/>
          </p:cNvCxnSpPr>
          <p:nvPr/>
        </p:nvCxnSpPr>
        <p:spPr>
          <a:xfrm flipH="1">
            <a:off x="4778188" y="3652234"/>
            <a:ext cx="3188295" cy="1087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612FEB75-0D06-4B0F-9D8A-4C058175F5FE}"/>
              </a:ext>
            </a:extLst>
          </p:cNvPr>
          <p:cNvCxnSpPr/>
          <p:nvPr/>
        </p:nvCxnSpPr>
        <p:spPr>
          <a:xfrm flipH="1">
            <a:off x="1739153" y="5065059"/>
            <a:ext cx="13447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连接符: 肘形 20">
            <a:extLst>
              <a:ext uri="{FF2B5EF4-FFF2-40B4-BE49-F238E27FC236}">
                <a16:creationId xmlns:a16="http://schemas.microsoft.com/office/drawing/2014/main" id="{71C9F4A6-A4D8-4359-8CEA-0B532BA91D4D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342042" y="3155290"/>
            <a:ext cx="2306881" cy="1512658"/>
          </a:xfrm>
          <a:prstGeom prst="bentConnector3">
            <a:avLst>
              <a:gd name="adj1" fmla="val 10013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5A66FC3C-1603-4257-A194-D5F3757DB82D}"/>
              </a:ext>
            </a:extLst>
          </p:cNvPr>
          <p:cNvCxnSpPr/>
          <p:nvPr/>
        </p:nvCxnSpPr>
        <p:spPr>
          <a:xfrm>
            <a:off x="5351929" y="1400174"/>
            <a:ext cx="0" cy="42576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5B24B121-1BD3-49DB-BB2F-31B21E18C116}"/>
              </a:ext>
            </a:extLst>
          </p:cNvPr>
          <p:cNvSpPr txBox="1"/>
          <p:nvPr/>
        </p:nvSpPr>
        <p:spPr>
          <a:xfrm>
            <a:off x="5365747" y="2629663"/>
            <a:ext cx="41549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自</a:t>
            </a:r>
            <a:endParaRPr lang="en-US" altLang="zh-CN" dirty="0"/>
          </a:p>
          <a:p>
            <a:r>
              <a:rPr lang="zh-CN" altLang="en-US" dirty="0"/>
              <a:t>上</a:t>
            </a:r>
            <a:endParaRPr lang="en-US" altLang="zh-CN" dirty="0"/>
          </a:p>
          <a:p>
            <a:r>
              <a:rPr lang="zh-CN" altLang="en-US" dirty="0"/>
              <a:t>而</a:t>
            </a:r>
            <a:endParaRPr lang="en-US" altLang="zh-CN" dirty="0"/>
          </a:p>
          <a:p>
            <a:r>
              <a:rPr lang="zh-CN" altLang="en-US" dirty="0"/>
              <a:t>下</a:t>
            </a:r>
            <a:endParaRPr lang="en-US" altLang="zh-CN" dirty="0"/>
          </a:p>
          <a:p>
            <a:r>
              <a:rPr lang="zh-CN" altLang="en-US" dirty="0"/>
              <a:t>销</a:t>
            </a:r>
            <a:endParaRPr lang="en-US" altLang="zh-CN" dirty="0"/>
          </a:p>
          <a:p>
            <a:r>
              <a:rPr lang="zh-CN" altLang="en-US" dirty="0"/>
              <a:t>毁</a:t>
            </a:r>
          </a:p>
        </p:txBody>
      </p:sp>
    </p:spTree>
    <p:extLst>
      <p:ext uri="{BB962C8B-B14F-4D97-AF65-F5344CB8AC3E}">
        <p14:creationId xmlns:p14="http://schemas.microsoft.com/office/powerpoint/2010/main" val="183797071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53B9369-25E3-41CC-86D2-FB90E2E5CB62}"/>
              </a:ext>
            </a:extLst>
          </p:cNvPr>
          <p:cNvSpPr/>
          <p:nvPr/>
        </p:nvSpPr>
        <p:spPr>
          <a:xfrm>
            <a:off x="1295400" y="855107"/>
            <a:ext cx="9601200" cy="49720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94244E9-C438-4FE5-9DEB-6F329D8A1FF0}"/>
              </a:ext>
            </a:extLst>
          </p:cNvPr>
          <p:cNvSpPr/>
          <p:nvPr/>
        </p:nvSpPr>
        <p:spPr>
          <a:xfrm>
            <a:off x="2157413" y="1400175"/>
            <a:ext cx="3028950" cy="42576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D873AEF-94A6-4AFF-86A4-DB008DBD5D1D}"/>
              </a:ext>
            </a:extLst>
          </p:cNvPr>
          <p:cNvSpPr/>
          <p:nvPr/>
        </p:nvSpPr>
        <p:spPr>
          <a:xfrm>
            <a:off x="2614613" y="2543175"/>
            <a:ext cx="2057400" cy="12144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test</a:t>
            </a:r>
            <a:r>
              <a:rPr lang="zh-CN" altLang="en-US" dirty="0"/>
              <a:t>栈</a:t>
            </a:r>
            <a:endParaRPr lang="en-US" altLang="zh-CN" dirty="0"/>
          </a:p>
          <a:p>
            <a:pPr algn="ctr"/>
            <a:r>
              <a:rPr lang="en-US" altLang="zh-CN" dirty="0"/>
              <a:t>n</a:t>
            </a:r>
            <a:r>
              <a:rPr lang="en-US" altLang="zh-CN" dirty="0">
                <a:sym typeface="Wingdings" panose="05000000000000000000" pitchFamily="2" charset="2"/>
              </a:rPr>
              <a:t>6</a:t>
            </a:r>
          </a:p>
          <a:p>
            <a:pPr algn="ctr"/>
            <a:r>
              <a:rPr lang="en-US" altLang="zh-CN" dirty="0">
                <a:sym typeface="Wingdings" panose="05000000000000000000" pitchFamily="2" charset="2"/>
              </a:rPr>
              <a:t>n27</a:t>
            </a:r>
          </a:p>
          <a:p>
            <a:pPr algn="ctr"/>
            <a:r>
              <a:rPr lang="en-US" altLang="zh-CN" dirty="0">
                <a:sym typeface="Wingdings" panose="05000000000000000000" pitchFamily="2" charset="2"/>
              </a:rPr>
              <a:t>printf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0ADDCFC-83B7-4A4C-9A44-F6FBE55ED780}"/>
              </a:ext>
            </a:extLst>
          </p:cNvPr>
          <p:cNvSpPr/>
          <p:nvPr/>
        </p:nvSpPr>
        <p:spPr>
          <a:xfrm>
            <a:off x="2614613" y="4169569"/>
            <a:ext cx="2057400" cy="12144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main</a:t>
            </a:r>
            <a:r>
              <a:rPr lang="zh-CN" altLang="en-US" dirty="0"/>
              <a:t>栈</a:t>
            </a:r>
            <a:endParaRPr lang="en-US" altLang="zh-CN" dirty="0"/>
          </a:p>
          <a:p>
            <a:pPr algn="ctr"/>
            <a:r>
              <a:rPr lang="en-US" altLang="zh-CN" dirty="0"/>
              <a:t>num</a:t>
            </a:r>
            <a:r>
              <a:rPr lang="en-US" altLang="zh-CN" dirty="0">
                <a:sym typeface="Wingdings" panose="05000000000000000000" pitchFamily="2" charset="2"/>
              </a:rPr>
              <a:t>6</a:t>
            </a:r>
          </a:p>
          <a:p>
            <a:pPr algn="ctr"/>
            <a:r>
              <a:rPr lang="en-US" altLang="zh-CN" dirty="0">
                <a:sym typeface="Wingdings" panose="05000000000000000000" pitchFamily="2" charset="2"/>
              </a:rPr>
              <a:t>test(num)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A2EBC81-ACA6-4D28-8856-DED10974760B}"/>
              </a:ext>
            </a:extLst>
          </p:cNvPr>
          <p:cNvSpPr txBox="1"/>
          <p:nvPr/>
        </p:nvSpPr>
        <p:spPr>
          <a:xfrm>
            <a:off x="7223330" y="959525"/>
            <a:ext cx="3558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仅显示部分，详见</a:t>
            </a:r>
            <a:r>
              <a:rPr lang="en-US" altLang="zh-CN" dirty="0"/>
              <a:t>C</a:t>
            </a:r>
            <a:r>
              <a:rPr lang="zh-CN" altLang="en-US" dirty="0"/>
              <a:t>语言内存布局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F083860-4AD6-4F0E-A67F-D1452BA95767}"/>
              </a:ext>
            </a:extLst>
          </p:cNvPr>
          <p:cNvSpPr txBox="1"/>
          <p:nvPr/>
        </p:nvSpPr>
        <p:spPr>
          <a:xfrm>
            <a:off x="1487999" y="959525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计算机内存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1CBB2F6-7033-47BC-9B87-2671277698A3}"/>
              </a:ext>
            </a:extLst>
          </p:cNvPr>
          <p:cNvSpPr txBox="1"/>
          <p:nvPr/>
        </p:nvSpPr>
        <p:spPr>
          <a:xfrm>
            <a:off x="2228853" y="150459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栈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7B9A868-459C-4928-9750-A05237FC836A}"/>
              </a:ext>
            </a:extLst>
          </p:cNvPr>
          <p:cNvSpPr txBox="1"/>
          <p:nvPr/>
        </p:nvSpPr>
        <p:spPr>
          <a:xfrm>
            <a:off x="7980300" y="2274838"/>
            <a:ext cx="609361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void test(int n){</a:t>
            </a:r>
            <a:endParaRPr lang="en-US" altLang="zh-CN" dirty="0"/>
          </a:p>
          <a:p>
            <a:r>
              <a:rPr lang="en-US" altLang="zh-CN" dirty="0"/>
              <a:t>    </a:t>
            </a:r>
            <a:r>
              <a:rPr lang="zh-CN" altLang="en-US" dirty="0"/>
              <a:t>int n2 = n + 1;</a:t>
            </a:r>
          </a:p>
          <a:p>
            <a:r>
              <a:rPr lang="zh-CN" altLang="en-US" dirty="0"/>
              <a:t>    printf("n2 = %d",n2);</a:t>
            </a:r>
          </a:p>
          <a:p>
            <a:r>
              <a:rPr lang="zh-CN" altLang="en-US" dirty="0"/>
              <a:t>}</a:t>
            </a:r>
          </a:p>
          <a:p>
            <a:r>
              <a:rPr lang="zh-CN" altLang="en-US" dirty="0"/>
              <a:t>void main(){</a:t>
            </a:r>
          </a:p>
          <a:p>
            <a:r>
              <a:rPr lang="zh-CN" altLang="en-US" dirty="0"/>
              <a:t>    int num = 6;</a:t>
            </a:r>
          </a:p>
          <a:p>
            <a:r>
              <a:rPr lang="zh-CN" altLang="en-US" dirty="0"/>
              <a:t>    test(num);</a:t>
            </a:r>
          </a:p>
          <a:p>
            <a:r>
              <a:rPr lang="zh-CN" altLang="en-US" dirty="0"/>
              <a:t>}</a:t>
            </a: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1F52F446-CCA9-4A65-B0B6-97EE48DF1023}"/>
              </a:ext>
            </a:extLst>
          </p:cNvPr>
          <p:cNvCxnSpPr>
            <a:cxnSpLocks/>
          </p:cNvCxnSpPr>
          <p:nvPr/>
        </p:nvCxnSpPr>
        <p:spPr>
          <a:xfrm flipH="1">
            <a:off x="4778188" y="3652234"/>
            <a:ext cx="3188295" cy="1087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612FEB75-0D06-4B0F-9D8A-4C058175F5FE}"/>
              </a:ext>
            </a:extLst>
          </p:cNvPr>
          <p:cNvCxnSpPr/>
          <p:nvPr/>
        </p:nvCxnSpPr>
        <p:spPr>
          <a:xfrm flipH="1">
            <a:off x="1739153" y="5065059"/>
            <a:ext cx="13447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连接符: 肘形 20">
            <a:extLst>
              <a:ext uri="{FF2B5EF4-FFF2-40B4-BE49-F238E27FC236}">
                <a16:creationId xmlns:a16="http://schemas.microsoft.com/office/drawing/2014/main" id="{71C9F4A6-A4D8-4359-8CEA-0B532BA91D4D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342042" y="3155290"/>
            <a:ext cx="2306881" cy="1512658"/>
          </a:xfrm>
          <a:prstGeom prst="bentConnector3">
            <a:avLst>
              <a:gd name="adj1" fmla="val 10013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5A66FC3C-1603-4257-A194-D5F3757DB82D}"/>
              </a:ext>
            </a:extLst>
          </p:cNvPr>
          <p:cNvCxnSpPr/>
          <p:nvPr/>
        </p:nvCxnSpPr>
        <p:spPr>
          <a:xfrm>
            <a:off x="5351929" y="1400174"/>
            <a:ext cx="0" cy="42576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5B24B121-1BD3-49DB-BB2F-31B21E18C116}"/>
              </a:ext>
            </a:extLst>
          </p:cNvPr>
          <p:cNvSpPr txBox="1"/>
          <p:nvPr/>
        </p:nvSpPr>
        <p:spPr>
          <a:xfrm>
            <a:off x="5365747" y="2629663"/>
            <a:ext cx="41549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自</a:t>
            </a:r>
            <a:endParaRPr lang="en-US" altLang="zh-CN" dirty="0"/>
          </a:p>
          <a:p>
            <a:r>
              <a:rPr lang="zh-CN" altLang="en-US" dirty="0"/>
              <a:t>上</a:t>
            </a:r>
            <a:endParaRPr lang="en-US" altLang="zh-CN" dirty="0"/>
          </a:p>
          <a:p>
            <a:r>
              <a:rPr lang="zh-CN" altLang="en-US" dirty="0"/>
              <a:t>而</a:t>
            </a:r>
            <a:endParaRPr lang="en-US" altLang="zh-CN" dirty="0"/>
          </a:p>
          <a:p>
            <a:r>
              <a:rPr lang="zh-CN" altLang="en-US" dirty="0"/>
              <a:t>下</a:t>
            </a:r>
            <a:endParaRPr lang="en-US" altLang="zh-CN" dirty="0"/>
          </a:p>
          <a:p>
            <a:r>
              <a:rPr lang="zh-CN" altLang="en-US" dirty="0"/>
              <a:t>销</a:t>
            </a:r>
            <a:endParaRPr lang="en-US" altLang="zh-CN" dirty="0"/>
          </a:p>
          <a:p>
            <a:r>
              <a:rPr lang="zh-CN" altLang="en-US" dirty="0"/>
              <a:t>毁</a:t>
            </a:r>
          </a:p>
        </p:txBody>
      </p:sp>
    </p:spTree>
    <p:extLst>
      <p:ext uri="{BB962C8B-B14F-4D97-AF65-F5344CB8AC3E}">
        <p14:creationId xmlns:p14="http://schemas.microsoft.com/office/powerpoint/2010/main" val="145618289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53B9369-25E3-41CC-86D2-FB90E2E5CB62}"/>
              </a:ext>
            </a:extLst>
          </p:cNvPr>
          <p:cNvSpPr/>
          <p:nvPr/>
        </p:nvSpPr>
        <p:spPr>
          <a:xfrm>
            <a:off x="1295400" y="855107"/>
            <a:ext cx="9601200" cy="49720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94244E9-C438-4FE5-9DEB-6F329D8A1FF0}"/>
              </a:ext>
            </a:extLst>
          </p:cNvPr>
          <p:cNvSpPr/>
          <p:nvPr/>
        </p:nvSpPr>
        <p:spPr>
          <a:xfrm>
            <a:off x="2157413" y="1400175"/>
            <a:ext cx="3028950" cy="42576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D873AEF-94A6-4AFF-86A4-DB008DBD5D1D}"/>
              </a:ext>
            </a:extLst>
          </p:cNvPr>
          <p:cNvSpPr/>
          <p:nvPr/>
        </p:nvSpPr>
        <p:spPr>
          <a:xfrm>
            <a:off x="2614613" y="2543175"/>
            <a:ext cx="2057400" cy="12144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getSum</a:t>
            </a:r>
            <a:r>
              <a:rPr lang="zh-CN" altLang="en-US" dirty="0"/>
              <a:t>栈</a:t>
            </a:r>
            <a:endParaRPr lang="en-US" altLang="zh-CN" dirty="0"/>
          </a:p>
          <a:p>
            <a:pPr algn="ctr"/>
            <a:r>
              <a:rPr lang="en-US" altLang="zh-CN" dirty="0"/>
              <a:t>n1</a:t>
            </a:r>
            <a:r>
              <a:rPr lang="en-US" altLang="zh-CN" dirty="0">
                <a:sym typeface="Wingdings" panose="05000000000000000000" pitchFamily="2" charset="2"/>
              </a:rPr>
              <a:t>1</a:t>
            </a:r>
          </a:p>
          <a:p>
            <a:pPr algn="ctr"/>
            <a:r>
              <a:rPr lang="en-US" altLang="zh-CN" dirty="0">
                <a:sym typeface="Wingdings" panose="05000000000000000000" pitchFamily="2" charset="2"/>
              </a:rPr>
              <a:t>n29</a:t>
            </a:r>
          </a:p>
          <a:p>
            <a:pPr algn="ctr"/>
            <a:r>
              <a:rPr lang="en-US" altLang="zh-CN" dirty="0">
                <a:sym typeface="Wingdings" panose="05000000000000000000" pitchFamily="2" charset="2"/>
              </a:rPr>
              <a:t>return n1+n2;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0ADDCFC-83B7-4A4C-9A44-F6FBE55ED780}"/>
              </a:ext>
            </a:extLst>
          </p:cNvPr>
          <p:cNvSpPr/>
          <p:nvPr/>
        </p:nvSpPr>
        <p:spPr>
          <a:xfrm>
            <a:off x="2614613" y="4169569"/>
            <a:ext cx="2057400" cy="12144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main</a:t>
            </a:r>
            <a:r>
              <a:rPr lang="zh-CN" altLang="en-US" dirty="0"/>
              <a:t>栈</a:t>
            </a:r>
            <a:endParaRPr lang="en-US" altLang="zh-CN" dirty="0"/>
          </a:p>
          <a:p>
            <a:pPr algn="ctr"/>
            <a:r>
              <a:rPr lang="en-US" altLang="zh-CN" dirty="0"/>
              <a:t>num</a:t>
            </a:r>
            <a:r>
              <a:rPr lang="en-US" altLang="zh-CN" dirty="0">
                <a:sym typeface="Wingdings" panose="05000000000000000000" pitchFamily="2" charset="2"/>
              </a:rPr>
              <a:t>6</a:t>
            </a:r>
          </a:p>
          <a:p>
            <a:pPr algn="ctr"/>
            <a:r>
              <a:rPr lang="en-US" altLang="zh-CN" dirty="0">
                <a:sym typeface="Wingdings" panose="05000000000000000000" pitchFamily="2" charset="2"/>
              </a:rPr>
              <a:t>res = getSum(1,9)</a:t>
            </a:r>
          </a:p>
          <a:p>
            <a:pPr algn="ctr"/>
            <a:r>
              <a:rPr lang="en-US" altLang="zh-CN" dirty="0">
                <a:sym typeface="Wingdings" panose="05000000000000000000" pitchFamily="2" charset="2"/>
              </a:rPr>
              <a:t>printf(res)//10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A2EBC81-ACA6-4D28-8856-DED10974760B}"/>
              </a:ext>
            </a:extLst>
          </p:cNvPr>
          <p:cNvSpPr txBox="1"/>
          <p:nvPr/>
        </p:nvSpPr>
        <p:spPr>
          <a:xfrm>
            <a:off x="7223330" y="959525"/>
            <a:ext cx="3558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仅显示部分，详见</a:t>
            </a:r>
            <a:r>
              <a:rPr lang="en-US" altLang="zh-CN" dirty="0"/>
              <a:t>C</a:t>
            </a:r>
            <a:r>
              <a:rPr lang="zh-CN" altLang="en-US" dirty="0"/>
              <a:t>语言内存布局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F083860-4AD6-4F0E-A67F-D1452BA95767}"/>
              </a:ext>
            </a:extLst>
          </p:cNvPr>
          <p:cNvSpPr txBox="1"/>
          <p:nvPr/>
        </p:nvSpPr>
        <p:spPr>
          <a:xfrm>
            <a:off x="1487999" y="959525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计算机内存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1CBB2F6-7033-47BC-9B87-2671277698A3}"/>
              </a:ext>
            </a:extLst>
          </p:cNvPr>
          <p:cNvSpPr txBox="1"/>
          <p:nvPr/>
        </p:nvSpPr>
        <p:spPr>
          <a:xfrm>
            <a:off x="2228853" y="150459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栈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7B9A868-459C-4928-9750-A05237FC836A}"/>
              </a:ext>
            </a:extLst>
          </p:cNvPr>
          <p:cNvSpPr txBox="1"/>
          <p:nvPr/>
        </p:nvSpPr>
        <p:spPr>
          <a:xfrm>
            <a:off x="7980300" y="2274838"/>
            <a:ext cx="609361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int getSum(int n1,int n2){</a:t>
            </a:r>
          </a:p>
          <a:p>
            <a:r>
              <a:rPr lang="en-US" altLang="zh-CN" dirty="0"/>
              <a:t>    return n1 + n2;</a:t>
            </a:r>
          </a:p>
          <a:p>
            <a:r>
              <a:rPr lang="en-US" altLang="zh-CN" dirty="0"/>
              <a:t>}</a:t>
            </a:r>
          </a:p>
          <a:p>
            <a:r>
              <a:rPr lang="en-US" altLang="zh-CN" dirty="0"/>
              <a:t>void main(){</a:t>
            </a:r>
          </a:p>
          <a:p>
            <a:r>
              <a:rPr lang="en-US" altLang="zh-CN" dirty="0"/>
              <a:t>    int num = 6;</a:t>
            </a:r>
          </a:p>
          <a:p>
            <a:r>
              <a:rPr lang="en-US" altLang="zh-CN" dirty="0"/>
              <a:t>    int res = getSum(1,9);</a:t>
            </a:r>
          </a:p>
          <a:p>
            <a:r>
              <a:rPr lang="en-US" altLang="zh-CN" dirty="0"/>
              <a:t>    printf("res = %d",res);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1F52F446-CCA9-4A65-B0B6-97EE48DF1023}"/>
              </a:ext>
            </a:extLst>
          </p:cNvPr>
          <p:cNvCxnSpPr>
            <a:cxnSpLocks/>
          </p:cNvCxnSpPr>
          <p:nvPr/>
        </p:nvCxnSpPr>
        <p:spPr>
          <a:xfrm flipH="1">
            <a:off x="4778188" y="3652234"/>
            <a:ext cx="3188295" cy="1087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612FEB75-0D06-4B0F-9D8A-4C058175F5FE}"/>
              </a:ext>
            </a:extLst>
          </p:cNvPr>
          <p:cNvCxnSpPr>
            <a:cxnSpLocks/>
          </p:cNvCxnSpPr>
          <p:nvPr/>
        </p:nvCxnSpPr>
        <p:spPr>
          <a:xfrm flipH="1">
            <a:off x="1640541" y="4948518"/>
            <a:ext cx="10668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连接符: 肘形 20">
            <a:extLst>
              <a:ext uri="{FF2B5EF4-FFF2-40B4-BE49-F238E27FC236}">
                <a16:creationId xmlns:a16="http://schemas.microsoft.com/office/drawing/2014/main" id="{71C9F4A6-A4D8-4359-8CEA-0B532BA91D4D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279518" y="3112799"/>
            <a:ext cx="2203503" cy="1462476"/>
          </a:xfrm>
          <a:prstGeom prst="bentConnector3">
            <a:avLst>
              <a:gd name="adj1" fmla="val 10004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5A66FC3C-1603-4257-A194-D5F3757DB82D}"/>
              </a:ext>
            </a:extLst>
          </p:cNvPr>
          <p:cNvCxnSpPr/>
          <p:nvPr/>
        </p:nvCxnSpPr>
        <p:spPr>
          <a:xfrm>
            <a:off x="5351929" y="1400174"/>
            <a:ext cx="0" cy="42576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5B24B121-1BD3-49DB-BB2F-31B21E18C116}"/>
              </a:ext>
            </a:extLst>
          </p:cNvPr>
          <p:cNvSpPr txBox="1"/>
          <p:nvPr/>
        </p:nvSpPr>
        <p:spPr>
          <a:xfrm>
            <a:off x="5365747" y="2629663"/>
            <a:ext cx="41549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自</a:t>
            </a:r>
            <a:endParaRPr lang="en-US" altLang="zh-CN" dirty="0"/>
          </a:p>
          <a:p>
            <a:r>
              <a:rPr lang="zh-CN" altLang="en-US" dirty="0"/>
              <a:t>上</a:t>
            </a:r>
            <a:endParaRPr lang="en-US" altLang="zh-CN" dirty="0"/>
          </a:p>
          <a:p>
            <a:r>
              <a:rPr lang="zh-CN" altLang="en-US" dirty="0"/>
              <a:t>而</a:t>
            </a:r>
            <a:endParaRPr lang="en-US" altLang="zh-CN" dirty="0"/>
          </a:p>
          <a:p>
            <a:r>
              <a:rPr lang="zh-CN" altLang="en-US" dirty="0"/>
              <a:t>下</a:t>
            </a:r>
            <a:endParaRPr lang="en-US" altLang="zh-CN" dirty="0"/>
          </a:p>
          <a:p>
            <a:r>
              <a:rPr lang="zh-CN" altLang="en-US" dirty="0"/>
              <a:t>销</a:t>
            </a:r>
            <a:endParaRPr lang="en-US" altLang="zh-CN" dirty="0"/>
          </a:p>
          <a:p>
            <a:r>
              <a:rPr lang="zh-CN" altLang="en-US" dirty="0"/>
              <a:t>毁</a:t>
            </a:r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14E59FC3-443D-4621-AFBA-CF5061D655E8}"/>
              </a:ext>
            </a:extLst>
          </p:cNvPr>
          <p:cNvCxnSpPr>
            <a:cxnSpLocks/>
          </p:cNvCxnSpPr>
          <p:nvPr/>
        </p:nvCxnSpPr>
        <p:spPr>
          <a:xfrm flipH="1">
            <a:off x="4365812" y="3580516"/>
            <a:ext cx="55581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连接符: 肘形 22">
            <a:extLst>
              <a:ext uri="{FF2B5EF4-FFF2-40B4-BE49-F238E27FC236}">
                <a16:creationId xmlns:a16="http://schemas.microsoft.com/office/drawing/2014/main" id="{50303B02-442C-4F46-89D1-6D6DEA427AAC}"/>
              </a:ext>
            </a:extLst>
          </p:cNvPr>
          <p:cNvCxnSpPr>
            <a:cxnSpLocks/>
          </p:cNvCxnSpPr>
          <p:nvPr/>
        </p:nvCxnSpPr>
        <p:spPr>
          <a:xfrm rot="5400000">
            <a:off x="3902917" y="4210176"/>
            <a:ext cx="1653184" cy="369310"/>
          </a:xfrm>
          <a:prstGeom prst="bentConnector3">
            <a:avLst>
              <a:gd name="adj1" fmla="val 10043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0759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9D79BB0-D924-491C-AF38-2EBFFC081CCD}"/>
              </a:ext>
            </a:extLst>
          </p:cNvPr>
          <p:cNvSpPr/>
          <p:nvPr/>
        </p:nvSpPr>
        <p:spPr>
          <a:xfrm>
            <a:off x="522740" y="1667435"/>
            <a:ext cx="3525477" cy="10040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</a:t>
            </a:r>
            <a:r>
              <a:rPr lang="zh-CN" altLang="en-US" dirty="0"/>
              <a:t>语言源程序</a:t>
            </a:r>
          </a:p>
        </p:txBody>
      </p:sp>
      <p:cxnSp>
        <p:nvCxnSpPr>
          <p:cNvPr id="8" name="连接符: 肘形 7">
            <a:extLst>
              <a:ext uri="{FF2B5EF4-FFF2-40B4-BE49-F238E27FC236}">
                <a16:creationId xmlns:a16="http://schemas.microsoft.com/office/drawing/2014/main" id="{F556B6E7-6219-43C5-BB6A-3B2F03E658A1}"/>
              </a:ext>
            </a:extLst>
          </p:cNvPr>
          <p:cNvCxnSpPr>
            <a:cxnSpLocks/>
          </p:cNvCxnSpPr>
          <p:nvPr/>
        </p:nvCxnSpPr>
        <p:spPr>
          <a:xfrm rot="16200000" flipH="1">
            <a:off x="1870262" y="3109633"/>
            <a:ext cx="1871382" cy="1416424"/>
          </a:xfrm>
          <a:prstGeom prst="bentConnector3">
            <a:avLst>
              <a:gd name="adj1" fmla="val 9982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52449987-1CF1-4C35-8847-3A5AB98F0726}"/>
              </a:ext>
            </a:extLst>
          </p:cNvPr>
          <p:cNvSpPr/>
          <p:nvPr/>
        </p:nvSpPr>
        <p:spPr>
          <a:xfrm>
            <a:off x="7300578" y="1667434"/>
            <a:ext cx="3525477" cy="10040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二进制机器指令</a:t>
            </a:r>
          </a:p>
        </p:txBody>
      </p:sp>
      <p:cxnSp>
        <p:nvCxnSpPr>
          <p:cNvPr id="16" name="连接符: 肘形 15">
            <a:extLst>
              <a:ext uri="{FF2B5EF4-FFF2-40B4-BE49-F238E27FC236}">
                <a16:creationId xmlns:a16="http://schemas.microsoft.com/office/drawing/2014/main" id="{702CC0DD-D93B-4FD2-8415-4D5E215549B6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579148" y="3026580"/>
            <a:ext cx="1871381" cy="1582531"/>
          </a:xfrm>
          <a:prstGeom prst="bentConnector3">
            <a:avLst>
              <a:gd name="adj1" fmla="val -28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矩形 29">
            <a:extLst>
              <a:ext uri="{FF2B5EF4-FFF2-40B4-BE49-F238E27FC236}">
                <a16:creationId xmlns:a16="http://schemas.microsoft.com/office/drawing/2014/main" id="{7348EF45-139D-4E92-A9BE-FE77491553E6}"/>
              </a:ext>
            </a:extLst>
          </p:cNvPr>
          <p:cNvSpPr/>
          <p:nvPr/>
        </p:nvSpPr>
        <p:spPr>
          <a:xfrm>
            <a:off x="3787982" y="4251512"/>
            <a:ext cx="3525477" cy="10040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</a:t>
            </a:r>
            <a:r>
              <a:rPr lang="zh-CN" altLang="en-US" dirty="0"/>
              <a:t>语言编译程序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A90C8081-3DDE-4351-88AF-6F62BB00D889}"/>
              </a:ext>
            </a:extLst>
          </p:cNvPr>
          <p:cNvSpPr txBox="1"/>
          <p:nvPr/>
        </p:nvSpPr>
        <p:spPr>
          <a:xfrm>
            <a:off x="4048217" y="5821836"/>
            <a:ext cx="2908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</a:t>
            </a:r>
            <a:r>
              <a:rPr lang="zh-CN" altLang="en-US" dirty="0"/>
              <a:t>语言编译程序功能示意图</a:t>
            </a:r>
          </a:p>
        </p:txBody>
      </p:sp>
    </p:spTree>
    <p:extLst>
      <p:ext uri="{BB962C8B-B14F-4D97-AF65-F5344CB8AC3E}">
        <p14:creationId xmlns:p14="http://schemas.microsoft.com/office/powerpoint/2010/main" val="3276463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6B362BEB-BBB5-4A30-8DBE-2E4C688706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3538293"/>
              </p:ext>
            </p:extLst>
          </p:nvPr>
        </p:nvGraphicFramePr>
        <p:xfrm>
          <a:off x="1331650" y="719665"/>
          <a:ext cx="9463595" cy="430450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892719">
                  <a:extLst>
                    <a:ext uri="{9D8B030D-6E8A-4147-A177-3AD203B41FA5}">
                      <a16:colId xmlns:a16="http://schemas.microsoft.com/office/drawing/2014/main" val="53978528"/>
                    </a:ext>
                  </a:extLst>
                </a:gridCol>
                <a:gridCol w="1892719">
                  <a:extLst>
                    <a:ext uri="{9D8B030D-6E8A-4147-A177-3AD203B41FA5}">
                      <a16:colId xmlns:a16="http://schemas.microsoft.com/office/drawing/2014/main" val="3115738566"/>
                    </a:ext>
                  </a:extLst>
                </a:gridCol>
                <a:gridCol w="1892719">
                  <a:extLst>
                    <a:ext uri="{9D8B030D-6E8A-4147-A177-3AD203B41FA5}">
                      <a16:colId xmlns:a16="http://schemas.microsoft.com/office/drawing/2014/main" val="1834568239"/>
                    </a:ext>
                  </a:extLst>
                </a:gridCol>
                <a:gridCol w="1579585">
                  <a:extLst>
                    <a:ext uri="{9D8B030D-6E8A-4147-A177-3AD203B41FA5}">
                      <a16:colId xmlns:a16="http://schemas.microsoft.com/office/drawing/2014/main" val="3908836838"/>
                    </a:ext>
                  </a:extLst>
                </a:gridCol>
                <a:gridCol w="2205853">
                  <a:extLst>
                    <a:ext uri="{9D8B030D-6E8A-4147-A177-3AD203B41FA5}">
                      <a16:colId xmlns:a16="http://schemas.microsoft.com/office/drawing/2014/main" val="3550869950"/>
                    </a:ext>
                  </a:extLst>
                </a:gridCol>
              </a:tblGrid>
              <a:tr h="809057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名称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全称类型说明符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缩写类型说明符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字节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范围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277455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整型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int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int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-2,147,483,648</a:t>
                      </a:r>
                      <a:r>
                        <a:rPr lang="zh-CN" altLang="en-US" dirty="0"/>
                        <a:t>至</a:t>
                      </a:r>
                      <a:r>
                        <a:rPr lang="en-US" altLang="zh-CN" dirty="0"/>
                        <a:t>2,147,483,647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2622656"/>
                  </a:ext>
                </a:extLst>
              </a:tr>
              <a:tr h="468739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无符号整型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unsigned int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unsigned 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r>
                        <a:rPr lang="zh-CN" altLang="en-US" dirty="0"/>
                        <a:t>到</a:t>
                      </a:r>
                      <a:r>
                        <a:rPr lang="en-US" altLang="zh-CN" dirty="0"/>
                        <a:t>4,294,967,295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38013280"/>
                  </a:ext>
                </a:extLst>
              </a:tr>
              <a:tr h="468739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短整型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short int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short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-32768</a:t>
                      </a:r>
                      <a:r>
                        <a:rPr lang="zh-CN" altLang="en-US" dirty="0"/>
                        <a:t>至</a:t>
                      </a:r>
                      <a:r>
                        <a:rPr lang="en-US" altLang="zh-CN" dirty="0"/>
                        <a:t>+32767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18665413"/>
                  </a:ext>
                </a:extLst>
              </a:tr>
              <a:tr h="640097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无符号短整型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unsigned short int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unsigned short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r>
                        <a:rPr lang="zh-CN" altLang="en-US" dirty="0"/>
                        <a:t>至</a:t>
                      </a:r>
                      <a:r>
                        <a:rPr lang="en-US" altLang="zh-CN" dirty="0"/>
                        <a:t>65,535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5887582"/>
                  </a:ext>
                </a:extLst>
              </a:tr>
              <a:tr h="809057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长整型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long int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long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-2,147,483,648</a:t>
                      </a:r>
                      <a:r>
                        <a:rPr lang="zh-CN" altLang="en-US" dirty="0"/>
                        <a:t>至</a:t>
                      </a:r>
                      <a:r>
                        <a:rPr lang="en-US" altLang="zh-CN" dirty="0"/>
                        <a:t>2,147,483,647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3881619"/>
                  </a:ext>
                </a:extLst>
              </a:tr>
              <a:tr h="468739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无符号长整型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unsigned long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unsigned long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r>
                        <a:rPr lang="zh-CN" altLang="en-US" dirty="0"/>
                        <a:t>至</a:t>
                      </a:r>
                      <a:r>
                        <a:rPr lang="en-US" altLang="zh-CN" dirty="0"/>
                        <a:t>4,294,967,295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05770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903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5FA12E7C-C122-4FCD-A6AA-4958DDC3B1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3397842"/>
              </p:ext>
            </p:extLst>
          </p:nvPr>
        </p:nvGraphicFramePr>
        <p:xfrm>
          <a:off x="1287262" y="906097"/>
          <a:ext cx="9632269" cy="310896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605378">
                  <a:extLst>
                    <a:ext uri="{9D8B030D-6E8A-4147-A177-3AD203B41FA5}">
                      <a16:colId xmlns:a16="http://schemas.microsoft.com/office/drawing/2014/main" val="2202461822"/>
                    </a:ext>
                  </a:extLst>
                </a:gridCol>
                <a:gridCol w="1605378">
                  <a:extLst>
                    <a:ext uri="{9D8B030D-6E8A-4147-A177-3AD203B41FA5}">
                      <a16:colId xmlns:a16="http://schemas.microsoft.com/office/drawing/2014/main" val="3265015146"/>
                    </a:ext>
                  </a:extLst>
                </a:gridCol>
                <a:gridCol w="869614">
                  <a:extLst>
                    <a:ext uri="{9D8B030D-6E8A-4147-A177-3AD203B41FA5}">
                      <a16:colId xmlns:a16="http://schemas.microsoft.com/office/drawing/2014/main" val="4241798736"/>
                    </a:ext>
                  </a:extLst>
                </a:gridCol>
                <a:gridCol w="2341143">
                  <a:extLst>
                    <a:ext uri="{9D8B030D-6E8A-4147-A177-3AD203B41FA5}">
                      <a16:colId xmlns:a16="http://schemas.microsoft.com/office/drawing/2014/main" val="3493518157"/>
                    </a:ext>
                  </a:extLst>
                </a:gridCol>
                <a:gridCol w="1605378">
                  <a:extLst>
                    <a:ext uri="{9D8B030D-6E8A-4147-A177-3AD203B41FA5}">
                      <a16:colId xmlns:a16="http://schemas.microsoft.com/office/drawing/2014/main" val="1094296945"/>
                    </a:ext>
                  </a:extLst>
                </a:gridCol>
                <a:gridCol w="1605378">
                  <a:extLst>
                    <a:ext uri="{9D8B030D-6E8A-4147-A177-3AD203B41FA5}">
                      <a16:colId xmlns:a16="http://schemas.microsoft.com/office/drawing/2014/main" val="18199940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名称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类型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字节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范围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精度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阶码</a:t>
                      </a:r>
                      <a:r>
                        <a:rPr lang="en-US" altLang="zh-CN" dirty="0"/>
                        <a:t>(e)</a:t>
                      </a:r>
                      <a:r>
                        <a:rPr lang="zh-CN" altLang="en-US" dirty="0"/>
                        <a:t>取值范围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882416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单精度类型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float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1.175494351e-38F</a:t>
                      </a:r>
                      <a:r>
                        <a:rPr lang="zh-CN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至</a:t>
                      </a:r>
                      <a:r>
                        <a:rPr lang="en-US" altLang="zh-C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3.402823466e+38F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r>
                        <a:rPr lang="zh-CN" altLang="en-US" dirty="0"/>
                        <a:t>位有效位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-127</a:t>
                      </a:r>
                      <a:r>
                        <a:rPr lang="zh-CN" altLang="en-US" dirty="0"/>
                        <a:t>至</a:t>
                      </a:r>
                      <a:r>
                        <a:rPr lang="en-US" altLang="zh-CN" dirty="0"/>
                        <a:t>128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9313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双精度类型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double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2.2250738585072014e-308</a:t>
                      </a:r>
                      <a:r>
                        <a:rPr lang="zh-CN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至</a:t>
                      </a:r>
                      <a:r>
                        <a:rPr lang="en-US" altLang="zh-C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1.7976931348623158e+308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15-16</a:t>
                      </a:r>
                      <a:r>
                        <a:rPr lang="zh-CN" altLang="en-US"/>
                        <a:t>位</a:t>
                      </a:r>
                      <a:r>
                        <a:rPr lang="zh-CN" altLang="en-US" dirty="0"/>
                        <a:t>有效位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-1023</a:t>
                      </a:r>
                      <a:r>
                        <a:rPr lang="zh-CN" altLang="en-US" dirty="0"/>
                        <a:t>至</a:t>
                      </a:r>
                      <a:r>
                        <a:rPr lang="en-US" altLang="zh-CN" dirty="0"/>
                        <a:t>1024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90936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长双精度类型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long double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16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3.4e-4932 </a:t>
                      </a:r>
                      <a:r>
                        <a:rPr lang="zh-CN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到 </a:t>
                      </a:r>
                      <a:r>
                        <a:rPr lang="en-US" altLang="zh-C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1.1e+4932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19</a:t>
                      </a:r>
                      <a:r>
                        <a:rPr lang="zh-CN" altLang="en-US" dirty="0"/>
                        <a:t>位有效位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00814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10528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80DE2E3E-AEB4-4B4C-9BDA-1B8B0398DE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2447237"/>
              </p:ext>
            </p:extLst>
          </p:nvPr>
        </p:nvGraphicFramePr>
        <p:xfrm>
          <a:off x="2050742" y="719665"/>
          <a:ext cx="8109258" cy="2157588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2020278">
                  <a:extLst>
                    <a:ext uri="{9D8B030D-6E8A-4147-A177-3AD203B41FA5}">
                      <a16:colId xmlns:a16="http://schemas.microsoft.com/office/drawing/2014/main" val="2830168956"/>
                    </a:ext>
                  </a:extLst>
                </a:gridCol>
                <a:gridCol w="2020278">
                  <a:extLst>
                    <a:ext uri="{9D8B030D-6E8A-4147-A177-3AD203B41FA5}">
                      <a16:colId xmlns:a16="http://schemas.microsoft.com/office/drawing/2014/main" val="2487694441"/>
                    </a:ext>
                  </a:extLst>
                </a:gridCol>
                <a:gridCol w="2034351">
                  <a:extLst>
                    <a:ext uri="{9D8B030D-6E8A-4147-A177-3AD203B41FA5}">
                      <a16:colId xmlns:a16="http://schemas.microsoft.com/office/drawing/2014/main" val="4114971161"/>
                    </a:ext>
                  </a:extLst>
                </a:gridCol>
                <a:gridCol w="2034351">
                  <a:extLst>
                    <a:ext uri="{9D8B030D-6E8A-4147-A177-3AD203B41FA5}">
                      <a16:colId xmlns:a16="http://schemas.microsoft.com/office/drawing/2014/main" val="1367550897"/>
                    </a:ext>
                  </a:extLst>
                </a:gridCol>
              </a:tblGrid>
              <a:tr h="505836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名称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类型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字节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范围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3850516"/>
                  </a:ext>
                </a:extLst>
              </a:tr>
              <a:tr h="505836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字符型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char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r>
                        <a:rPr lang="zh-CN" altLang="en-US" dirty="0"/>
                        <a:t>字节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-128</a:t>
                      </a:r>
                      <a:r>
                        <a:rPr lang="zh-CN" altLang="en-US" dirty="0"/>
                        <a:t>至</a:t>
                      </a:r>
                      <a:r>
                        <a:rPr lang="en-US" altLang="zh-CN" dirty="0"/>
                        <a:t>127</a:t>
                      </a:r>
                      <a:r>
                        <a:rPr lang="zh-CN" altLang="en-US" dirty="0"/>
                        <a:t>或</a:t>
                      </a:r>
                      <a:r>
                        <a:rPr lang="en-US" altLang="zh-CN" dirty="0"/>
                        <a:t>0</a:t>
                      </a:r>
                      <a:r>
                        <a:rPr lang="zh-CN" altLang="en-US" dirty="0"/>
                        <a:t>到</a:t>
                      </a:r>
                      <a:r>
                        <a:rPr lang="en-US" altLang="zh-CN" dirty="0"/>
                        <a:t>255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91812750"/>
                  </a:ext>
                </a:extLst>
              </a:tr>
              <a:tr h="505836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无符号字符型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unsigned char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r>
                        <a:rPr lang="zh-CN" altLang="en-US" dirty="0"/>
                        <a:t>字节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r>
                        <a:rPr lang="zh-CN" altLang="en-US" dirty="0"/>
                        <a:t>到</a:t>
                      </a:r>
                      <a:r>
                        <a:rPr lang="en-US" altLang="zh-CN" dirty="0"/>
                        <a:t>255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43780"/>
                  </a:ext>
                </a:extLst>
              </a:tr>
              <a:tr h="505836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有符号字符型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signed char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r>
                        <a:rPr lang="zh-CN" altLang="en-US" dirty="0"/>
                        <a:t>字节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-128</a:t>
                      </a:r>
                      <a:r>
                        <a:rPr lang="zh-CN" altLang="en-US" dirty="0"/>
                        <a:t>至</a:t>
                      </a:r>
                      <a:r>
                        <a:rPr lang="en-US" altLang="zh-CN" dirty="0"/>
                        <a:t>127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34332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25222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77B1602-F36D-4D30-9F0D-98707D49D6CE}"/>
              </a:ext>
            </a:extLst>
          </p:cNvPr>
          <p:cNvSpPr/>
          <p:nvPr/>
        </p:nvSpPr>
        <p:spPr>
          <a:xfrm>
            <a:off x="135031" y="2731225"/>
            <a:ext cx="1916164" cy="7371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</a:t>
            </a:r>
            <a:r>
              <a:rPr lang="zh-CN" altLang="en-US" dirty="0"/>
              <a:t>源程序  </a:t>
            </a:r>
            <a:r>
              <a:rPr lang="en-US" altLang="zh-CN" dirty="0"/>
              <a:t>.c</a:t>
            </a:r>
            <a:endParaRPr lang="zh-CN" altLang="en-US" dirty="0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C2D3A8D0-8647-4A93-A937-094EECADE48B}"/>
              </a:ext>
            </a:extLst>
          </p:cNvPr>
          <p:cNvCxnSpPr/>
          <p:nvPr/>
        </p:nvCxnSpPr>
        <p:spPr>
          <a:xfrm>
            <a:off x="2300194" y="3168331"/>
            <a:ext cx="7709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BA3072DF-FAD9-40A4-9A04-406E9513B87F}"/>
              </a:ext>
            </a:extLst>
          </p:cNvPr>
          <p:cNvCxnSpPr/>
          <p:nvPr/>
        </p:nvCxnSpPr>
        <p:spPr>
          <a:xfrm>
            <a:off x="5710517" y="3168331"/>
            <a:ext cx="7709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连接符: 肘形 11">
            <a:extLst>
              <a:ext uri="{FF2B5EF4-FFF2-40B4-BE49-F238E27FC236}">
                <a16:creationId xmlns:a16="http://schemas.microsoft.com/office/drawing/2014/main" id="{9845A4A1-CDA6-4DA8-96EA-77D7DFA0F1CA}"/>
              </a:ext>
            </a:extLst>
          </p:cNvPr>
          <p:cNvCxnSpPr>
            <a:cxnSpLocks/>
            <a:endCxn id="18" idx="2"/>
          </p:cNvCxnSpPr>
          <p:nvPr/>
        </p:nvCxnSpPr>
        <p:spPr>
          <a:xfrm flipV="1">
            <a:off x="5635690" y="4090035"/>
            <a:ext cx="1064282" cy="105803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930E9BAF-7147-4503-9103-5D1ACD353D98}"/>
              </a:ext>
            </a:extLst>
          </p:cNvPr>
          <p:cNvSpPr txBox="1"/>
          <p:nvPr/>
        </p:nvSpPr>
        <p:spPr>
          <a:xfrm>
            <a:off x="2362510" y="316833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编译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D834448B-70D5-45FE-9571-7CDF2925ACC1}"/>
              </a:ext>
            </a:extLst>
          </p:cNvPr>
          <p:cNvSpPr txBox="1"/>
          <p:nvPr/>
        </p:nvSpPr>
        <p:spPr>
          <a:xfrm>
            <a:off x="6199875" y="342861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连接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F84748C-BFA8-43CC-A774-F8549D9FAFF1}"/>
              </a:ext>
            </a:extLst>
          </p:cNvPr>
          <p:cNvSpPr txBox="1"/>
          <p:nvPr/>
        </p:nvSpPr>
        <p:spPr>
          <a:xfrm>
            <a:off x="2312371" y="2841973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cl.exe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4AB2DA63-EBB0-47C1-B44F-1576C287908E}"/>
              </a:ext>
            </a:extLst>
          </p:cNvPr>
          <p:cNvSpPr txBox="1"/>
          <p:nvPr/>
        </p:nvSpPr>
        <p:spPr>
          <a:xfrm>
            <a:off x="6095999" y="3720703"/>
            <a:ext cx="1207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link.exe</a:t>
            </a:r>
            <a:endParaRPr lang="zh-CN" altLang="en-US" dirty="0"/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D64FD4ED-A498-4663-8F8C-8D48ACC74DEB}"/>
              </a:ext>
            </a:extLst>
          </p:cNvPr>
          <p:cNvCxnSpPr/>
          <p:nvPr/>
        </p:nvCxnSpPr>
        <p:spPr>
          <a:xfrm>
            <a:off x="8976413" y="3168331"/>
            <a:ext cx="7709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33A4AE95-6A0D-4498-986F-CBB3DAA46A9B}"/>
              </a:ext>
            </a:extLst>
          </p:cNvPr>
          <p:cNvSpPr txBox="1"/>
          <p:nvPr/>
        </p:nvSpPr>
        <p:spPr>
          <a:xfrm>
            <a:off x="9026185" y="316833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执行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2E72B0F3-A9FA-4826-9D00-889790BFD0E0}"/>
              </a:ext>
            </a:extLst>
          </p:cNvPr>
          <p:cNvSpPr/>
          <p:nvPr/>
        </p:nvSpPr>
        <p:spPr>
          <a:xfrm>
            <a:off x="3429632" y="4779514"/>
            <a:ext cx="1916164" cy="7371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</a:t>
            </a:r>
            <a:r>
              <a:rPr lang="zh-CN" altLang="en-US" dirty="0"/>
              <a:t>语言函数库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513C7930-0FC6-4C6C-911B-3C8A9EAFDB92}"/>
              </a:ext>
            </a:extLst>
          </p:cNvPr>
          <p:cNvSpPr/>
          <p:nvPr/>
        </p:nvSpPr>
        <p:spPr>
          <a:xfrm>
            <a:off x="9985743" y="2731225"/>
            <a:ext cx="1916164" cy="7371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结果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310DB813-A175-44B0-AD59-F19B57B47906}"/>
              </a:ext>
            </a:extLst>
          </p:cNvPr>
          <p:cNvSpPr/>
          <p:nvPr/>
        </p:nvSpPr>
        <p:spPr>
          <a:xfrm>
            <a:off x="6691142" y="2723302"/>
            <a:ext cx="1916164" cy="7371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可执行程序 </a:t>
            </a:r>
            <a:r>
              <a:rPr lang="en-US" altLang="zh-CN" dirty="0"/>
              <a:t>.exe</a:t>
            </a:r>
            <a:endParaRPr lang="zh-CN" altLang="en-US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A77287E6-01A9-4AFB-84AF-37A482B39FCE}"/>
              </a:ext>
            </a:extLst>
          </p:cNvPr>
          <p:cNvSpPr/>
          <p:nvPr/>
        </p:nvSpPr>
        <p:spPr>
          <a:xfrm>
            <a:off x="3429632" y="2731225"/>
            <a:ext cx="1916164" cy="7371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目标文件 </a:t>
            </a:r>
            <a:r>
              <a:rPr lang="en-US" altLang="zh-CN" dirty="0"/>
              <a:t>.obj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085550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9534C132-FBA1-47FF-8771-0E230A698A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734784"/>
              </p:ext>
            </p:extLst>
          </p:nvPr>
        </p:nvGraphicFramePr>
        <p:xfrm>
          <a:off x="3599543" y="1176866"/>
          <a:ext cx="4602066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01033">
                  <a:extLst>
                    <a:ext uri="{9D8B030D-6E8A-4147-A177-3AD203B41FA5}">
                      <a16:colId xmlns:a16="http://schemas.microsoft.com/office/drawing/2014/main" val="4122811700"/>
                    </a:ext>
                  </a:extLst>
                </a:gridCol>
                <a:gridCol w="2301033">
                  <a:extLst>
                    <a:ext uri="{9D8B030D-6E8A-4147-A177-3AD203B41FA5}">
                      <a16:colId xmlns:a16="http://schemas.microsoft.com/office/drawing/2014/main" val="22266983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转义字符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含义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3884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\t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制表符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5944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\n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换行符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7436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\r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回车符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27102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\\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反斜杠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1838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\b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退格符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48710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\”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双引号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6906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\’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单引号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88735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\f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换页符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60127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17215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29592</TotalTime>
  <Words>1784</Words>
  <Application>Microsoft Office PowerPoint</Application>
  <PresentationFormat>宽屏</PresentationFormat>
  <Paragraphs>805</Paragraphs>
  <Slides>39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43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您配吗 ？</dc:creator>
  <cp:lastModifiedBy>您配吗 ？</cp:lastModifiedBy>
  <cp:revision>13</cp:revision>
  <dcterms:created xsi:type="dcterms:W3CDTF">2021-09-16T07:52:36Z</dcterms:created>
  <dcterms:modified xsi:type="dcterms:W3CDTF">2021-11-05T13:02:19Z</dcterms:modified>
</cp:coreProperties>
</file>