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00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您配吗 ？" initials="您配吗" lastIdx="2" clrIdx="0">
    <p:extLst>
      <p:ext uri="{19B8F6BF-5375-455C-9EA6-DF929625EA0E}">
        <p15:presenceInfo xmlns:p15="http://schemas.microsoft.com/office/powerpoint/2012/main" userId="b63f56f3704f20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6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6" y="317"/>
      </p:cViewPr>
      <p:guideLst>
        <p:guide pos="1300"/>
        <p:guide orient="horz" pos="1933"/>
        <p:guide orient="horz" pos="15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96EDB-A143-4F16-AFD8-28197BD03A1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32F1-2AEF-4B91-A1F5-E8152A9DE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332F1-2AEF-4B91-A1F5-E8152A9DE5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5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1F52-615B-4AEE-83CF-0E5000BF6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11A9D-B1B9-4CE8-96A9-DB1B55FB9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E3933-1D58-4641-9AF9-14D7B2F7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A35CC-91CB-4B1A-B50C-337459D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4F820-E353-4236-8358-C4D5530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2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0DFF6-1A51-4691-BF92-59ADEE3C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C40C6-A19A-4FAB-BB62-7FCBC29AD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DE385-B171-4D43-9ECD-64681736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CB7D4-6C1A-461B-AB5C-E15E99AE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C2E70-6783-4BB4-B060-43AF6A4C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4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3AE2B-545B-49F5-97B5-C24A93715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B39B1-E58B-475C-89BF-7393C1C5D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182DA-E543-4B1F-A486-196B53E3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3650E-98D6-4864-951F-322B6BCC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89E00-183F-45EA-B609-7448319F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6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3467D-3D65-40BF-8B9D-4EE612D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468E1-CAB5-4515-8369-7BD8A30C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D7426-B172-4773-9F34-62A9EE00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6110D-0A85-4F1D-B782-60DE1E98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49B29-71F6-4296-824E-866A3B5E6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282BB-1A67-4555-9161-E661E959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DBD9F-CBEF-49A1-ABE9-F6875C1C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E4D7B-F4B2-4926-8F68-B1A1B239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2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0638F-9240-4C10-BB26-7283387C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DBDDA-F085-4DC4-A5BA-25C3D811F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A3132-7932-4E1B-B756-976C918B4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50840-998C-4574-A7F3-DBFDFF5A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A90C6-4686-463F-AB49-4084B5FE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0BE1C-8BA0-4555-BC79-AE3B5BBB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34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E8841-884F-48B7-916B-34116A04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CDB50-C46A-4383-9109-5A4B6B8F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E5E37-FF17-441A-BCE5-9A5A73EB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31C963-9E2C-4059-8376-639ABEDB3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3A57F-C6AB-4D3D-81CF-E37D54B0C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CA3336-4917-45C0-BD56-BD02A2CE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DC2F98-B23F-433A-9F0A-3EF6D7DC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9AB075-D2CC-4161-B00A-38C9E875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E0A78-D89A-45BB-B860-ACBD46AA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9941B6-EAC8-44D7-9EF7-8ADC615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8667E-64EA-4264-A6F2-098404C6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87237-6A4E-411C-8CBF-8EA70DE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7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9952FA-9892-4173-88E8-D3C7A1E2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7F9B65-0CA7-48EE-BB41-2BCCF27E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349D8B-F8CB-4C4F-8841-6647FE07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9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07045-3745-42F0-8234-4A3A915B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47552-F107-4C5E-9056-0DF8B4F9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88C174-96AC-44A2-A01A-7B0B36DE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A934C-AB5F-4A6C-B23F-4EE7013B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8015C-A5FD-4A3C-9EAE-44F7FB07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1B901-10AA-4AC4-A219-F9EEA916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6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BDCFA-4096-45C4-91A4-13C8BF5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FE4B6-41E6-4838-8AA9-B0B7470C2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93079-8092-406F-AA1A-29FEE172D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AEB2D-EDCE-4B8F-BD03-97354528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E723A-323B-402B-A3AD-B86D2A6F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53B37-EC18-431F-BFBF-FB129560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1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61016A-9456-4DCA-9A50-D3800301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D7A25-B8C5-4968-B79A-5FFD52C9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B51BA-AD11-4746-B046-4707D762F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CC1D-D308-4C51-925B-31E6AFF749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E0BF7-F1E8-4ED6-BEFB-7F5F3288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C57FA-7430-4630-A725-CA3EB7786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19809D-9287-41FE-8C9B-BA30D6DDB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44148"/>
              </p:ext>
            </p:extLst>
          </p:nvPr>
        </p:nvGraphicFramePr>
        <p:xfrm>
          <a:off x="2881058" y="1028700"/>
          <a:ext cx="7482144" cy="45117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94048">
                  <a:extLst>
                    <a:ext uri="{9D8B030D-6E8A-4147-A177-3AD203B41FA5}">
                      <a16:colId xmlns:a16="http://schemas.microsoft.com/office/drawing/2014/main" val="617575132"/>
                    </a:ext>
                  </a:extLst>
                </a:gridCol>
                <a:gridCol w="2494048">
                  <a:extLst>
                    <a:ext uri="{9D8B030D-6E8A-4147-A177-3AD203B41FA5}">
                      <a16:colId xmlns:a16="http://schemas.microsoft.com/office/drawing/2014/main" val="1677817604"/>
                    </a:ext>
                  </a:extLst>
                </a:gridCol>
                <a:gridCol w="2494048">
                  <a:extLst>
                    <a:ext uri="{9D8B030D-6E8A-4147-A177-3AD203B41FA5}">
                      <a16:colId xmlns:a16="http://schemas.microsoft.com/office/drawing/2014/main" val="739102948"/>
                    </a:ext>
                  </a:extLst>
                </a:gridCol>
              </a:tblGrid>
              <a:tr h="90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第一代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r>
                        <a:rPr lang="zh-CN" altLang="en-US" b="1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Intel 4004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73901"/>
                  </a:ext>
                </a:extLst>
              </a:tr>
              <a:tr h="90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第二代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r>
                        <a:rPr lang="zh-CN" altLang="en-US" b="1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Intel 8008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72433"/>
                  </a:ext>
                </a:extLst>
              </a:tr>
              <a:tr h="90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第三代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r>
                        <a:rPr lang="zh-CN" altLang="en-US" b="1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Intel 8088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8086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80286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7249"/>
                  </a:ext>
                </a:extLst>
              </a:tr>
              <a:tr h="90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第四代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32</a:t>
                      </a:r>
                      <a:r>
                        <a:rPr lang="zh-CN" altLang="en-US" b="1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Intel 80386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80486</a:t>
                      </a:r>
                      <a:r>
                        <a:rPr lang="zh-CN" altLang="en-US" b="1" dirty="0"/>
                        <a:t>、奔腾系列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99663"/>
                  </a:ext>
                </a:extLst>
              </a:tr>
              <a:tr h="90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第五代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64</a:t>
                      </a:r>
                      <a:r>
                        <a:rPr lang="zh-CN" altLang="en-US" b="1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目前主流芯片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8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6A83A-C913-4E99-9BCD-7043217AC359}"/>
              </a:ext>
            </a:extLst>
          </p:cNvPr>
          <p:cNvSpPr txBox="1"/>
          <p:nvPr/>
        </p:nvSpPr>
        <p:spPr>
          <a:xfrm>
            <a:off x="1141853" y="1443041"/>
            <a:ext cx="12426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按</a:t>
            </a:r>
            <a:endParaRPr lang="en-US" altLang="zh-CN" dirty="0"/>
          </a:p>
          <a:p>
            <a:r>
              <a:rPr lang="zh-CN" altLang="en-US" dirty="0"/>
              <a:t>      照</a:t>
            </a:r>
            <a:endParaRPr lang="en-US" altLang="zh-CN" dirty="0"/>
          </a:p>
          <a:p>
            <a:r>
              <a:rPr lang="zh-CN" altLang="en-US" dirty="0"/>
              <a:t>      传</a:t>
            </a:r>
            <a:endParaRPr lang="en-US" altLang="zh-CN" dirty="0"/>
          </a:p>
          <a:p>
            <a:r>
              <a:rPr lang="zh-CN" altLang="en-US" dirty="0"/>
              <a:t>      送</a:t>
            </a:r>
            <a:endParaRPr lang="en-US" altLang="zh-CN" dirty="0"/>
          </a:p>
          <a:p>
            <a:r>
              <a:rPr lang="zh-CN" altLang="en-US" dirty="0"/>
              <a:t>      信</a:t>
            </a:r>
            <a:endParaRPr lang="en-US" altLang="zh-CN" dirty="0"/>
          </a:p>
          <a:p>
            <a:r>
              <a:rPr lang="zh-CN" altLang="en-US" dirty="0"/>
              <a:t>      息</a:t>
            </a:r>
            <a:endParaRPr lang="en-US" altLang="zh-CN" dirty="0"/>
          </a:p>
          <a:p>
            <a:r>
              <a:rPr lang="zh-CN" altLang="en-US" dirty="0"/>
              <a:t>      种</a:t>
            </a:r>
            <a:endParaRPr lang="en-US" altLang="zh-CN" dirty="0"/>
          </a:p>
          <a:p>
            <a:r>
              <a:rPr lang="zh-CN" altLang="en-US" dirty="0"/>
              <a:t>      类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系统总线</a:t>
            </a:r>
            <a:r>
              <a:rPr lang="en-US" altLang="zh-CN" dirty="0"/>
              <a:t>)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973848E-120E-4FC8-A27E-A1C7D05B3C51}"/>
              </a:ext>
            </a:extLst>
          </p:cNvPr>
          <p:cNvSpPr/>
          <p:nvPr/>
        </p:nvSpPr>
        <p:spPr>
          <a:xfrm>
            <a:off x="2384501" y="756641"/>
            <a:ext cx="415498" cy="355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544E3-6B1D-476D-9B2F-D7C102D60FF1}"/>
              </a:ext>
            </a:extLst>
          </p:cNvPr>
          <p:cNvSpPr txBox="1"/>
          <p:nvPr/>
        </p:nvSpPr>
        <p:spPr>
          <a:xfrm>
            <a:off x="2894483" y="73681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地址总线 </a:t>
            </a:r>
            <a:r>
              <a:rPr lang="en-US" altLang="zh-CN" dirty="0">
                <a:solidFill>
                  <a:srgbClr val="FF0000"/>
                </a:solidFill>
              </a:rPr>
              <a:t>AB</a:t>
            </a:r>
            <a:r>
              <a:rPr lang="en-US" altLang="zh-CN" dirty="0"/>
              <a:t>(Address BUS)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81A79-86D4-4717-B8D9-EC84CFD51C17}"/>
              </a:ext>
            </a:extLst>
          </p:cNvPr>
          <p:cNvSpPr txBox="1"/>
          <p:nvPr/>
        </p:nvSpPr>
        <p:spPr>
          <a:xfrm>
            <a:off x="2894483" y="206198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数据总线 </a:t>
            </a:r>
            <a:r>
              <a:rPr lang="en-US" altLang="zh-CN" dirty="0">
                <a:solidFill>
                  <a:srgbClr val="FF0000"/>
                </a:solidFill>
              </a:rPr>
              <a:t>DB</a:t>
            </a:r>
            <a:r>
              <a:rPr lang="en-US" altLang="zh-CN" dirty="0"/>
              <a:t>(Data BUS)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022B6-5230-4A83-B0A4-F206E9EA438A}"/>
              </a:ext>
            </a:extLst>
          </p:cNvPr>
          <p:cNvSpPr txBox="1"/>
          <p:nvPr/>
        </p:nvSpPr>
        <p:spPr>
          <a:xfrm>
            <a:off x="2894482" y="3664150"/>
            <a:ext cx="570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控制总线 </a:t>
            </a:r>
            <a:r>
              <a:rPr lang="en-US" altLang="zh-CN" dirty="0">
                <a:solidFill>
                  <a:srgbClr val="FF0000"/>
                </a:solidFill>
              </a:rPr>
              <a:t>CB</a:t>
            </a:r>
            <a:r>
              <a:rPr lang="en-US" altLang="zh-CN" dirty="0"/>
              <a:t>(Control BUS)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25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6A83A-C913-4E99-9BCD-7043217AC359}"/>
              </a:ext>
            </a:extLst>
          </p:cNvPr>
          <p:cNvSpPr txBox="1"/>
          <p:nvPr/>
        </p:nvSpPr>
        <p:spPr>
          <a:xfrm>
            <a:off x="1969003" y="1861003"/>
            <a:ext cx="41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</a:t>
            </a:r>
            <a:endParaRPr lang="en-US" altLang="zh-CN" dirty="0"/>
          </a:p>
          <a:p>
            <a:r>
              <a:rPr lang="zh-CN" altLang="en-US" dirty="0"/>
              <a:t>照</a:t>
            </a:r>
            <a:endParaRPr lang="en-US" altLang="zh-CN" dirty="0"/>
          </a:p>
          <a:p>
            <a:r>
              <a:rPr lang="zh-CN" altLang="en-US" dirty="0"/>
              <a:t>数</a:t>
            </a:r>
            <a:endParaRPr lang="en-US" altLang="zh-CN" dirty="0"/>
          </a:p>
          <a:p>
            <a:r>
              <a:rPr lang="zh-CN" altLang="en-US" dirty="0"/>
              <a:t>据</a:t>
            </a:r>
            <a:endParaRPr lang="en-US" altLang="zh-CN" dirty="0"/>
          </a:p>
          <a:p>
            <a:r>
              <a:rPr lang="zh-CN" altLang="en-US" dirty="0"/>
              <a:t>传</a:t>
            </a:r>
            <a:endParaRPr lang="en-US" altLang="zh-CN" dirty="0"/>
          </a:p>
          <a:p>
            <a:r>
              <a:rPr lang="zh-CN" altLang="en-US" dirty="0"/>
              <a:t>输</a:t>
            </a:r>
            <a:endParaRPr lang="en-US" altLang="zh-CN" dirty="0"/>
          </a:p>
          <a:p>
            <a:r>
              <a:rPr lang="zh-CN" altLang="en-US" dirty="0"/>
              <a:t>方</a:t>
            </a:r>
            <a:endParaRPr lang="en-US" altLang="zh-CN" dirty="0"/>
          </a:p>
          <a:p>
            <a:r>
              <a:rPr lang="zh-CN" altLang="en-US" dirty="0"/>
              <a:t>式</a:t>
            </a:r>
            <a:endParaRPr lang="en-US" altLang="zh-CN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973848E-120E-4FC8-A27E-A1C7D05B3C51}"/>
              </a:ext>
            </a:extLst>
          </p:cNvPr>
          <p:cNvSpPr/>
          <p:nvPr/>
        </p:nvSpPr>
        <p:spPr>
          <a:xfrm>
            <a:off x="2384501" y="1813378"/>
            <a:ext cx="415498" cy="23646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544E3-6B1D-476D-9B2F-D7C102D60FF1}"/>
              </a:ext>
            </a:extLst>
          </p:cNvPr>
          <p:cNvSpPr txBox="1"/>
          <p:nvPr/>
        </p:nvSpPr>
        <p:spPr>
          <a:xfrm>
            <a:off x="2799999" y="1945868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串行</a:t>
            </a:r>
            <a:r>
              <a:rPr lang="zh-CN" altLang="en-US" dirty="0"/>
              <a:t>总线：</a:t>
            </a:r>
            <a:r>
              <a:rPr lang="en-US" altLang="zh-CN" dirty="0"/>
              <a:t>USB(</a:t>
            </a:r>
            <a:r>
              <a:rPr lang="zh-CN" altLang="en-US" dirty="0"/>
              <a:t>外设总线标准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81A79-86D4-4717-B8D9-EC84CFD51C17}"/>
              </a:ext>
            </a:extLst>
          </p:cNvPr>
          <p:cNvSpPr txBox="1"/>
          <p:nvPr/>
        </p:nvSpPr>
        <p:spPr>
          <a:xfrm>
            <a:off x="2799999" y="3585478"/>
            <a:ext cx="573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并行</a:t>
            </a:r>
            <a:r>
              <a:rPr lang="zh-CN" altLang="en-US" dirty="0"/>
              <a:t>总线：主板上系统总线和</a:t>
            </a:r>
            <a:r>
              <a:rPr lang="en-US" altLang="zh-CN" dirty="0"/>
              <a:t>PCI(</a:t>
            </a:r>
            <a:r>
              <a:rPr lang="zh-CN" altLang="en-US" b="0" i="0" u="none" strike="noStrike" dirty="0">
                <a:effectLst/>
                <a:latin typeface="Helvetica Neue"/>
              </a:rPr>
              <a:t>外设部件互连标准</a:t>
            </a:r>
            <a:r>
              <a:rPr lang="en-US" altLang="zh-CN" b="0" i="0" u="none" strike="noStrike" dirty="0">
                <a:effectLst/>
                <a:latin typeface="Helvetica Neue"/>
              </a:rPr>
              <a:t>)</a:t>
            </a:r>
            <a:r>
              <a:rPr lang="zh-CN" altLang="en-US" b="0" i="0" u="none" strike="noStrike" dirty="0">
                <a:effectLst/>
                <a:latin typeface="Helvetica Neue"/>
              </a:rPr>
              <a:t>等</a:t>
            </a:r>
            <a:endParaRPr lang="en-US" altLang="zh-CN" b="0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6198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6A83A-C913-4E99-9BCD-7043217AC359}"/>
              </a:ext>
            </a:extLst>
          </p:cNvPr>
          <p:cNvSpPr txBox="1"/>
          <p:nvPr/>
        </p:nvSpPr>
        <p:spPr>
          <a:xfrm>
            <a:off x="1969003" y="1861003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</a:t>
            </a:r>
            <a:endParaRPr lang="en-US" altLang="zh-CN" dirty="0"/>
          </a:p>
          <a:p>
            <a:r>
              <a:rPr lang="zh-CN" altLang="en-US" dirty="0"/>
              <a:t>照</a:t>
            </a:r>
            <a:endParaRPr lang="en-US" altLang="zh-CN" dirty="0"/>
          </a:p>
          <a:p>
            <a:r>
              <a:rPr lang="zh-CN" altLang="en-US" dirty="0"/>
              <a:t>总</a:t>
            </a:r>
            <a:endParaRPr lang="en-US" altLang="zh-CN" dirty="0"/>
          </a:p>
          <a:p>
            <a:r>
              <a:rPr lang="zh-CN" altLang="en-US" dirty="0"/>
              <a:t>线</a:t>
            </a:r>
            <a:endParaRPr lang="en-US" altLang="zh-CN" dirty="0"/>
          </a:p>
          <a:p>
            <a:r>
              <a:rPr lang="zh-CN" altLang="en-US" dirty="0"/>
              <a:t>标</a:t>
            </a:r>
            <a:endParaRPr lang="en-US" altLang="zh-CN" dirty="0"/>
          </a:p>
          <a:p>
            <a:r>
              <a:rPr lang="zh-CN" altLang="en-US" dirty="0"/>
              <a:t>准</a:t>
            </a:r>
            <a:endParaRPr lang="en-US" altLang="zh-CN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973848E-120E-4FC8-A27E-A1C7D05B3C51}"/>
              </a:ext>
            </a:extLst>
          </p:cNvPr>
          <p:cNvSpPr/>
          <p:nvPr/>
        </p:nvSpPr>
        <p:spPr>
          <a:xfrm>
            <a:off x="2384501" y="1813378"/>
            <a:ext cx="415498" cy="23646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544E3-6B1D-476D-9B2F-D7C102D60FF1}"/>
              </a:ext>
            </a:extLst>
          </p:cNvPr>
          <p:cNvSpPr txBox="1"/>
          <p:nvPr/>
        </p:nvSpPr>
        <p:spPr>
          <a:xfrm>
            <a:off x="2784759" y="1945868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USB</a:t>
            </a:r>
            <a:r>
              <a:rPr lang="en-US" altLang="zh-CN" dirty="0"/>
              <a:t>(</a:t>
            </a:r>
            <a:r>
              <a:rPr lang="zh-CN" altLang="en-US" dirty="0"/>
              <a:t>通用串行总线</a:t>
            </a:r>
            <a:r>
              <a:rPr lang="en-US" altLang="zh-CN" dirty="0"/>
              <a:t>)</a:t>
            </a:r>
            <a:r>
              <a:rPr lang="zh-CN" altLang="en-US" dirty="0"/>
              <a:t>：外设标准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81A79-86D4-4717-B8D9-EC84CFD51C17}"/>
              </a:ext>
            </a:extLst>
          </p:cNvPr>
          <p:cNvSpPr txBox="1"/>
          <p:nvPr/>
        </p:nvSpPr>
        <p:spPr>
          <a:xfrm>
            <a:off x="2799999" y="3585478"/>
            <a:ext cx="683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PCI</a:t>
            </a:r>
            <a:r>
              <a:rPr lang="zh-CN" altLang="en-US" dirty="0">
                <a:solidFill>
                  <a:srgbClr val="FF0000"/>
                </a:solidFill>
              </a:rPr>
              <a:t>总线</a:t>
            </a:r>
            <a:r>
              <a:rPr lang="en-US" altLang="zh-CN" dirty="0"/>
              <a:t>(</a:t>
            </a:r>
            <a:r>
              <a:rPr lang="zh-CN" altLang="en-US" b="0" i="0" u="none" strike="noStrike" dirty="0">
                <a:effectLst/>
                <a:latin typeface="Helvetica Neue"/>
              </a:rPr>
              <a:t>外设部件互连标准</a:t>
            </a:r>
            <a:r>
              <a:rPr lang="en-US" altLang="zh-CN" b="0" i="0" u="none" strike="noStrike" dirty="0">
                <a:effectLst/>
                <a:latin typeface="Helvetica Neue"/>
              </a:rPr>
              <a:t>)</a:t>
            </a:r>
            <a:r>
              <a:rPr lang="zh-CN" altLang="en-US" b="0" i="0" u="none" strike="noStrike" dirty="0">
                <a:effectLst/>
                <a:latin typeface="Helvetica Neue"/>
              </a:rPr>
              <a:t>：</a:t>
            </a:r>
            <a:r>
              <a:rPr lang="en-US" altLang="zh-CN" b="0" i="0" u="none" strike="noStrike" dirty="0">
                <a:effectLst/>
                <a:latin typeface="Helvetica Neue"/>
              </a:rPr>
              <a:t>Peripheral Component Interconnect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E552B1-EC9D-4834-BF71-85D077871140}"/>
              </a:ext>
            </a:extLst>
          </p:cNvPr>
          <p:cNvSpPr txBox="1"/>
          <p:nvPr/>
        </p:nvSpPr>
        <p:spPr>
          <a:xfrm>
            <a:off x="4008120" y="3993325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IDE</a:t>
            </a:r>
            <a:r>
              <a:rPr lang="zh-CN" altLang="en-US" dirty="0"/>
              <a:t>、</a:t>
            </a:r>
            <a:r>
              <a:rPr lang="en-US" altLang="zh-CN" dirty="0"/>
              <a:t>EIDE</a:t>
            </a:r>
            <a:r>
              <a:rPr lang="zh-CN" altLang="en-US" dirty="0"/>
              <a:t>、</a:t>
            </a:r>
            <a:r>
              <a:rPr lang="en-US" altLang="zh-CN" dirty="0"/>
              <a:t>SATA</a:t>
            </a:r>
            <a:r>
              <a:rPr lang="zh-CN" altLang="en-US" dirty="0"/>
              <a:t>、</a:t>
            </a:r>
            <a:r>
              <a:rPr lang="en-US" altLang="zh-CN" dirty="0"/>
              <a:t>IEEE1394</a:t>
            </a:r>
            <a:r>
              <a:rPr lang="zh-CN" altLang="en-US" dirty="0"/>
              <a:t>、</a:t>
            </a:r>
            <a:r>
              <a:rPr lang="en-US" altLang="zh-CN" dirty="0"/>
              <a:t>RS-232</a:t>
            </a:r>
            <a:r>
              <a:rPr lang="zh-CN" altLang="en-US" dirty="0"/>
              <a:t>等接口</a:t>
            </a:r>
          </a:p>
        </p:txBody>
      </p:sp>
    </p:spTree>
    <p:extLst>
      <p:ext uri="{BB962C8B-B14F-4D97-AF65-F5344CB8AC3E}">
        <p14:creationId xmlns:p14="http://schemas.microsoft.com/office/powerpoint/2010/main" val="335085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81B835D-73A0-4BCF-89FC-D8AAF92F8568}"/>
              </a:ext>
            </a:extLst>
          </p:cNvPr>
          <p:cNvCxnSpPr>
            <a:cxnSpLocks/>
          </p:cNvCxnSpPr>
          <p:nvPr/>
        </p:nvCxnSpPr>
        <p:spPr>
          <a:xfrm flipV="1">
            <a:off x="1752600" y="3261360"/>
            <a:ext cx="8366760" cy="11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804F26C-FF86-4A34-8985-76B5BB512CE7}"/>
              </a:ext>
            </a:extLst>
          </p:cNvPr>
          <p:cNvCxnSpPr>
            <a:cxnSpLocks/>
          </p:cNvCxnSpPr>
          <p:nvPr/>
        </p:nvCxnSpPr>
        <p:spPr>
          <a:xfrm>
            <a:off x="2356485" y="3261360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9A39892-F1C6-49A2-AF61-B3BF0B02D900}"/>
              </a:ext>
            </a:extLst>
          </p:cNvPr>
          <p:cNvSpPr/>
          <p:nvPr/>
        </p:nvSpPr>
        <p:spPr>
          <a:xfrm>
            <a:off x="1713549" y="3975738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网卡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85889B-9396-4742-B635-5BBF3E127B97}"/>
              </a:ext>
            </a:extLst>
          </p:cNvPr>
          <p:cNvCxnSpPr>
            <a:cxnSpLocks/>
          </p:cNvCxnSpPr>
          <p:nvPr/>
        </p:nvCxnSpPr>
        <p:spPr>
          <a:xfrm>
            <a:off x="4078605" y="3267074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7806BC6-71AA-4C6D-BF91-58975F75210E}"/>
              </a:ext>
            </a:extLst>
          </p:cNvPr>
          <p:cNvSpPr/>
          <p:nvPr/>
        </p:nvSpPr>
        <p:spPr>
          <a:xfrm>
            <a:off x="3323803" y="3998598"/>
            <a:ext cx="1509603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SCSI</a:t>
            </a:r>
            <a:r>
              <a:rPr lang="zh-CN" altLang="en-US" dirty="0"/>
              <a:t>卡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3F6E04A-7263-4A71-AA37-AA6F3C7680A2}"/>
              </a:ext>
            </a:extLst>
          </p:cNvPr>
          <p:cNvCxnSpPr>
            <a:cxnSpLocks/>
          </p:cNvCxnSpPr>
          <p:nvPr/>
        </p:nvCxnSpPr>
        <p:spPr>
          <a:xfrm>
            <a:off x="6172205" y="3267074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251BF37-F3E6-472B-87B2-4FCE42F0076A}"/>
              </a:ext>
            </a:extLst>
          </p:cNvPr>
          <p:cNvSpPr/>
          <p:nvPr/>
        </p:nvSpPr>
        <p:spPr>
          <a:xfrm>
            <a:off x="5529269" y="3981452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PCLISA</a:t>
            </a:r>
            <a:r>
              <a:rPr lang="zh-CN" altLang="en-US" dirty="0"/>
              <a:t>桥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363E71-A46C-4514-9891-5F06FE055B86}"/>
              </a:ext>
            </a:extLst>
          </p:cNvPr>
          <p:cNvCxnSpPr>
            <a:cxnSpLocks/>
          </p:cNvCxnSpPr>
          <p:nvPr/>
        </p:nvCxnSpPr>
        <p:spPr>
          <a:xfrm>
            <a:off x="9390701" y="3267074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AE38A2C-97A3-422F-B70C-B55E99CE3BA1}"/>
              </a:ext>
            </a:extLst>
          </p:cNvPr>
          <p:cNvSpPr/>
          <p:nvPr/>
        </p:nvSpPr>
        <p:spPr>
          <a:xfrm>
            <a:off x="8747765" y="3981452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AGP</a:t>
            </a:r>
            <a:r>
              <a:rPr lang="zh-CN" altLang="en-US" dirty="0"/>
              <a:t>显卡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D8E528-B096-47F8-9055-145313D7320D}"/>
              </a:ext>
            </a:extLst>
          </p:cNvPr>
          <p:cNvCxnSpPr>
            <a:cxnSpLocks/>
          </p:cNvCxnSpPr>
          <p:nvPr/>
        </p:nvCxnSpPr>
        <p:spPr>
          <a:xfrm>
            <a:off x="5450205" y="2550795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85621E5-8CDE-4D5D-938C-8A6119D68745}"/>
              </a:ext>
            </a:extLst>
          </p:cNvPr>
          <p:cNvSpPr/>
          <p:nvPr/>
        </p:nvSpPr>
        <p:spPr>
          <a:xfrm>
            <a:off x="4807268" y="2030732"/>
            <a:ext cx="1525193" cy="52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处理器</a:t>
            </a:r>
            <a:r>
              <a:rPr lang="en-US" altLang="zh-CN" dirty="0"/>
              <a:t>/PCI</a:t>
            </a:r>
            <a:r>
              <a:rPr lang="zh-CN" altLang="en-US" dirty="0"/>
              <a:t>桥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3A67521-A4E3-44D6-AB13-0FDC173324EB}"/>
              </a:ext>
            </a:extLst>
          </p:cNvPr>
          <p:cNvCxnSpPr>
            <a:cxnSpLocks/>
          </p:cNvCxnSpPr>
          <p:nvPr/>
        </p:nvCxnSpPr>
        <p:spPr>
          <a:xfrm flipH="1">
            <a:off x="3682365" y="2280286"/>
            <a:ext cx="1122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B397D73-4E9D-4393-8958-DCBBCFFA8FEC}"/>
              </a:ext>
            </a:extLst>
          </p:cNvPr>
          <p:cNvSpPr/>
          <p:nvPr/>
        </p:nvSpPr>
        <p:spPr>
          <a:xfrm>
            <a:off x="2395064" y="2021207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DRAM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A3B8C52-B3A3-4CD9-91FC-06277390E3F8}"/>
              </a:ext>
            </a:extLst>
          </p:cNvPr>
          <p:cNvCxnSpPr>
            <a:cxnSpLocks/>
          </p:cNvCxnSpPr>
          <p:nvPr/>
        </p:nvCxnSpPr>
        <p:spPr>
          <a:xfrm>
            <a:off x="7862410" y="2550795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F29BD37-E8E2-47A6-861C-BEE2B13C738D}"/>
              </a:ext>
            </a:extLst>
          </p:cNvPr>
          <p:cNvSpPr/>
          <p:nvPr/>
        </p:nvSpPr>
        <p:spPr>
          <a:xfrm>
            <a:off x="7219474" y="2009778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声卡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7550CCC-BF8B-431A-BA76-752955FE4E65}"/>
              </a:ext>
            </a:extLst>
          </p:cNvPr>
          <p:cNvCxnSpPr>
            <a:cxnSpLocks/>
          </p:cNvCxnSpPr>
          <p:nvPr/>
        </p:nvCxnSpPr>
        <p:spPr>
          <a:xfrm>
            <a:off x="9392354" y="2562224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3EE4FC9-679B-46BA-A14E-009493D456FE}"/>
              </a:ext>
            </a:extLst>
          </p:cNvPr>
          <p:cNvSpPr/>
          <p:nvPr/>
        </p:nvSpPr>
        <p:spPr>
          <a:xfrm>
            <a:off x="8749418" y="2021207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D18DB42-BD15-4C9A-83D6-CA642B3AA90B}"/>
              </a:ext>
            </a:extLst>
          </p:cNvPr>
          <p:cNvCxnSpPr>
            <a:cxnSpLocks/>
          </p:cNvCxnSpPr>
          <p:nvPr/>
        </p:nvCxnSpPr>
        <p:spPr>
          <a:xfrm>
            <a:off x="4078605" y="4547231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6088CE3A-B580-4B9C-BC45-725530B87635}"/>
              </a:ext>
            </a:extLst>
          </p:cNvPr>
          <p:cNvSpPr/>
          <p:nvPr/>
        </p:nvSpPr>
        <p:spPr>
          <a:xfrm>
            <a:off x="3435669" y="5261609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632D44E-CB9E-4EE1-89CF-5FC65CB66309}"/>
              </a:ext>
            </a:extLst>
          </p:cNvPr>
          <p:cNvCxnSpPr>
            <a:cxnSpLocks/>
          </p:cNvCxnSpPr>
          <p:nvPr/>
        </p:nvCxnSpPr>
        <p:spPr>
          <a:xfrm flipV="1">
            <a:off x="5450205" y="1264920"/>
            <a:ext cx="0" cy="76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07A625C-F99C-49AE-B4F5-120D7F4EA875}"/>
              </a:ext>
            </a:extLst>
          </p:cNvPr>
          <p:cNvSpPr/>
          <p:nvPr/>
        </p:nvSpPr>
        <p:spPr>
          <a:xfrm>
            <a:off x="4807269" y="782958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处理器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4AA3519-86FD-4922-8CD0-05840B9AA5C0}"/>
              </a:ext>
            </a:extLst>
          </p:cNvPr>
          <p:cNvCxnSpPr/>
          <p:nvPr/>
        </p:nvCxnSpPr>
        <p:spPr>
          <a:xfrm flipH="1" flipV="1">
            <a:off x="2819400" y="1637349"/>
            <a:ext cx="2630805" cy="17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BA5E726-0261-4D48-9BBF-C48EA39936AC}"/>
              </a:ext>
            </a:extLst>
          </p:cNvPr>
          <p:cNvSpPr/>
          <p:nvPr/>
        </p:nvSpPr>
        <p:spPr>
          <a:xfrm>
            <a:off x="1481144" y="1366841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90FF567-B333-4547-98D7-D27B3490BBDF}"/>
              </a:ext>
            </a:extLst>
          </p:cNvPr>
          <p:cNvCxnSpPr>
            <a:cxnSpLocks/>
          </p:cNvCxnSpPr>
          <p:nvPr/>
        </p:nvCxnSpPr>
        <p:spPr>
          <a:xfrm>
            <a:off x="9379975" y="4547231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4C687D2-DDBF-4320-AFA3-B4F13AAD1671}"/>
              </a:ext>
            </a:extLst>
          </p:cNvPr>
          <p:cNvSpPr/>
          <p:nvPr/>
        </p:nvSpPr>
        <p:spPr>
          <a:xfrm>
            <a:off x="8737039" y="5261609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C4C442B-1B42-4B33-88C1-FB1EC5385B81}"/>
              </a:ext>
            </a:extLst>
          </p:cNvPr>
          <p:cNvCxnSpPr>
            <a:cxnSpLocks/>
          </p:cNvCxnSpPr>
          <p:nvPr/>
        </p:nvCxnSpPr>
        <p:spPr>
          <a:xfrm flipH="1">
            <a:off x="6172204" y="4547231"/>
            <a:ext cx="1" cy="106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815D7B0-476B-40B1-8DC0-E7C3780297A0}"/>
              </a:ext>
            </a:extLst>
          </p:cNvPr>
          <p:cNvCxnSpPr>
            <a:cxnSpLocks/>
          </p:cNvCxnSpPr>
          <p:nvPr/>
        </p:nvCxnSpPr>
        <p:spPr>
          <a:xfrm flipH="1">
            <a:off x="4965843" y="5608313"/>
            <a:ext cx="2975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7296362-1844-45C2-836C-D7A6B21072AD}"/>
              </a:ext>
            </a:extLst>
          </p:cNvPr>
          <p:cNvSpPr/>
          <p:nvPr/>
        </p:nvSpPr>
        <p:spPr>
          <a:xfrm>
            <a:off x="6841690" y="4676779"/>
            <a:ext cx="1424105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ED69F55-0FFE-4118-A864-338DEDC61FF4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553743" y="5217795"/>
            <a:ext cx="0" cy="390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2D0282C-8CCC-42B1-80B6-B205E3B6CCF0}"/>
              </a:ext>
            </a:extLst>
          </p:cNvPr>
          <p:cNvSpPr txBox="1"/>
          <p:nvPr/>
        </p:nvSpPr>
        <p:spPr>
          <a:xfrm>
            <a:off x="4078604" y="29022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PCI</a:t>
            </a:r>
            <a:r>
              <a:rPr lang="zh-CN" altLang="en-US" dirty="0"/>
              <a:t>总线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0604DBA-F2DA-4394-93EA-67CCF08E61DA}"/>
              </a:ext>
            </a:extLst>
          </p:cNvPr>
          <p:cNvSpPr txBox="1"/>
          <p:nvPr/>
        </p:nvSpPr>
        <p:spPr>
          <a:xfrm>
            <a:off x="4965843" y="522445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B149DF2-ACA6-47C1-AED3-77C075426728}"/>
              </a:ext>
            </a:extLst>
          </p:cNvPr>
          <p:cNvSpPr txBox="1"/>
          <p:nvPr/>
        </p:nvSpPr>
        <p:spPr>
          <a:xfrm>
            <a:off x="5612814" y="1515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高速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2C405B7-F0F8-452A-A75B-AABA48207DEF}"/>
              </a:ext>
            </a:extLst>
          </p:cNvPr>
          <p:cNvSpPr txBox="1"/>
          <p:nvPr/>
        </p:nvSpPr>
        <p:spPr>
          <a:xfrm>
            <a:off x="5457676" y="2872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中低速</a:t>
            </a:r>
          </a:p>
        </p:txBody>
      </p:sp>
    </p:spTree>
    <p:extLst>
      <p:ext uri="{BB962C8B-B14F-4D97-AF65-F5344CB8AC3E}">
        <p14:creationId xmlns:p14="http://schemas.microsoft.com/office/powerpoint/2010/main" val="212771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09FBDD-2EC2-46BE-8C5F-AF84B2DF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5715"/>
              </p:ext>
            </p:extLst>
          </p:nvPr>
        </p:nvGraphicFramePr>
        <p:xfrm>
          <a:off x="2079625" y="1285875"/>
          <a:ext cx="8455025" cy="3638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005">
                  <a:extLst>
                    <a:ext uri="{9D8B030D-6E8A-4147-A177-3AD203B41FA5}">
                      <a16:colId xmlns:a16="http://schemas.microsoft.com/office/drawing/2014/main" val="2808484441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604948954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43315328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478052871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683801018"/>
                    </a:ext>
                  </a:extLst>
                </a:gridCol>
              </a:tblGrid>
              <a:tr h="486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进位计数制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十六进制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378287"/>
                  </a:ext>
                </a:extLst>
              </a:tr>
              <a:tr h="840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数码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(</a:t>
                      </a:r>
                      <a:r>
                        <a:rPr lang="zh-CN" altLang="en-US" b="1" dirty="0"/>
                        <a:t>数元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0,1,2...9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0,1,2...7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0,1,2...9,A-F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929780"/>
                  </a:ext>
                </a:extLst>
              </a:tr>
              <a:tr h="486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688950"/>
                  </a:ext>
                </a:extLst>
              </a:tr>
              <a:tr h="486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权重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r>
                        <a:rPr lang="en-US" altLang="zh-CN" b="1" baseline="30000" dirty="0"/>
                        <a:t>i</a:t>
                      </a:r>
                      <a:endParaRPr lang="zh-CN" altLang="en-US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r>
                        <a:rPr lang="en-US" altLang="zh-CN" b="1" baseline="30000" dirty="0"/>
                        <a:t>i</a:t>
                      </a:r>
                      <a:endParaRPr lang="zh-CN" altLang="en-US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r>
                        <a:rPr lang="en-US" altLang="zh-CN" b="1" baseline="30000" dirty="0"/>
                        <a:t>i</a:t>
                      </a:r>
                      <a:endParaRPr lang="zh-CN" altLang="en-US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r>
                        <a:rPr lang="en-US" altLang="zh-CN" b="1" baseline="30000" dirty="0"/>
                        <a:t>i</a:t>
                      </a:r>
                      <a:endParaRPr lang="zh-CN" altLang="en-US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992719"/>
                  </a:ext>
                </a:extLst>
              </a:tr>
              <a:tr h="482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标识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r>
                        <a:rPr lang="zh-CN" altLang="en-US" b="1" dirty="0"/>
                        <a:t>或</a:t>
                      </a:r>
                      <a:r>
                        <a:rPr lang="en-US" altLang="zh-CN" b="1" dirty="0"/>
                        <a:t>D</a:t>
                      </a:r>
                      <a:r>
                        <a:rPr lang="zh-CN" altLang="en-US" b="1" dirty="0"/>
                        <a:t>或不写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或</a:t>
                      </a:r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r>
                        <a:rPr lang="zh-CN" altLang="en-US" b="1" dirty="0"/>
                        <a:t>或</a:t>
                      </a:r>
                      <a:r>
                        <a:rPr lang="en-US" altLang="zh-CN" b="1" dirty="0"/>
                        <a:t>O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r>
                        <a:rPr lang="zh-CN" altLang="en-US" b="1" dirty="0"/>
                        <a:t>或</a:t>
                      </a:r>
                      <a:r>
                        <a:rPr lang="en-US" altLang="zh-CN" b="1" dirty="0"/>
                        <a:t>H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885365"/>
                  </a:ext>
                </a:extLst>
              </a:tr>
              <a:tr h="854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例子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(11110)</a:t>
                      </a:r>
                      <a:r>
                        <a:rPr lang="en-US" altLang="zh-CN" b="1" baseline="-25000" dirty="0"/>
                        <a:t>2</a:t>
                      </a:r>
                    </a:p>
                    <a:p>
                      <a:pPr algn="ctr"/>
                      <a:r>
                        <a:rPr lang="en-US" altLang="zh-CN" b="1" dirty="0"/>
                        <a:t>11110B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(36)</a:t>
                      </a:r>
                      <a:r>
                        <a:rPr lang="en-US" altLang="zh-CN" b="1" baseline="-25000" dirty="0"/>
                        <a:t>8</a:t>
                      </a:r>
                      <a:endParaRPr lang="zh-CN" alt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(1E)</a:t>
                      </a:r>
                      <a:r>
                        <a:rPr lang="en-US" altLang="zh-CN" b="1" baseline="-25000" dirty="0"/>
                        <a:t>16</a:t>
                      </a:r>
                    </a:p>
                    <a:p>
                      <a:pPr algn="ctr"/>
                      <a:r>
                        <a:rPr lang="en-US" altLang="zh-CN" b="1" dirty="0"/>
                        <a:t>1EH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91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69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4952999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3927764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3935338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6339839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3ADD86-A96E-4CDF-8716-2A19068943D7}"/>
              </a:ext>
            </a:extLst>
          </p:cNvPr>
          <p:cNvSpPr txBox="1"/>
          <p:nvPr/>
        </p:nvSpPr>
        <p:spPr>
          <a:xfrm>
            <a:off x="7710054" y="273262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FB8740-31FD-4260-B64B-E4CDBB35637F}"/>
              </a:ext>
            </a:extLst>
          </p:cNvPr>
          <p:cNvSpPr txBox="1"/>
          <p:nvPr/>
        </p:nvSpPr>
        <p:spPr>
          <a:xfrm>
            <a:off x="3259618" y="204091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983BF5-292A-42D1-A67B-0FA54440C2AD}"/>
              </a:ext>
            </a:extLst>
          </p:cNvPr>
          <p:cNvSpPr txBox="1"/>
          <p:nvPr/>
        </p:nvSpPr>
        <p:spPr>
          <a:xfrm>
            <a:off x="3267192" y="34956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5323254" y="229802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＆</a:t>
            </a:r>
          </a:p>
        </p:txBody>
      </p:sp>
    </p:spTree>
    <p:extLst>
      <p:ext uri="{BB962C8B-B14F-4D97-AF65-F5344CB8AC3E}">
        <p14:creationId xmlns:p14="http://schemas.microsoft.com/office/powerpoint/2010/main" val="279089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4952999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3927764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3935338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6339839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3ADD86-A96E-4CDF-8716-2A19068943D7}"/>
              </a:ext>
            </a:extLst>
          </p:cNvPr>
          <p:cNvSpPr txBox="1"/>
          <p:nvPr/>
        </p:nvSpPr>
        <p:spPr>
          <a:xfrm>
            <a:off x="7710054" y="273262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FB8740-31FD-4260-B64B-E4CDBB35637F}"/>
              </a:ext>
            </a:extLst>
          </p:cNvPr>
          <p:cNvSpPr txBox="1"/>
          <p:nvPr/>
        </p:nvSpPr>
        <p:spPr>
          <a:xfrm>
            <a:off x="3259618" y="204091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983BF5-292A-42D1-A67B-0FA54440C2AD}"/>
              </a:ext>
            </a:extLst>
          </p:cNvPr>
          <p:cNvSpPr txBox="1"/>
          <p:nvPr/>
        </p:nvSpPr>
        <p:spPr>
          <a:xfrm>
            <a:off x="3267192" y="34956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5323254" y="229802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≥</a:t>
            </a:r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3511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4952999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3947560" y="3051730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6339839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3ADD86-A96E-4CDF-8716-2A19068943D7}"/>
              </a:ext>
            </a:extLst>
          </p:cNvPr>
          <p:cNvSpPr txBox="1"/>
          <p:nvPr/>
        </p:nvSpPr>
        <p:spPr>
          <a:xfrm>
            <a:off x="7710054" y="273262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FB8740-31FD-4260-B64B-E4CDBB35637F}"/>
              </a:ext>
            </a:extLst>
          </p:cNvPr>
          <p:cNvSpPr txBox="1"/>
          <p:nvPr/>
        </p:nvSpPr>
        <p:spPr>
          <a:xfrm>
            <a:off x="3474713" y="2718031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5425846" y="225393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8C4A1FD-66D5-4AAC-923D-7FEA4CABA207}"/>
              </a:ext>
            </a:extLst>
          </p:cNvPr>
          <p:cNvSpPr/>
          <p:nvPr/>
        </p:nvSpPr>
        <p:spPr>
          <a:xfrm>
            <a:off x="6408280" y="2900262"/>
            <a:ext cx="294426" cy="302936"/>
          </a:xfrm>
          <a:prstGeom prst="ellipse">
            <a:avLst/>
          </a:prstGeom>
          <a:ln w="66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5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4B714C8-998F-44B6-910B-7802398136E1}"/>
              </a:ext>
            </a:extLst>
          </p:cNvPr>
          <p:cNvCxnSpPr/>
          <p:nvPr/>
        </p:nvCxnSpPr>
        <p:spPr>
          <a:xfrm>
            <a:off x="3240897" y="2971908"/>
            <a:ext cx="1900989" cy="0"/>
          </a:xfrm>
          <a:prstGeom prst="line">
            <a:avLst/>
          </a:prstGeom>
          <a:ln w="666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5915297-F365-4D91-B6F5-FF9CC1FA930A}"/>
              </a:ext>
            </a:extLst>
          </p:cNvPr>
          <p:cNvSpPr/>
          <p:nvPr/>
        </p:nvSpPr>
        <p:spPr>
          <a:xfrm rot="5400000">
            <a:off x="3848442" y="2649184"/>
            <a:ext cx="712459" cy="645448"/>
          </a:xfrm>
          <a:prstGeom prst="triangle">
            <a:avLst/>
          </a:prstGeom>
          <a:ln w="66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4784B0-9A51-4674-8FFE-8193313049C3}"/>
              </a:ext>
            </a:extLst>
          </p:cNvPr>
          <p:cNvSpPr txBox="1"/>
          <p:nvPr/>
        </p:nvSpPr>
        <p:spPr>
          <a:xfrm>
            <a:off x="2096103" y="2787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同相器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D97A1-260A-408E-B4B7-0F811FC8E392}"/>
              </a:ext>
            </a:extLst>
          </p:cNvPr>
          <p:cNvSpPr txBox="1"/>
          <p:nvPr/>
        </p:nvSpPr>
        <p:spPr>
          <a:xfrm>
            <a:off x="2096103" y="4593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反相器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58770E7-92A9-4B73-AD60-B7087DD37FA1}"/>
              </a:ext>
            </a:extLst>
          </p:cNvPr>
          <p:cNvCxnSpPr/>
          <p:nvPr/>
        </p:nvCxnSpPr>
        <p:spPr>
          <a:xfrm>
            <a:off x="3240896" y="4777245"/>
            <a:ext cx="1900989" cy="0"/>
          </a:xfrm>
          <a:prstGeom prst="line">
            <a:avLst/>
          </a:prstGeom>
          <a:ln w="666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0898101F-DD23-471D-8FD4-3D30A29DE239}"/>
              </a:ext>
            </a:extLst>
          </p:cNvPr>
          <p:cNvSpPr/>
          <p:nvPr/>
        </p:nvSpPr>
        <p:spPr>
          <a:xfrm rot="5400000">
            <a:off x="3859592" y="4454521"/>
            <a:ext cx="712459" cy="645448"/>
          </a:xfrm>
          <a:prstGeom prst="triangle">
            <a:avLst/>
          </a:prstGeom>
          <a:ln w="66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4E5DE65-9FAF-4367-9A1D-D8E2649A7995}"/>
              </a:ext>
            </a:extLst>
          </p:cNvPr>
          <p:cNvSpPr/>
          <p:nvPr/>
        </p:nvSpPr>
        <p:spPr>
          <a:xfrm>
            <a:off x="4538546" y="4688035"/>
            <a:ext cx="156117" cy="178419"/>
          </a:xfrm>
          <a:prstGeom prst="ellipse">
            <a:avLst/>
          </a:prstGeom>
          <a:ln w="666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2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3220453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2195218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2202792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4607293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3ADD86-A96E-4CDF-8716-2A19068943D7}"/>
              </a:ext>
            </a:extLst>
          </p:cNvPr>
          <p:cNvSpPr txBox="1"/>
          <p:nvPr/>
        </p:nvSpPr>
        <p:spPr>
          <a:xfrm>
            <a:off x="8961337" y="273262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FB8740-31FD-4260-B64B-E4CDBB35637F}"/>
              </a:ext>
            </a:extLst>
          </p:cNvPr>
          <p:cNvSpPr txBox="1"/>
          <p:nvPr/>
        </p:nvSpPr>
        <p:spPr>
          <a:xfrm>
            <a:off x="1527072" y="204091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983BF5-292A-42D1-A67B-0FA54440C2AD}"/>
              </a:ext>
            </a:extLst>
          </p:cNvPr>
          <p:cNvSpPr txBox="1"/>
          <p:nvPr/>
        </p:nvSpPr>
        <p:spPr>
          <a:xfrm>
            <a:off x="1534646" y="34956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3590708" y="229802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&amp;</a:t>
            </a:r>
            <a:endParaRPr lang="zh-CN" altLang="en-US" sz="3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E75B13-2FFD-4EEB-AF42-0DD9240E2C96}"/>
              </a:ext>
            </a:extLst>
          </p:cNvPr>
          <p:cNvSpPr/>
          <p:nvPr/>
        </p:nvSpPr>
        <p:spPr>
          <a:xfrm>
            <a:off x="5959563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17E4D4-6635-4DC2-B1A7-F5403CBA6E78}"/>
              </a:ext>
            </a:extLst>
          </p:cNvPr>
          <p:cNvSpPr txBox="1"/>
          <p:nvPr/>
        </p:nvSpPr>
        <p:spPr>
          <a:xfrm>
            <a:off x="6329818" y="229802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3676599-FBFC-4E4A-BC1A-0610FF1A5A8F}"/>
              </a:ext>
            </a:extLst>
          </p:cNvPr>
          <p:cNvSpPr/>
          <p:nvPr/>
        </p:nvSpPr>
        <p:spPr>
          <a:xfrm>
            <a:off x="5096604" y="2863282"/>
            <a:ext cx="377983" cy="38501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BBC362-970C-4414-843B-26E95B8158E6}"/>
              </a:ext>
            </a:extLst>
          </p:cNvPr>
          <p:cNvCxnSpPr>
            <a:cxnSpLocks/>
          </p:cNvCxnSpPr>
          <p:nvPr/>
        </p:nvCxnSpPr>
        <p:spPr>
          <a:xfrm>
            <a:off x="7334341" y="3062716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3D4A71A-FEE2-4A59-AEBC-A4EA0DFD96CA}"/>
              </a:ext>
            </a:extLst>
          </p:cNvPr>
          <p:cNvSpPr/>
          <p:nvPr/>
        </p:nvSpPr>
        <p:spPr>
          <a:xfrm>
            <a:off x="7383415" y="2863281"/>
            <a:ext cx="377983" cy="385011"/>
          </a:xfrm>
          <a:prstGeom prst="ellipse">
            <a:avLst/>
          </a:prstGeom>
          <a:solidFill>
            <a:schemeClr val="bg1"/>
          </a:solidFill>
          <a:ln w="66675">
            <a:solidFill>
              <a:schemeClr val="dk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E357A2-8228-4CDE-9A58-B1873245FAB3}"/>
              </a:ext>
            </a:extLst>
          </p:cNvPr>
          <p:cNvSpPr txBox="1"/>
          <p:nvPr/>
        </p:nvSpPr>
        <p:spPr>
          <a:xfrm>
            <a:off x="5047626" y="197221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96C55-C59F-45A3-B99D-157877F5E5D3}"/>
              </a:ext>
            </a:extLst>
          </p:cNvPr>
          <p:cNvSpPr txBox="1"/>
          <p:nvPr/>
        </p:nvSpPr>
        <p:spPr>
          <a:xfrm>
            <a:off x="3595736" y="4965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与非门逻辑结构</a:t>
            </a:r>
          </a:p>
        </p:txBody>
      </p:sp>
    </p:spTree>
    <p:extLst>
      <p:ext uri="{BB962C8B-B14F-4D97-AF65-F5344CB8AC3E}">
        <p14:creationId xmlns:p14="http://schemas.microsoft.com/office/powerpoint/2010/main" val="50699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D5BC2D4-4150-484B-AC13-A2EBCEF72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61214"/>
              </p:ext>
            </p:extLst>
          </p:nvPr>
        </p:nvGraphicFramePr>
        <p:xfrm>
          <a:off x="2267974" y="2746842"/>
          <a:ext cx="8128000" cy="136431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31539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82005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720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899966"/>
                    </a:ext>
                  </a:extLst>
                </a:gridCol>
              </a:tblGrid>
              <a:tr h="682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HZ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KHZ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MHZ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GHZ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679458"/>
                  </a:ext>
                </a:extLst>
              </a:tr>
              <a:tr h="682158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HZ*10</a:t>
                      </a:r>
                      <a:r>
                        <a:rPr lang="en-US" altLang="zh-CN" b="1" baseline="30000" dirty="0"/>
                        <a:t>3</a:t>
                      </a:r>
                      <a:endParaRPr lang="zh-CN" altLang="en-US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HZ*10</a:t>
                      </a:r>
                      <a:r>
                        <a:rPr lang="en-US" altLang="zh-CN" b="1" baseline="30000" dirty="0"/>
                        <a:t>6</a:t>
                      </a:r>
                      <a:endParaRPr lang="zh-CN" altLang="en-US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HZ*10</a:t>
                      </a:r>
                      <a:r>
                        <a:rPr lang="en-US" altLang="zh-CN" b="1" baseline="30000" dirty="0"/>
                        <a:t>9</a:t>
                      </a:r>
                      <a:endParaRPr lang="zh-CN" altLang="en-US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99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1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4497457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3472222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3479796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5884297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4867712" y="229802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&amp;</a:t>
            </a:r>
            <a:endParaRPr lang="zh-CN" altLang="en-US" sz="36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D4A71A-FEE2-4A59-AEBC-A4EA0DFD96CA}"/>
              </a:ext>
            </a:extLst>
          </p:cNvPr>
          <p:cNvSpPr/>
          <p:nvPr/>
        </p:nvSpPr>
        <p:spPr>
          <a:xfrm>
            <a:off x="5948742" y="2863281"/>
            <a:ext cx="377983" cy="385011"/>
          </a:xfrm>
          <a:prstGeom prst="ellipse">
            <a:avLst/>
          </a:prstGeom>
          <a:solidFill>
            <a:schemeClr val="bg1"/>
          </a:solidFill>
          <a:ln w="66675">
            <a:solidFill>
              <a:schemeClr val="dk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96C55-C59F-45A3-B99D-157877F5E5D3}"/>
              </a:ext>
            </a:extLst>
          </p:cNvPr>
          <p:cNvSpPr txBox="1"/>
          <p:nvPr/>
        </p:nvSpPr>
        <p:spPr>
          <a:xfrm>
            <a:off x="3595736" y="4965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与非门逻辑符号</a:t>
            </a:r>
          </a:p>
        </p:txBody>
      </p:sp>
    </p:spTree>
    <p:extLst>
      <p:ext uri="{BB962C8B-B14F-4D97-AF65-F5344CB8AC3E}">
        <p14:creationId xmlns:p14="http://schemas.microsoft.com/office/powerpoint/2010/main" val="373978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3220453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2195218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2202792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4607293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3ADD86-A96E-4CDF-8716-2A19068943D7}"/>
              </a:ext>
            </a:extLst>
          </p:cNvPr>
          <p:cNvSpPr txBox="1"/>
          <p:nvPr/>
        </p:nvSpPr>
        <p:spPr>
          <a:xfrm>
            <a:off x="8961337" y="273262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FB8740-31FD-4260-B64B-E4CDBB35637F}"/>
              </a:ext>
            </a:extLst>
          </p:cNvPr>
          <p:cNvSpPr txBox="1"/>
          <p:nvPr/>
        </p:nvSpPr>
        <p:spPr>
          <a:xfrm>
            <a:off x="1527072" y="204091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983BF5-292A-42D1-A67B-0FA54440C2AD}"/>
              </a:ext>
            </a:extLst>
          </p:cNvPr>
          <p:cNvSpPr txBox="1"/>
          <p:nvPr/>
        </p:nvSpPr>
        <p:spPr>
          <a:xfrm>
            <a:off x="1534646" y="34956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3590708" y="229802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≥</a:t>
            </a:r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E75B13-2FFD-4EEB-AF42-0DD9240E2C96}"/>
              </a:ext>
            </a:extLst>
          </p:cNvPr>
          <p:cNvSpPr/>
          <p:nvPr/>
        </p:nvSpPr>
        <p:spPr>
          <a:xfrm>
            <a:off x="5959563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17E4D4-6635-4DC2-B1A7-F5403CBA6E78}"/>
              </a:ext>
            </a:extLst>
          </p:cNvPr>
          <p:cNvSpPr txBox="1"/>
          <p:nvPr/>
        </p:nvSpPr>
        <p:spPr>
          <a:xfrm>
            <a:off x="6329818" y="229802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BBC362-970C-4414-843B-26E95B8158E6}"/>
              </a:ext>
            </a:extLst>
          </p:cNvPr>
          <p:cNvCxnSpPr>
            <a:cxnSpLocks/>
          </p:cNvCxnSpPr>
          <p:nvPr/>
        </p:nvCxnSpPr>
        <p:spPr>
          <a:xfrm>
            <a:off x="7334341" y="3062716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3D4A71A-FEE2-4A59-AEBC-A4EA0DFD96CA}"/>
              </a:ext>
            </a:extLst>
          </p:cNvPr>
          <p:cNvSpPr/>
          <p:nvPr/>
        </p:nvSpPr>
        <p:spPr>
          <a:xfrm>
            <a:off x="7383415" y="2863281"/>
            <a:ext cx="377983" cy="385011"/>
          </a:xfrm>
          <a:prstGeom prst="ellipse">
            <a:avLst/>
          </a:prstGeom>
          <a:solidFill>
            <a:schemeClr val="bg1"/>
          </a:solidFill>
          <a:ln w="66675">
            <a:solidFill>
              <a:schemeClr val="dk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96C55-C59F-45A3-B99D-157877F5E5D3}"/>
              </a:ext>
            </a:extLst>
          </p:cNvPr>
          <p:cNvSpPr txBox="1"/>
          <p:nvPr/>
        </p:nvSpPr>
        <p:spPr>
          <a:xfrm>
            <a:off x="3595736" y="4965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或非门逻辑结构</a:t>
            </a:r>
          </a:p>
        </p:txBody>
      </p:sp>
    </p:spTree>
    <p:extLst>
      <p:ext uri="{BB962C8B-B14F-4D97-AF65-F5344CB8AC3E}">
        <p14:creationId xmlns:p14="http://schemas.microsoft.com/office/powerpoint/2010/main" val="292834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4497457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3472222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3479796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5884297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4867712" y="229802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≥</a:t>
            </a:r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D4A71A-FEE2-4A59-AEBC-A4EA0DFD96CA}"/>
              </a:ext>
            </a:extLst>
          </p:cNvPr>
          <p:cNvSpPr/>
          <p:nvPr/>
        </p:nvSpPr>
        <p:spPr>
          <a:xfrm>
            <a:off x="5948742" y="2863281"/>
            <a:ext cx="377983" cy="385011"/>
          </a:xfrm>
          <a:prstGeom prst="ellipse">
            <a:avLst/>
          </a:prstGeom>
          <a:solidFill>
            <a:schemeClr val="bg1"/>
          </a:solidFill>
          <a:ln w="66675">
            <a:solidFill>
              <a:schemeClr val="dk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96C55-C59F-45A3-B99D-157877F5E5D3}"/>
              </a:ext>
            </a:extLst>
          </p:cNvPr>
          <p:cNvSpPr txBox="1"/>
          <p:nvPr/>
        </p:nvSpPr>
        <p:spPr>
          <a:xfrm>
            <a:off x="4122601" y="49651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逻辑符号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E457B6-9DF9-425F-BFAF-1BAB4E771320}"/>
              </a:ext>
            </a:extLst>
          </p:cNvPr>
          <p:cNvSpPr txBox="1"/>
          <p:nvPr/>
        </p:nvSpPr>
        <p:spPr>
          <a:xfrm>
            <a:off x="2710475" y="2062051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EF4584-E5C4-4BCB-B321-178785280735}"/>
              </a:ext>
            </a:extLst>
          </p:cNvPr>
          <p:cNvSpPr txBox="1"/>
          <p:nvPr/>
        </p:nvSpPr>
        <p:spPr>
          <a:xfrm>
            <a:off x="2723943" y="3429000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C31E8A-4D62-4CE5-BDE2-7FDCFEEE75A5}"/>
              </a:ext>
            </a:extLst>
          </p:cNvPr>
          <p:cNvSpPr txBox="1"/>
          <p:nvPr/>
        </p:nvSpPr>
        <p:spPr>
          <a:xfrm>
            <a:off x="7429959" y="2732620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117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2874F14-7A6A-4533-B414-4959B0FDC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97775"/>
              </p:ext>
            </p:extLst>
          </p:nvPr>
        </p:nvGraphicFramePr>
        <p:xfrm>
          <a:off x="2589562" y="2147023"/>
          <a:ext cx="6141844" cy="108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239">
                  <a:extLst>
                    <a:ext uri="{9D8B030D-6E8A-4147-A177-3AD203B41FA5}">
                      <a16:colId xmlns:a16="http://schemas.microsoft.com/office/drawing/2014/main" val="739847932"/>
                    </a:ext>
                  </a:extLst>
                </a:gridCol>
                <a:gridCol w="4484605">
                  <a:extLst>
                    <a:ext uri="{9D8B030D-6E8A-4147-A177-3AD203B41FA5}">
                      <a16:colId xmlns:a16="http://schemas.microsoft.com/office/drawing/2014/main" val="2315043778"/>
                    </a:ext>
                  </a:extLst>
                </a:gridCol>
              </a:tblGrid>
              <a:tr h="1086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n</a:t>
                      </a:r>
                      <a:endParaRPr lang="zh-CN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n-1</a:t>
                      </a: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n-2</a:t>
                      </a:r>
                      <a:r>
                        <a:rPr lang="en-US" altLang="zh-CN" sz="2400" dirty="0"/>
                        <a:t>...X</a:t>
                      </a:r>
                      <a:r>
                        <a:rPr lang="en-US" altLang="zh-CN" sz="2400" baseline="-25000" dirty="0"/>
                        <a:t>2</a:t>
                      </a: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00528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A29CA4-E73F-4D9E-B8E3-34DA5F443F4A}"/>
              </a:ext>
            </a:extLst>
          </p:cNvPr>
          <p:cNvSpPr txBox="1"/>
          <p:nvPr/>
        </p:nvSpPr>
        <p:spPr>
          <a:xfrm>
            <a:off x="3026089" y="32450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符号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72F72C-40F9-4850-9F99-09DB24D007EF}"/>
              </a:ext>
            </a:extLst>
          </p:cNvPr>
          <p:cNvSpPr txBox="1"/>
          <p:nvPr/>
        </p:nvSpPr>
        <p:spPr>
          <a:xfrm>
            <a:off x="5660484" y="3245006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数值</a:t>
            </a:r>
            <a:r>
              <a:rPr lang="en-US" altLang="zh-CN" sz="2400" dirty="0"/>
              <a:t>(</a:t>
            </a:r>
            <a:r>
              <a:rPr lang="zh-CN" altLang="en-US" sz="2400" dirty="0"/>
              <a:t>尾数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016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BE8FB3B0-3A8E-44B2-88BC-307020D46AF8}"/>
              </a:ext>
            </a:extLst>
          </p:cNvPr>
          <p:cNvCxnSpPr/>
          <p:nvPr/>
        </p:nvCxnSpPr>
        <p:spPr>
          <a:xfrm flipV="1">
            <a:off x="1645920" y="2834640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D04734EF-FC4F-48F5-B6C2-CA3CB5BE337F}"/>
              </a:ext>
            </a:extLst>
          </p:cNvPr>
          <p:cNvCxnSpPr>
            <a:cxnSpLocks/>
          </p:cNvCxnSpPr>
          <p:nvPr/>
        </p:nvCxnSpPr>
        <p:spPr>
          <a:xfrm>
            <a:off x="2369820" y="2834640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560EB68-6769-491B-820E-B08206C81760}"/>
              </a:ext>
            </a:extLst>
          </p:cNvPr>
          <p:cNvCxnSpPr/>
          <p:nvPr/>
        </p:nvCxnSpPr>
        <p:spPr>
          <a:xfrm flipV="1">
            <a:off x="3093720" y="2834640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D91FD91F-4A07-4B1D-8028-3294120D2D0E}"/>
              </a:ext>
            </a:extLst>
          </p:cNvPr>
          <p:cNvCxnSpPr>
            <a:cxnSpLocks/>
          </p:cNvCxnSpPr>
          <p:nvPr/>
        </p:nvCxnSpPr>
        <p:spPr>
          <a:xfrm>
            <a:off x="3817620" y="2834640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011C7ED3-7D55-4070-8F82-9A3440721B8C}"/>
              </a:ext>
            </a:extLst>
          </p:cNvPr>
          <p:cNvCxnSpPr/>
          <p:nvPr/>
        </p:nvCxnSpPr>
        <p:spPr>
          <a:xfrm flipV="1">
            <a:off x="4541520" y="2827512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4DDE384B-2252-46F2-B234-D2D94803F401}"/>
              </a:ext>
            </a:extLst>
          </p:cNvPr>
          <p:cNvCxnSpPr>
            <a:cxnSpLocks/>
          </p:cNvCxnSpPr>
          <p:nvPr/>
        </p:nvCxnSpPr>
        <p:spPr>
          <a:xfrm>
            <a:off x="5265420" y="2827512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00ED13E-4CA5-45B1-B2CB-931593FC2C9F}"/>
              </a:ext>
            </a:extLst>
          </p:cNvPr>
          <p:cNvCxnSpPr/>
          <p:nvPr/>
        </p:nvCxnSpPr>
        <p:spPr>
          <a:xfrm flipV="1">
            <a:off x="5989320" y="2827512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F6EBDEB-D5A2-4356-813D-337C4F3FE35D}"/>
              </a:ext>
            </a:extLst>
          </p:cNvPr>
          <p:cNvCxnSpPr>
            <a:cxnSpLocks/>
          </p:cNvCxnSpPr>
          <p:nvPr/>
        </p:nvCxnSpPr>
        <p:spPr>
          <a:xfrm>
            <a:off x="6713220" y="2827512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F582EF0-E7B0-40F0-8906-8E6E3DC682B1}"/>
              </a:ext>
            </a:extLst>
          </p:cNvPr>
          <p:cNvSpPr txBox="1"/>
          <p:nvPr/>
        </p:nvSpPr>
        <p:spPr>
          <a:xfrm>
            <a:off x="1076372" y="3268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CLK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A6FE16-022D-4045-A898-0F6649CDF45A}"/>
              </a:ext>
            </a:extLst>
          </p:cNvPr>
          <p:cNvSpPr txBox="1"/>
          <p:nvPr/>
        </p:nvSpPr>
        <p:spPr>
          <a:xfrm>
            <a:off x="3817620" y="2277078"/>
            <a:ext cx="5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r>
              <a:rPr lang="en-US" altLang="zh-CN" b="1" baseline="-25000" dirty="0"/>
              <a:t>1</a:t>
            </a:r>
            <a:endParaRPr lang="zh-CN" altLang="en-US" b="1" baseline="-25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EAF1E2-9CBD-48C9-8C57-DE0BC6240DC4}"/>
              </a:ext>
            </a:extLst>
          </p:cNvPr>
          <p:cNvSpPr txBox="1"/>
          <p:nvPr/>
        </p:nvSpPr>
        <p:spPr>
          <a:xfrm>
            <a:off x="5262959" y="2277078"/>
            <a:ext cx="5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r>
              <a:rPr lang="en-US" altLang="zh-CN" b="1" baseline="-25000" dirty="0"/>
              <a:t>2</a:t>
            </a:r>
            <a:endParaRPr lang="zh-CN" altLang="en-US" b="1" baseline="-25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BA9D31-1F14-476A-96BB-17A4346B98F9}"/>
              </a:ext>
            </a:extLst>
          </p:cNvPr>
          <p:cNvSpPr txBox="1"/>
          <p:nvPr/>
        </p:nvSpPr>
        <p:spPr>
          <a:xfrm>
            <a:off x="6718134" y="2274374"/>
            <a:ext cx="5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r>
              <a:rPr lang="en-US" altLang="zh-CN" b="1" baseline="-25000" dirty="0"/>
              <a:t>3</a:t>
            </a:r>
            <a:endParaRPr lang="zh-CN" altLang="en-US" b="1" baseline="-250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DDCACB-43F9-4154-B0E8-A48BC54F3E9D}"/>
              </a:ext>
            </a:extLst>
          </p:cNvPr>
          <p:cNvCxnSpPr/>
          <p:nvPr/>
        </p:nvCxnSpPr>
        <p:spPr>
          <a:xfrm flipV="1">
            <a:off x="7443693" y="2827629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74C513BB-B131-42E8-BECB-815966542E1B}"/>
              </a:ext>
            </a:extLst>
          </p:cNvPr>
          <p:cNvCxnSpPr>
            <a:cxnSpLocks/>
          </p:cNvCxnSpPr>
          <p:nvPr/>
        </p:nvCxnSpPr>
        <p:spPr>
          <a:xfrm>
            <a:off x="8167593" y="2827629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3CFB71D-29EC-46A5-BC5E-A6CCD90B70E7}"/>
              </a:ext>
            </a:extLst>
          </p:cNvPr>
          <p:cNvSpPr txBox="1"/>
          <p:nvPr/>
        </p:nvSpPr>
        <p:spPr>
          <a:xfrm>
            <a:off x="8172507" y="2274491"/>
            <a:ext cx="5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r>
              <a:rPr lang="en-US" altLang="zh-CN" b="1" baseline="-25000" dirty="0"/>
              <a:t>4</a:t>
            </a:r>
            <a:endParaRPr lang="zh-CN" altLang="en-US" b="1" baseline="-25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5AFDD66-A613-48AF-B894-B0E455391BB1}"/>
              </a:ext>
            </a:extLst>
          </p:cNvPr>
          <p:cNvCxnSpPr>
            <a:cxnSpLocks/>
          </p:cNvCxnSpPr>
          <p:nvPr/>
        </p:nvCxnSpPr>
        <p:spPr>
          <a:xfrm>
            <a:off x="1645920" y="1930781"/>
            <a:ext cx="7976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B6B5709-2026-468B-A24F-495B45A38652}"/>
              </a:ext>
            </a:extLst>
          </p:cNvPr>
          <p:cNvSpPr txBox="1"/>
          <p:nvPr/>
        </p:nvSpPr>
        <p:spPr>
          <a:xfrm>
            <a:off x="3831631" y="1247694"/>
            <a:ext cx="3892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一个基本总线周期</a:t>
            </a:r>
          </a:p>
        </p:txBody>
      </p:sp>
    </p:spTree>
    <p:extLst>
      <p:ext uri="{BB962C8B-B14F-4D97-AF65-F5344CB8AC3E}">
        <p14:creationId xmlns:p14="http://schemas.microsoft.com/office/powerpoint/2010/main" val="16368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CEBE75E-98C5-4671-8546-415B927F903F}"/>
              </a:ext>
            </a:extLst>
          </p:cNvPr>
          <p:cNvSpPr txBox="1"/>
          <p:nvPr/>
        </p:nvSpPr>
        <p:spPr>
          <a:xfrm>
            <a:off x="3043422" y="2138752"/>
            <a:ext cx="6092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微处理器(Micro processor)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35EDEA-B573-46E4-A721-309995C82D88}"/>
              </a:ext>
            </a:extLst>
          </p:cNvPr>
          <p:cNvSpPr txBox="1"/>
          <p:nvPr/>
        </p:nvSpPr>
        <p:spPr>
          <a:xfrm>
            <a:off x="3043422" y="3138212"/>
            <a:ext cx="6092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微型计算机(Micro computer)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FE6D2F-F437-45C4-BF2F-71BF7616CD93}"/>
              </a:ext>
            </a:extLst>
          </p:cNvPr>
          <p:cNvSpPr txBox="1"/>
          <p:nvPr/>
        </p:nvSpPr>
        <p:spPr>
          <a:xfrm>
            <a:off x="3043422" y="4378850"/>
            <a:ext cx="6092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微型计算机系统(Micro computer system)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DC8CF3-FFB3-404D-B6B0-B35022DB6D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89650" y="2600417"/>
            <a:ext cx="0" cy="537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CC1B07-533B-4F3D-9927-D6FC4E1AF423}"/>
              </a:ext>
            </a:extLst>
          </p:cNvPr>
          <p:cNvCxnSpPr/>
          <p:nvPr/>
        </p:nvCxnSpPr>
        <p:spPr>
          <a:xfrm>
            <a:off x="6089650" y="3686882"/>
            <a:ext cx="0" cy="537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92967C-6559-4F6B-A06C-BE8789AED46E}"/>
              </a:ext>
            </a:extLst>
          </p:cNvPr>
          <p:cNvSpPr txBox="1"/>
          <p:nvPr/>
        </p:nvSpPr>
        <p:spPr>
          <a:xfrm>
            <a:off x="2752668" y="2920545"/>
            <a:ext cx="385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</a:p>
          <a:p>
            <a:r>
              <a:rPr lang="en-US" altLang="zh-CN" dirty="0"/>
              <a:t>C</a:t>
            </a:r>
          </a:p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035DF83E-7150-4AC6-BEA1-B70880ABF300}"/>
              </a:ext>
            </a:extLst>
          </p:cNvPr>
          <p:cNvSpPr/>
          <p:nvPr/>
        </p:nvSpPr>
        <p:spPr>
          <a:xfrm>
            <a:off x="3150817" y="2076893"/>
            <a:ext cx="538873" cy="26106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C63EC1-AF91-44C1-9BB7-1D2BD169180E}"/>
              </a:ext>
            </a:extLst>
          </p:cNvPr>
          <p:cNvSpPr txBox="1"/>
          <p:nvPr/>
        </p:nvSpPr>
        <p:spPr>
          <a:xfrm>
            <a:off x="3521573" y="4318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9E38B1-2690-4D98-9187-99D8FE481BA6}"/>
              </a:ext>
            </a:extLst>
          </p:cNvPr>
          <p:cNvSpPr txBox="1"/>
          <p:nvPr/>
        </p:nvSpPr>
        <p:spPr>
          <a:xfrm>
            <a:off x="3521573" y="2158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硬件系统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B2CFFB44-8CAC-469E-88A0-537D613B427C}"/>
              </a:ext>
            </a:extLst>
          </p:cNvPr>
          <p:cNvSpPr/>
          <p:nvPr/>
        </p:nvSpPr>
        <p:spPr>
          <a:xfrm>
            <a:off x="4632099" y="1643144"/>
            <a:ext cx="459613" cy="14009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233B97-8CAE-407E-ABB3-68AB1D3F1667}"/>
              </a:ext>
            </a:extLst>
          </p:cNvPr>
          <p:cNvSpPr txBox="1"/>
          <p:nvPr/>
        </p:nvSpPr>
        <p:spPr>
          <a:xfrm>
            <a:off x="5092252" y="1591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577360-AF19-48F2-8145-96C8E8045122}"/>
              </a:ext>
            </a:extLst>
          </p:cNvPr>
          <p:cNvSpPr txBox="1"/>
          <p:nvPr/>
        </p:nvSpPr>
        <p:spPr>
          <a:xfrm>
            <a:off x="5094242" y="2653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外设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E852F0FF-4E3A-44FA-8256-8C1696E18AA1}"/>
              </a:ext>
            </a:extLst>
          </p:cNvPr>
          <p:cNvSpPr/>
          <p:nvPr/>
        </p:nvSpPr>
        <p:spPr>
          <a:xfrm>
            <a:off x="5923858" y="949533"/>
            <a:ext cx="575856" cy="1714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E39F13-BDA9-428F-AB11-53688FF01148}"/>
              </a:ext>
            </a:extLst>
          </p:cNvPr>
          <p:cNvSpPr txBox="1"/>
          <p:nvPr/>
        </p:nvSpPr>
        <p:spPr>
          <a:xfrm>
            <a:off x="5103503" y="3681536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8088/8086</a:t>
            </a:r>
            <a:r>
              <a:rPr lang="zh-CN" altLang="en-US" dirty="0"/>
              <a:t>的指令系统、程序    </a:t>
            </a:r>
            <a:r>
              <a:rPr lang="en-US" altLang="zh-CN" dirty="0"/>
              <a:t>.asm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8EB2F3-8523-47C2-B275-5BC730EAA74B}"/>
              </a:ext>
            </a:extLst>
          </p:cNvPr>
          <p:cNvSpPr txBox="1"/>
          <p:nvPr/>
        </p:nvSpPr>
        <p:spPr>
          <a:xfrm>
            <a:off x="5164784" y="4841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上机环节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767E15FA-EF48-4EFF-9914-9F561A81D204}"/>
              </a:ext>
            </a:extLst>
          </p:cNvPr>
          <p:cNvSpPr/>
          <p:nvPr/>
        </p:nvSpPr>
        <p:spPr>
          <a:xfrm>
            <a:off x="6360277" y="4073550"/>
            <a:ext cx="525961" cy="19109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8BD4D9-0B51-4121-8821-183BB53033CD}"/>
              </a:ext>
            </a:extLst>
          </p:cNvPr>
          <p:cNvSpPr txBox="1"/>
          <p:nvPr/>
        </p:nvSpPr>
        <p:spPr>
          <a:xfrm>
            <a:off x="6827046" y="4060641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编辑</a:t>
            </a:r>
            <a:r>
              <a:rPr lang="en-US" altLang="zh-CN" dirty="0"/>
              <a:t>EDIT        .exe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27C253-3457-4762-9E3C-40C0DC8338C1}"/>
              </a:ext>
            </a:extLst>
          </p:cNvPr>
          <p:cNvSpPr txBox="1"/>
          <p:nvPr/>
        </p:nvSpPr>
        <p:spPr>
          <a:xfrm>
            <a:off x="6827046" y="4596296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汇编</a:t>
            </a:r>
            <a:r>
              <a:rPr lang="en-US" altLang="zh-CN" dirty="0"/>
              <a:t>MASM     .exe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D845EF-0B70-47AB-BDDD-40533B66A57B}"/>
              </a:ext>
            </a:extLst>
          </p:cNvPr>
          <p:cNvSpPr txBox="1"/>
          <p:nvPr/>
        </p:nvSpPr>
        <p:spPr>
          <a:xfrm>
            <a:off x="6830170" y="5131951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 </a:t>
            </a:r>
            <a:r>
              <a:rPr lang="en-US" altLang="zh-CN" dirty="0"/>
              <a:t>Link        .exe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EC0FF0-A74A-4B9B-A3A6-94738D10A88B}"/>
              </a:ext>
            </a:extLst>
          </p:cNvPr>
          <p:cNvSpPr txBox="1"/>
          <p:nvPr/>
        </p:nvSpPr>
        <p:spPr>
          <a:xfrm>
            <a:off x="6443237" y="855200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CPU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微处理器</a:t>
            </a:r>
            <a:r>
              <a:rPr lang="en-US" altLang="zh-CN" dirty="0"/>
              <a:t>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D81623-CA56-431F-B0E0-32827FB09A34}"/>
              </a:ext>
            </a:extLst>
          </p:cNvPr>
          <p:cNvSpPr txBox="1"/>
          <p:nvPr/>
        </p:nvSpPr>
        <p:spPr>
          <a:xfrm>
            <a:off x="6443237" y="177057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主存</a:t>
            </a:r>
            <a:r>
              <a:rPr lang="en-US" altLang="zh-CN" dirty="0"/>
              <a:t>(</a:t>
            </a:r>
            <a:r>
              <a:rPr lang="zh-CN" altLang="en-US" dirty="0"/>
              <a:t>内存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4E809D-3436-45F3-A75E-E588F35AA176}"/>
              </a:ext>
            </a:extLst>
          </p:cNvPr>
          <p:cNvSpPr txBox="1"/>
          <p:nvPr/>
        </p:nvSpPr>
        <p:spPr>
          <a:xfrm>
            <a:off x="6443237" y="230205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接口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CDA8CA79-FB98-465A-BA8F-26AB49F72419}"/>
              </a:ext>
            </a:extLst>
          </p:cNvPr>
          <p:cNvSpPr/>
          <p:nvPr/>
        </p:nvSpPr>
        <p:spPr>
          <a:xfrm>
            <a:off x="7627998" y="268508"/>
            <a:ext cx="489097" cy="18083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6B8CD2-B4B3-4E8F-A963-68F81F0E0140}"/>
              </a:ext>
            </a:extLst>
          </p:cNvPr>
          <p:cNvSpPr txBox="1"/>
          <p:nvPr/>
        </p:nvSpPr>
        <p:spPr>
          <a:xfrm>
            <a:off x="8117635" y="32711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运算器：</a:t>
            </a:r>
            <a:r>
              <a:rPr lang="en-US" altLang="zh-CN" dirty="0"/>
              <a:t>ALU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CDE9E4-B904-438B-8B7F-ECAF27E7A255}"/>
              </a:ext>
            </a:extLst>
          </p:cNvPr>
          <p:cNvSpPr txBox="1"/>
          <p:nvPr/>
        </p:nvSpPr>
        <p:spPr>
          <a:xfrm>
            <a:off x="8117095" y="94953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控制器：</a:t>
            </a:r>
            <a:r>
              <a:rPr lang="en-US" altLang="zh-CN" dirty="0"/>
              <a:t>CU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90D62F-F92D-48E2-B4D1-8BC387BD933A}"/>
              </a:ext>
            </a:extLst>
          </p:cNvPr>
          <p:cNvSpPr txBox="1"/>
          <p:nvPr/>
        </p:nvSpPr>
        <p:spPr>
          <a:xfrm>
            <a:off x="8129751" y="16431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寄存器组：多个</a:t>
            </a:r>
            <a:endParaRPr lang="en-US" altLang="zh-CN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F13B7E14-B82E-4A5F-B1BF-2ACA2F211B07}"/>
              </a:ext>
            </a:extLst>
          </p:cNvPr>
          <p:cNvSpPr/>
          <p:nvPr/>
        </p:nvSpPr>
        <p:spPr>
          <a:xfrm>
            <a:off x="4617675" y="3802383"/>
            <a:ext cx="459613" cy="14009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A8A293-D449-483B-9247-71CD34B2A55B}"/>
              </a:ext>
            </a:extLst>
          </p:cNvPr>
          <p:cNvSpPr txBox="1"/>
          <p:nvPr/>
        </p:nvSpPr>
        <p:spPr>
          <a:xfrm>
            <a:off x="6830170" y="559400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 </a:t>
            </a:r>
            <a:r>
              <a:rPr lang="en-US" altLang="zh-CN" dirty="0"/>
              <a:t>Debug    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1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657D95-BA19-48D5-96BA-F7CBB1E0823B}"/>
              </a:ext>
            </a:extLst>
          </p:cNvPr>
          <p:cNvSpPr/>
          <p:nvPr/>
        </p:nvSpPr>
        <p:spPr>
          <a:xfrm>
            <a:off x="1594884" y="191386"/>
            <a:ext cx="9058939" cy="4401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F36921-4578-4FCA-839D-F1C0A48219C4}"/>
              </a:ext>
            </a:extLst>
          </p:cNvPr>
          <p:cNvSpPr/>
          <p:nvPr/>
        </p:nvSpPr>
        <p:spPr>
          <a:xfrm>
            <a:off x="4890977" y="413872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</a:t>
            </a:r>
            <a:r>
              <a:rPr lang="zh-CN" altLang="en-US" dirty="0"/>
              <a:t>控制器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EA6156-C835-420F-8A15-052A315FCAC1}"/>
              </a:ext>
            </a:extLst>
          </p:cNvPr>
          <p:cNvSpPr/>
          <p:nvPr/>
        </p:nvSpPr>
        <p:spPr>
          <a:xfrm>
            <a:off x="4890977" y="1148319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zh-CN" altLang="en-US" dirty="0"/>
              <a:t>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5A7EC4-9532-4CAA-8308-68601B6B141A}"/>
              </a:ext>
            </a:extLst>
          </p:cNvPr>
          <p:cNvSpPr/>
          <p:nvPr/>
        </p:nvSpPr>
        <p:spPr>
          <a:xfrm>
            <a:off x="4890977" y="1883566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ALU</a:t>
            </a:r>
            <a:r>
              <a:rPr lang="zh-CN" altLang="en-US" dirty="0"/>
              <a:t>运算器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A646F2-F347-42EC-A2F6-217D104D59D2}"/>
              </a:ext>
            </a:extLst>
          </p:cNvPr>
          <p:cNvSpPr/>
          <p:nvPr/>
        </p:nvSpPr>
        <p:spPr>
          <a:xfrm>
            <a:off x="2354114" y="3535324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输入设备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A78A86-6C0E-47D4-87BF-637947801D5A}"/>
              </a:ext>
            </a:extLst>
          </p:cNvPr>
          <p:cNvSpPr/>
          <p:nvPr/>
        </p:nvSpPr>
        <p:spPr>
          <a:xfrm>
            <a:off x="4869712" y="3535324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38FF1F-BE61-4ADC-AE2C-2071F75B7F0E}"/>
              </a:ext>
            </a:extLst>
          </p:cNvPr>
          <p:cNvSpPr/>
          <p:nvPr/>
        </p:nvSpPr>
        <p:spPr>
          <a:xfrm>
            <a:off x="7385310" y="3531491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输出设备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09954A-B750-40D6-9DF1-4752E7D6B0CB}"/>
              </a:ext>
            </a:extLst>
          </p:cNvPr>
          <p:cNvSpPr/>
          <p:nvPr/>
        </p:nvSpPr>
        <p:spPr>
          <a:xfrm>
            <a:off x="2339162" y="5502350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输入设备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45C18D-96D0-4D07-B3DE-4C0AED9BA60D}"/>
              </a:ext>
            </a:extLst>
          </p:cNvPr>
          <p:cNvSpPr/>
          <p:nvPr/>
        </p:nvSpPr>
        <p:spPr>
          <a:xfrm>
            <a:off x="4869712" y="5486400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外存</a:t>
            </a:r>
            <a:r>
              <a:rPr lang="en-US" altLang="zh-CN" dirty="0"/>
              <a:t>(</a:t>
            </a:r>
            <a:r>
              <a:rPr lang="zh-CN" altLang="en-US" dirty="0"/>
              <a:t>辅存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D6A5EC-3E28-4FD0-8231-63E422DFD1A7}"/>
              </a:ext>
            </a:extLst>
          </p:cNvPr>
          <p:cNvSpPr/>
          <p:nvPr/>
        </p:nvSpPr>
        <p:spPr>
          <a:xfrm>
            <a:off x="7400262" y="5502350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输出设备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0EF6E2E-B740-4151-A323-1219123124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4390" y="1314306"/>
            <a:ext cx="2666665" cy="1590413"/>
          </a:xfrm>
          <a:prstGeom prst="bentConnector3">
            <a:avLst>
              <a:gd name="adj1" fmla="val 1002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A71979-03C1-4095-A4B4-BBEDC03F4DDE}"/>
              </a:ext>
            </a:extLst>
          </p:cNvPr>
          <p:cNvCxnSpPr>
            <a:cxnSpLocks/>
          </p:cNvCxnSpPr>
          <p:nvPr/>
        </p:nvCxnSpPr>
        <p:spPr>
          <a:xfrm flipV="1">
            <a:off x="3100279" y="2144451"/>
            <a:ext cx="1594885" cy="3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94374F8E-F360-45D1-8698-82CCB742EA95}"/>
              </a:ext>
            </a:extLst>
          </p:cNvPr>
          <p:cNvSpPr/>
          <p:nvPr/>
        </p:nvSpPr>
        <p:spPr>
          <a:xfrm>
            <a:off x="5426149" y="4368608"/>
            <a:ext cx="460744" cy="89313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 20">
            <a:extLst>
              <a:ext uri="{FF2B5EF4-FFF2-40B4-BE49-F238E27FC236}">
                <a16:creationId xmlns:a16="http://schemas.microsoft.com/office/drawing/2014/main" id="{2E35040C-31B2-417D-86A2-D602C09F7977}"/>
              </a:ext>
            </a:extLst>
          </p:cNvPr>
          <p:cNvSpPr/>
          <p:nvPr/>
        </p:nvSpPr>
        <p:spPr>
          <a:xfrm>
            <a:off x="2889286" y="4367694"/>
            <a:ext cx="460744" cy="8293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id="{108D2A55-BE2E-46A2-AC58-C60991342960}"/>
              </a:ext>
            </a:extLst>
          </p:cNvPr>
          <p:cNvSpPr/>
          <p:nvPr/>
        </p:nvSpPr>
        <p:spPr>
          <a:xfrm rot="10800000">
            <a:off x="7920482" y="4401654"/>
            <a:ext cx="460744" cy="8293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6DFACF-153B-41F8-95BD-60786B9B4621}"/>
              </a:ext>
            </a:extLst>
          </p:cNvPr>
          <p:cNvCxnSpPr/>
          <p:nvPr/>
        </p:nvCxnSpPr>
        <p:spPr>
          <a:xfrm flipV="1">
            <a:off x="5404884" y="2828260"/>
            <a:ext cx="0" cy="60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4EB31A-C178-4665-8D93-45656C989C3B}"/>
              </a:ext>
            </a:extLst>
          </p:cNvPr>
          <p:cNvCxnSpPr>
            <a:cxnSpLocks/>
          </p:cNvCxnSpPr>
          <p:nvPr/>
        </p:nvCxnSpPr>
        <p:spPr>
          <a:xfrm>
            <a:off x="5864350" y="2897594"/>
            <a:ext cx="9853" cy="54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FD24576-7742-4EBF-8BB1-36A8C99B03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6403" y="1268316"/>
            <a:ext cx="2829890" cy="1599009"/>
          </a:xfrm>
          <a:prstGeom prst="bentConnector3">
            <a:avLst>
              <a:gd name="adj1" fmla="val -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EBC785-2D2F-406B-9F92-1317DBF2CCAE}"/>
              </a:ext>
            </a:extLst>
          </p:cNvPr>
          <p:cNvCxnSpPr>
            <a:cxnSpLocks/>
          </p:cNvCxnSpPr>
          <p:nvPr/>
        </p:nvCxnSpPr>
        <p:spPr>
          <a:xfrm>
            <a:off x="6546329" y="2242013"/>
            <a:ext cx="1624188" cy="9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F2AFD64-1CF8-44E2-AB73-5B8961C170BC}"/>
              </a:ext>
            </a:extLst>
          </p:cNvPr>
          <p:cNvCxnSpPr/>
          <p:nvPr/>
        </p:nvCxnSpPr>
        <p:spPr>
          <a:xfrm>
            <a:off x="6422065" y="3907463"/>
            <a:ext cx="6379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692E6A6-9957-4276-B451-A1B64DB502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96484" y="2154508"/>
            <a:ext cx="2986044" cy="525492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4CC3B3B-4916-41D6-8FF0-459BCED89392}"/>
              </a:ext>
            </a:extLst>
          </p:cNvPr>
          <p:cNvSpPr txBox="1"/>
          <p:nvPr/>
        </p:nvSpPr>
        <p:spPr>
          <a:xfrm>
            <a:off x="635109" y="2454793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主机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主板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E77D22-0659-4D03-9966-F5A98A57D4C1}"/>
              </a:ext>
            </a:extLst>
          </p:cNvPr>
          <p:cNvSpPr txBox="1"/>
          <p:nvPr/>
        </p:nvSpPr>
        <p:spPr>
          <a:xfrm>
            <a:off x="4450282" y="298197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</a:t>
            </a:r>
            <a:r>
              <a:rPr lang="en-US" altLang="zh-CN" dirty="0"/>
              <a:t>(</a:t>
            </a:r>
            <a:r>
              <a:rPr lang="zh-CN" altLang="en-US" dirty="0"/>
              <a:t>取数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749A164-62D9-4461-8B20-982373D4491F}"/>
              </a:ext>
            </a:extLst>
          </p:cNvPr>
          <p:cNvSpPr txBox="1"/>
          <p:nvPr/>
        </p:nvSpPr>
        <p:spPr>
          <a:xfrm>
            <a:off x="5864350" y="298755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</a:t>
            </a:r>
            <a:r>
              <a:rPr lang="en-US" altLang="zh-CN" dirty="0"/>
              <a:t>(</a:t>
            </a:r>
            <a:r>
              <a:rPr lang="zh-CN" altLang="en-US" dirty="0"/>
              <a:t>存结果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E6454FE-D1E7-4FAA-97BA-FD4F4B82711B}"/>
              </a:ext>
            </a:extLst>
          </p:cNvPr>
          <p:cNvSpPr txBox="1"/>
          <p:nvPr/>
        </p:nvSpPr>
        <p:spPr>
          <a:xfrm>
            <a:off x="7060019" y="1440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取指令</a:t>
            </a:r>
          </a:p>
        </p:txBody>
      </p:sp>
    </p:spTree>
    <p:extLst>
      <p:ext uri="{BB962C8B-B14F-4D97-AF65-F5344CB8AC3E}">
        <p14:creationId xmlns:p14="http://schemas.microsoft.com/office/powerpoint/2010/main" val="172833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347101-AF53-4DC9-93E0-4E448E11001A}"/>
              </a:ext>
            </a:extLst>
          </p:cNvPr>
          <p:cNvSpPr/>
          <p:nvPr/>
        </p:nvSpPr>
        <p:spPr>
          <a:xfrm>
            <a:off x="1415415" y="1143000"/>
            <a:ext cx="1691640" cy="432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</a:t>
            </a:r>
            <a:endParaRPr lang="en-US" altLang="zh-CN" dirty="0"/>
          </a:p>
          <a:p>
            <a:pPr algn="ctr"/>
            <a:r>
              <a:rPr lang="zh-CN" altLang="en-US" dirty="0"/>
              <a:t>理</a:t>
            </a:r>
            <a:endParaRPr lang="en-US" altLang="zh-CN" dirty="0"/>
          </a:p>
          <a:p>
            <a:pPr algn="ctr"/>
            <a:r>
              <a:rPr lang="zh-CN" altLang="en-US" dirty="0"/>
              <a:t>器</a:t>
            </a:r>
            <a:endParaRPr lang="en-US" altLang="zh-CN" dirty="0"/>
          </a:p>
          <a:p>
            <a:pPr algn="ctr"/>
            <a:r>
              <a:rPr lang="zh-CN" altLang="en-US" dirty="0"/>
              <a:t>子</a:t>
            </a:r>
            <a:endParaRPr lang="en-US" altLang="zh-CN" dirty="0"/>
          </a:p>
          <a:p>
            <a:pPr algn="ctr"/>
            <a:r>
              <a:rPr lang="zh-CN" altLang="en-US" dirty="0"/>
              <a:t>系</a:t>
            </a:r>
            <a:endParaRPr lang="en-US" altLang="zh-CN" dirty="0"/>
          </a:p>
          <a:p>
            <a:pPr algn="ctr"/>
            <a:r>
              <a:rPr lang="zh-CN" altLang="en-US" dirty="0"/>
              <a:t>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5D833F-99B6-475B-BD34-20FF39FDAF71}"/>
              </a:ext>
            </a:extLst>
          </p:cNvPr>
          <p:cNvSpPr/>
          <p:nvPr/>
        </p:nvSpPr>
        <p:spPr>
          <a:xfrm>
            <a:off x="3638550" y="1143000"/>
            <a:ext cx="883920" cy="432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</a:t>
            </a:r>
            <a:endParaRPr lang="en-US" altLang="zh-CN" dirty="0"/>
          </a:p>
          <a:p>
            <a:pPr algn="ctr"/>
            <a:r>
              <a:rPr lang="zh-CN" altLang="en-US" dirty="0"/>
              <a:t>统</a:t>
            </a:r>
            <a:endParaRPr lang="en-US" altLang="zh-CN" dirty="0"/>
          </a:p>
          <a:p>
            <a:pPr algn="ctr"/>
            <a:r>
              <a:rPr lang="zh-CN" altLang="en-US" dirty="0"/>
              <a:t>总</a:t>
            </a:r>
            <a:endParaRPr lang="en-US" altLang="zh-CN" dirty="0"/>
          </a:p>
          <a:p>
            <a:pPr algn="ctr"/>
            <a:r>
              <a:rPr lang="zh-CN" altLang="en-US" dirty="0"/>
              <a:t>线</a:t>
            </a:r>
            <a:endParaRPr lang="en-US" altLang="zh-CN" dirty="0"/>
          </a:p>
          <a:p>
            <a:pPr algn="ctr"/>
            <a:r>
              <a:rPr lang="zh-CN" altLang="en-US" dirty="0"/>
              <a:t>形</a:t>
            </a:r>
            <a:endParaRPr lang="en-US" altLang="zh-CN" dirty="0"/>
          </a:p>
          <a:p>
            <a:pPr algn="ctr"/>
            <a:r>
              <a:rPr lang="zh-CN" altLang="en-US" dirty="0"/>
              <a:t>成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2712CCF-B3B8-42B1-BCDE-5D66CCD4B691}"/>
              </a:ext>
            </a:extLst>
          </p:cNvPr>
          <p:cNvCxnSpPr>
            <a:cxnSpLocks/>
          </p:cNvCxnSpPr>
          <p:nvPr/>
        </p:nvCxnSpPr>
        <p:spPr>
          <a:xfrm flipH="1" flipV="1">
            <a:off x="3230880" y="3291840"/>
            <a:ext cx="302895" cy="15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AC5655-0A94-45AA-ACFD-0D9785288269}"/>
              </a:ext>
            </a:extLst>
          </p:cNvPr>
          <p:cNvCxnSpPr/>
          <p:nvPr/>
        </p:nvCxnSpPr>
        <p:spPr>
          <a:xfrm>
            <a:off x="4745355" y="1493520"/>
            <a:ext cx="545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DA88C8-12B9-4C38-8674-DAE7BEB37773}"/>
              </a:ext>
            </a:extLst>
          </p:cNvPr>
          <p:cNvCxnSpPr>
            <a:cxnSpLocks/>
          </p:cNvCxnSpPr>
          <p:nvPr/>
        </p:nvCxnSpPr>
        <p:spPr>
          <a:xfrm>
            <a:off x="4722495" y="2087880"/>
            <a:ext cx="55016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02D501-58F3-4331-B72F-925E71EB9C97}"/>
              </a:ext>
            </a:extLst>
          </p:cNvPr>
          <p:cNvCxnSpPr>
            <a:cxnSpLocks/>
          </p:cNvCxnSpPr>
          <p:nvPr/>
        </p:nvCxnSpPr>
        <p:spPr>
          <a:xfrm>
            <a:off x="4735830" y="2880360"/>
            <a:ext cx="54883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87435C-F123-4B3A-84CE-6767C7FEB99D}"/>
              </a:ext>
            </a:extLst>
          </p:cNvPr>
          <p:cNvCxnSpPr>
            <a:cxnSpLocks/>
          </p:cNvCxnSpPr>
          <p:nvPr/>
        </p:nvCxnSpPr>
        <p:spPr>
          <a:xfrm>
            <a:off x="6096000" y="2087880"/>
            <a:ext cx="0" cy="1493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ABC322-A3B1-4984-9632-597600DC4511}"/>
              </a:ext>
            </a:extLst>
          </p:cNvPr>
          <p:cNvCxnSpPr>
            <a:cxnSpLocks/>
          </p:cNvCxnSpPr>
          <p:nvPr/>
        </p:nvCxnSpPr>
        <p:spPr>
          <a:xfrm>
            <a:off x="6629400" y="2880360"/>
            <a:ext cx="0" cy="701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7A215C7-1234-4E04-BBAF-D9259CBA1842}"/>
              </a:ext>
            </a:extLst>
          </p:cNvPr>
          <p:cNvCxnSpPr/>
          <p:nvPr/>
        </p:nvCxnSpPr>
        <p:spPr>
          <a:xfrm>
            <a:off x="5334000" y="1493520"/>
            <a:ext cx="0" cy="208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39EF67-2D8A-4F74-9F47-E31FFC86B696}"/>
              </a:ext>
            </a:extLst>
          </p:cNvPr>
          <p:cNvSpPr/>
          <p:nvPr/>
        </p:nvSpPr>
        <p:spPr>
          <a:xfrm>
            <a:off x="5097777" y="3733800"/>
            <a:ext cx="1965955" cy="685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主存储器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5D707F-8F39-465A-A9A8-EAB3E44802C3}"/>
              </a:ext>
            </a:extLst>
          </p:cNvPr>
          <p:cNvSpPr/>
          <p:nvPr/>
        </p:nvSpPr>
        <p:spPr>
          <a:xfrm>
            <a:off x="7856217" y="3733800"/>
            <a:ext cx="1965955" cy="685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  <a:r>
              <a:rPr lang="zh-CN" altLang="en-US" dirty="0"/>
              <a:t>接口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4115C1-0450-4CE6-AC2C-425222860CE0}"/>
              </a:ext>
            </a:extLst>
          </p:cNvPr>
          <p:cNvSpPr/>
          <p:nvPr/>
        </p:nvSpPr>
        <p:spPr>
          <a:xfrm>
            <a:off x="7856217" y="5242556"/>
            <a:ext cx="1965955" cy="685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  <a:r>
              <a:rPr lang="zh-CN" altLang="en-US" dirty="0"/>
              <a:t>设备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65E995E-A0C2-4206-BF45-73A5BDAB8C4B}"/>
              </a:ext>
            </a:extLst>
          </p:cNvPr>
          <p:cNvCxnSpPr>
            <a:cxnSpLocks/>
          </p:cNvCxnSpPr>
          <p:nvPr/>
        </p:nvCxnSpPr>
        <p:spPr>
          <a:xfrm>
            <a:off x="8839194" y="4556756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A9C286A-6090-4DDB-A30C-DA9A49732E84}"/>
              </a:ext>
            </a:extLst>
          </p:cNvPr>
          <p:cNvCxnSpPr/>
          <p:nvPr/>
        </p:nvCxnSpPr>
        <p:spPr>
          <a:xfrm>
            <a:off x="8214360" y="1493520"/>
            <a:ext cx="0" cy="208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9193AA1-CAF2-4006-9A25-6B09592444A4}"/>
              </a:ext>
            </a:extLst>
          </p:cNvPr>
          <p:cNvSpPr txBox="1"/>
          <p:nvPr/>
        </p:nvSpPr>
        <p:spPr>
          <a:xfrm>
            <a:off x="6714480" y="958334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系统总线</a:t>
            </a:r>
            <a:r>
              <a:rPr lang="en-US" altLang="zh-CN" dirty="0"/>
              <a:t>(BUS)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C9CF470-9A6B-4F7C-804A-0113D109CADA}"/>
              </a:ext>
            </a:extLst>
          </p:cNvPr>
          <p:cNvCxnSpPr>
            <a:cxnSpLocks/>
          </p:cNvCxnSpPr>
          <p:nvPr/>
        </p:nvCxnSpPr>
        <p:spPr>
          <a:xfrm>
            <a:off x="6096000" y="4556756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E8D7F4A-F29E-44DF-878A-21EFACA41227}"/>
              </a:ext>
            </a:extLst>
          </p:cNvPr>
          <p:cNvSpPr txBox="1"/>
          <p:nvPr/>
        </p:nvSpPr>
        <p:spPr>
          <a:xfrm>
            <a:off x="10247610" y="131837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地址总线 </a:t>
            </a:r>
            <a:r>
              <a:rPr lang="en-US" altLang="zh-CN" dirty="0"/>
              <a:t>AB</a:t>
            </a:r>
          </a:p>
          <a:p>
            <a:r>
              <a:rPr lang="en-US" altLang="zh-CN" dirty="0"/>
              <a:t>(Address BUS)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8A489F-46D7-47D4-9B1D-EA6191E1A67A}"/>
              </a:ext>
            </a:extLst>
          </p:cNvPr>
          <p:cNvSpPr txBox="1"/>
          <p:nvPr/>
        </p:nvSpPr>
        <p:spPr>
          <a:xfrm>
            <a:off x="5452603" y="540078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外储存器</a:t>
            </a:r>
            <a:r>
              <a:rPr lang="en-US" altLang="zh-CN" dirty="0"/>
              <a:t>(</a:t>
            </a:r>
            <a:r>
              <a:rPr lang="zh-CN" altLang="en-US" dirty="0"/>
              <a:t>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7668F19-5CF1-4CAA-8ECC-AD9FEFBAE728}"/>
              </a:ext>
            </a:extLst>
          </p:cNvPr>
          <p:cNvSpPr txBox="1"/>
          <p:nvPr/>
        </p:nvSpPr>
        <p:spPr>
          <a:xfrm>
            <a:off x="10238102" y="1900654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数据总线 </a:t>
            </a:r>
            <a:r>
              <a:rPr lang="en-US" altLang="zh-CN" dirty="0"/>
              <a:t>DB</a:t>
            </a:r>
          </a:p>
          <a:p>
            <a:r>
              <a:rPr lang="en-US" altLang="zh-CN" dirty="0"/>
              <a:t>(Data BUS)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BA7D2A-C6FA-4DE1-B17E-BC1D6F613967}"/>
              </a:ext>
            </a:extLst>
          </p:cNvPr>
          <p:cNvSpPr txBox="1"/>
          <p:nvPr/>
        </p:nvSpPr>
        <p:spPr>
          <a:xfrm>
            <a:off x="10252710" y="2690009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控制总线 </a:t>
            </a:r>
            <a:r>
              <a:rPr lang="en-US" altLang="zh-CN" dirty="0"/>
              <a:t>CB</a:t>
            </a:r>
          </a:p>
          <a:p>
            <a:r>
              <a:rPr lang="en-US" altLang="zh-CN" dirty="0"/>
              <a:t>(Control BUS)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29150B6-A819-45EA-82A7-9B4ABD6CF2B4}"/>
              </a:ext>
            </a:extLst>
          </p:cNvPr>
          <p:cNvCxnSpPr>
            <a:cxnSpLocks/>
          </p:cNvCxnSpPr>
          <p:nvPr/>
        </p:nvCxnSpPr>
        <p:spPr>
          <a:xfrm>
            <a:off x="8829675" y="2087880"/>
            <a:ext cx="0" cy="1493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E311775-C63F-488F-AA3D-E7AA1D6D9473}"/>
              </a:ext>
            </a:extLst>
          </p:cNvPr>
          <p:cNvCxnSpPr>
            <a:cxnSpLocks/>
          </p:cNvCxnSpPr>
          <p:nvPr/>
        </p:nvCxnSpPr>
        <p:spPr>
          <a:xfrm>
            <a:off x="9448800" y="2880360"/>
            <a:ext cx="0" cy="701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1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275F4B-47D5-4169-9A49-B4E3EFA9EB0C}"/>
              </a:ext>
            </a:extLst>
          </p:cNvPr>
          <p:cNvSpPr/>
          <p:nvPr/>
        </p:nvSpPr>
        <p:spPr>
          <a:xfrm>
            <a:off x="137160" y="803910"/>
            <a:ext cx="2727960" cy="49987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336CE9-D111-4E72-914C-B9977FBB6896}"/>
              </a:ext>
            </a:extLst>
          </p:cNvPr>
          <p:cNvSpPr/>
          <p:nvPr/>
        </p:nvSpPr>
        <p:spPr>
          <a:xfrm>
            <a:off x="411480" y="1253490"/>
            <a:ext cx="731520" cy="231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19C2BC-F940-427F-A8F4-89D77B8C890C}"/>
              </a:ext>
            </a:extLst>
          </p:cNvPr>
          <p:cNvSpPr/>
          <p:nvPr/>
        </p:nvSpPr>
        <p:spPr>
          <a:xfrm>
            <a:off x="1630680" y="1253490"/>
            <a:ext cx="731520" cy="231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367B82-B342-4AE0-91FD-1DFD27B61F8C}"/>
              </a:ext>
            </a:extLst>
          </p:cNvPr>
          <p:cNvSpPr/>
          <p:nvPr/>
        </p:nvSpPr>
        <p:spPr>
          <a:xfrm>
            <a:off x="342900" y="4472940"/>
            <a:ext cx="198120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270AF-D4DB-45DD-A99C-B144B3BE65B8}"/>
              </a:ext>
            </a:extLst>
          </p:cNvPr>
          <p:cNvSpPr/>
          <p:nvPr/>
        </p:nvSpPr>
        <p:spPr>
          <a:xfrm>
            <a:off x="3352800" y="1253490"/>
            <a:ext cx="1767840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0A82E4-19A0-43E9-926E-C2FF68C09E8E}"/>
              </a:ext>
            </a:extLst>
          </p:cNvPr>
          <p:cNvSpPr/>
          <p:nvPr/>
        </p:nvSpPr>
        <p:spPr>
          <a:xfrm>
            <a:off x="3352800" y="2609850"/>
            <a:ext cx="1767840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A29D13-D8F8-411E-BBD6-B38058BE0472}"/>
              </a:ext>
            </a:extLst>
          </p:cNvPr>
          <p:cNvSpPr/>
          <p:nvPr/>
        </p:nvSpPr>
        <p:spPr>
          <a:xfrm>
            <a:off x="3352800" y="4164331"/>
            <a:ext cx="1767840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73894E-679F-4DE9-8D5C-4B7701265BA4}"/>
              </a:ext>
            </a:extLst>
          </p:cNvPr>
          <p:cNvSpPr/>
          <p:nvPr/>
        </p:nvSpPr>
        <p:spPr>
          <a:xfrm>
            <a:off x="5821680" y="4095751"/>
            <a:ext cx="198120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84C3A1-EB15-4B9E-838B-DE97FFC393B0}"/>
              </a:ext>
            </a:extLst>
          </p:cNvPr>
          <p:cNvSpPr/>
          <p:nvPr/>
        </p:nvSpPr>
        <p:spPr>
          <a:xfrm>
            <a:off x="5684520" y="381000"/>
            <a:ext cx="1417320" cy="87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82924C-A4EF-42E3-B51E-7679EF8124C9}"/>
              </a:ext>
            </a:extLst>
          </p:cNvPr>
          <p:cNvSpPr/>
          <p:nvPr/>
        </p:nvSpPr>
        <p:spPr>
          <a:xfrm>
            <a:off x="7665720" y="369570"/>
            <a:ext cx="1417320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8847E4-7ADB-4195-A977-F925E0326ED1}"/>
              </a:ext>
            </a:extLst>
          </p:cNvPr>
          <p:cNvSpPr/>
          <p:nvPr/>
        </p:nvSpPr>
        <p:spPr>
          <a:xfrm>
            <a:off x="9570720" y="381000"/>
            <a:ext cx="1584960" cy="87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5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6A83A-C913-4E99-9BCD-7043217AC359}"/>
              </a:ext>
            </a:extLst>
          </p:cNvPr>
          <p:cNvSpPr txBox="1"/>
          <p:nvPr/>
        </p:nvSpPr>
        <p:spPr>
          <a:xfrm>
            <a:off x="1714012" y="1517898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</a:t>
            </a:r>
            <a:endParaRPr lang="en-US" altLang="zh-CN" dirty="0"/>
          </a:p>
          <a:p>
            <a:r>
              <a:rPr lang="zh-CN" altLang="en-US" dirty="0"/>
              <a:t>照</a:t>
            </a:r>
            <a:endParaRPr lang="en-US" altLang="zh-CN" dirty="0"/>
          </a:p>
          <a:p>
            <a:r>
              <a:rPr lang="zh-CN" altLang="en-US" dirty="0"/>
              <a:t>连</a:t>
            </a:r>
            <a:endParaRPr lang="en-US" altLang="zh-CN" dirty="0"/>
          </a:p>
          <a:p>
            <a:r>
              <a:rPr lang="zh-CN" altLang="en-US" dirty="0"/>
              <a:t>接</a:t>
            </a:r>
            <a:endParaRPr lang="en-US" altLang="zh-CN" dirty="0"/>
          </a:p>
          <a:p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部</a:t>
            </a:r>
            <a:endParaRPr lang="en-US" altLang="zh-CN" dirty="0"/>
          </a:p>
          <a:p>
            <a:r>
              <a:rPr lang="zh-CN" altLang="en-US" dirty="0"/>
              <a:t>件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973848E-120E-4FC8-A27E-A1C7D05B3C51}"/>
              </a:ext>
            </a:extLst>
          </p:cNvPr>
          <p:cNvSpPr/>
          <p:nvPr/>
        </p:nvSpPr>
        <p:spPr>
          <a:xfrm>
            <a:off x="2384501" y="756641"/>
            <a:ext cx="415498" cy="355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544E3-6B1D-476D-9B2F-D7C102D60FF1}"/>
              </a:ext>
            </a:extLst>
          </p:cNvPr>
          <p:cNvSpPr txBox="1"/>
          <p:nvPr/>
        </p:nvSpPr>
        <p:spPr>
          <a:xfrm>
            <a:off x="2894483" y="736817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片内总线：</a:t>
            </a:r>
            <a:r>
              <a:rPr lang="en-US" altLang="zh-CN" dirty="0"/>
              <a:t>CPU</a:t>
            </a:r>
            <a:r>
              <a:rPr lang="zh-CN" altLang="en-US" dirty="0"/>
              <a:t>内 </a:t>
            </a:r>
            <a:r>
              <a:rPr lang="en-US" altLang="zh-CN" dirty="0"/>
              <a:t>ALU+CU+R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81A79-86D4-4717-B8D9-EC84CFD51C17}"/>
              </a:ext>
            </a:extLst>
          </p:cNvPr>
          <p:cNvSpPr txBox="1"/>
          <p:nvPr/>
        </p:nvSpPr>
        <p:spPr>
          <a:xfrm>
            <a:off x="2894483" y="2061984"/>
            <a:ext cx="400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系统总线：主板上</a:t>
            </a:r>
            <a:r>
              <a:rPr lang="en-US" altLang="zh-CN" dirty="0"/>
              <a:t>CPU+</a:t>
            </a:r>
            <a:r>
              <a:rPr lang="zh-CN" altLang="en-US" dirty="0"/>
              <a:t>主存</a:t>
            </a:r>
            <a:r>
              <a:rPr lang="en-US" altLang="zh-CN" dirty="0"/>
              <a:t>+I/O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     (</a:t>
            </a:r>
            <a:r>
              <a:rPr lang="zh-CN" altLang="en-US" dirty="0"/>
              <a:t>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022B6-5230-4A83-B0A4-F206E9EA438A}"/>
              </a:ext>
            </a:extLst>
          </p:cNvPr>
          <p:cNvSpPr txBox="1"/>
          <p:nvPr/>
        </p:nvSpPr>
        <p:spPr>
          <a:xfrm>
            <a:off x="2894482" y="3664150"/>
            <a:ext cx="570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外部总线：又称为通讯总线 主机和外之间的线等</a:t>
            </a:r>
            <a:endParaRPr lang="en-US" altLang="zh-CN" dirty="0"/>
          </a:p>
          <a:p>
            <a:r>
              <a:rPr lang="en-US" altLang="zh-CN" dirty="0"/>
              <a:t>     (</a:t>
            </a:r>
            <a:r>
              <a:rPr lang="zh-CN" altLang="en-US" dirty="0"/>
              <a:t>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23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524</Words>
  <Application>Microsoft Office PowerPoint</Application>
  <PresentationFormat>宽屏</PresentationFormat>
  <Paragraphs>219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您配吗 ？</dc:creator>
  <cp:lastModifiedBy>您配吗 ？</cp:lastModifiedBy>
  <cp:revision>8</cp:revision>
  <dcterms:created xsi:type="dcterms:W3CDTF">2021-11-18T11:28:44Z</dcterms:created>
  <dcterms:modified xsi:type="dcterms:W3CDTF">2021-12-23T12:23:40Z</dcterms:modified>
</cp:coreProperties>
</file>