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</p:sldIdLst>
  <p:sldSz cx="14630400" cy="8229600"/>
  <p:notesSz cx="8229600" cy="146304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Inter" panose="020B0604020202020204" charset="0"/>
      <p:regular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Mono Medium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87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://socket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626400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360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Title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6280190" y="327850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Language Learning Platform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6280190" y="5036225"/>
            <a:ext cx="453651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endParaRPr lang="en-US" sz="35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67458"/>
            <a:ext cx="7474744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Optimization &amp; Monitoring</a:t>
            </a:r>
            <a:endParaRPr lang="en-US" sz="46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765346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361580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Caching</a:t>
            </a:r>
            <a:endParaRPr lang="en-US" sz="2300" dirty="0"/>
          </a:p>
        </p:txBody>
      </p:sp>
      <p:sp>
        <p:nvSpPr>
          <p:cNvPr id="5" name="Text 2"/>
          <p:cNvSpPr/>
          <p:nvPr/>
        </p:nvSpPr>
        <p:spPr>
          <a:xfrm>
            <a:off x="793790" y="4123968"/>
            <a:ext cx="41586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Render, CDN edge caching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93" y="2765346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35893" y="361580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Object Storage</a:t>
            </a:r>
            <a:endParaRPr lang="en-US" sz="2300" dirty="0"/>
          </a:p>
        </p:txBody>
      </p:sp>
      <p:sp>
        <p:nvSpPr>
          <p:cNvPr id="8" name="Text 4"/>
          <p:cNvSpPr/>
          <p:nvPr/>
        </p:nvSpPr>
        <p:spPr>
          <a:xfrm>
            <a:off x="5235893" y="4123968"/>
            <a:ext cx="41586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Render , get stream , mongodb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7995" y="2765346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677995" y="361580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Message Queues</a:t>
            </a:r>
            <a:endParaRPr lang="en-US" sz="2300" dirty="0"/>
          </a:p>
        </p:txBody>
      </p:sp>
      <p:sp>
        <p:nvSpPr>
          <p:cNvPr id="11" name="Text 6"/>
          <p:cNvSpPr/>
          <p:nvPr/>
        </p:nvSpPr>
        <p:spPr>
          <a:xfrm>
            <a:off x="9677995" y="4123968"/>
            <a:ext cx="41586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getStream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4940498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93790" y="579096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Monitoring</a:t>
            </a:r>
            <a:endParaRPr lang="en-US" sz="2300" dirty="0"/>
          </a:p>
        </p:txBody>
      </p:sp>
      <p:sp>
        <p:nvSpPr>
          <p:cNvPr id="14" name="Text 8"/>
          <p:cNvSpPr/>
          <p:nvPr/>
        </p:nvSpPr>
        <p:spPr>
          <a:xfrm>
            <a:off x="793790" y="6299121"/>
            <a:ext cx="41586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Prometheus, Grafana, New Relic</a:t>
            </a:r>
            <a:endParaRPr lang="en-US" sz="17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5893" y="4940498"/>
            <a:ext cx="566976" cy="566976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5235893" y="579096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Uptime alerts</a:t>
            </a:r>
            <a:endParaRPr lang="en-US" sz="2300" dirty="0"/>
          </a:p>
        </p:txBody>
      </p:sp>
      <p:sp>
        <p:nvSpPr>
          <p:cNvPr id="17" name="Text 10"/>
          <p:cNvSpPr/>
          <p:nvPr/>
        </p:nvSpPr>
        <p:spPr>
          <a:xfrm>
            <a:off x="5235893" y="6299121"/>
            <a:ext cx="41586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Slack / Email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060834" y="468788"/>
            <a:ext cx="578417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System Objectives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544978" y="2069426"/>
            <a:ext cx="6407944" cy="1223248"/>
          </a:xfrm>
          <a:prstGeom prst="roundRect">
            <a:avLst>
              <a:gd name="adj" fmla="val 11960"/>
            </a:avLst>
          </a:prstGeom>
          <a:solidFill>
            <a:srgbClr val="212121"/>
          </a:solidFill>
          <a:ln w="30480">
            <a:solidFill>
              <a:srgbClr val="59595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Shape 2"/>
          <p:cNvSpPr/>
          <p:nvPr/>
        </p:nvSpPr>
        <p:spPr>
          <a:xfrm>
            <a:off x="544978" y="2069426"/>
            <a:ext cx="121920" cy="1223248"/>
          </a:xfrm>
          <a:prstGeom prst="roundRect">
            <a:avLst>
              <a:gd name="adj" fmla="val 27907"/>
            </a:avLst>
          </a:prstGeom>
          <a:solidFill>
            <a:srgbClr val="DCFF5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3"/>
          <p:cNvSpPr/>
          <p:nvPr/>
        </p:nvSpPr>
        <p:spPr>
          <a:xfrm>
            <a:off x="1096804" y="2263021"/>
            <a:ext cx="58019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Real-time language practice via chat &amp; video</a:t>
            </a:r>
            <a:endParaRPr lang="en-US" sz="2200" dirty="0"/>
          </a:p>
        </p:txBody>
      </p:sp>
      <p:sp>
        <p:nvSpPr>
          <p:cNvPr id="6" name="Shape 4"/>
          <p:cNvSpPr/>
          <p:nvPr/>
        </p:nvSpPr>
        <p:spPr>
          <a:xfrm>
            <a:off x="7547872" y="3407530"/>
            <a:ext cx="6408063" cy="1223248"/>
          </a:xfrm>
          <a:prstGeom prst="roundRect">
            <a:avLst>
              <a:gd name="adj" fmla="val 11960"/>
            </a:avLst>
          </a:prstGeom>
          <a:solidFill>
            <a:srgbClr val="212121"/>
          </a:solidFill>
          <a:ln w="30480">
            <a:solidFill>
              <a:srgbClr val="59595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Shape 5"/>
          <p:cNvSpPr/>
          <p:nvPr/>
        </p:nvSpPr>
        <p:spPr>
          <a:xfrm>
            <a:off x="7549938" y="3407530"/>
            <a:ext cx="121920" cy="1223248"/>
          </a:xfrm>
          <a:prstGeom prst="roundRect">
            <a:avLst>
              <a:gd name="adj" fmla="val 27907"/>
            </a:avLst>
          </a:prstGeom>
          <a:solidFill>
            <a:srgbClr val="DCFF5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8219007" y="3556130"/>
            <a:ext cx="580203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Scalable, secure, and fault-tolerant design</a:t>
            </a:r>
            <a:endParaRPr lang="en-US" sz="2200" dirty="0"/>
          </a:p>
        </p:txBody>
      </p:sp>
      <p:sp>
        <p:nvSpPr>
          <p:cNvPr id="9" name="Shape 7"/>
          <p:cNvSpPr/>
          <p:nvPr/>
        </p:nvSpPr>
        <p:spPr>
          <a:xfrm>
            <a:off x="666898" y="4754804"/>
            <a:ext cx="6407944" cy="1223248"/>
          </a:xfrm>
          <a:prstGeom prst="roundRect">
            <a:avLst>
              <a:gd name="adj" fmla="val 11960"/>
            </a:avLst>
          </a:prstGeom>
          <a:solidFill>
            <a:srgbClr val="212121"/>
          </a:solidFill>
          <a:ln w="30480">
            <a:solidFill>
              <a:srgbClr val="59595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Shape 8"/>
          <p:cNvSpPr/>
          <p:nvPr/>
        </p:nvSpPr>
        <p:spPr>
          <a:xfrm>
            <a:off x="678318" y="4754804"/>
            <a:ext cx="121920" cy="1223248"/>
          </a:xfrm>
          <a:prstGeom prst="roundRect">
            <a:avLst>
              <a:gd name="adj" fmla="val 27907"/>
            </a:avLst>
          </a:prstGeom>
          <a:solidFill>
            <a:srgbClr val="DCFF5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9"/>
          <p:cNvSpPr/>
          <p:nvPr/>
        </p:nvSpPr>
        <p:spPr>
          <a:xfrm>
            <a:off x="1272926" y="5012098"/>
            <a:ext cx="58019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Cross-platform accessibility with responsive UI</a:t>
            </a:r>
            <a:endParaRPr lang="en-US" sz="2200" dirty="0"/>
          </a:p>
        </p:txBody>
      </p:sp>
      <p:sp>
        <p:nvSpPr>
          <p:cNvPr id="12" name="Shape 10"/>
          <p:cNvSpPr/>
          <p:nvPr/>
        </p:nvSpPr>
        <p:spPr>
          <a:xfrm>
            <a:off x="8020218" y="5978052"/>
            <a:ext cx="6408063" cy="1223248"/>
          </a:xfrm>
          <a:prstGeom prst="roundRect">
            <a:avLst>
              <a:gd name="adj" fmla="val 11960"/>
            </a:avLst>
          </a:prstGeom>
          <a:solidFill>
            <a:srgbClr val="212121"/>
          </a:solidFill>
          <a:ln w="30480">
            <a:solidFill>
              <a:srgbClr val="59595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Shape 11"/>
          <p:cNvSpPr/>
          <p:nvPr/>
        </p:nvSpPr>
        <p:spPr>
          <a:xfrm>
            <a:off x="8020218" y="5978052"/>
            <a:ext cx="121920" cy="1223248"/>
          </a:xfrm>
          <a:prstGeom prst="roundRect">
            <a:avLst>
              <a:gd name="adj" fmla="val 27907"/>
            </a:avLst>
          </a:prstGeom>
          <a:solidFill>
            <a:srgbClr val="DCFF5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8507793" y="6235346"/>
            <a:ext cx="580203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Maintainable and extensible architecture</a:t>
            </a: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28705" y="20875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Measurable Goals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730841" y="2439002"/>
            <a:ext cx="304800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40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&lt;150ms</a:t>
            </a:r>
            <a:endParaRPr lang="en-US" sz="4000" dirty="0"/>
          </a:p>
        </p:txBody>
      </p:sp>
      <p:sp>
        <p:nvSpPr>
          <p:cNvPr id="4" name="Text 2"/>
          <p:cNvSpPr/>
          <p:nvPr/>
        </p:nvSpPr>
        <p:spPr>
          <a:xfrm>
            <a:off x="1943606" y="20716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3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Chat latency</a:t>
            </a:r>
            <a:endParaRPr lang="en-US" sz="3200" dirty="0"/>
          </a:p>
        </p:txBody>
      </p:sp>
      <p:sp>
        <p:nvSpPr>
          <p:cNvPr id="5" name="Text 3"/>
          <p:cNvSpPr/>
          <p:nvPr/>
        </p:nvSpPr>
        <p:spPr>
          <a:xfrm>
            <a:off x="7188192" y="2626090"/>
            <a:ext cx="304811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40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&lt;2s</a:t>
            </a:r>
            <a:endParaRPr lang="en-US" sz="4000" dirty="0"/>
          </a:p>
        </p:txBody>
      </p:sp>
      <p:sp>
        <p:nvSpPr>
          <p:cNvPr id="6" name="Text 4"/>
          <p:cNvSpPr/>
          <p:nvPr/>
        </p:nvSpPr>
        <p:spPr>
          <a:xfrm>
            <a:off x="6957865" y="1942547"/>
            <a:ext cx="3547138" cy="811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3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Video call startup</a:t>
            </a:r>
            <a:endParaRPr lang="en-US" sz="3200" dirty="0"/>
          </a:p>
        </p:txBody>
      </p:sp>
      <p:sp>
        <p:nvSpPr>
          <p:cNvPr id="7" name="Text 5"/>
          <p:cNvSpPr/>
          <p:nvPr/>
        </p:nvSpPr>
        <p:spPr>
          <a:xfrm>
            <a:off x="1837163" y="4856879"/>
            <a:ext cx="304811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40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99.9%</a:t>
            </a:r>
            <a:endParaRPr lang="en-US" sz="4000" dirty="0"/>
          </a:p>
        </p:txBody>
      </p:sp>
      <p:sp>
        <p:nvSpPr>
          <p:cNvPr id="8" name="Text 6"/>
          <p:cNvSpPr/>
          <p:nvPr/>
        </p:nvSpPr>
        <p:spPr>
          <a:xfrm>
            <a:off x="1943606" y="44145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3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System uptime</a:t>
            </a:r>
            <a:endParaRPr lang="en-US" sz="3200" dirty="0"/>
          </a:p>
        </p:txBody>
      </p:sp>
      <p:sp>
        <p:nvSpPr>
          <p:cNvPr id="9" name="Text 7"/>
          <p:cNvSpPr/>
          <p:nvPr/>
        </p:nvSpPr>
        <p:spPr>
          <a:xfrm>
            <a:off x="4778841" y="5659830"/>
            <a:ext cx="304811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40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10K+</a:t>
            </a:r>
            <a:endParaRPr lang="en-US" sz="4000" dirty="0"/>
          </a:p>
        </p:txBody>
      </p:sp>
      <p:sp>
        <p:nvSpPr>
          <p:cNvPr id="10" name="Text 8"/>
          <p:cNvSpPr/>
          <p:nvPr/>
        </p:nvSpPr>
        <p:spPr>
          <a:xfrm>
            <a:off x="4936123" y="6408257"/>
            <a:ext cx="289083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3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Support Many User</a:t>
            </a:r>
            <a:endParaRPr lang="en-US" sz="3200" dirty="0"/>
          </a:p>
        </p:txBody>
      </p:sp>
      <p:sp>
        <p:nvSpPr>
          <p:cNvPr id="11" name="Text 9"/>
          <p:cNvSpPr/>
          <p:nvPr/>
        </p:nvSpPr>
        <p:spPr>
          <a:xfrm>
            <a:off x="7456884" y="4758671"/>
            <a:ext cx="304811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40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&lt;1s</a:t>
            </a:r>
            <a:endParaRPr lang="en-US" sz="4000" dirty="0"/>
          </a:p>
        </p:txBody>
      </p:sp>
      <p:sp>
        <p:nvSpPr>
          <p:cNvPr id="12" name="Text 10"/>
          <p:cNvSpPr/>
          <p:nvPr/>
        </p:nvSpPr>
        <p:spPr>
          <a:xfrm>
            <a:off x="7669768" y="43539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3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Main UI loads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2453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Key Stakeholders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186940"/>
            <a:ext cx="4196358" cy="2577108"/>
          </a:xfrm>
          <a:prstGeom prst="roundRect">
            <a:avLst>
              <a:gd name="adj" fmla="val 1320"/>
            </a:avLst>
          </a:prstGeom>
          <a:solidFill>
            <a:srgbClr val="404040"/>
          </a:solidFill>
          <a:ln/>
        </p:spPr>
      </p:sp>
      <p:sp>
        <p:nvSpPr>
          <p:cNvPr id="4" name="Shape 2"/>
          <p:cNvSpPr/>
          <p:nvPr/>
        </p:nvSpPr>
        <p:spPr>
          <a:xfrm>
            <a:off x="1020604" y="2413754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DCFF50"/>
          </a:solidFill>
          <a:ln/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770" y="2562582"/>
            <a:ext cx="306110" cy="38266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20604" y="3321010"/>
            <a:ext cx="340102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End Users (Learners)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020604" y="3811429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simple, secure, responsive experience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16962" y="2186940"/>
            <a:ext cx="4196358" cy="2577108"/>
          </a:xfrm>
          <a:prstGeom prst="roundRect">
            <a:avLst>
              <a:gd name="adj" fmla="val 1320"/>
            </a:avLst>
          </a:prstGeom>
          <a:solidFill>
            <a:srgbClr val="404040"/>
          </a:solidFill>
          <a:ln/>
        </p:spPr>
      </p:sp>
      <p:sp>
        <p:nvSpPr>
          <p:cNvPr id="9" name="Shape 6"/>
          <p:cNvSpPr/>
          <p:nvPr/>
        </p:nvSpPr>
        <p:spPr>
          <a:xfrm>
            <a:off x="5443776" y="2413754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DCFF50"/>
          </a:solidFill>
          <a:ln/>
        </p:spPr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942" y="2562582"/>
            <a:ext cx="306110" cy="382667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5443776" y="33210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Developers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5443776" y="3811429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clear architecture &amp; API access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9640133" y="2186940"/>
            <a:ext cx="4196358" cy="2577108"/>
          </a:xfrm>
          <a:prstGeom prst="roundRect">
            <a:avLst>
              <a:gd name="adj" fmla="val 1320"/>
            </a:avLst>
          </a:prstGeom>
          <a:solidFill>
            <a:srgbClr val="404040"/>
          </a:solidFill>
          <a:ln/>
        </p:spPr>
      </p:sp>
      <p:sp>
        <p:nvSpPr>
          <p:cNvPr id="14" name="Shape 10"/>
          <p:cNvSpPr/>
          <p:nvPr/>
        </p:nvSpPr>
        <p:spPr>
          <a:xfrm>
            <a:off x="9866948" y="2413754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DCFF50"/>
          </a:solidFill>
          <a:ln/>
        </p:spPr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4114" y="2562582"/>
            <a:ext cx="306110" cy="382667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9866948" y="33210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UI/UX Designers</a:t>
            </a:r>
            <a:endParaRPr lang="en-US" sz="2200" dirty="0"/>
          </a:p>
        </p:txBody>
      </p:sp>
      <p:sp>
        <p:nvSpPr>
          <p:cNvPr id="17" name="Text 12"/>
          <p:cNvSpPr/>
          <p:nvPr/>
        </p:nvSpPr>
        <p:spPr>
          <a:xfrm>
            <a:off x="9866948" y="3811429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functional specs &amp; feedback</a:t>
            </a:r>
            <a:endParaRPr lang="en-US" sz="1750" dirty="0"/>
          </a:p>
        </p:txBody>
      </p:sp>
      <p:sp>
        <p:nvSpPr>
          <p:cNvPr id="18" name="Shape 13"/>
          <p:cNvSpPr/>
          <p:nvPr/>
        </p:nvSpPr>
        <p:spPr>
          <a:xfrm>
            <a:off x="793790" y="4990862"/>
            <a:ext cx="6407944" cy="2214205"/>
          </a:xfrm>
          <a:prstGeom prst="roundRect">
            <a:avLst>
              <a:gd name="adj" fmla="val 1537"/>
            </a:avLst>
          </a:prstGeom>
          <a:solidFill>
            <a:srgbClr val="404040"/>
          </a:solidFill>
          <a:ln/>
        </p:spPr>
      </p:sp>
      <p:sp>
        <p:nvSpPr>
          <p:cNvPr id="19" name="Shape 14"/>
          <p:cNvSpPr/>
          <p:nvPr/>
        </p:nvSpPr>
        <p:spPr>
          <a:xfrm>
            <a:off x="1020604" y="5217676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DCFF50"/>
          </a:solidFill>
          <a:ln/>
        </p:spPr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7770" y="5366504"/>
            <a:ext cx="306110" cy="382667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1020604" y="61249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System Admins</a:t>
            </a:r>
            <a:endParaRPr lang="en-US" sz="2200" dirty="0"/>
          </a:p>
        </p:txBody>
      </p:sp>
      <p:sp>
        <p:nvSpPr>
          <p:cNvPr id="22" name="Text 16"/>
          <p:cNvSpPr/>
          <p:nvPr/>
        </p:nvSpPr>
        <p:spPr>
          <a:xfrm>
            <a:off x="1020604" y="6615351"/>
            <a:ext cx="59543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monitoring &amp; automation tools</a:t>
            </a:r>
            <a:endParaRPr lang="en-US" sz="1750" dirty="0"/>
          </a:p>
        </p:txBody>
      </p:sp>
      <p:sp>
        <p:nvSpPr>
          <p:cNvPr id="23" name="Shape 17"/>
          <p:cNvSpPr/>
          <p:nvPr/>
        </p:nvSpPr>
        <p:spPr>
          <a:xfrm>
            <a:off x="7428548" y="4990862"/>
            <a:ext cx="6407944" cy="2214205"/>
          </a:xfrm>
          <a:prstGeom prst="roundRect">
            <a:avLst>
              <a:gd name="adj" fmla="val 1537"/>
            </a:avLst>
          </a:prstGeom>
          <a:solidFill>
            <a:srgbClr val="404040"/>
          </a:solidFill>
          <a:ln/>
        </p:spPr>
      </p:sp>
      <p:sp>
        <p:nvSpPr>
          <p:cNvPr id="24" name="Shape 18"/>
          <p:cNvSpPr/>
          <p:nvPr/>
        </p:nvSpPr>
        <p:spPr>
          <a:xfrm>
            <a:off x="7655362" y="5217676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DCFF50"/>
          </a:solidFill>
          <a:ln/>
        </p:spPr>
      </p:sp>
      <p:pic>
        <p:nvPicPr>
          <p:cNvPr id="2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2528" y="5366504"/>
            <a:ext cx="306110" cy="382667"/>
          </a:xfrm>
          <a:prstGeom prst="rect">
            <a:avLst/>
          </a:prstGeom>
        </p:spPr>
      </p:pic>
      <p:sp>
        <p:nvSpPr>
          <p:cNvPr id="26" name="Text 19"/>
          <p:cNvSpPr/>
          <p:nvPr/>
        </p:nvSpPr>
        <p:spPr>
          <a:xfrm>
            <a:off x="7655362" y="61249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Project Owner</a:t>
            </a:r>
            <a:endParaRPr lang="en-US" sz="2200" dirty="0"/>
          </a:p>
        </p:txBody>
      </p:sp>
      <p:sp>
        <p:nvSpPr>
          <p:cNvPr id="27" name="Text 20"/>
          <p:cNvSpPr/>
          <p:nvPr/>
        </p:nvSpPr>
        <p:spPr>
          <a:xfrm>
            <a:off x="7655362" y="6615351"/>
            <a:ext cx="59543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timely delivery &amp; priorities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68561"/>
            <a:ext cx="782562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Functional Requirements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03096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04040"/>
          </a:solidFill>
          <a:ln/>
        </p:spPr>
      </p:sp>
      <p:sp>
        <p:nvSpPr>
          <p:cNvPr id="4" name="Text 2"/>
          <p:cNvSpPr/>
          <p:nvPr/>
        </p:nvSpPr>
        <p:spPr>
          <a:xfrm>
            <a:off x="1530906" y="2108835"/>
            <a:ext cx="612183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Secure registration &amp; authentication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793790" y="299489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04040"/>
          </a:solidFill>
          <a:ln/>
        </p:spPr>
      </p:sp>
      <p:sp>
        <p:nvSpPr>
          <p:cNvPr id="6" name="Text 4"/>
          <p:cNvSpPr/>
          <p:nvPr/>
        </p:nvSpPr>
        <p:spPr>
          <a:xfrm>
            <a:off x="1530906" y="3072765"/>
            <a:ext cx="391120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User profile management</a:t>
            </a:r>
            <a:endParaRPr lang="en-US" sz="2200" dirty="0"/>
          </a:p>
        </p:txBody>
      </p:sp>
      <p:sp>
        <p:nvSpPr>
          <p:cNvPr id="7" name="Shape 5"/>
          <p:cNvSpPr/>
          <p:nvPr/>
        </p:nvSpPr>
        <p:spPr>
          <a:xfrm>
            <a:off x="793790" y="395882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04040"/>
          </a:solidFill>
          <a:ln/>
        </p:spPr>
      </p:sp>
      <p:sp>
        <p:nvSpPr>
          <p:cNvPr id="8" name="Text 6"/>
          <p:cNvSpPr/>
          <p:nvPr/>
        </p:nvSpPr>
        <p:spPr>
          <a:xfrm>
            <a:off x="1530906" y="4036695"/>
            <a:ext cx="5951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Real-time chat &amp; 1-to-1 video calls</a:t>
            </a:r>
            <a:endParaRPr lang="en-US" sz="2200" dirty="0"/>
          </a:p>
        </p:txBody>
      </p:sp>
      <p:sp>
        <p:nvSpPr>
          <p:cNvPr id="9" name="Shape 7"/>
          <p:cNvSpPr/>
          <p:nvPr/>
        </p:nvSpPr>
        <p:spPr>
          <a:xfrm>
            <a:off x="793790" y="492275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04040"/>
          </a:solidFill>
          <a:ln/>
        </p:spPr>
      </p:sp>
      <p:sp>
        <p:nvSpPr>
          <p:cNvPr id="10" name="Text 8"/>
          <p:cNvSpPr/>
          <p:nvPr/>
        </p:nvSpPr>
        <p:spPr>
          <a:xfrm>
            <a:off x="1530906" y="5000625"/>
            <a:ext cx="493145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Presence status &amp; matchmaking</a:t>
            </a:r>
            <a:endParaRPr lang="en-US" sz="2200" dirty="0"/>
          </a:p>
        </p:txBody>
      </p:sp>
      <p:sp>
        <p:nvSpPr>
          <p:cNvPr id="11" name="Shape 9"/>
          <p:cNvSpPr/>
          <p:nvPr/>
        </p:nvSpPr>
        <p:spPr>
          <a:xfrm>
            <a:off x="793790" y="588668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04040"/>
          </a:solidFill>
          <a:ln/>
        </p:spPr>
      </p:sp>
      <p:sp>
        <p:nvSpPr>
          <p:cNvPr id="12" name="Text 10"/>
          <p:cNvSpPr/>
          <p:nvPr/>
        </p:nvSpPr>
        <p:spPr>
          <a:xfrm>
            <a:off x="1530906" y="5964555"/>
            <a:ext cx="408122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Reporting/blocking users</a:t>
            </a:r>
            <a:endParaRPr lang="en-US" sz="2200" dirty="0"/>
          </a:p>
        </p:txBody>
      </p:sp>
      <p:sp>
        <p:nvSpPr>
          <p:cNvPr id="13" name="Shape 11"/>
          <p:cNvSpPr/>
          <p:nvPr/>
        </p:nvSpPr>
        <p:spPr>
          <a:xfrm>
            <a:off x="793790" y="685061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04040"/>
          </a:solidFill>
          <a:ln/>
        </p:spPr>
      </p:sp>
      <p:sp>
        <p:nvSpPr>
          <p:cNvPr id="14" name="Text 12"/>
          <p:cNvSpPr/>
          <p:nvPr/>
        </p:nvSpPr>
        <p:spPr>
          <a:xfrm>
            <a:off x="1530906" y="6928485"/>
            <a:ext cx="646187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Session history &amp; reconnection support</a:t>
            </a:r>
            <a:endParaRPr lang="en-US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47098"/>
            <a:ext cx="91865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Non-Functional Requirements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049667"/>
            <a:ext cx="4196358" cy="1532930"/>
          </a:xfrm>
          <a:prstGeom prst="roundRect">
            <a:avLst>
              <a:gd name="adj" fmla="val 9544"/>
            </a:avLst>
          </a:prstGeom>
          <a:solidFill>
            <a:srgbClr val="212121"/>
          </a:solidFill>
          <a:ln/>
        </p:spPr>
      </p:sp>
      <p:sp>
        <p:nvSpPr>
          <p:cNvPr id="4" name="Shape 2"/>
          <p:cNvSpPr/>
          <p:nvPr/>
        </p:nvSpPr>
        <p:spPr>
          <a:xfrm>
            <a:off x="793790" y="3019187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DCFF50"/>
          </a:solidFill>
          <a:ln/>
        </p:spPr>
      </p:sp>
      <p:sp>
        <p:nvSpPr>
          <p:cNvPr id="5" name="Shape 3"/>
          <p:cNvSpPr/>
          <p:nvPr/>
        </p:nvSpPr>
        <p:spPr>
          <a:xfrm>
            <a:off x="2551688" y="2709505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DCFF50"/>
          </a:solidFill>
          <a:ln/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761" y="2879646"/>
            <a:ext cx="272177" cy="340162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051084" y="3616643"/>
            <a:ext cx="368177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Performance: Latency &lt;150 ms</a:t>
            </a:r>
            <a:endParaRPr lang="en-US" sz="2200" dirty="0"/>
          </a:p>
        </p:txBody>
      </p:sp>
      <p:sp>
        <p:nvSpPr>
          <p:cNvPr id="8" name="Shape 5"/>
          <p:cNvSpPr/>
          <p:nvPr/>
        </p:nvSpPr>
        <p:spPr>
          <a:xfrm>
            <a:off x="5216962" y="3049667"/>
            <a:ext cx="4196358" cy="1532930"/>
          </a:xfrm>
          <a:prstGeom prst="roundRect">
            <a:avLst>
              <a:gd name="adj" fmla="val 9544"/>
            </a:avLst>
          </a:prstGeom>
          <a:solidFill>
            <a:srgbClr val="212121"/>
          </a:solidFill>
          <a:ln/>
        </p:spPr>
      </p:sp>
      <p:sp>
        <p:nvSpPr>
          <p:cNvPr id="9" name="Shape 6"/>
          <p:cNvSpPr/>
          <p:nvPr/>
        </p:nvSpPr>
        <p:spPr>
          <a:xfrm>
            <a:off x="5216962" y="3033405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DCFF5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7"/>
          <p:cNvSpPr/>
          <p:nvPr/>
        </p:nvSpPr>
        <p:spPr>
          <a:xfrm>
            <a:off x="6974860" y="2709505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DCFF50"/>
          </a:solidFill>
          <a:ln/>
        </p:spPr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8933" y="2879646"/>
            <a:ext cx="272177" cy="340162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5474256" y="3616643"/>
            <a:ext cx="368177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Availability: 99.9% uptime</a:t>
            </a:r>
            <a:endParaRPr lang="en-US" sz="2200" dirty="0"/>
          </a:p>
        </p:txBody>
      </p:sp>
      <p:sp>
        <p:nvSpPr>
          <p:cNvPr id="13" name="Shape 9"/>
          <p:cNvSpPr/>
          <p:nvPr/>
        </p:nvSpPr>
        <p:spPr>
          <a:xfrm>
            <a:off x="9640133" y="3049667"/>
            <a:ext cx="4196358" cy="1532930"/>
          </a:xfrm>
          <a:prstGeom prst="roundRect">
            <a:avLst>
              <a:gd name="adj" fmla="val 9544"/>
            </a:avLst>
          </a:prstGeom>
          <a:solidFill>
            <a:srgbClr val="212121"/>
          </a:solidFill>
          <a:ln/>
        </p:spPr>
      </p:sp>
      <p:sp>
        <p:nvSpPr>
          <p:cNvPr id="14" name="Shape 10"/>
          <p:cNvSpPr/>
          <p:nvPr/>
        </p:nvSpPr>
        <p:spPr>
          <a:xfrm>
            <a:off x="9640133" y="3019187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DCFF50"/>
          </a:solidFill>
          <a:ln/>
        </p:spPr>
      </p:sp>
      <p:sp>
        <p:nvSpPr>
          <p:cNvPr id="15" name="Shape 11"/>
          <p:cNvSpPr/>
          <p:nvPr/>
        </p:nvSpPr>
        <p:spPr>
          <a:xfrm>
            <a:off x="11398032" y="2709505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DCFF50"/>
          </a:solidFill>
          <a:ln/>
        </p:spPr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2105" y="2879646"/>
            <a:ext cx="272177" cy="340162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9897427" y="3616643"/>
            <a:ext cx="368177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Security: TLS/DTLS encryption</a:t>
            </a:r>
            <a:endParaRPr lang="en-US" sz="2200" dirty="0"/>
          </a:p>
        </p:txBody>
      </p:sp>
      <p:sp>
        <p:nvSpPr>
          <p:cNvPr id="18" name="Shape 13"/>
          <p:cNvSpPr/>
          <p:nvPr/>
        </p:nvSpPr>
        <p:spPr>
          <a:xfrm>
            <a:off x="793790" y="5149572"/>
            <a:ext cx="6407944" cy="1532930"/>
          </a:xfrm>
          <a:prstGeom prst="roundRect">
            <a:avLst>
              <a:gd name="adj" fmla="val 9544"/>
            </a:avLst>
          </a:prstGeom>
          <a:solidFill>
            <a:srgbClr val="212121"/>
          </a:solidFill>
          <a:ln/>
        </p:spPr>
      </p:sp>
      <p:sp>
        <p:nvSpPr>
          <p:cNvPr id="19" name="Shape 14"/>
          <p:cNvSpPr/>
          <p:nvPr/>
        </p:nvSpPr>
        <p:spPr>
          <a:xfrm>
            <a:off x="793790" y="5119092"/>
            <a:ext cx="6407944" cy="121920"/>
          </a:xfrm>
          <a:prstGeom prst="roundRect">
            <a:avLst>
              <a:gd name="adj" fmla="val 27907"/>
            </a:avLst>
          </a:prstGeom>
          <a:solidFill>
            <a:srgbClr val="DCFF50"/>
          </a:solidFill>
          <a:ln/>
        </p:spPr>
      </p:sp>
      <p:sp>
        <p:nvSpPr>
          <p:cNvPr id="20" name="Shape 15"/>
          <p:cNvSpPr/>
          <p:nvPr/>
        </p:nvSpPr>
        <p:spPr>
          <a:xfrm>
            <a:off x="3657540" y="4809411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DCFF50"/>
          </a:solidFill>
          <a:ln/>
        </p:spPr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1614" y="4979551"/>
            <a:ext cx="272177" cy="340162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1051084" y="5716548"/>
            <a:ext cx="589335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Scalability: 10,000 concurrent users</a:t>
            </a:r>
            <a:endParaRPr lang="en-US" sz="2200" dirty="0"/>
          </a:p>
        </p:txBody>
      </p:sp>
      <p:sp>
        <p:nvSpPr>
          <p:cNvPr id="23" name="Shape 17"/>
          <p:cNvSpPr/>
          <p:nvPr/>
        </p:nvSpPr>
        <p:spPr>
          <a:xfrm>
            <a:off x="7428548" y="5149572"/>
            <a:ext cx="6407944" cy="1532930"/>
          </a:xfrm>
          <a:prstGeom prst="roundRect">
            <a:avLst>
              <a:gd name="adj" fmla="val 9544"/>
            </a:avLst>
          </a:prstGeom>
          <a:solidFill>
            <a:srgbClr val="212121"/>
          </a:solidFill>
          <a:ln/>
        </p:spPr>
      </p:sp>
      <p:sp>
        <p:nvSpPr>
          <p:cNvPr id="24" name="Shape 18"/>
          <p:cNvSpPr/>
          <p:nvPr/>
        </p:nvSpPr>
        <p:spPr>
          <a:xfrm>
            <a:off x="7428548" y="5119092"/>
            <a:ext cx="6407944" cy="121920"/>
          </a:xfrm>
          <a:prstGeom prst="roundRect">
            <a:avLst>
              <a:gd name="adj" fmla="val 27907"/>
            </a:avLst>
          </a:prstGeom>
          <a:solidFill>
            <a:srgbClr val="DCFF50"/>
          </a:solidFill>
          <a:ln/>
        </p:spPr>
      </p:sp>
      <p:sp>
        <p:nvSpPr>
          <p:cNvPr id="25" name="Shape 19"/>
          <p:cNvSpPr/>
          <p:nvPr/>
        </p:nvSpPr>
        <p:spPr>
          <a:xfrm>
            <a:off x="10292298" y="4809411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DCFF50"/>
          </a:solidFill>
          <a:ln/>
        </p:spPr>
      </p:sp>
      <p:pic>
        <p:nvPicPr>
          <p:cNvPr id="2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96371" y="4979551"/>
            <a:ext cx="272177" cy="340162"/>
          </a:xfrm>
          <a:prstGeom prst="rect">
            <a:avLst/>
          </a:prstGeom>
        </p:spPr>
      </p:pic>
      <p:sp>
        <p:nvSpPr>
          <p:cNvPr id="27" name="Text 20"/>
          <p:cNvSpPr/>
          <p:nvPr/>
        </p:nvSpPr>
        <p:spPr>
          <a:xfrm>
            <a:off x="7685842" y="5716548"/>
            <a:ext cx="578167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Accessibility: WCAG 2.1 compliance</a:t>
            </a:r>
            <a:endParaRPr lang="en-US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4607" y="522208"/>
            <a:ext cx="5982295" cy="5932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en-US" sz="370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Architecture Overview</a:t>
            </a:r>
            <a:endParaRPr lang="en-US" sz="3700" dirty="0"/>
          </a:p>
        </p:txBody>
      </p:sp>
      <p:sp>
        <p:nvSpPr>
          <p:cNvPr id="3" name="Text 1"/>
          <p:cNvSpPr/>
          <p:nvPr/>
        </p:nvSpPr>
        <p:spPr>
          <a:xfrm>
            <a:off x="664607" y="1495187"/>
            <a:ext cx="13301186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Modular, service-oriented, distributed design</a:t>
            </a:r>
            <a:endParaRPr lang="en-US" sz="14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07" y="2012633"/>
            <a:ext cx="949404" cy="113930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803797" y="2202418"/>
            <a:ext cx="4414361" cy="296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Frontend: React/JS, Tailwindcss</a:t>
            </a:r>
            <a:endParaRPr lang="en-US" sz="18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07" y="3151942"/>
            <a:ext cx="949404" cy="1139309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803797" y="3341727"/>
            <a:ext cx="4271963" cy="296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Backend APIs: Node.js, Express</a:t>
            </a:r>
            <a:endParaRPr lang="en-US" sz="18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07" y="4291251"/>
            <a:ext cx="949404" cy="1139309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803797" y="4481036"/>
            <a:ext cx="6265545" cy="296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Real-Time Engine: WebRTC, WebSockets ,Stream</a:t>
            </a:r>
            <a:endParaRPr lang="en-US" sz="18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607" y="5430560"/>
            <a:ext cx="949404" cy="113930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803797" y="5620345"/>
            <a:ext cx="5980748" cy="296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Database: MongoDB (NoSQL), getStream cache</a:t>
            </a:r>
            <a:endParaRPr lang="en-US" sz="185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607" y="6569869"/>
            <a:ext cx="949404" cy="1139309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1803797" y="6759654"/>
            <a:ext cx="4983956" cy="296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Load balancer, monitoring &amp; logging</a:t>
            </a:r>
            <a:endParaRPr lang="en-US" sz="18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5453" y="601623"/>
            <a:ext cx="6233874" cy="6835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50"/>
              </a:lnSpc>
              <a:buNone/>
            </a:pPr>
            <a:r>
              <a:rPr lang="en-US" sz="430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Prototype &amp; Testing</a:t>
            </a:r>
            <a:endParaRPr lang="en-US" sz="4300" dirty="0"/>
          </a:p>
        </p:txBody>
      </p:sp>
      <p:sp>
        <p:nvSpPr>
          <p:cNvPr id="3" name="Shape 1"/>
          <p:cNvSpPr/>
          <p:nvPr/>
        </p:nvSpPr>
        <p:spPr>
          <a:xfrm>
            <a:off x="765453" y="1722596"/>
            <a:ext cx="13099494" cy="1312307"/>
          </a:xfrm>
          <a:prstGeom prst="roundRect">
            <a:avLst>
              <a:gd name="adj" fmla="val 2500"/>
            </a:avLst>
          </a:prstGeom>
          <a:solidFill>
            <a:srgbClr val="212121"/>
          </a:solidFill>
          <a:ln w="30480">
            <a:solidFill>
              <a:srgbClr val="595959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95933" y="1753076"/>
            <a:ext cx="874871" cy="1251347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5" name="Text 3"/>
          <p:cNvSpPr/>
          <p:nvPr/>
        </p:nvSpPr>
        <p:spPr>
          <a:xfrm>
            <a:off x="1069300" y="2173724"/>
            <a:ext cx="328017" cy="410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55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1</a:t>
            </a:r>
            <a:endParaRPr lang="en-US" sz="2550" dirty="0"/>
          </a:p>
        </p:txBody>
      </p:sp>
      <p:sp>
        <p:nvSpPr>
          <p:cNvPr id="6" name="Text 4"/>
          <p:cNvSpPr/>
          <p:nvPr/>
        </p:nvSpPr>
        <p:spPr>
          <a:xfrm>
            <a:off x="1889522" y="1971794"/>
            <a:ext cx="4757380" cy="341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MVP: auth, chat, video &amp; APIs</a:t>
            </a:r>
            <a:endParaRPr lang="en-US" sz="2150" dirty="0"/>
          </a:p>
        </p:txBody>
      </p:sp>
      <p:sp>
        <p:nvSpPr>
          <p:cNvPr id="7" name="Shape 5"/>
          <p:cNvSpPr/>
          <p:nvPr/>
        </p:nvSpPr>
        <p:spPr>
          <a:xfrm>
            <a:off x="765453" y="3253621"/>
            <a:ext cx="13099494" cy="1312307"/>
          </a:xfrm>
          <a:prstGeom prst="roundRect">
            <a:avLst>
              <a:gd name="adj" fmla="val 2500"/>
            </a:avLst>
          </a:prstGeom>
          <a:solidFill>
            <a:srgbClr val="212121"/>
          </a:solidFill>
          <a:ln w="30480">
            <a:solidFill>
              <a:srgbClr val="59595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95933" y="3284101"/>
            <a:ext cx="874871" cy="1251347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9" name="Text 7"/>
          <p:cNvSpPr/>
          <p:nvPr/>
        </p:nvSpPr>
        <p:spPr>
          <a:xfrm>
            <a:off x="1069300" y="3704749"/>
            <a:ext cx="328017" cy="410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55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2</a:t>
            </a:r>
            <a:endParaRPr lang="en-US" sz="2550" dirty="0"/>
          </a:p>
        </p:txBody>
      </p:sp>
      <p:sp>
        <p:nvSpPr>
          <p:cNvPr id="10" name="Text 8"/>
          <p:cNvSpPr/>
          <p:nvPr/>
        </p:nvSpPr>
        <p:spPr>
          <a:xfrm>
            <a:off x="1889522" y="3502819"/>
            <a:ext cx="7546181" cy="341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Unit, Integration, System &amp; Acceptance testing</a:t>
            </a:r>
            <a:endParaRPr lang="en-US" sz="2150" dirty="0"/>
          </a:p>
        </p:txBody>
      </p:sp>
      <p:sp>
        <p:nvSpPr>
          <p:cNvPr id="11" name="Shape 9"/>
          <p:cNvSpPr/>
          <p:nvPr/>
        </p:nvSpPr>
        <p:spPr>
          <a:xfrm>
            <a:off x="765453" y="4784646"/>
            <a:ext cx="13099494" cy="1312307"/>
          </a:xfrm>
          <a:prstGeom prst="roundRect">
            <a:avLst>
              <a:gd name="adj" fmla="val 2500"/>
            </a:avLst>
          </a:prstGeom>
          <a:solidFill>
            <a:srgbClr val="212121"/>
          </a:solidFill>
          <a:ln w="30480">
            <a:solidFill>
              <a:srgbClr val="595959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795933" y="4815126"/>
            <a:ext cx="874871" cy="1251347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Text 11"/>
          <p:cNvSpPr/>
          <p:nvPr/>
        </p:nvSpPr>
        <p:spPr>
          <a:xfrm>
            <a:off x="1069300" y="5235773"/>
            <a:ext cx="328017" cy="410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55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3</a:t>
            </a:r>
            <a:endParaRPr lang="en-US" sz="2550" dirty="0"/>
          </a:p>
        </p:txBody>
      </p:sp>
      <p:sp>
        <p:nvSpPr>
          <p:cNvPr id="14" name="Text 12"/>
          <p:cNvSpPr/>
          <p:nvPr/>
        </p:nvSpPr>
        <p:spPr>
          <a:xfrm>
            <a:off x="1889522" y="5033843"/>
            <a:ext cx="6561892" cy="341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WebSocket &amp; HTTP testing for reliability</a:t>
            </a:r>
            <a:endParaRPr lang="en-US" sz="2150" dirty="0"/>
          </a:p>
        </p:txBody>
      </p:sp>
      <p:sp>
        <p:nvSpPr>
          <p:cNvPr id="15" name="Shape 13"/>
          <p:cNvSpPr/>
          <p:nvPr/>
        </p:nvSpPr>
        <p:spPr>
          <a:xfrm>
            <a:off x="765453" y="6315670"/>
            <a:ext cx="13099494" cy="1312307"/>
          </a:xfrm>
          <a:prstGeom prst="roundRect">
            <a:avLst>
              <a:gd name="adj" fmla="val 2500"/>
            </a:avLst>
          </a:prstGeom>
          <a:solidFill>
            <a:srgbClr val="212121"/>
          </a:solidFill>
          <a:ln w="30480">
            <a:solidFill>
              <a:srgbClr val="595959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795933" y="6346150"/>
            <a:ext cx="874871" cy="1251347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7" name="Text 15"/>
          <p:cNvSpPr/>
          <p:nvPr/>
        </p:nvSpPr>
        <p:spPr>
          <a:xfrm>
            <a:off x="1069300" y="6766798"/>
            <a:ext cx="328017" cy="410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55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4</a:t>
            </a:r>
            <a:endParaRPr lang="en-US" sz="2550" dirty="0"/>
          </a:p>
        </p:txBody>
      </p:sp>
      <p:sp>
        <p:nvSpPr>
          <p:cNvPr id="18" name="Text 16"/>
          <p:cNvSpPr/>
          <p:nvPr/>
        </p:nvSpPr>
        <p:spPr>
          <a:xfrm>
            <a:off x="1889522" y="6564868"/>
            <a:ext cx="7710249" cy="341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Tools: Jest, Postman, Selenium, JMeter, Cypress</a:t>
            </a:r>
            <a:endParaRPr lang="en-US" sz="21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6276" y="539234"/>
            <a:ext cx="5905262" cy="643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Implementation Strategy</a:t>
            </a:r>
            <a:endParaRPr lang="en-US" sz="4050" dirty="0"/>
          </a:p>
        </p:txBody>
      </p:sp>
      <p:sp>
        <p:nvSpPr>
          <p:cNvPr id="3" name="Shape 1"/>
          <p:cNvSpPr/>
          <p:nvPr/>
        </p:nvSpPr>
        <p:spPr>
          <a:xfrm>
            <a:off x="686276" y="1574602"/>
            <a:ext cx="1325761" cy="1145024"/>
          </a:xfrm>
          <a:prstGeom prst="roundRect">
            <a:avLst>
              <a:gd name="adj" fmla="val 7193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223" y="1974771"/>
            <a:ext cx="275749" cy="34468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208014" y="1770578"/>
            <a:ext cx="2128242" cy="3217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Frontend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2208014" y="2209919"/>
            <a:ext cx="2128242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React.js + TailwindCSS</a:t>
            </a:r>
            <a:endParaRPr lang="en-US" sz="1500" dirty="0"/>
          </a:p>
        </p:txBody>
      </p:sp>
      <p:sp>
        <p:nvSpPr>
          <p:cNvPr id="7" name="Shape 4"/>
          <p:cNvSpPr/>
          <p:nvPr/>
        </p:nvSpPr>
        <p:spPr>
          <a:xfrm>
            <a:off x="2110026" y="2710101"/>
            <a:ext cx="11736110" cy="11430"/>
          </a:xfrm>
          <a:prstGeom prst="roundRect">
            <a:avLst>
              <a:gd name="adj" fmla="val 720557"/>
            </a:avLst>
          </a:prstGeom>
          <a:solidFill>
            <a:srgbClr val="48367C"/>
          </a:solidFill>
          <a:ln/>
        </p:spPr>
      </p:sp>
      <p:sp>
        <p:nvSpPr>
          <p:cNvPr id="8" name="Shape 5"/>
          <p:cNvSpPr/>
          <p:nvPr/>
        </p:nvSpPr>
        <p:spPr>
          <a:xfrm>
            <a:off x="686276" y="2817614"/>
            <a:ext cx="2651522" cy="1145024"/>
          </a:xfrm>
          <a:prstGeom prst="roundRect">
            <a:avLst>
              <a:gd name="adj" fmla="val 7193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163" y="3217783"/>
            <a:ext cx="275749" cy="344686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3533775" y="3013591"/>
            <a:ext cx="2573655" cy="3217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Backend</a:t>
            </a:r>
            <a:endParaRPr lang="en-US" sz="2000" dirty="0"/>
          </a:p>
        </p:txBody>
      </p:sp>
      <p:sp>
        <p:nvSpPr>
          <p:cNvPr id="11" name="Text 7"/>
          <p:cNvSpPr/>
          <p:nvPr/>
        </p:nvSpPr>
        <p:spPr>
          <a:xfrm>
            <a:off x="3533775" y="3452932"/>
            <a:ext cx="2686050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Node.js Express, </a:t>
            </a:r>
            <a:r>
              <a:rPr lang="en-US" sz="1500" u="sng" dirty="0">
                <a:solidFill>
                  <a:srgbClr val="876CD4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Socket.IO</a:t>
            </a:r>
            <a:endParaRPr lang="en-US" sz="1500" dirty="0"/>
          </a:p>
        </p:txBody>
      </p:sp>
      <p:sp>
        <p:nvSpPr>
          <p:cNvPr id="12" name="Shape 8"/>
          <p:cNvSpPr/>
          <p:nvPr/>
        </p:nvSpPr>
        <p:spPr>
          <a:xfrm>
            <a:off x="3435787" y="3953113"/>
            <a:ext cx="10410349" cy="11430"/>
          </a:xfrm>
          <a:prstGeom prst="roundRect">
            <a:avLst>
              <a:gd name="adj" fmla="val 720557"/>
            </a:avLst>
          </a:prstGeom>
          <a:solidFill>
            <a:srgbClr val="48367C"/>
          </a:solidFill>
          <a:ln/>
        </p:spPr>
      </p:sp>
      <p:sp>
        <p:nvSpPr>
          <p:cNvPr id="13" name="Shape 9"/>
          <p:cNvSpPr/>
          <p:nvPr/>
        </p:nvSpPr>
        <p:spPr>
          <a:xfrm>
            <a:off x="686276" y="4060627"/>
            <a:ext cx="3977283" cy="1145024"/>
          </a:xfrm>
          <a:prstGeom prst="roundRect">
            <a:avLst>
              <a:gd name="adj" fmla="val 7193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6984" y="4460796"/>
            <a:ext cx="275749" cy="344686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4859536" y="4256603"/>
            <a:ext cx="2140506" cy="3217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Database</a:t>
            </a:r>
            <a:endParaRPr lang="en-US" sz="2000" dirty="0"/>
          </a:p>
        </p:txBody>
      </p:sp>
      <p:sp>
        <p:nvSpPr>
          <p:cNvPr id="16" name="Text 11"/>
          <p:cNvSpPr/>
          <p:nvPr/>
        </p:nvSpPr>
        <p:spPr>
          <a:xfrm>
            <a:off x="4859536" y="4695944"/>
            <a:ext cx="2140506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MongoDB + GetStream</a:t>
            </a:r>
            <a:endParaRPr lang="en-US" sz="1500" dirty="0"/>
          </a:p>
        </p:txBody>
      </p:sp>
      <p:sp>
        <p:nvSpPr>
          <p:cNvPr id="17" name="Shape 12"/>
          <p:cNvSpPr/>
          <p:nvPr/>
        </p:nvSpPr>
        <p:spPr>
          <a:xfrm>
            <a:off x="4761548" y="5196126"/>
            <a:ext cx="9084588" cy="11430"/>
          </a:xfrm>
          <a:prstGeom prst="roundRect">
            <a:avLst>
              <a:gd name="adj" fmla="val 720557"/>
            </a:avLst>
          </a:prstGeom>
          <a:solidFill>
            <a:srgbClr val="48367C"/>
          </a:solidFill>
          <a:ln/>
        </p:spPr>
      </p:sp>
      <p:sp>
        <p:nvSpPr>
          <p:cNvPr id="18" name="Shape 13"/>
          <p:cNvSpPr/>
          <p:nvPr/>
        </p:nvSpPr>
        <p:spPr>
          <a:xfrm>
            <a:off x="686276" y="5303639"/>
            <a:ext cx="5303044" cy="1145024"/>
          </a:xfrm>
          <a:prstGeom prst="roundRect">
            <a:avLst>
              <a:gd name="adj" fmla="val 7193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pic>
        <p:nvPicPr>
          <p:cNvPr id="1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9924" y="5703808"/>
            <a:ext cx="275749" cy="344686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6185297" y="5499616"/>
            <a:ext cx="1795701" cy="3217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Authentication</a:t>
            </a:r>
            <a:endParaRPr lang="en-US" sz="2000" dirty="0"/>
          </a:p>
        </p:txBody>
      </p:sp>
      <p:sp>
        <p:nvSpPr>
          <p:cNvPr id="21" name="Text 15"/>
          <p:cNvSpPr/>
          <p:nvPr/>
        </p:nvSpPr>
        <p:spPr>
          <a:xfrm>
            <a:off x="6185297" y="5938957"/>
            <a:ext cx="1795701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JWT / OAuth2</a:t>
            </a:r>
            <a:endParaRPr lang="en-US" sz="1500" dirty="0"/>
          </a:p>
        </p:txBody>
      </p:sp>
      <p:sp>
        <p:nvSpPr>
          <p:cNvPr id="22" name="Shape 16"/>
          <p:cNvSpPr/>
          <p:nvPr/>
        </p:nvSpPr>
        <p:spPr>
          <a:xfrm>
            <a:off x="6087308" y="6439138"/>
            <a:ext cx="7758827" cy="11430"/>
          </a:xfrm>
          <a:prstGeom prst="roundRect">
            <a:avLst>
              <a:gd name="adj" fmla="val 720557"/>
            </a:avLst>
          </a:prstGeom>
          <a:solidFill>
            <a:srgbClr val="48367C"/>
          </a:solidFill>
          <a:ln/>
        </p:spPr>
      </p:sp>
      <p:sp>
        <p:nvSpPr>
          <p:cNvPr id="23" name="Shape 17"/>
          <p:cNvSpPr/>
          <p:nvPr/>
        </p:nvSpPr>
        <p:spPr>
          <a:xfrm>
            <a:off x="686276" y="6546652"/>
            <a:ext cx="6628924" cy="1145024"/>
          </a:xfrm>
          <a:prstGeom prst="roundRect">
            <a:avLst>
              <a:gd name="adj" fmla="val 7193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pic>
        <p:nvPicPr>
          <p:cNvPr id="2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2864" y="6946821"/>
            <a:ext cx="275749" cy="344686"/>
          </a:xfrm>
          <a:prstGeom prst="rect">
            <a:avLst/>
          </a:prstGeom>
        </p:spPr>
      </p:pic>
      <p:sp>
        <p:nvSpPr>
          <p:cNvPr id="25" name="Text 18"/>
          <p:cNvSpPr/>
          <p:nvPr/>
        </p:nvSpPr>
        <p:spPr>
          <a:xfrm>
            <a:off x="7511177" y="6742628"/>
            <a:ext cx="1110496" cy="3217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Password</a:t>
            </a:r>
            <a:endParaRPr lang="en-US" sz="2000" dirty="0"/>
          </a:p>
        </p:txBody>
      </p:sp>
      <p:sp>
        <p:nvSpPr>
          <p:cNvPr id="26" name="Text 19"/>
          <p:cNvSpPr/>
          <p:nvPr/>
        </p:nvSpPr>
        <p:spPr>
          <a:xfrm>
            <a:off x="7511177" y="7181969"/>
            <a:ext cx="1110496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bcrypt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305</Words>
  <Application>Microsoft Office PowerPoint</Application>
  <PresentationFormat>Custom</PresentationFormat>
  <Paragraphs>90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Roboto Mono Medium</vt:lpstr>
      <vt:lpstr>Inter</vt:lpstr>
      <vt:lpstr>Petrona Bold</vt:lpstr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lastModifiedBy>LETERA TUJO BIRRI</cp:lastModifiedBy>
  <cp:revision>5</cp:revision>
  <dcterms:created xsi:type="dcterms:W3CDTF">2025-08-19T15:24:10Z</dcterms:created>
  <dcterms:modified xsi:type="dcterms:W3CDTF">2025-08-19T18:52:52Z</dcterms:modified>
</cp:coreProperties>
</file>