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6" r:id="rId3"/>
    <p:sldId id="258" r:id="rId4"/>
    <p:sldId id="259" r:id="rId5"/>
    <p:sldId id="260" r:id="rId6"/>
    <p:sldId id="261" r:id="rId7"/>
    <p:sldId id="262" r:id="rId8"/>
    <p:sldId id="268" r:id="rId9"/>
    <p:sldId id="263" r:id="rId10"/>
    <p:sldId id="267" r:id="rId11"/>
    <p:sldId id="264" r:id="rId12"/>
    <p:sldId id="265" r:id="rId13"/>
    <p:sldId id="269"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DESH"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806" autoAdjust="0"/>
  </p:normalViewPr>
  <p:slideViewPr>
    <p:cSldViewPr snapToGrid="0">
      <p:cViewPr varScale="1">
        <p:scale>
          <a:sx n="98" d="100"/>
          <a:sy n="98" d="100"/>
        </p:scale>
        <p:origin x="1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AD9C2A-8D4C-4BF8-8C29-197C0F31F01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ECC34D36-79EF-4FCB-AA5A-15EC1DD5E4D7}">
      <dgm:prSet/>
      <dgm:spPr/>
      <dgm:t>
        <a:bodyPr/>
        <a:lstStyle/>
        <a:p>
          <a:r>
            <a:rPr lang="en-US"/>
            <a:t>Button pressed </a:t>
          </a:r>
        </a:p>
      </dgm:t>
    </dgm:pt>
    <dgm:pt modelId="{4D3D9933-4204-4803-AA6F-471FB720E9A8}" cxnId="{7D560A22-396E-48DE-9C1C-F846A7CE8F11}" type="parTrans">
      <dgm:prSet/>
      <dgm:spPr/>
      <dgm:t>
        <a:bodyPr/>
        <a:lstStyle/>
        <a:p>
          <a:endParaRPr lang="en-US"/>
        </a:p>
      </dgm:t>
    </dgm:pt>
    <dgm:pt modelId="{F69AC95D-04D0-49DC-9BAD-FB6D2C699852}" cxnId="{7D560A22-396E-48DE-9C1C-F846A7CE8F11}" type="sibTrans">
      <dgm:prSet/>
      <dgm:spPr/>
      <dgm:t>
        <a:bodyPr/>
        <a:lstStyle/>
        <a:p>
          <a:endParaRPr lang="en-US"/>
        </a:p>
      </dgm:t>
    </dgm:pt>
    <dgm:pt modelId="{AB6DB380-433C-474D-A4E7-BFC46CA7ED9F}">
      <dgm:prSet/>
      <dgm:spPr/>
      <dgm:t>
        <a:bodyPr/>
        <a:lstStyle/>
        <a:p>
          <a:r>
            <a:rPr lang="en-US"/>
            <a:t>Function calling </a:t>
          </a:r>
        </a:p>
      </dgm:t>
    </dgm:pt>
    <dgm:pt modelId="{A05F6410-CF99-4C69-9D8F-DAAC2A0459AF}" cxnId="{94A3AD47-6237-4CDD-B8D3-76857FAACA81}" type="parTrans">
      <dgm:prSet/>
      <dgm:spPr/>
      <dgm:t>
        <a:bodyPr/>
        <a:lstStyle/>
        <a:p>
          <a:endParaRPr lang="en-US"/>
        </a:p>
      </dgm:t>
    </dgm:pt>
    <dgm:pt modelId="{331B90E6-4D76-4502-BD46-6DE6B48AC80F}" cxnId="{94A3AD47-6237-4CDD-B8D3-76857FAACA81}" type="sibTrans">
      <dgm:prSet/>
      <dgm:spPr/>
      <dgm:t>
        <a:bodyPr/>
        <a:lstStyle/>
        <a:p>
          <a:endParaRPr lang="en-US"/>
        </a:p>
      </dgm:t>
    </dgm:pt>
    <dgm:pt modelId="{30149DDB-DEBE-416E-AEB1-11E24C2A2A6E}">
      <dgm:prSet/>
      <dgm:spPr/>
      <dgm:t>
        <a:bodyPr/>
        <a:lstStyle/>
        <a:p>
          <a:r>
            <a:rPr lang="en-US"/>
            <a:t>results</a:t>
          </a:r>
        </a:p>
      </dgm:t>
    </dgm:pt>
    <dgm:pt modelId="{753D5F54-3720-4D99-A45F-BC22AB4BAC43}" cxnId="{00A95A83-31D2-41A2-A223-29AD3D4AC008}" type="parTrans">
      <dgm:prSet/>
      <dgm:spPr/>
      <dgm:t>
        <a:bodyPr/>
        <a:lstStyle/>
        <a:p>
          <a:endParaRPr lang="en-US"/>
        </a:p>
      </dgm:t>
    </dgm:pt>
    <dgm:pt modelId="{682C0F98-0805-46DE-849E-2635D5BEE5EF}" cxnId="{00A95A83-31D2-41A2-A223-29AD3D4AC008}" type="sibTrans">
      <dgm:prSet/>
      <dgm:spPr/>
      <dgm:t>
        <a:bodyPr/>
        <a:lstStyle/>
        <a:p>
          <a:endParaRPr lang="en-US"/>
        </a:p>
      </dgm:t>
    </dgm:pt>
    <dgm:pt modelId="{53058D0D-78A0-46C6-9A64-D247E822CDA0}" type="pres">
      <dgm:prSet presAssocID="{BBAD9C2A-8D4C-4BF8-8C29-197C0F31F01D}" presName="Name0" presStyleCnt="0">
        <dgm:presLayoutVars>
          <dgm:dir/>
          <dgm:resizeHandles val="exact"/>
        </dgm:presLayoutVars>
      </dgm:prSet>
      <dgm:spPr/>
    </dgm:pt>
    <dgm:pt modelId="{CAA713B8-CE67-43F2-AC26-6415F3079B9D}" type="pres">
      <dgm:prSet presAssocID="{BBAD9C2A-8D4C-4BF8-8C29-197C0F31F01D}" presName="arrow" presStyleLbl="bgShp" presStyleIdx="0" presStyleCnt="1"/>
      <dgm:spPr/>
    </dgm:pt>
    <dgm:pt modelId="{BCA85211-C0A8-4986-8A5C-649F69D4F266}" type="pres">
      <dgm:prSet presAssocID="{BBAD9C2A-8D4C-4BF8-8C29-197C0F31F01D}" presName="points" presStyleCnt="0"/>
      <dgm:spPr/>
    </dgm:pt>
    <dgm:pt modelId="{0B702403-A542-48F1-A58A-23E5CEC8F3AA}" type="pres">
      <dgm:prSet presAssocID="{ECC34D36-79EF-4FCB-AA5A-15EC1DD5E4D7}" presName="compositeA" presStyleCnt="0"/>
      <dgm:spPr/>
    </dgm:pt>
    <dgm:pt modelId="{A0D3E8D6-4F41-4A6A-AD7C-30C481CB57A0}" type="pres">
      <dgm:prSet presAssocID="{ECC34D36-79EF-4FCB-AA5A-15EC1DD5E4D7}" presName="textA" presStyleLbl="revTx" presStyleIdx="0" presStyleCnt="3">
        <dgm:presLayoutVars>
          <dgm:bulletEnabled val="1"/>
        </dgm:presLayoutVars>
      </dgm:prSet>
      <dgm:spPr/>
    </dgm:pt>
    <dgm:pt modelId="{789C3313-FD78-46B9-A7D9-188BD312FD16}" type="pres">
      <dgm:prSet presAssocID="{ECC34D36-79EF-4FCB-AA5A-15EC1DD5E4D7}" presName="circleA" presStyleLbl="node1" presStyleIdx="0" presStyleCnt="3"/>
      <dgm:spPr/>
    </dgm:pt>
    <dgm:pt modelId="{B8AB528E-5051-425E-A3DD-CB0A49BB82C4}" type="pres">
      <dgm:prSet presAssocID="{ECC34D36-79EF-4FCB-AA5A-15EC1DD5E4D7}" presName="spaceA" presStyleCnt="0"/>
      <dgm:spPr/>
    </dgm:pt>
    <dgm:pt modelId="{93EFE1E2-5CFC-4D02-A147-F635B0D1C796}" type="pres">
      <dgm:prSet presAssocID="{F69AC95D-04D0-49DC-9BAD-FB6D2C699852}" presName="space" presStyleCnt="0"/>
      <dgm:spPr/>
    </dgm:pt>
    <dgm:pt modelId="{44E3D924-CEFA-4944-B363-4B910BED959B}" type="pres">
      <dgm:prSet presAssocID="{AB6DB380-433C-474D-A4E7-BFC46CA7ED9F}" presName="compositeB" presStyleCnt="0"/>
      <dgm:spPr/>
    </dgm:pt>
    <dgm:pt modelId="{E0E24BBD-5217-4B72-B579-1359283765D2}" type="pres">
      <dgm:prSet presAssocID="{AB6DB380-433C-474D-A4E7-BFC46CA7ED9F}" presName="textB" presStyleLbl="revTx" presStyleIdx="1" presStyleCnt="3">
        <dgm:presLayoutVars>
          <dgm:bulletEnabled val="1"/>
        </dgm:presLayoutVars>
      </dgm:prSet>
      <dgm:spPr/>
    </dgm:pt>
    <dgm:pt modelId="{03DFF1C9-E78B-443C-BB5C-522542302E95}" type="pres">
      <dgm:prSet presAssocID="{AB6DB380-433C-474D-A4E7-BFC46CA7ED9F}" presName="circleB" presStyleLbl="node1" presStyleIdx="1" presStyleCnt="3"/>
      <dgm:spPr/>
    </dgm:pt>
    <dgm:pt modelId="{626F5450-CBE0-405E-ACA3-24DA7F05F104}" type="pres">
      <dgm:prSet presAssocID="{AB6DB380-433C-474D-A4E7-BFC46CA7ED9F}" presName="spaceB" presStyleCnt="0"/>
      <dgm:spPr/>
    </dgm:pt>
    <dgm:pt modelId="{F0E8302C-03E1-4621-B809-EFC31E668DAB}" type="pres">
      <dgm:prSet presAssocID="{331B90E6-4D76-4502-BD46-6DE6B48AC80F}" presName="space" presStyleCnt="0"/>
      <dgm:spPr/>
    </dgm:pt>
    <dgm:pt modelId="{2F6A748A-2DE1-477D-83EB-CBA291CA61A3}" type="pres">
      <dgm:prSet presAssocID="{30149DDB-DEBE-416E-AEB1-11E24C2A2A6E}" presName="compositeA" presStyleCnt="0"/>
      <dgm:spPr/>
    </dgm:pt>
    <dgm:pt modelId="{68C130DF-C1E5-442F-99BF-94E8C5FA4D5B}" type="pres">
      <dgm:prSet presAssocID="{30149DDB-DEBE-416E-AEB1-11E24C2A2A6E}" presName="textA" presStyleLbl="revTx" presStyleIdx="2" presStyleCnt="3">
        <dgm:presLayoutVars>
          <dgm:bulletEnabled val="1"/>
        </dgm:presLayoutVars>
      </dgm:prSet>
      <dgm:spPr/>
    </dgm:pt>
    <dgm:pt modelId="{97F03823-815D-4500-9370-AE68D46AE44E}" type="pres">
      <dgm:prSet presAssocID="{30149DDB-DEBE-416E-AEB1-11E24C2A2A6E}" presName="circleA" presStyleLbl="node1" presStyleIdx="2" presStyleCnt="3"/>
      <dgm:spPr/>
    </dgm:pt>
    <dgm:pt modelId="{F79BF7EE-2E40-4130-A154-91055FCE57B4}" type="pres">
      <dgm:prSet presAssocID="{30149DDB-DEBE-416E-AEB1-11E24C2A2A6E}" presName="spaceA" presStyleCnt="0"/>
      <dgm:spPr/>
    </dgm:pt>
  </dgm:ptLst>
  <dgm:cxnLst>
    <dgm:cxn modelId="{7D560A22-396E-48DE-9C1C-F846A7CE8F11}" srcId="{BBAD9C2A-8D4C-4BF8-8C29-197C0F31F01D}" destId="{ECC34D36-79EF-4FCB-AA5A-15EC1DD5E4D7}" srcOrd="0" destOrd="0" parTransId="{4D3D9933-4204-4803-AA6F-471FB720E9A8}" sibTransId="{F69AC95D-04D0-49DC-9BAD-FB6D2C699852}"/>
    <dgm:cxn modelId="{94A3AD47-6237-4CDD-B8D3-76857FAACA81}" srcId="{BBAD9C2A-8D4C-4BF8-8C29-197C0F31F01D}" destId="{AB6DB380-433C-474D-A4E7-BFC46CA7ED9F}" srcOrd="1" destOrd="0" parTransId="{A05F6410-CF99-4C69-9D8F-DAAC2A0459AF}" sibTransId="{331B90E6-4D76-4502-BD46-6DE6B48AC80F}"/>
    <dgm:cxn modelId="{00A95A83-31D2-41A2-A223-29AD3D4AC008}" srcId="{BBAD9C2A-8D4C-4BF8-8C29-197C0F31F01D}" destId="{30149DDB-DEBE-416E-AEB1-11E24C2A2A6E}" srcOrd="2" destOrd="0" parTransId="{753D5F54-3720-4D99-A45F-BC22AB4BAC43}" sibTransId="{682C0F98-0805-46DE-849E-2635D5BEE5EF}"/>
    <dgm:cxn modelId="{229749A0-BB8B-4DEF-9D1F-91994945EDC6}" type="presOf" srcId="{BBAD9C2A-8D4C-4BF8-8C29-197C0F31F01D}" destId="{53058D0D-78A0-46C6-9A64-D247E822CDA0}" srcOrd="0" destOrd="0" presId="urn:microsoft.com/office/officeart/2005/8/layout/hProcess11"/>
    <dgm:cxn modelId="{FAC50EDD-772B-4186-BE4D-B6A59FFCA9E2}" type="presOf" srcId="{30149DDB-DEBE-416E-AEB1-11E24C2A2A6E}" destId="{68C130DF-C1E5-442F-99BF-94E8C5FA4D5B}" srcOrd="0" destOrd="0" presId="urn:microsoft.com/office/officeart/2005/8/layout/hProcess11"/>
    <dgm:cxn modelId="{6286FBDD-A195-41A7-8D45-8E36B909F291}" type="presOf" srcId="{AB6DB380-433C-474D-A4E7-BFC46CA7ED9F}" destId="{E0E24BBD-5217-4B72-B579-1359283765D2}" srcOrd="0" destOrd="0" presId="urn:microsoft.com/office/officeart/2005/8/layout/hProcess11"/>
    <dgm:cxn modelId="{A3DA81EE-CDA3-44B8-A174-48ACFD136C4D}" type="presOf" srcId="{ECC34D36-79EF-4FCB-AA5A-15EC1DD5E4D7}" destId="{A0D3E8D6-4F41-4A6A-AD7C-30C481CB57A0}" srcOrd="0" destOrd="0" presId="urn:microsoft.com/office/officeart/2005/8/layout/hProcess11"/>
    <dgm:cxn modelId="{792E486B-6BB1-4DC0-9397-BB42AE9F660F}" type="presParOf" srcId="{53058D0D-78A0-46C6-9A64-D247E822CDA0}" destId="{CAA713B8-CE67-43F2-AC26-6415F3079B9D}" srcOrd="0" destOrd="0" presId="urn:microsoft.com/office/officeart/2005/8/layout/hProcess11"/>
    <dgm:cxn modelId="{E9DEEA89-0597-4EF9-A2C2-1D206D1502E7}" type="presParOf" srcId="{53058D0D-78A0-46C6-9A64-D247E822CDA0}" destId="{BCA85211-C0A8-4986-8A5C-649F69D4F266}" srcOrd="1" destOrd="0" presId="urn:microsoft.com/office/officeart/2005/8/layout/hProcess11"/>
    <dgm:cxn modelId="{0188A7DE-4F25-430F-BB5B-E69AF0CCC842}" type="presParOf" srcId="{BCA85211-C0A8-4986-8A5C-649F69D4F266}" destId="{0B702403-A542-48F1-A58A-23E5CEC8F3AA}" srcOrd="0" destOrd="0" presId="urn:microsoft.com/office/officeart/2005/8/layout/hProcess11"/>
    <dgm:cxn modelId="{796D9F83-0639-4666-9BCF-35AD2E54B1AE}" type="presParOf" srcId="{0B702403-A542-48F1-A58A-23E5CEC8F3AA}" destId="{A0D3E8D6-4F41-4A6A-AD7C-30C481CB57A0}" srcOrd="0" destOrd="0" presId="urn:microsoft.com/office/officeart/2005/8/layout/hProcess11"/>
    <dgm:cxn modelId="{D5127DA1-33F1-4854-8265-69611B6AA99E}" type="presParOf" srcId="{0B702403-A542-48F1-A58A-23E5CEC8F3AA}" destId="{789C3313-FD78-46B9-A7D9-188BD312FD16}" srcOrd="1" destOrd="0" presId="urn:microsoft.com/office/officeart/2005/8/layout/hProcess11"/>
    <dgm:cxn modelId="{5A7C3CDA-2F42-4F1D-9C0D-6915780B8F17}" type="presParOf" srcId="{0B702403-A542-48F1-A58A-23E5CEC8F3AA}" destId="{B8AB528E-5051-425E-A3DD-CB0A49BB82C4}" srcOrd="2" destOrd="0" presId="urn:microsoft.com/office/officeart/2005/8/layout/hProcess11"/>
    <dgm:cxn modelId="{626A3605-4D91-40CA-AF56-A44F8BCF294A}" type="presParOf" srcId="{BCA85211-C0A8-4986-8A5C-649F69D4F266}" destId="{93EFE1E2-5CFC-4D02-A147-F635B0D1C796}" srcOrd="1" destOrd="0" presId="urn:microsoft.com/office/officeart/2005/8/layout/hProcess11"/>
    <dgm:cxn modelId="{79354E31-9DE3-4883-912D-8E3F45EAEA75}" type="presParOf" srcId="{BCA85211-C0A8-4986-8A5C-649F69D4F266}" destId="{44E3D924-CEFA-4944-B363-4B910BED959B}" srcOrd="2" destOrd="0" presId="urn:microsoft.com/office/officeart/2005/8/layout/hProcess11"/>
    <dgm:cxn modelId="{8B290098-7A99-4CEC-BBA7-5DB750117956}" type="presParOf" srcId="{44E3D924-CEFA-4944-B363-4B910BED959B}" destId="{E0E24BBD-5217-4B72-B579-1359283765D2}" srcOrd="0" destOrd="0" presId="urn:microsoft.com/office/officeart/2005/8/layout/hProcess11"/>
    <dgm:cxn modelId="{F3E1713E-8332-4DCA-952B-BAD587B46341}" type="presParOf" srcId="{44E3D924-CEFA-4944-B363-4B910BED959B}" destId="{03DFF1C9-E78B-443C-BB5C-522542302E95}" srcOrd="1" destOrd="0" presId="urn:microsoft.com/office/officeart/2005/8/layout/hProcess11"/>
    <dgm:cxn modelId="{9CB4BFC6-C74B-417D-ACB3-8E9843F44DE1}" type="presParOf" srcId="{44E3D924-CEFA-4944-B363-4B910BED959B}" destId="{626F5450-CBE0-405E-ACA3-24DA7F05F104}" srcOrd="2" destOrd="0" presId="urn:microsoft.com/office/officeart/2005/8/layout/hProcess11"/>
    <dgm:cxn modelId="{06309493-3F72-4A8E-A80E-A5B592C012BA}" type="presParOf" srcId="{BCA85211-C0A8-4986-8A5C-649F69D4F266}" destId="{F0E8302C-03E1-4621-B809-EFC31E668DAB}" srcOrd="3" destOrd="0" presId="urn:microsoft.com/office/officeart/2005/8/layout/hProcess11"/>
    <dgm:cxn modelId="{8C5790BC-6165-47A1-A390-300C43D663F1}" type="presParOf" srcId="{BCA85211-C0A8-4986-8A5C-649F69D4F266}" destId="{2F6A748A-2DE1-477D-83EB-CBA291CA61A3}" srcOrd="4" destOrd="0" presId="urn:microsoft.com/office/officeart/2005/8/layout/hProcess11"/>
    <dgm:cxn modelId="{EC875E78-76F5-4F41-8459-1EF6DB0C96D3}" type="presParOf" srcId="{2F6A748A-2DE1-477D-83EB-CBA291CA61A3}" destId="{68C130DF-C1E5-442F-99BF-94E8C5FA4D5B}" srcOrd="0" destOrd="0" presId="urn:microsoft.com/office/officeart/2005/8/layout/hProcess11"/>
    <dgm:cxn modelId="{9FF3496F-C011-4F95-9DFF-0A8A9EC0CD4D}" type="presParOf" srcId="{2F6A748A-2DE1-477D-83EB-CBA291CA61A3}" destId="{97F03823-815D-4500-9370-AE68D46AE44E}" srcOrd="1" destOrd="0" presId="urn:microsoft.com/office/officeart/2005/8/layout/hProcess11"/>
    <dgm:cxn modelId="{B1A13FE8-686A-4F4C-BF9D-EED8D5CB1C93}" type="presParOf" srcId="{2F6A748A-2DE1-477D-83EB-CBA291CA61A3}" destId="{F79BF7EE-2E40-4130-A154-91055FCE57B4}"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94467" cy="2589353"/>
        <a:chOff x="0" y="0"/>
        <a:chExt cx="7994467" cy="2589353"/>
      </a:xfrm>
    </dsp:grpSpPr>
    <dsp:sp modelId="{CAA713B8-CE67-43F2-AC26-6415F3079B9D}">
      <dsp:nvSpPr>
        <dsp:cNvPr id="3" name="Notched Right Arrow 2"/>
        <dsp:cNvSpPr/>
      </dsp:nvSpPr>
      <dsp:spPr bwMode="white">
        <a:xfrm>
          <a:off x="0" y="776806"/>
          <a:ext cx="7994467" cy="1035741"/>
        </a:xfrm>
        <a:prstGeom prst="notchedRightArrow">
          <a:avLst/>
        </a:prstGeom>
      </dsp:spPr>
      <dsp:style>
        <a:lnRef idx="0">
          <a:schemeClr val="accent1"/>
        </a:lnRef>
        <a:fillRef idx="1">
          <a:schemeClr val="accent1">
            <a:tint val="40000"/>
          </a:schemeClr>
        </a:fillRef>
        <a:effectRef idx="0">
          <a:scrgbClr r="0" g="0" b="0"/>
        </a:effectRef>
        <a:fontRef idx="minor"/>
      </dsp:style>
      <dsp:txXfrm>
        <a:off x="0" y="776806"/>
        <a:ext cx="7994467" cy="1035741"/>
      </dsp:txXfrm>
    </dsp:sp>
    <dsp:sp modelId="{A0D3E8D6-4F41-4A6A-AD7C-30C481CB57A0}">
      <dsp:nvSpPr>
        <dsp:cNvPr id="4" name="Rectangles 3"/>
        <dsp:cNvSpPr/>
      </dsp:nvSpPr>
      <dsp:spPr bwMode="white">
        <a:xfrm>
          <a:off x="0" y="0"/>
          <a:ext cx="2320974" cy="10357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76" tIns="163576" rIns="163576" bIns="163576" anchor="b"/>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tx1"/>
              </a:solidFill>
            </a:rPr>
            <a:t>Button pressed </a:t>
          </a:r>
          <a:endParaRPr>
            <a:solidFill>
              <a:schemeClr val="tx1"/>
            </a:solidFill>
          </a:endParaRPr>
        </a:p>
      </dsp:txBody>
      <dsp:txXfrm>
        <a:off x="0" y="0"/>
        <a:ext cx="2320974" cy="1035741"/>
      </dsp:txXfrm>
    </dsp:sp>
    <dsp:sp modelId="{789C3313-FD78-46B9-A7D9-188BD312FD16}">
      <dsp:nvSpPr>
        <dsp:cNvPr id="5" name="Oval 4"/>
        <dsp:cNvSpPr/>
      </dsp:nvSpPr>
      <dsp:spPr bwMode="white">
        <a:xfrm>
          <a:off x="1031019" y="1165209"/>
          <a:ext cx="258935" cy="258935"/>
        </a:xfrm>
        <a:prstGeom prst="ellipse">
          <a:avLst/>
        </a:prstGeom>
      </dsp:spPr>
      <dsp:style>
        <a:lnRef idx="2">
          <a:schemeClr val="lt1"/>
        </a:lnRef>
        <a:fillRef idx="1">
          <a:schemeClr val="accent1"/>
        </a:fillRef>
        <a:effectRef idx="0">
          <a:scrgbClr r="0" g="0" b="0"/>
        </a:effectRef>
        <a:fontRef idx="minor">
          <a:schemeClr val="lt1"/>
        </a:fontRef>
      </dsp:style>
      <dsp:txXfrm>
        <a:off x="1031019" y="1165209"/>
        <a:ext cx="258935" cy="258935"/>
      </dsp:txXfrm>
    </dsp:sp>
    <dsp:sp modelId="{E0E24BBD-5217-4B72-B579-1359283765D2}">
      <dsp:nvSpPr>
        <dsp:cNvPr id="6" name="Rectangles 5"/>
        <dsp:cNvSpPr/>
      </dsp:nvSpPr>
      <dsp:spPr bwMode="white">
        <a:xfrm>
          <a:off x="2437023" y="1553612"/>
          <a:ext cx="2320974" cy="10357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76" tIns="163576" rIns="163576" bIns="163576" anchor="t"/>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tx1"/>
              </a:solidFill>
            </a:rPr>
            <a:t>Function calling </a:t>
          </a:r>
          <a:endParaRPr>
            <a:solidFill>
              <a:schemeClr val="tx1"/>
            </a:solidFill>
          </a:endParaRPr>
        </a:p>
      </dsp:txBody>
      <dsp:txXfrm>
        <a:off x="2437023" y="1553612"/>
        <a:ext cx="2320974" cy="1035741"/>
      </dsp:txXfrm>
    </dsp:sp>
    <dsp:sp modelId="{03DFF1C9-E78B-443C-BB5C-522542302E95}">
      <dsp:nvSpPr>
        <dsp:cNvPr id="7" name="Oval 6"/>
        <dsp:cNvSpPr/>
      </dsp:nvSpPr>
      <dsp:spPr bwMode="white">
        <a:xfrm>
          <a:off x="3468042" y="1165209"/>
          <a:ext cx="258935" cy="258935"/>
        </a:xfrm>
        <a:prstGeom prst="ellipse">
          <a:avLst/>
        </a:prstGeom>
      </dsp:spPr>
      <dsp:style>
        <a:lnRef idx="2">
          <a:schemeClr val="lt1"/>
        </a:lnRef>
        <a:fillRef idx="1">
          <a:schemeClr val="accent1"/>
        </a:fillRef>
        <a:effectRef idx="0">
          <a:scrgbClr r="0" g="0" b="0"/>
        </a:effectRef>
        <a:fontRef idx="minor">
          <a:schemeClr val="lt1"/>
        </a:fontRef>
      </dsp:style>
      <dsp:txXfrm>
        <a:off x="3468042" y="1165209"/>
        <a:ext cx="258935" cy="258935"/>
      </dsp:txXfrm>
    </dsp:sp>
    <dsp:sp modelId="{68C130DF-C1E5-442F-99BF-94E8C5FA4D5B}">
      <dsp:nvSpPr>
        <dsp:cNvPr id="8" name="Rectangles 7"/>
        <dsp:cNvSpPr/>
      </dsp:nvSpPr>
      <dsp:spPr bwMode="white">
        <a:xfrm>
          <a:off x="4874046" y="0"/>
          <a:ext cx="2320974" cy="10357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576" tIns="163576" rIns="163576" bIns="163576" anchor="b"/>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tx1"/>
              </a:solidFill>
            </a:rPr>
            <a:t>results</a:t>
          </a:r>
          <a:endParaRPr>
            <a:solidFill>
              <a:schemeClr val="tx1"/>
            </a:solidFill>
          </a:endParaRPr>
        </a:p>
      </dsp:txBody>
      <dsp:txXfrm>
        <a:off x="4874046" y="0"/>
        <a:ext cx="2320974" cy="1035741"/>
      </dsp:txXfrm>
    </dsp:sp>
    <dsp:sp modelId="{97F03823-815D-4500-9370-AE68D46AE44E}">
      <dsp:nvSpPr>
        <dsp:cNvPr id="9" name="Oval 8"/>
        <dsp:cNvSpPr/>
      </dsp:nvSpPr>
      <dsp:spPr bwMode="white">
        <a:xfrm>
          <a:off x="5905066" y="1165209"/>
          <a:ext cx="258935" cy="258935"/>
        </a:xfrm>
        <a:prstGeom prst="ellipse">
          <a:avLst/>
        </a:prstGeom>
      </dsp:spPr>
      <dsp:style>
        <a:lnRef idx="2">
          <a:schemeClr val="lt1"/>
        </a:lnRef>
        <a:fillRef idx="1">
          <a:schemeClr val="accent1"/>
        </a:fillRef>
        <a:effectRef idx="0">
          <a:scrgbClr r="0" g="0" b="0"/>
        </a:effectRef>
        <a:fontRef idx="minor">
          <a:schemeClr val="lt1"/>
        </a:fontRef>
      </dsp:style>
      <dsp:txXfrm>
        <a:off x="5905066" y="1165209"/>
        <a:ext cx="258935" cy="2589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1162C-36D8-44D9-9BAE-278D5F10998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C04FD-EA05-47FC-8414-D2FF2C275CE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5C5926-6071-4A4B-A107-C0C99820B8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E5C5926-6071-4A4B-A107-C0C99820B8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E5C5926-6071-4A4B-A107-C0C99820B88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8E5C5926-6071-4A4B-A107-C0C99820B887}"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5C5926-6071-4A4B-A107-C0C99820B8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5C5926-6071-4A4B-A107-C0C99820B887}"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1B24CA-BC52-42DD-93D4-9439DC2F27F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5" y="0"/>
            <a:ext cx="12115800" cy="6857365"/>
          </a:xfrm>
        </p:spPr>
        <p:txBody>
          <a:bodyPr>
            <a:normAutofit/>
          </a:bodyPr>
          <a:p>
            <a:pPr marL="457200" lvl="1" indent="0" algn="l">
              <a:buNone/>
            </a:pPr>
            <a:r>
              <a:rPr lang="en-US" sz="2000" b="1" dirty="0">
                <a:sym typeface="+mn-ea"/>
              </a:rPr>
              <a:t>                                                    </a:t>
            </a:r>
            <a:endParaRPr lang="en-US" sz="2000" b="1" dirty="0">
              <a:sym typeface="+mn-ea"/>
            </a:endParaRPr>
          </a:p>
          <a:p>
            <a:pPr marL="457200" lvl="1" indent="0" algn="l">
              <a:buNone/>
            </a:pPr>
            <a:endParaRPr lang="en-US" sz="2000" b="1" dirty="0">
              <a:sym typeface="+mn-ea"/>
            </a:endParaRPr>
          </a:p>
          <a:p>
            <a:pPr marL="457200" lvl="1" indent="0" algn="l">
              <a:buNone/>
            </a:pPr>
            <a:endParaRPr lang="en-US" sz="2000" b="1" dirty="0">
              <a:sym typeface="+mn-ea"/>
            </a:endParaRPr>
          </a:p>
          <a:p>
            <a:pPr marL="457200" lvl="1" indent="0" algn="l">
              <a:buNone/>
            </a:pPr>
            <a:endParaRPr lang="en-US" sz="2000" b="1" dirty="0">
              <a:sym typeface="+mn-ea"/>
            </a:endParaRPr>
          </a:p>
          <a:p>
            <a:pPr marL="457200" lvl="1" indent="0" algn="l">
              <a:buNone/>
            </a:pPr>
            <a:endParaRPr lang="en-US" sz="2000" b="1" dirty="0">
              <a:sym typeface="+mn-ea"/>
            </a:endParaRPr>
          </a:p>
          <a:p>
            <a:pPr marL="457200" lvl="1" indent="0" algn="l">
              <a:buNone/>
            </a:pPr>
            <a:r>
              <a:rPr lang="en-US" sz="2000" b="1" dirty="0">
                <a:sym typeface="+mn-ea"/>
              </a:rPr>
              <a:t> </a:t>
            </a:r>
            <a:endParaRPr lang="en-US" sz="2000" b="1" dirty="0">
              <a:sym typeface="+mn-ea"/>
            </a:endParaRPr>
          </a:p>
          <a:p>
            <a:pPr marL="457200" lvl="1" indent="0" algn="l">
              <a:buNone/>
            </a:pPr>
            <a:r>
              <a:rPr lang="en-US" sz="2000" b="1" dirty="0">
                <a:sym typeface="+mn-ea"/>
              </a:rPr>
              <a:t>                                       </a:t>
            </a:r>
            <a:r>
              <a:rPr lang="en-US" sz="2800" b="1" dirty="0">
                <a:sym typeface="+mn-ea"/>
              </a:rPr>
              <a:t>HARAMAYA UNIVERSITY</a:t>
            </a:r>
            <a:endParaRPr lang="en-US" sz="2000" b="1" dirty="0">
              <a:sym typeface="+mn-ea"/>
            </a:endParaRPr>
          </a:p>
          <a:p>
            <a:pPr marL="457200" lvl="1" indent="0" algn="l">
              <a:buNone/>
            </a:pPr>
            <a:endParaRPr lang="en-US" sz="2000" b="1" dirty="0"/>
          </a:p>
          <a:p>
            <a:pPr marL="457200" lvl="1" indent="0" algn="l">
              <a:buNone/>
            </a:pPr>
            <a:r>
              <a:rPr lang="en-US" sz="2000" b="1" dirty="0">
                <a:sym typeface="+mn-ea"/>
              </a:rPr>
              <a:t>                               COLLEGE OF COMPUTING  AND INFORMATICS</a:t>
            </a:r>
            <a:endParaRPr lang="en-US" sz="2000" b="1" dirty="0">
              <a:sym typeface="+mn-ea"/>
            </a:endParaRPr>
          </a:p>
          <a:p>
            <a:pPr marL="457200" lvl="1" indent="0" algn="l">
              <a:buNone/>
            </a:pPr>
            <a:r>
              <a:rPr lang="en-US" sz="2000" b="1" dirty="0">
                <a:sym typeface="+mn-ea"/>
              </a:rPr>
              <a:t>                                     DEPARTMENT OF SOFTWARE ENGINEERING      </a:t>
            </a:r>
            <a:endParaRPr lang="en-US" sz="2000" b="1" dirty="0">
              <a:sym typeface="+mn-ea"/>
            </a:endParaRPr>
          </a:p>
          <a:p>
            <a:pPr marL="457200" lvl="1" indent="0" algn="l">
              <a:buNone/>
            </a:pPr>
            <a:r>
              <a:rPr lang="en-US" sz="2000" b="1" dirty="0">
                <a:sym typeface="+mn-ea"/>
              </a:rPr>
              <a:t>                                                       PYTHON PROJECT </a:t>
            </a:r>
            <a:endParaRPr lang="en-US" sz="2000" b="1" dirty="0"/>
          </a:p>
          <a:p>
            <a:pPr marL="0" indent="0">
              <a:buNone/>
            </a:pPr>
            <a:r>
              <a:rPr lang="en-US"/>
              <a:t>                                                     </a:t>
            </a:r>
            <a:r>
              <a:rPr lang="en-US" sz="2400" b="1"/>
              <a:t> Scientific Calculator</a:t>
            </a:r>
            <a:endParaRPr lang="en-US"/>
          </a:p>
          <a:p>
            <a:endParaRPr lang="en-US"/>
          </a:p>
          <a:p>
            <a:pPr marL="0" indent="0">
              <a:buNone/>
            </a:pPr>
            <a:r>
              <a:rPr lang="en-US" sz="2000" b="1" dirty="0">
                <a:sym typeface="+mn-ea"/>
              </a:rPr>
              <a:t>             NAME  :  </a:t>
            </a:r>
            <a:r>
              <a:rPr lang="en-US" b="1" dirty="0">
                <a:sym typeface="+mn-ea"/>
              </a:rPr>
              <a:t>LETERA TUJO   </a:t>
            </a:r>
            <a:r>
              <a:rPr lang="en-US" sz="2000" b="1" dirty="0">
                <a:sym typeface="+mn-ea"/>
              </a:rPr>
              <a:t>                                                       ID_NO  :  0677/15 </a:t>
            </a:r>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94505" y="96520"/>
            <a:ext cx="2306955" cy="20770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354874" y="245972"/>
            <a:ext cx="11482251" cy="1569660"/>
          </a:xfrm>
          <a:prstGeom prst="rect">
            <a:avLst/>
          </a:prstGeom>
          <a:noFill/>
        </p:spPr>
        <p:txBody>
          <a:bodyPr wrap="square" rtlCol="0">
            <a:spAutoFit/>
          </a:bodyPr>
          <a:lstStyle/>
          <a:p>
            <a:endParaRPr lang="en-US" sz="2400" b="1" dirty="0"/>
          </a:p>
          <a:p>
            <a:pPr marL="342900" indent="-342900">
              <a:buFont typeface="Arial" panose="020B0604020202020204" pitchFamily="34" charset="0"/>
              <a:buChar char="•"/>
            </a:pPr>
            <a:r>
              <a:rPr lang="en-US" sz="2400" dirty="0"/>
              <a:t>After positioning we created </a:t>
            </a:r>
            <a:r>
              <a:rPr lang="en-US" sz="2400" b="1" dirty="0"/>
              <a:t>(defined) </a:t>
            </a:r>
            <a:r>
              <a:rPr lang="en-US" sz="2400" dirty="0"/>
              <a:t>functions that the buttons would perform :</a:t>
            </a:r>
            <a:endParaRPr lang="en-US" sz="2400" dirty="0"/>
          </a:p>
          <a:p>
            <a:endParaRPr lang="en-US" sz="2400" b="1" dirty="0"/>
          </a:p>
          <a:p>
            <a:endParaRPr lang="en-US" sz="2400" b="1"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2682" y="1977290"/>
            <a:ext cx="6346888" cy="4439137"/>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949" y="2207842"/>
            <a:ext cx="6106377" cy="39780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0" y="196857"/>
            <a:ext cx="11482251" cy="1569660"/>
          </a:xfrm>
          <a:prstGeom prst="rect">
            <a:avLst/>
          </a:prstGeom>
          <a:noFill/>
        </p:spPr>
        <p:txBody>
          <a:bodyPr wrap="square" rtlCol="0">
            <a:spAutoFit/>
          </a:bodyPr>
          <a:lstStyle/>
          <a:p>
            <a:r>
              <a:rPr lang="en-US" sz="2400" b="1" dirty="0"/>
              <a:t>We linked all functions with the Equal button so when the user is done with the input and clicked equal’ the equal function will recognize the input and will perform those actions and will show the output on screen.</a:t>
            </a:r>
            <a:endParaRPr lang="en-US" sz="2400" b="1" dirty="0"/>
          </a:p>
          <a:p>
            <a:endParaRPr lang="en-US" sz="2400" b="1" dirty="0"/>
          </a:p>
        </p:txBody>
      </p:sp>
      <p:sp>
        <p:nvSpPr>
          <p:cNvPr id="3" name="TextBox 2"/>
          <p:cNvSpPr txBox="1"/>
          <p:nvPr/>
        </p:nvSpPr>
        <p:spPr>
          <a:xfrm>
            <a:off x="122701" y="2160736"/>
            <a:ext cx="1972491" cy="253652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marL="285750" indent="-285750">
              <a:lnSpc>
                <a:spcPct val="150000"/>
              </a:lnSpc>
              <a:buFont typeface="Arial" panose="020B0604020202020204" pitchFamily="34" charset="0"/>
              <a:buChar char="•"/>
            </a:pPr>
            <a:r>
              <a:rPr lang="en-US" b="1" dirty="0"/>
              <a:t>Addition</a:t>
            </a:r>
            <a:endParaRPr lang="en-US" b="1" dirty="0"/>
          </a:p>
          <a:p>
            <a:pPr marL="285750" indent="-285750">
              <a:lnSpc>
                <a:spcPct val="150000"/>
              </a:lnSpc>
              <a:buFont typeface="Arial" panose="020B0604020202020204" pitchFamily="34" charset="0"/>
              <a:buChar char="•"/>
            </a:pPr>
            <a:r>
              <a:rPr lang="en-US" b="1" dirty="0" err="1"/>
              <a:t>Subtracion</a:t>
            </a:r>
            <a:r>
              <a:rPr lang="en-US" b="1" dirty="0"/>
              <a:t> </a:t>
            </a:r>
            <a:endParaRPr lang="en-US" b="1" dirty="0"/>
          </a:p>
          <a:p>
            <a:pPr marL="285750" indent="-285750">
              <a:lnSpc>
                <a:spcPct val="150000"/>
              </a:lnSpc>
              <a:buFont typeface="Arial" panose="020B0604020202020204" pitchFamily="34" charset="0"/>
              <a:buChar char="•"/>
            </a:pPr>
            <a:r>
              <a:rPr lang="en-US" b="1" dirty="0"/>
              <a:t>Division</a:t>
            </a:r>
            <a:endParaRPr lang="en-US" b="1" dirty="0"/>
          </a:p>
          <a:p>
            <a:pPr marL="285750" indent="-285750">
              <a:lnSpc>
                <a:spcPct val="150000"/>
              </a:lnSpc>
              <a:buFont typeface="Arial" panose="020B0604020202020204" pitchFamily="34" charset="0"/>
              <a:buChar char="•"/>
            </a:pPr>
            <a:r>
              <a:rPr lang="en-US" b="1" dirty="0"/>
              <a:t>Multiplication</a:t>
            </a:r>
            <a:endParaRPr lang="en-US" b="1" dirty="0"/>
          </a:p>
          <a:p>
            <a:pPr marL="285750" indent="-285750">
              <a:lnSpc>
                <a:spcPct val="150000"/>
              </a:lnSpc>
              <a:buFont typeface="Arial" panose="020B0604020202020204" pitchFamily="34" charset="0"/>
              <a:buChar char="•"/>
            </a:pPr>
            <a:r>
              <a:rPr lang="en-US" b="1" dirty="0"/>
              <a:t>And many more.</a:t>
            </a:r>
            <a:endParaRPr lang="en-US"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3397" y="1586523"/>
            <a:ext cx="9192068" cy="5074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p:cNvSpPr txBox="1"/>
          <p:nvPr/>
        </p:nvSpPr>
        <p:spPr>
          <a:xfrm>
            <a:off x="0" y="117566"/>
            <a:ext cx="12004766" cy="707886"/>
          </a:xfrm>
          <a:prstGeom prst="rect">
            <a:avLst/>
          </a:prstGeom>
          <a:noFill/>
        </p:spPr>
        <p:txBody>
          <a:bodyPr wrap="square" rtlCol="0">
            <a:spAutoFit/>
          </a:bodyPr>
          <a:lstStyle/>
          <a:p>
            <a:r>
              <a:rPr lang="en-US" sz="2000" b="1" dirty="0"/>
              <a:t>And in last we added a picture on the corner of calculator/window and also changed the icon of the calculator : </a:t>
            </a:r>
            <a:endParaRPr lang="en-US" sz="2000" b="1" dirty="0"/>
          </a:p>
        </p:txBody>
      </p:sp>
      <p:sp>
        <p:nvSpPr>
          <p:cNvPr id="19" name="TextBox 18"/>
          <p:cNvSpPr txBox="1"/>
          <p:nvPr/>
        </p:nvSpPr>
        <p:spPr>
          <a:xfrm>
            <a:off x="419100" y="1798100"/>
            <a:ext cx="4443186" cy="400110"/>
          </a:xfrm>
          <a:prstGeom prst="rect">
            <a:avLst/>
          </a:prstGeom>
          <a:noFill/>
        </p:spPr>
        <p:txBody>
          <a:bodyPr wrap="square" rtlCol="0">
            <a:spAutoFit/>
          </a:bodyPr>
          <a:lstStyle/>
          <a:p>
            <a:r>
              <a:rPr lang="en-US" sz="2000" b="1" dirty="0"/>
              <a:t>For icon :  </a:t>
            </a:r>
            <a:r>
              <a:rPr lang="en-US" sz="2000" dirty="0" err="1"/>
              <a:t>iconphoto</a:t>
            </a:r>
            <a:r>
              <a:rPr lang="en-US" sz="2000" dirty="0"/>
              <a:t> function used.</a:t>
            </a:r>
            <a:endParaRPr lang="en-US" b="1" dirty="0"/>
          </a:p>
        </p:txBody>
      </p:sp>
      <p:sp>
        <p:nvSpPr>
          <p:cNvPr id="20" name="TextBox 19"/>
          <p:cNvSpPr txBox="1"/>
          <p:nvPr/>
        </p:nvSpPr>
        <p:spPr>
          <a:xfrm>
            <a:off x="297474" y="4013460"/>
            <a:ext cx="5798526" cy="646331"/>
          </a:xfrm>
          <a:prstGeom prst="rect">
            <a:avLst/>
          </a:prstGeom>
          <a:noFill/>
        </p:spPr>
        <p:txBody>
          <a:bodyPr wrap="square" rtlCol="0">
            <a:spAutoFit/>
          </a:bodyPr>
          <a:lstStyle/>
          <a:p>
            <a:r>
              <a:rPr lang="en-US" b="1" dirty="0"/>
              <a:t>Corner image : </a:t>
            </a:r>
            <a:r>
              <a:rPr lang="en-US" dirty="0"/>
              <a:t>First I got the image from storage and implemented it in a button and disabled the button.</a:t>
            </a: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9101" y="2787009"/>
            <a:ext cx="4246684" cy="581106"/>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929" y="731667"/>
            <a:ext cx="5619597" cy="591498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2124" y="627717"/>
            <a:ext cx="4024923" cy="1686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91440" y="143691"/>
            <a:ext cx="11482251" cy="1077218"/>
          </a:xfrm>
          <a:prstGeom prst="rect">
            <a:avLst/>
          </a:prstGeom>
          <a:noFill/>
        </p:spPr>
        <p:txBody>
          <a:bodyPr wrap="square" rtlCol="0">
            <a:spAutoFit/>
          </a:bodyPr>
          <a:lstStyle/>
          <a:p>
            <a:r>
              <a:rPr lang="en-US" sz="3200" dirty="0"/>
              <a:t>And in last we ended with the </a:t>
            </a:r>
            <a:r>
              <a:rPr lang="en-US" sz="3200" b="1" dirty="0"/>
              <a:t>“</a:t>
            </a:r>
            <a:r>
              <a:rPr lang="en-US" sz="3200" b="1" dirty="0" err="1"/>
              <a:t>mainloop</a:t>
            </a:r>
            <a:r>
              <a:rPr lang="en-US" sz="3200" b="1" dirty="0"/>
              <a:t>( )” </a:t>
            </a:r>
            <a:r>
              <a:rPr lang="en-US" sz="3200" dirty="0"/>
              <a:t>So our calculator or window can run as long as we don’t quit it.</a:t>
            </a:r>
            <a:endParaRPr lang="en-US" sz="32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9990" y="2133600"/>
            <a:ext cx="3600450" cy="1649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2891692" y="1395604"/>
            <a:ext cx="6168572" cy="3138170"/>
          </a:xfrm>
          <a:prstGeom prst="rect">
            <a:avLst/>
          </a:prstGeom>
          <a:noFill/>
        </p:spPr>
        <p:txBody>
          <a:bodyPr wrap="square" rtlCol="0">
            <a:spAutoFit/>
          </a:bodyPr>
          <a:lstStyle/>
          <a:p>
            <a:r>
              <a:rPr lang="en-US" sz="13800" b="1" dirty="0"/>
              <a:t>Thanks</a:t>
            </a:r>
            <a:r>
              <a:rPr lang="en-US" sz="2800" dirty="0"/>
              <a:t> 		</a:t>
            </a:r>
            <a:r>
              <a:rPr lang="en-US" sz="6000" b="1" dirty="0">
                <a:latin typeface="Aldhabi" panose="01000000000000000000" pitchFamily="2" charset="-78"/>
                <a:cs typeface="Aldhabi" panose="01000000000000000000" pitchFamily="2" charset="-78"/>
              </a:rPr>
              <a:t>for being here.</a:t>
            </a:r>
            <a:endParaRPr lang="en-US" b="1" dirty="0">
              <a:latin typeface="Aldhabi" panose="01000000000000000000" pitchFamily="2" charset="-78"/>
              <a:cs typeface="Aldhabi" panose="01000000000000000000"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p:cNvSpPr txBox="1"/>
          <p:nvPr/>
        </p:nvSpPr>
        <p:spPr>
          <a:xfrm>
            <a:off x="232062" y="1059441"/>
            <a:ext cx="5045791" cy="1845310"/>
          </a:xfrm>
          <a:prstGeom prst="rect">
            <a:avLst/>
          </a:prstGeom>
          <a:noFill/>
        </p:spPr>
        <p:txBody>
          <a:bodyPr wrap="square" rtlCol="0">
            <a:spAutoFit/>
          </a:bodyPr>
          <a:lstStyle/>
          <a:p>
            <a:r>
              <a:rPr lang="en-US" sz="4800" dirty="0">
                <a:solidFill>
                  <a:schemeClr val="bg1"/>
                </a:solidFill>
              </a:rPr>
              <a:t>The </a:t>
            </a:r>
            <a:r>
              <a:rPr lang="en-US" sz="4800" dirty="0">
                <a:solidFill>
                  <a:schemeClr val="bg1"/>
                </a:solidFill>
                <a:effectLst>
                  <a:outerShdw blurRad="38100" dist="38100" dir="2700000" algn="tl">
                    <a:srgbClr val="000000">
                      <a:alpha val="43137"/>
                    </a:srgbClr>
                  </a:outerShdw>
                </a:effectLst>
              </a:rPr>
              <a:t>Design of my calculator</a:t>
            </a:r>
            <a:r>
              <a:rPr lang="en-US" sz="4800" dirty="0">
                <a:solidFill>
                  <a:schemeClr val="bg1"/>
                </a:solidFill>
              </a:rPr>
              <a:t> </a:t>
            </a:r>
            <a:endParaRPr lang="en-US" sz="4800" dirty="0">
              <a:solidFill>
                <a:schemeClr val="bg1"/>
              </a:solidFill>
            </a:endParaRPr>
          </a:p>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022" y="56147"/>
            <a:ext cx="6679862" cy="67384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407963" y="225083"/>
            <a:ext cx="11422966" cy="1569660"/>
          </a:xfrm>
          <a:prstGeom prst="rect">
            <a:avLst/>
          </a:prstGeom>
          <a:noFill/>
        </p:spPr>
        <p:txBody>
          <a:bodyPr wrap="square" rtlCol="0">
            <a:spAutoFit/>
          </a:bodyPr>
          <a:lstStyle/>
          <a:p>
            <a:pPr marL="457200" indent="-457200">
              <a:buFont typeface="Arial" panose="020B0604020202020204" pitchFamily="34" charset="0"/>
              <a:buChar char="•"/>
            </a:pPr>
            <a:r>
              <a:rPr lang="en-US" sz="3200" b="1" u="sng" dirty="0"/>
              <a:t>What Things our calculator can do :</a:t>
            </a:r>
            <a:endParaRPr lang="en-US" sz="3200" b="1" u="sng" dirty="0"/>
          </a:p>
          <a:p>
            <a:endParaRPr lang="en-US" sz="3200" b="1" dirty="0"/>
          </a:p>
          <a:p>
            <a:r>
              <a:rPr lang="en-US" sz="3200" dirty="0"/>
              <a:t>    It can solve simple calculations as well as trigonometric :</a:t>
            </a:r>
            <a:endParaRPr lang="en-US"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7669" y="2812062"/>
            <a:ext cx="6384759" cy="123387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433" y="4648883"/>
            <a:ext cx="5967662" cy="1398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295423" y="51372"/>
            <a:ext cx="10100603" cy="1508105"/>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Specialties :</a:t>
            </a:r>
            <a:endParaRPr lang="en-US" b="1" u="sng" dirty="0"/>
          </a:p>
          <a:p>
            <a:endParaRPr lang="en-US" sz="2000" dirty="0"/>
          </a:p>
          <a:p>
            <a:r>
              <a:rPr lang="en-US" sz="2400" dirty="0"/>
              <a:t>We think specialty in our calculator is that whenever you will make a syntax error, it will tell you and get you back where you were.</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855" y="2261937"/>
            <a:ext cx="6803209" cy="1508105"/>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0329" y="3994485"/>
            <a:ext cx="6803209" cy="150810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966" y="4588042"/>
            <a:ext cx="3086531" cy="1323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156754" y="352697"/>
            <a:ext cx="11878491" cy="2000548"/>
          </a:xfrm>
          <a:prstGeom prst="rect">
            <a:avLst/>
          </a:prstGeom>
          <a:noFill/>
        </p:spPr>
        <p:txBody>
          <a:bodyPr wrap="square" rtlCol="0">
            <a:spAutoFit/>
          </a:bodyPr>
          <a:lstStyle/>
          <a:p>
            <a:pPr marL="285750" indent="-285750">
              <a:buFont typeface="Arial" panose="020B0604020202020204" pitchFamily="34" charset="0"/>
              <a:buChar char="•"/>
            </a:pPr>
            <a:r>
              <a:rPr lang="en-US" sz="4000" b="1" u="sng" dirty="0"/>
              <a:t>How we started to make it :</a:t>
            </a:r>
            <a:endParaRPr lang="en-US" sz="4000" b="1" u="sng" dirty="0"/>
          </a:p>
          <a:p>
            <a:endParaRPr lang="en-US" sz="2800" b="1" dirty="0"/>
          </a:p>
          <a:p>
            <a:r>
              <a:rPr lang="en-US" sz="2800" dirty="0"/>
              <a:t>We started making calculator by making its logic first that how its going to work.</a:t>
            </a:r>
            <a:endParaRPr lang="en-US" sz="2800" dirty="0"/>
          </a:p>
          <a:p>
            <a:endParaRPr lang="en-US" sz="2800" dirty="0"/>
          </a:p>
        </p:txBody>
      </p:sp>
      <p:graphicFrame>
        <p:nvGraphicFramePr>
          <p:cNvPr id="5" name="Diagram 4"/>
          <p:cNvGraphicFramePr/>
          <p:nvPr/>
        </p:nvGraphicFramePr>
        <p:xfrm>
          <a:off x="1711236" y="2329050"/>
          <a:ext cx="7994467" cy="258935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162691" y="155566"/>
            <a:ext cx="11482251" cy="2862322"/>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Importing “</a:t>
            </a:r>
            <a:r>
              <a:rPr lang="en-US" sz="2400" b="1" u="sng" dirty="0" err="1"/>
              <a:t>Tkinter</a:t>
            </a:r>
            <a:r>
              <a:rPr lang="en-US" sz="2400" b="1" u="sng" dirty="0"/>
              <a:t>” and “Math” module and a “Message box”: </a:t>
            </a:r>
            <a:endParaRPr lang="en-US" sz="2400" b="1" u="sng" dirty="0"/>
          </a:p>
          <a:p>
            <a:endParaRPr lang="en-US" sz="2400" dirty="0"/>
          </a:p>
          <a:p>
            <a:r>
              <a:rPr lang="en-US" sz="2000" dirty="0"/>
              <a:t>Here we defined the making of </a:t>
            </a:r>
            <a:r>
              <a:rPr lang="en-US" sz="2000" b="1" dirty="0"/>
              <a:t>“entry” </a:t>
            </a:r>
            <a:r>
              <a:rPr lang="en-US" sz="2000" dirty="0"/>
              <a:t>grid where all our values would show.  We gave it a specific </a:t>
            </a:r>
            <a:r>
              <a:rPr lang="en-US" sz="2000" b="1" dirty="0"/>
              <a:t>size, border, font, background, foreground</a:t>
            </a:r>
            <a:r>
              <a:rPr lang="en-US" sz="2000" dirty="0"/>
              <a:t>, </a:t>
            </a:r>
            <a:r>
              <a:rPr lang="en-US" sz="2000" b="1" dirty="0"/>
              <a:t>“Right” </a:t>
            </a:r>
            <a:r>
              <a:rPr lang="en-US" sz="2000" dirty="0"/>
              <a:t>alignment and an </a:t>
            </a:r>
            <a:r>
              <a:rPr lang="en-US" sz="2000" b="1" dirty="0"/>
              <a:t>“Arrow” </a:t>
            </a:r>
            <a:r>
              <a:rPr lang="en-US" sz="2000" dirty="0"/>
              <a:t>cursor.  We added an image on bottom right of the buttons and at the top left of the window.  We also made the window fixed.</a:t>
            </a:r>
            <a:endParaRPr lang="en-US" sz="2000" dirty="0"/>
          </a:p>
          <a:p>
            <a:endParaRPr lang="en-US" sz="2400" dirty="0"/>
          </a:p>
          <a:p>
            <a:endParaRPr lang="en-US" sz="2400" b="1" dirty="0"/>
          </a:p>
          <a:p>
            <a:endParaRPr lang="en-US" sz="24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058" y="2758832"/>
            <a:ext cx="10417927" cy="36107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p:cNvSpPr txBox="1"/>
          <p:nvPr/>
        </p:nvSpPr>
        <p:spPr>
          <a:xfrm>
            <a:off x="343877" y="214142"/>
            <a:ext cx="11325135" cy="1231106"/>
          </a:xfrm>
          <a:prstGeom prst="rect">
            <a:avLst/>
          </a:prstGeom>
          <a:noFill/>
        </p:spPr>
        <p:txBody>
          <a:bodyPr wrap="square" rtlCol="0">
            <a:spAutoFit/>
          </a:bodyPr>
          <a:lstStyle/>
          <a:p>
            <a:r>
              <a:rPr lang="en-US" sz="2800" b="1" dirty="0"/>
              <a:t>Then we started  making buttons and implementing the functions we are going to create :</a:t>
            </a:r>
            <a:endParaRPr lang="en-US" b="1" dirty="0"/>
          </a:p>
          <a:p>
            <a:endParaRPr lang="en-US" dirty="0"/>
          </a:p>
        </p:txBody>
      </p:sp>
      <p:sp>
        <p:nvSpPr>
          <p:cNvPr id="9" name="Rectangle 3"/>
          <p:cNvSpPr>
            <a:spLocks noChangeArrowheads="1"/>
          </p:cNvSpPr>
          <p:nvPr/>
        </p:nvSpPr>
        <p:spPr bwMode="auto">
          <a:xfrm>
            <a:off x="54708" y="1288401"/>
            <a:ext cx="12137292" cy="224676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BCBEC4"/>
                </a:solidFill>
                <a:effectLst/>
                <a:latin typeface="JetBrains Mono"/>
              </a:rPr>
              <a:t>But1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But2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But3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58</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But4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4</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But5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But6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"6"</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58</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6</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But7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"7"</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7</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But8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"8"</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8</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But9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58</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9</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But0 = Button(root, </a:t>
            </a:r>
            <a:r>
              <a:rPr kumimoji="0" lang="en-US" altLang="en-US" sz="1400" b="0" i="0" u="none" strike="noStrike" cap="none" normalizeH="0" baseline="0" dirty="0">
                <a:ln>
                  <a:noFill/>
                </a:ln>
                <a:solidFill>
                  <a:srgbClr val="AA4926"/>
                </a:solidFill>
                <a:effectLst/>
                <a:latin typeface="JetBrains Mono"/>
              </a:rPr>
              <a:t>text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padx</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59</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pady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20</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bg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"#4b4d4b"</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fg</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"white"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font</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"5"</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command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CF8E6D"/>
                </a:solidFill>
                <a:effectLst/>
                <a:latin typeface="JetBrains Mono"/>
              </a:rPr>
              <a:t>lambda</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cal.butclick</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0</a:t>
            </a: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67547" y="3970215"/>
            <a:ext cx="5044822" cy="25009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341811" y="404948"/>
            <a:ext cx="11508377" cy="1200329"/>
          </a:xfrm>
          <a:prstGeom prst="rect">
            <a:avLst/>
          </a:prstGeom>
          <a:noFill/>
        </p:spPr>
        <p:txBody>
          <a:bodyPr wrap="square" rtlCol="0">
            <a:spAutoFit/>
          </a:bodyPr>
          <a:lstStyle/>
          <a:p>
            <a:r>
              <a:rPr lang="en-US" sz="2400" dirty="0"/>
              <a:t>And then implemented their position by using grid() function :</a:t>
            </a:r>
            <a:endParaRPr lang="en-US" sz="2400" dirty="0"/>
          </a:p>
          <a:p>
            <a:endParaRPr lang="en-US" sz="2400" dirty="0"/>
          </a:p>
          <a:p>
            <a:endParaRPr lang="en-US" sz="2400" dirty="0"/>
          </a:p>
        </p:txBody>
      </p:sp>
      <p:sp>
        <p:nvSpPr>
          <p:cNvPr id="13" name="Rectangle 2"/>
          <p:cNvSpPr>
            <a:spLocks noChangeArrowheads="1"/>
          </p:cNvSpPr>
          <p:nvPr/>
        </p:nvSpPr>
        <p:spPr bwMode="auto">
          <a:xfrm>
            <a:off x="341630" y="1007110"/>
            <a:ext cx="3136265" cy="569785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BCBEC4"/>
                </a:solidFill>
                <a:effectLst/>
                <a:latin typeface="JetBrains Mono"/>
              </a:rPr>
              <a:t>Butcos.grid(</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Butlog.grid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Butsin.grid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0</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Buttan.grid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But_close.grid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4</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7A7E85"/>
                </a:solidFill>
                <a:effectLst/>
                <a:latin typeface="JetBrains Mono"/>
              </a:rPr>
              <a:t># row2</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Butln.grid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Butround.grid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4</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Butinsin.grid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0</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Butintan.grid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Butincos.grid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7A7E85"/>
                </a:solidFill>
                <a:effectLst/>
                <a:latin typeface="JetBrains Mono"/>
              </a:rPr>
              <a:t># Row3</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Bute.grid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4</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Butpi.grid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Butsqrt.grid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1</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Butfact.grid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2</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err="1">
                <a:ln>
                  <a:noFill/>
                </a:ln>
                <a:solidFill>
                  <a:srgbClr val="BCBEC4"/>
                </a:solidFill>
                <a:effectLst/>
                <a:latin typeface="JetBrains Mono"/>
              </a:rPr>
              <a:t>Butpower.grid</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AA4926"/>
                </a:solidFill>
                <a:effectLst/>
                <a:latin typeface="JetBrains Mono"/>
              </a:rPr>
              <a:t>row</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3</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2AACB8"/>
                </a:solidFill>
                <a:effectLst/>
                <a:latin typeface="JetBrains Mono"/>
              </a:rPr>
              <a:t>0</a:t>
            </a: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6677" y="1977294"/>
            <a:ext cx="8417169" cy="33233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p:cNvSpPr txBox="1"/>
          <p:nvPr/>
        </p:nvSpPr>
        <p:spPr>
          <a:xfrm>
            <a:off x="0" y="64058"/>
            <a:ext cx="11482251"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Making of a class: </a:t>
            </a:r>
            <a:endParaRPr lang="en-US" sz="2400" b="1" u="sng" dirty="0"/>
          </a:p>
          <a:p>
            <a:endParaRPr lang="en-US" sz="2400" dirty="0"/>
          </a:p>
          <a:p>
            <a:r>
              <a:rPr lang="en-US" sz="2400" dirty="0"/>
              <a:t>After positioning, we implemented a class function </a:t>
            </a:r>
            <a:r>
              <a:rPr lang="en-US" sz="2400" b="1" dirty="0"/>
              <a:t>“calculator:” </a:t>
            </a:r>
            <a:r>
              <a:rPr lang="en-US" sz="2400" dirty="0"/>
              <a:t>and passed the  keyword </a:t>
            </a:r>
            <a:r>
              <a:rPr lang="en-US" sz="2400" b="1" dirty="0"/>
              <a:t>‘self’ </a:t>
            </a:r>
            <a:r>
              <a:rPr lang="en-US" sz="2400" dirty="0"/>
              <a:t>in all the functions inside the calculator class so the Functions can use the attributes and methods of the class.</a:t>
            </a:r>
            <a:endParaRPr lang="en-US" sz="2400" dirty="0"/>
          </a:p>
          <a:p>
            <a:endParaRPr lang="en-US" sz="2400" dirty="0"/>
          </a:p>
          <a:p>
            <a:pPr marL="342900" indent="-342900">
              <a:buFont typeface="Arial" panose="020B0604020202020204" pitchFamily="34" charset="0"/>
              <a:buChar char="•"/>
            </a:pPr>
            <a:r>
              <a:rPr lang="en-US" sz="2400" dirty="0"/>
              <a:t>We stored the class </a:t>
            </a:r>
            <a:r>
              <a:rPr lang="en-US" sz="2400" b="1" dirty="0"/>
              <a:t>“calculator()” </a:t>
            </a:r>
            <a:r>
              <a:rPr lang="en-US" sz="2400" dirty="0"/>
              <a:t>in a variable </a:t>
            </a:r>
            <a:r>
              <a:rPr lang="en-US" sz="2400" b="1" dirty="0"/>
              <a:t>“</a:t>
            </a:r>
            <a:r>
              <a:rPr lang="en-US" sz="2400" b="1" dirty="0" err="1"/>
              <a:t>cal</a:t>
            </a:r>
            <a:r>
              <a:rPr lang="en-US" sz="2400" b="1" dirty="0"/>
              <a:t>”.</a:t>
            </a:r>
            <a:endParaRPr lang="en-US" sz="2400" dirty="0"/>
          </a:p>
          <a:p>
            <a:endParaRPr lang="en-US" sz="2400" b="1" dirty="0"/>
          </a:p>
          <a:p>
            <a:endParaRPr lang="en-US" sz="2400" b="1" dirty="0">
              <a:solidFill>
                <a:schemeClr val="bg1"/>
              </a:solidFill>
            </a:endParaRPr>
          </a:p>
          <a:p>
            <a:endParaRPr lang="en-US" sz="2400" b="1" dirty="0"/>
          </a:p>
          <a:p>
            <a:endParaRPr lang="en-US" sz="2400" b="1" dirty="0"/>
          </a:p>
          <a:p>
            <a:endParaRPr lang="en-US" sz="2400" b="1" dirty="0"/>
          </a:p>
          <a:p>
            <a:endParaRPr lang="en-US" sz="2400" b="1" dirty="0"/>
          </a:p>
          <a:p>
            <a:endParaRPr lang="en-US" sz="2400" b="1" dirty="0"/>
          </a:p>
        </p:txBody>
      </p:sp>
      <p:sp>
        <p:nvSpPr>
          <p:cNvPr id="3" name="Rectangle 2"/>
          <p:cNvSpPr/>
          <p:nvPr/>
        </p:nvSpPr>
        <p:spPr>
          <a:xfrm>
            <a:off x="4219304" y="5180962"/>
            <a:ext cx="2860765" cy="3788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3969" y="3641970"/>
            <a:ext cx="4720492" cy="20228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4051</Words>
  <Application>WPS Presentation</Application>
  <PresentationFormat>Widescreen</PresentationFormat>
  <Paragraphs>85</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Wingdings 3</vt:lpstr>
      <vt:lpstr>Arial</vt:lpstr>
      <vt:lpstr>JetBrains Mono</vt:lpstr>
      <vt:lpstr>Segoe Print</vt:lpstr>
      <vt:lpstr>Aldhabi</vt:lpstr>
      <vt:lpstr>Century Gothic</vt:lpstr>
      <vt:lpstr>Microsoft YaHei</vt:lpstr>
      <vt:lpstr>Arial Unicode MS</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dc:title>
  <dc:creator>SUNDESH</dc:creator>
  <cp:lastModifiedBy>unknown person</cp:lastModifiedBy>
  <cp:revision>58</cp:revision>
  <dcterms:created xsi:type="dcterms:W3CDTF">2021-01-29T09:22:00Z</dcterms:created>
  <dcterms:modified xsi:type="dcterms:W3CDTF">2024-08-19T19:18:15Z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FAB15CBE38654E9287A7F6E04822A29D_12</vt:lpwstr>
  </property>
  <property fmtid="{D5CDD505-2E9C-101B-9397-08002B2CF9AE}" pid="3" name="KSOProductBuildVer">
    <vt:lpwstr>1033-12.2.0.13472</vt:lpwstr>
  </property>
</Properties>
</file>