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152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D7E2-5A6B-4672-8469-A91974E42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3AE93-28BF-4CD8-A2CF-F81935422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2FE64-8BA1-49A3-BA6D-C3A76B3B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9CC2-F7EF-40E4-974F-32BB03D09DD6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AAA2B-9AFE-4B82-8CFC-A0ABE977B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CC4B8-E755-4158-9257-0E36675B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317E-7D57-401D-BBB8-2FA62126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3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0A4A-130D-4B4C-ACEC-79D94086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B2CF2-99DD-4FB9-98F7-05DAA730A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C7FA5-3B0C-44D1-B545-5B929C992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9CC2-F7EF-40E4-974F-32BB03D09DD6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4D9D4-6646-4039-9C47-75E20A29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7B3F5-79CD-4D21-A1BE-DD120F19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317E-7D57-401D-BBB8-2FA62126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7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D7D35A-0BEF-4E3A-A8DC-B9923DE5A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598C6-D1CA-4147-9A20-7853598C0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7C7DA-3FD1-41B4-80EE-9D87CA1B6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9CC2-F7EF-40E4-974F-32BB03D09DD6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C8371-639B-4FD0-9142-BC245B0F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9805B-2B42-4913-B737-0BEDB40E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317E-7D57-401D-BBB8-2FA62126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9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DF992-557F-430A-A96E-5A6AF305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8B637-77AE-4657-9F67-7D8FBA321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B2BCD-A935-4BA6-9329-76822755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9CC2-F7EF-40E4-974F-32BB03D09DD6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55104-9300-4C0B-A5B9-7C930DE0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B12C6-7F5C-4F5E-9C61-63E51B49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317E-7D57-401D-BBB8-2FA62126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3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8DFB-E585-4CED-99E5-935CDD27F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12388-9911-41FC-9295-D302EC926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37D67-43EE-47FD-B3B9-6B30F57C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9CC2-F7EF-40E4-974F-32BB03D09DD6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12B81-3385-4FCD-814F-9EDE58A8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8C3F1-09FE-4D44-8D1F-A4EE02D3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317E-7D57-401D-BBB8-2FA62126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4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A063-5024-40F6-B6B6-A2F550D8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24D1-66C9-4500-8E9A-2F37AD0C9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0CF91-3B44-4011-9641-1C0B3A8BE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7F7BA-E174-46DD-91B1-BA7BE51A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9CC2-F7EF-40E4-974F-32BB03D09DD6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6B24C-F87D-45AF-8F8E-5DDA4D6A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2E12F-DFDF-4A2E-B27D-E3F1AB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317E-7D57-401D-BBB8-2FA62126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7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1E847-5FC4-4BCC-BFA9-F0802571C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D9D56-A8DE-4184-9373-8B27B157C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C7D99-4593-409F-938D-9B6F1EA7E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61B71-9092-4584-924D-C525C67C1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AE507-E25B-41A8-91D9-7271A854E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51B133-3CDF-442E-8C1E-AEB500F3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9CC2-F7EF-40E4-974F-32BB03D09DD6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A0EFFB-C103-4D71-A2D2-709C2F27A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D945F4-8A12-4B7F-A14C-70BDEAFA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317E-7D57-401D-BBB8-2FA62126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64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20862-D4D6-4CBB-9292-F1B27C7B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04698-9FA5-4272-8BF5-1C004C1F0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9CC2-F7EF-40E4-974F-32BB03D09DD6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C74B-8722-4D3D-AE8C-B9EA24FC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231DB-B659-4A7C-9226-14FEE222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317E-7D57-401D-BBB8-2FA62126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8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2E4FA-08B3-4C5E-B4D7-C3C0A782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9CC2-F7EF-40E4-974F-32BB03D09DD6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6A8908-395D-4B7D-8B30-315B9C46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9810E-7C19-4CCD-8EB1-B68BEB94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317E-7D57-401D-BBB8-2FA62126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8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6193-2DF2-45EE-AC12-C7FC341BA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3FE03-2F59-4FC6-8C15-C16C20BED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A423B-7440-47FB-B49B-4F1227CA9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0419E-3E5E-42A8-A7D4-F13ACCB5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9CC2-F7EF-40E4-974F-32BB03D09DD6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45DF9-3F95-465B-A330-7EC5A298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2C88E-AABA-4183-B3E9-2B8D9C4F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317E-7D57-401D-BBB8-2FA62126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6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C389-CF2C-4074-B9C2-EC7A005B8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0EB2AA-1C80-4606-B456-91D8BA577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F4B82-7D23-4C17-937B-39D369007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9F871-9A4B-4DE3-BBF0-82F9BB883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9CC2-F7EF-40E4-974F-32BB03D09DD6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2E3AD-393E-46EE-B662-788F65C8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48201-CD22-42C3-81BF-9B630E77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317E-7D57-401D-BBB8-2FA62126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6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5F352-70D6-44BE-AF3B-EC3D7FE05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82193-A964-49DE-AA29-11241A9E8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9D31B-9478-46CE-A40F-F83E22934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C9CC2-F7EF-40E4-974F-32BB03D09DD6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C0C29-4237-4EE2-8C26-B27F888E8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61A4A-F1CA-47DC-9DE0-DDCF2F769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3317E-7D57-401D-BBB8-2FA62126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0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64ACD-C87D-4431-A506-30F64EAE4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7815" y="128732"/>
            <a:ext cx="8839200" cy="1041717"/>
          </a:xfrm>
        </p:spPr>
        <p:txBody>
          <a:bodyPr/>
          <a:lstStyle/>
          <a:p>
            <a:r>
              <a:rPr lang="fr-CH" dirty="0"/>
              <a:t>Multiple pipes 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A5F5DA0-975D-4677-9F44-7C89C522ADFD}"/>
              </a:ext>
            </a:extLst>
          </p:cNvPr>
          <p:cNvCxnSpPr>
            <a:cxnSpLocks/>
            <a:endCxn id="17" idx="1"/>
          </p:cNvCxnSpPr>
          <p:nvPr/>
        </p:nvCxnSpPr>
        <p:spPr>
          <a:xfrm flipH="1">
            <a:off x="1774985" y="1734091"/>
            <a:ext cx="2453675" cy="1274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0036CA-20C9-4A71-BE06-1A353EF25621}"/>
              </a:ext>
            </a:extLst>
          </p:cNvPr>
          <p:cNvCxnSpPr>
            <a:cxnSpLocks/>
          </p:cNvCxnSpPr>
          <p:nvPr/>
        </p:nvCxnSpPr>
        <p:spPr>
          <a:xfrm>
            <a:off x="3492124" y="3246914"/>
            <a:ext cx="18626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287656-827A-4E58-961E-C1B753E205B8}"/>
              </a:ext>
            </a:extLst>
          </p:cNvPr>
          <p:cNvCxnSpPr>
            <a:cxnSpLocks/>
          </p:cNvCxnSpPr>
          <p:nvPr/>
        </p:nvCxnSpPr>
        <p:spPr>
          <a:xfrm>
            <a:off x="3492124" y="3779564"/>
            <a:ext cx="1862667" cy="18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32C055-0BDE-4C1B-8268-EF3C7C65F625}"/>
              </a:ext>
            </a:extLst>
          </p:cNvPr>
          <p:cNvCxnSpPr>
            <a:cxnSpLocks/>
          </p:cNvCxnSpPr>
          <p:nvPr/>
        </p:nvCxnSpPr>
        <p:spPr>
          <a:xfrm>
            <a:off x="3492124" y="3246914"/>
            <a:ext cx="0" cy="532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C0E8FF-B963-475E-BB67-3E42BF1FAF7E}"/>
              </a:ext>
            </a:extLst>
          </p:cNvPr>
          <p:cNvCxnSpPr>
            <a:cxnSpLocks/>
          </p:cNvCxnSpPr>
          <p:nvPr/>
        </p:nvCxnSpPr>
        <p:spPr>
          <a:xfrm>
            <a:off x="5342091" y="3246914"/>
            <a:ext cx="0" cy="550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06840E5-5836-4E05-A762-3B694564C94C}"/>
              </a:ext>
            </a:extLst>
          </p:cNvPr>
          <p:cNvSpPr/>
          <p:nvPr/>
        </p:nvSpPr>
        <p:spPr>
          <a:xfrm>
            <a:off x="743898" y="3770042"/>
            <a:ext cx="1209675" cy="1680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0963C7C-037F-4502-998C-1A1E66AB670C}"/>
              </a:ext>
            </a:extLst>
          </p:cNvPr>
          <p:cNvSpPr/>
          <p:nvPr/>
        </p:nvSpPr>
        <p:spPr>
          <a:xfrm>
            <a:off x="1664870" y="2902941"/>
            <a:ext cx="751911" cy="720138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1038AC2A-C816-4902-A608-89B99E1A42FD}"/>
              </a:ext>
            </a:extLst>
          </p:cNvPr>
          <p:cNvSpPr/>
          <p:nvPr/>
        </p:nvSpPr>
        <p:spPr>
          <a:xfrm>
            <a:off x="1832923" y="3246914"/>
            <a:ext cx="379467" cy="680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9FFD25-003E-4034-82BD-7992E0D2947B}"/>
              </a:ext>
            </a:extLst>
          </p:cNvPr>
          <p:cNvSpPr/>
          <p:nvPr/>
        </p:nvSpPr>
        <p:spPr>
          <a:xfrm rot="5400000">
            <a:off x="613787" y="3109576"/>
            <a:ext cx="1209675" cy="792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03E1985-C23B-430C-8649-CD2414B375A2}"/>
              </a:ext>
            </a:extLst>
          </p:cNvPr>
          <p:cNvSpPr/>
          <p:nvPr/>
        </p:nvSpPr>
        <p:spPr>
          <a:xfrm>
            <a:off x="812292" y="3476521"/>
            <a:ext cx="771525" cy="2571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88FA8E2-22EB-401A-BF39-18F6C838EC78}"/>
              </a:ext>
            </a:extLst>
          </p:cNvPr>
          <p:cNvSpPr/>
          <p:nvPr/>
        </p:nvSpPr>
        <p:spPr>
          <a:xfrm>
            <a:off x="812292" y="3171721"/>
            <a:ext cx="771525" cy="2571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AF8A34E-0729-4E51-B0F0-804F4B202236}"/>
              </a:ext>
            </a:extLst>
          </p:cNvPr>
          <p:cNvSpPr/>
          <p:nvPr/>
        </p:nvSpPr>
        <p:spPr>
          <a:xfrm>
            <a:off x="821817" y="2857396"/>
            <a:ext cx="771525" cy="2571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4BCA05-77B3-4359-82B6-4F69B23D94E0}"/>
              </a:ext>
            </a:extLst>
          </p:cNvPr>
          <p:cNvCxnSpPr>
            <a:cxnSpLocks/>
          </p:cNvCxnSpPr>
          <p:nvPr/>
        </p:nvCxnSpPr>
        <p:spPr>
          <a:xfrm flipV="1">
            <a:off x="2105973" y="3896008"/>
            <a:ext cx="480266" cy="10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BD8FFD-EC1A-4CB7-9450-B805C9E1FE1C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2146038" y="3134262"/>
            <a:ext cx="2082622" cy="379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DC391D-F341-4F05-A0B8-49A6F480B814}"/>
              </a:ext>
            </a:extLst>
          </p:cNvPr>
          <p:cNvCxnSpPr>
            <a:cxnSpLocks/>
          </p:cNvCxnSpPr>
          <p:nvPr/>
        </p:nvCxnSpPr>
        <p:spPr>
          <a:xfrm flipV="1">
            <a:off x="4228660" y="3246914"/>
            <a:ext cx="322" cy="532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27BE95-E8C8-4DAA-BEC5-FBEE5F34CEC4}"/>
              </a:ext>
            </a:extLst>
          </p:cNvPr>
          <p:cNvCxnSpPr>
            <a:cxnSpLocks/>
            <a:stCxn id="17" idx="0"/>
          </p:cNvCxnSpPr>
          <p:nvPr/>
        </p:nvCxnSpPr>
        <p:spPr>
          <a:xfrm flipH="1">
            <a:off x="2028012" y="2902941"/>
            <a:ext cx="12814" cy="370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7B4B30-D68D-421D-8FE8-C9A6A8A35F06}"/>
              </a:ext>
            </a:extLst>
          </p:cNvPr>
          <p:cNvGrpSpPr/>
          <p:nvPr/>
        </p:nvGrpSpPr>
        <p:grpSpPr>
          <a:xfrm>
            <a:off x="1964026" y="2909627"/>
            <a:ext cx="182012" cy="344516"/>
            <a:chOff x="1798633" y="4652007"/>
            <a:chExt cx="182012" cy="34451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CEFD23F-D0C0-4751-A18B-55CF468E0FC4}"/>
                </a:ext>
              </a:extLst>
            </p:cNvPr>
            <p:cNvSpPr/>
            <p:nvPr/>
          </p:nvSpPr>
          <p:spPr>
            <a:xfrm>
              <a:off x="1798633" y="4842043"/>
              <a:ext cx="182012" cy="6919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FD687E2-661E-43F0-BA79-6CA2CFCCB1B4}"/>
                </a:ext>
              </a:extLst>
            </p:cNvPr>
            <p:cNvCxnSpPr/>
            <p:nvPr/>
          </p:nvCxnSpPr>
          <p:spPr>
            <a:xfrm>
              <a:off x="1826181" y="4652007"/>
              <a:ext cx="62415" cy="178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918A32-0515-40BF-B463-E08719230186}"/>
                </a:ext>
              </a:extLst>
            </p:cNvPr>
            <p:cNvCxnSpPr/>
            <p:nvPr/>
          </p:nvCxnSpPr>
          <p:spPr>
            <a:xfrm>
              <a:off x="1826181" y="4706451"/>
              <a:ext cx="62415" cy="178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8561E89-4C36-43EC-BF1D-D76AAF22F37F}"/>
                </a:ext>
              </a:extLst>
            </p:cNvPr>
            <p:cNvCxnSpPr/>
            <p:nvPr/>
          </p:nvCxnSpPr>
          <p:spPr>
            <a:xfrm>
              <a:off x="1826181" y="4760896"/>
              <a:ext cx="62415" cy="178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C155354-4391-4453-A297-3255D39AF2DC}"/>
                </a:ext>
              </a:extLst>
            </p:cNvPr>
            <p:cNvCxnSpPr/>
            <p:nvPr/>
          </p:nvCxnSpPr>
          <p:spPr>
            <a:xfrm>
              <a:off x="1826181" y="4815341"/>
              <a:ext cx="62415" cy="178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2A7FBE9-23E7-4C81-8FD5-CF6A669D45FF}"/>
                </a:ext>
              </a:extLst>
            </p:cNvPr>
            <p:cNvCxnSpPr/>
            <p:nvPr/>
          </p:nvCxnSpPr>
          <p:spPr>
            <a:xfrm>
              <a:off x="1826181" y="4924230"/>
              <a:ext cx="62415" cy="178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9BC99A2-4220-485E-8E0F-2631C3766929}"/>
                </a:ext>
              </a:extLst>
            </p:cNvPr>
            <p:cNvCxnSpPr/>
            <p:nvPr/>
          </p:nvCxnSpPr>
          <p:spPr>
            <a:xfrm>
              <a:off x="1826181" y="4978675"/>
              <a:ext cx="62415" cy="178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C79627F1-5ADD-4987-8DA1-14BA205DF306}"/>
              </a:ext>
            </a:extLst>
          </p:cNvPr>
          <p:cNvSpPr/>
          <p:nvPr/>
        </p:nvSpPr>
        <p:spPr>
          <a:xfrm>
            <a:off x="4226684" y="1572166"/>
            <a:ext cx="2743200" cy="323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5B4BD46-4267-45BA-B2EB-8E1E50644406}"/>
              </a:ext>
            </a:extLst>
          </p:cNvPr>
          <p:cNvSpPr/>
          <p:nvPr/>
        </p:nvSpPr>
        <p:spPr>
          <a:xfrm rot="5400000">
            <a:off x="9274496" y="3018627"/>
            <a:ext cx="1209675" cy="792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A646C73-BD10-4DF0-B018-ECC471BBA7A6}"/>
              </a:ext>
            </a:extLst>
          </p:cNvPr>
          <p:cNvSpPr/>
          <p:nvPr/>
        </p:nvSpPr>
        <p:spPr>
          <a:xfrm>
            <a:off x="9156954" y="3669569"/>
            <a:ext cx="1209675" cy="1680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50762BF9-CD2D-4D77-9F8F-9A182296A7FC}"/>
              </a:ext>
            </a:extLst>
          </p:cNvPr>
          <p:cNvSpPr/>
          <p:nvPr/>
        </p:nvSpPr>
        <p:spPr>
          <a:xfrm>
            <a:off x="9492049" y="3376047"/>
            <a:ext cx="771525" cy="2571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AD300009-2DC6-4ECF-9483-646B7774F9B1}"/>
              </a:ext>
            </a:extLst>
          </p:cNvPr>
          <p:cNvSpPr/>
          <p:nvPr/>
        </p:nvSpPr>
        <p:spPr>
          <a:xfrm>
            <a:off x="9492049" y="3071247"/>
            <a:ext cx="771525" cy="2571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7ADC341-3A8E-4623-BD41-AB4C57C68521}"/>
              </a:ext>
            </a:extLst>
          </p:cNvPr>
          <p:cNvSpPr/>
          <p:nvPr/>
        </p:nvSpPr>
        <p:spPr>
          <a:xfrm>
            <a:off x="9501573" y="2756923"/>
            <a:ext cx="771525" cy="2571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CAAEB83-0AB6-4B8B-8A8C-A4085C803514}"/>
              </a:ext>
            </a:extLst>
          </p:cNvPr>
          <p:cNvSpPr/>
          <p:nvPr/>
        </p:nvSpPr>
        <p:spPr>
          <a:xfrm>
            <a:off x="9289629" y="3521301"/>
            <a:ext cx="172085" cy="1720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BA275B1-04F5-4F8E-9345-DAA8D884F378}"/>
              </a:ext>
            </a:extLst>
          </p:cNvPr>
          <p:cNvCxnSpPr>
            <a:cxnSpLocks/>
            <a:stCxn id="61" idx="3"/>
            <a:endCxn id="67" idx="0"/>
          </p:cNvCxnSpPr>
          <p:nvPr/>
        </p:nvCxnSpPr>
        <p:spPr>
          <a:xfrm>
            <a:off x="6969884" y="1734091"/>
            <a:ext cx="2405788" cy="1787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21ECB17-3A08-4FBF-934C-DED7C57ED499}"/>
              </a:ext>
            </a:extLst>
          </p:cNvPr>
          <p:cNvCxnSpPr>
            <a:cxnSpLocks/>
          </p:cNvCxnSpPr>
          <p:nvPr/>
        </p:nvCxnSpPr>
        <p:spPr>
          <a:xfrm>
            <a:off x="5354790" y="3307157"/>
            <a:ext cx="2090421" cy="16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73A9044-DC81-4CE4-8409-DFEA1CAE4306}"/>
              </a:ext>
            </a:extLst>
          </p:cNvPr>
          <p:cNvCxnSpPr/>
          <p:nvPr/>
        </p:nvCxnSpPr>
        <p:spPr>
          <a:xfrm>
            <a:off x="5342091" y="3521301"/>
            <a:ext cx="210312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A3F609D-EFAC-4730-BB0A-186D52C142D9}"/>
              </a:ext>
            </a:extLst>
          </p:cNvPr>
          <p:cNvCxnSpPr/>
          <p:nvPr/>
        </p:nvCxnSpPr>
        <p:spPr>
          <a:xfrm>
            <a:off x="5342091" y="3754035"/>
            <a:ext cx="210312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0926C42-F4DE-4410-8B9F-A0ED59DF86F2}"/>
                  </a:ext>
                </a:extLst>
              </p:cNvPr>
              <p:cNvSpPr txBox="1"/>
              <p:nvPr/>
            </p:nvSpPr>
            <p:spPr>
              <a:xfrm>
                <a:off x="812292" y="4246868"/>
                <a:ext cx="11220892" cy="2024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CH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fr-CH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𝑃𝑚</m:t>
                      </m:r>
                      <m:r>
                        <a:rPr lang="fr-CH" b="0" i="1" baseline="-25000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𝑃𝑙</m:t>
                      </m:r>
                      <m:r>
                        <a:rPr lang="fr-CH" b="0" i="1" baseline="-25000" smtClean="0">
                          <a:latin typeface="Cambria Math" panose="02040503050406030204" pitchFamily="18" charset="0"/>
                        </a:rPr>
                        <m:t>𝑜𝑠𝑠𝑒𝑠</m:t>
                      </m:r>
                    </m:oMath>
                  </m:oMathPara>
                </a14:m>
                <a:endParaRPr lang="fr-CH" baseline="-25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CH" b="0" i="1" baseline="-25000" smtClean="0">
                        <a:latin typeface="Cambria Math" panose="02040503050406030204" pitchFamily="18" charset="0"/>
                      </a:rPr>
                      <m:t>𝑙𝑜𝑠𝑠𝑒𝑠</m:t>
                    </m:r>
                  </m:oMath>
                </a14:m>
                <a:r>
                  <a:rPr lang="fr-CH" dirty="0"/>
                  <a:t> </a:t>
                </a:r>
                <a:r>
                  <a:rPr lang="fr-CH" dirty="0" err="1"/>
                  <a:t>depends</a:t>
                </a:r>
                <a:r>
                  <a:rPr lang="fr-CH" dirty="0"/>
                  <a:t> on the </a:t>
                </a:r>
                <a:r>
                  <a:rPr lang="fr-CH" dirty="0" err="1"/>
                  <a:t>velocity</a:t>
                </a:r>
                <a:r>
                  <a:rPr lang="fr-CH" dirty="0"/>
                  <a:t> of the water in the pipe and the </a:t>
                </a:r>
                <a:r>
                  <a:rPr lang="fr-CH" dirty="0" err="1"/>
                  <a:t>diameter</a:t>
                </a:r>
                <a:r>
                  <a:rPr lang="fr-CH" dirty="0"/>
                  <a:t> of the pipe.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CH" dirty="0"/>
                  <a:t>The </a:t>
                </a:r>
                <a:r>
                  <a:rPr lang="fr-CH" dirty="0" err="1"/>
                  <a:t>thiner</a:t>
                </a:r>
                <a:r>
                  <a:rPr lang="fr-CH" dirty="0"/>
                  <a:t> the pipe the </a:t>
                </a:r>
                <a:r>
                  <a:rPr lang="fr-CH" dirty="0" err="1"/>
                  <a:t>higher</a:t>
                </a:r>
                <a:r>
                  <a:rPr lang="fr-CH" dirty="0"/>
                  <a:t>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CH" b="0" i="1" baseline="-25000" smtClean="0">
                        <a:latin typeface="Cambria Math" panose="02040503050406030204" pitchFamily="18" charset="0"/>
                      </a:rPr>
                      <m:t>𝑙𝑜𝑠𝑠𝑒𝑠</m:t>
                    </m:r>
                  </m:oMath>
                </a14:m>
                <a:r>
                  <a:rPr lang="fr-CH" baseline="-25000" dirty="0"/>
                  <a:t>. 	</a:t>
                </a:r>
                <a:endParaRPr lang="fr-CH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CH" dirty="0" err="1"/>
                  <a:t>Increasing</a:t>
                </a:r>
                <a:r>
                  <a:rPr lang="fr-CH" dirty="0"/>
                  <a:t> the </a:t>
                </a:r>
                <a:r>
                  <a:rPr lang="fr-CH" dirty="0" err="1"/>
                  <a:t>diameter</a:t>
                </a:r>
                <a:r>
                  <a:rPr lang="fr-CH" dirty="0"/>
                  <a:t> of the pipe </a:t>
                </a:r>
                <a:r>
                  <a:rPr lang="fr-CH" dirty="0" err="1"/>
                  <a:t>would</a:t>
                </a:r>
                <a:r>
                  <a:rPr lang="fr-CH" dirty="0"/>
                  <a:t> </a:t>
                </a:r>
                <a:r>
                  <a:rPr lang="fr-CH" dirty="0" err="1"/>
                  <a:t>allow</a:t>
                </a:r>
                <a:r>
                  <a:rPr lang="fr-CH" dirty="0"/>
                  <a:t> a </a:t>
                </a:r>
                <a:r>
                  <a:rPr lang="fr-CH" dirty="0" err="1"/>
                  <a:t>higher</a:t>
                </a:r>
                <a:r>
                  <a:rPr lang="fr-CH" dirty="0"/>
                  <a:t> </a:t>
                </a:r>
                <a:r>
                  <a:rPr lang="fr-CH" dirty="0" err="1"/>
                  <a:t>discharge</a:t>
                </a:r>
                <a:r>
                  <a:rPr lang="fr-CH" dirty="0"/>
                  <a:t> and </a:t>
                </a:r>
                <a:r>
                  <a:rPr lang="fr-CH" dirty="0" err="1"/>
                  <a:t>thus</a:t>
                </a:r>
                <a:r>
                  <a:rPr lang="fr-CH" dirty="0"/>
                  <a:t> a </a:t>
                </a:r>
                <a:r>
                  <a:rPr lang="fr-CH" dirty="0" err="1"/>
                  <a:t>higher</a:t>
                </a:r>
                <a:r>
                  <a:rPr lang="fr-CH" dirty="0"/>
                  <a:t> </a:t>
                </a:r>
                <a:r>
                  <a:rPr lang="fr-CH" dirty="0" err="1"/>
                  <a:t>velocity</a:t>
                </a:r>
                <a:r>
                  <a:rPr lang="fr-CH" dirty="0"/>
                  <a:t> of the piston.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CH" dirty="0"/>
              </a:p>
              <a:p>
                <a:r>
                  <a:rPr lang="fr-CH" dirty="0"/>
                  <a:t>In conclusion, the </a:t>
                </a:r>
                <a:r>
                  <a:rPr lang="fr-CH" dirty="0" err="1"/>
                  <a:t>advantage</a:t>
                </a:r>
                <a:r>
                  <a:rPr lang="fr-CH" dirty="0"/>
                  <a:t> of </a:t>
                </a:r>
                <a:r>
                  <a:rPr lang="fr-CH" dirty="0" err="1"/>
                  <a:t>having</a:t>
                </a:r>
                <a:r>
                  <a:rPr lang="fr-CH" dirty="0"/>
                  <a:t> multiple pipes </a:t>
                </a:r>
                <a:r>
                  <a:rPr lang="fr-CH" dirty="0" err="1"/>
                  <a:t>is</a:t>
                </a:r>
                <a:r>
                  <a:rPr lang="fr-CH" dirty="0"/>
                  <a:t> to control the </a:t>
                </a:r>
                <a:r>
                  <a:rPr lang="fr-CH" dirty="0" err="1"/>
                  <a:t>discharge</a:t>
                </a:r>
                <a:r>
                  <a:rPr lang="fr-CH" dirty="0"/>
                  <a:t> and </a:t>
                </a:r>
                <a:r>
                  <a:rPr lang="fr-CH" dirty="0" err="1"/>
                  <a:t>thus</a:t>
                </a:r>
                <a:r>
                  <a:rPr lang="fr-CH" dirty="0"/>
                  <a:t> the piston </a:t>
                </a:r>
                <a:r>
                  <a:rPr lang="fr-CH" dirty="0" err="1"/>
                  <a:t>velocity</a:t>
                </a:r>
                <a:r>
                  <a:rPr lang="fr-CH" dirty="0"/>
                  <a:t>. A simple</a:t>
                </a:r>
              </a:p>
              <a:p>
                <a:r>
                  <a:rPr lang="fr-CH" dirty="0"/>
                  <a:t>Control valve </a:t>
                </a:r>
                <a:r>
                  <a:rPr lang="fr-CH" dirty="0" err="1"/>
                  <a:t>would</a:t>
                </a:r>
                <a:r>
                  <a:rPr lang="fr-CH" dirty="0"/>
                  <a:t> do the </a:t>
                </a:r>
                <a:r>
                  <a:rPr lang="fr-CH" dirty="0" err="1"/>
                  <a:t>same</a:t>
                </a:r>
                <a:r>
                  <a:rPr lang="fr-CH" dirty="0"/>
                  <a:t> job.</a:t>
                </a: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0926C42-F4DE-4410-8B9F-A0ED59DF8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92" y="4246868"/>
                <a:ext cx="11220892" cy="2024978"/>
              </a:xfrm>
              <a:prstGeom prst="rect">
                <a:avLst/>
              </a:prstGeom>
              <a:blipFill>
                <a:blip r:embed="rId2"/>
                <a:stretch>
                  <a:fillRect l="-435" b="-3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14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35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Multiple pipes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pipes</dc:title>
  <dc:creator>Etienne Droz</dc:creator>
  <cp:lastModifiedBy>Etienne Droz</cp:lastModifiedBy>
  <cp:revision>3</cp:revision>
  <dcterms:created xsi:type="dcterms:W3CDTF">2020-02-02T18:26:40Z</dcterms:created>
  <dcterms:modified xsi:type="dcterms:W3CDTF">2020-02-03T17:06:18Z</dcterms:modified>
</cp:coreProperties>
</file>