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8"/>
  </p:notesMasterIdLst>
  <p:sldIdLst>
    <p:sldId id="256" r:id="rId3"/>
    <p:sldId id="335" r:id="rId4"/>
    <p:sldId id="343" r:id="rId5"/>
    <p:sldId id="345" r:id="rId6"/>
    <p:sldId id="346" r:id="rId7"/>
    <p:sldId id="355" r:id="rId8"/>
    <p:sldId id="347" r:id="rId9"/>
    <p:sldId id="348" r:id="rId10"/>
    <p:sldId id="350" r:id="rId11"/>
    <p:sldId id="349" r:id="rId12"/>
    <p:sldId id="351" r:id="rId13"/>
    <p:sldId id="353" r:id="rId14"/>
    <p:sldId id="344" r:id="rId15"/>
    <p:sldId id="354" r:id="rId16"/>
    <p:sldId id="342" r:id="rId17"/>
  </p:sldIdLst>
  <p:sldSz cx="7200900" cy="5143500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FC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20" y="53"/>
      </p:cViewPr>
      <p:guideLst>
        <p:guide orient="horz" pos="2880"/>
        <p:guide pos="1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9D4AC-DBDC-4583-B5D1-4DEB45F19D9B}" type="datetimeFigureOut">
              <a:rPr lang="en-US" smtClean="0"/>
              <a:pPr/>
              <a:t>22-Feb-21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22625" y="385763"/>
            <a:ext cx="269875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C51E-92BB-43D3-A7DB-4B2C644EC2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C51E-92BB-43D3-A7DB-4B2C644EC27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5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0067" y="1594486"/>
            <a:ext cx="612076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80137" y="2880365"/>
            <a:ext cx="50406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9A70-45C4-4483-919F-1DDBA72734DA}" type="datetime1">
              <a:rPr lang="en-US" smtClean="0"/>
              <a:pPr/>
              <a:t>22-Feb-21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3: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22-Feb-21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E500-50BE-4397-8180-7307DFD2F484}" type="datetime1">
              <a:rPr lang="en-US" smtClean="0"/>
              <a:pPr/>
              <a:t>22-Feb-21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60284" y="1121097"/>
            <a:ext cx="315189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23967" y="1121097"/>
            <a:ext cx="27988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F6D2-B11B-4C7C-A914-195322E652CD}" type="datetime1">
              <a:rPr lang="en-US" smtClean="0"/>
              <a:pPr/>
              <a:t>22-Feb-21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B229-BBF0-4F0D-AC43-B97691096364}" type="datetime1">
              <a:rPr lang="en-US" smtClean="0"/>
              <a:pPr/>
              <a:t>22-Feb-21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BD6C-B5DF-44BF-97DF-82D3716293DD}" type="datetime1">
              <a:rPr lang="en-US" smtClean="0"/>
              <a:pPr/>
              <a:t>22-Feb-21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144" y="986854"/>
            <a:ext cx="491661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80137" y="2880365"/>
            <a:ext cx="504063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3: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22-Feb-21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3: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22-Feb-21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0048" y="1183009"/>
            <a:ext cx="313239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08464" y="1183009"/>
            <a:ext cx="313239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3: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22-Feb-21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3: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22-Feb-21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2009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6630829" y="0"/>
            <a:ext cx="570071" cy="552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" y="0"/>
            <a:ext cx="48006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844" y="130492"/>
            <a:ext cx="1732716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9604" y="1090761"/>
            <a:ext cx="36779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3689" y="4837514"/>
            <a:ext cx="99562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0046" y="4783460"/>
            <a:ext cx="16562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180D1-DC40-4AEB-824C-C110646F970A}" type="datetime1">
              <a:rPr lang="en-US" smtClean="0"/>
              <a:pPr/>
              <a:t>22-Feb-21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37330" y="4837514"/>
            <a:ext cx="1610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2009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6630829" y="0"/>
            <a:ext cx="570071" cy="7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" y="0"/>
            <a:ext cx="48006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844" y="130492"/>
            <a:ext cx="1732716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1098" y="2305118"/>
            <a:ext cx="593474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3689" y="4837514"/>
            <a:ext cx="99562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3: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0046" y="4783460"/>
            <a:ext cx="16562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22-Feb-21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84649" y="4783460"/>
            <a:ext cx="16562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ulticlass-classification-using-scikit-lear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ikit-learn.org/stable/supervised_learning.html#supervised-learn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050" y="742950"/>
            <a:ext cx="6477000" cy="457200"/>
          </a:xfrm>
          <a:prstGeom prst="rect">
            <a:avLst/>
          </a:prstGeom>
          <a:noFill/>
          <a:ln w="9525">
            <a:solidFill>
              <a:schemeClr val="bg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 Machine Learning Based Human Emotion Recognition using variations in Biological Parameters</a:t>
            </a:r>
          </a:p>
        </p:txBody>
      </p:sp>
      <p:sp>
        <p:nvSpPr>
          <p:cNvPr id="5" name="Rectangle 45"/>
          <p:cNvSpPr txBox="1">
            <a:spLocks noChangeArrowheads="1"/>
          </p:cNvSpPr>
          <p:nvPr/>
        </p:nvSpPr>
        <p:spPr bwMode="auto">
          <a:xfrm>
            <a:off x="36771" y="1589088"/>
            <a:ext cx="7200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i="1" kern="0" dirty="0">
                <a:solidFill>
                  <a:srgbClr val="FF0000"/>
                </a:solidFill>
                <a:latin typeface="Bookman Old Style" pitchFamily="18" charset="0"/>
                <a:cs typeface="Times New Roman" pitchFamily="18" charset="0"/>
              </a:rPr>
              <a:t>Presentation</a:t>
            </a:r>
          </a:p>
          <a:p>
            <a:pPr marL="342900" indent="-342900" algn="ctr"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i="1" kern="0" dirty="0">
                <a:solidFill>
                  <a:srgbClr val="FF0000"/>
                </a:solidFill>
                <a:latin typeface="Bookman Old Style" pitchFamily="18" charset="0"/>
                <a:cs typeface="Times New Roman" pitchFamily="18" charset="0"/>
              </a:rPr>
              <a:t>By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500" kern="0" dirty="0">
                <a:latin typeface="Bookman Old Style" pitchFamily="18" charset="0"/>
                <a:cs typeface="Times New Roman" pitchFamily="18" charset="0"/>
              </a:rPr>
              <a:t>L. Manish Reddy [177Y1A04D7]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71450" y="408940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AutoShape 11" descr="Image result for KL University Logo"/>
          <p:cNvSpPr>
            <a:spLocks noChangeAspect="1" noChangeArrowheads="1"/>
          </p:cNvSpPr>
          <p:nvPr/>
        </p:nvSpPr>
        <p:spPr bwMode="auto">
          <a:xfrm>
            <a:off x="122514" y="-144463"/>
            <a:ext cx="24003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student\Desktop\logo-new.png"/>
          <p:cNvPicPr>
            <a:picLocks noChangeAspect="1" noChangeArrowheads="1"/>
          </p:cNvPicPr>
          <p:nvPr/>
        </p:nvPicPr>
        <p:blipFill>
          <a:blip r:embed="rId2">
            <a:lum bright="-2000" contrast="42000"/>
          </a:blip>
          <a:srcRect/>
          <a:stretch>
            <a:fillRect/>
          </a:stretch>
        </p:blipFill>
        <p:spPr bwMode="auto">
          <a:xfrm>
            <a:off x="1314450" y="4394345"/>
            <a:ext cx="4800600" cy="615805"/>
          </a:xfrm>
          <a:prstGeom prst="rect">
            <a:avLst/>
          </a:prstGeom>
          <a:noFill/>
        </p:spPr>
      </p:pic>
      <p:sp>
        <p:nvSpPr>
          <p:cNvPr id="8" name="Rectangle 45"/>
          <p:cNvSpPr txBox="1">
            <a:spLocks noChangeArrowheads="1"/>
          </p:cNvSpPr>
          <p:nvPr/>
        </p:nvSpPr>
        <p:spPr bwMode="auto">
          <a:xfrm>
            <a:off x="19050" y="2647950"/>
            <a:ext cx="7200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1600" b="1" i="1" kern="0" dirty="0">
                <a:solidFill>
                  <a:srgbClr val="FF0000"/>
                </a:solidFill>
                <a:latin typeface="Bookman Old Style" pitchFamily="18" charset="0"/>
                <a:cs typeface="Times New Roman" pitchFamily="18" charset="0"/>
              </a:rPr>
              <a:t>Under the Guidance of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500" b="1" kern="0" dirty="0">
                <a:latin typeface="Bookman Old Style" pitchFamily="18" charset="0"/>
                <a:cs typeface="Times New Roman" pitchFamily="18" charset="0"/>
              </a:rPr>
              <a:t>Dr. N. Srinivas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500" kern="0" dirty="0">
                <a:latin typeface="Bookman Old Style" pitchFamily="18" charset="0"/>
                <a:cs typeface="Times New Roman" pitchFamily="18" charset="0"/>
              </a:rPr>
              <a:t>Associate Professor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500" kern="0" dirty="0">
                <a:latin typeface="Bookman Old Style" pitchFamily="18" charset="0"/>
                <a:cs typeface="Times New Roman" pitchFamily="18" charset="0"/>
              </a:rPr>
              <a:t>Department of ECE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061996"/>
            <a:ext cx="7200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1600" b="1" kern="0" dirty="0">
                <a:solidFill>
                  <a:srgbClr val="3333FF"/>
                </a:solidFill>
                <a:latin typeface="Bookman Old Style" pitchFamily="18" charset="0"/>
                <a:cs typeface="Times New Roman" pitchFamily="18" charset="0"/>
              </a:rPr>
              <a:t>Department of Electronics and Communication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/>
          <p:cNvSpPr txBox="1"/>
          <p:nvPr/>
        </p:nvSpPr>
        <p:spPr>
          <a:xfrm>
            <a:off x="6535480" y="4857750"/>
            <a:ext cx="2618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" y="57150"/>
            <a:ext cx="7020877" cy="5124450"/>
            <a:chOff x="0" y="114300"/>
            <a:chExt cx="8915400" cy="512445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itchFamily="18" charset="0"/>
                  <a:ea typeface="+mn-ea"/>
                  <a:cs typeface="Times New Roman" pitchFamily="18" charset="0"/>
                </a:rPr>
                <a:t>Department of ECE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0" y="114300"/>
              <a:ext cx="1088569" cy="754304"/>
              <a:chOff x="-2502" y="110218"/>
              <a:chExt cx="954732" cy="700426"/>
            </a:xfrm>
          </p:grpSpPr>
          <p:pic>
            <p:nvPicPr>
              <p:cNvPr id="9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2400" y="110218"/>
                <a:ext cx="630099" cy="477611"/>
              </a:xfrm>
              <a:prstGeom prst="rect">
                <a:avLst/>
              </a:prstGeom>
              <a:noFill/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-2502" y="560576"/>
                <a:ext cx="954732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kumimoji="0" lang="en-US" sz="11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CAC2FDA-5007-43A1-84B7-6D9C93E62788}"/>
              </a:ext>
            </a:extLst>
          </p:cNvPr>
          <p:cNvSpPr/>
          <p:nvPr/>
        </p:nvSpPr>
        <p:spPr>
          <a:xfrm>
            <a:off x="704850" y="1140589"/>
            <a:ext cx="59324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We need to classify the input data in to 5 different target variables namely Angry, Depressed, Happy, Sad, Stressed.</a:t>
            </a:r>
          </a:p>
          <a:p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After comparing with other classification algorithms GNB gave maximum accuracy of 95.20%.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Where other models accuracies are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>
                <a:latin typeface="Bookman Old Style" panose="02050604050505020204" pitchFamily="18" charset="0"/>
              </a:rPr>
              <a:t>KNN (k-nearest neighbours) classifier: 87.78%.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>
                <a:latin typeface="Bookman Old Style" panose="02050604050505020204" pitchFamily="18" charset="0"/>
              </a:rPr>
              <a:t>Decision Tree Classifier: 81.87%.</a:t>
            </a:r>
          </a:p>
          <a:p>
            <a:pPr marL="857250" lvl="1" indent="-400050">
              <a:buFont typeface="+mj-lt"/>
              <a:buAutoNum type="romanLcPeriod"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42997-66D6-4C3A-A2E5-28F3FFCC00D5}"/>
              </a:ext>
            </a:extLst>
          </p:cNvPr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Why GNB?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/>
          <p:cNvSpPr txBox="1"/>
          <p:nvPr/>
        </p:nvSpPr>
        <p:spPr>
          <a:xfrm>
            <a:off x="6572250" y="4857750"/>
            <a:ext cx="22509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" y="57150"/>
            <a:ext cx="7020877" cy="5124450"/>
            <a:chOff x="0" y="114300"/>
            <a:chExt cx="8915400" cy="512445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itchFamily="18" charset="0"/>
                  <a:ea typeface="+mn-ea"/>
                  <a:cs typeface="Times New Roman" pitchFamily="18" charset="0"/>
                </a:rPr>
                <a:t>Department of ECE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0" y="114300"/>
              <a:ext cx="1088569" cy="754304"/>
              <a:chOff x="-2502" y="110218"/>
              <a:chExt cx="954732" cy="700426"/>
            </a:xfrm>
          </p:grpSpPr>
          <p:pic>
            <p:nvPicPr>
              <p:cNvPr id="9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400" y="110218"/>
                <a:ext cx="630099" cy="477611"/>
              </a:xfrm>
              <a:prstGeom prst="rect">
                <a:avLst/>
              </a:prstGeom>
              <a:noFill/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-2502" y="560576"/>
                <a:ext cx="954732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kumimoji="0" lang="en-US" sz="11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42997-66D6-4C3A-A2E5-28F3FFCC00D5}"/>
              </a:ext>
            </a:extLst>
          </p:cNvPr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Result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3E047-B0C3-4E36-A1A9-3E806899C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9" t="18025" r="1559" b="6667"/>
          <a:stretch/>
        </p:blipFill>
        <p:spPr>
          <a:xfrm>
            <a:off x="1390650" y="892175"/>
            <a:ext cx="4530298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5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/>
          <p:cNvSpPr txBox="1"/>
          <p:nvPr/>
        </p:nvSpPr>
        <p:spPr>
          <a:xfrm>
            <a:off x="6572250" y="4857750"/>
            <a:ext cx="22509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25400" marR="0" lvl="0" indent="0" algn="l" defTabSz="914400" rtl="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" y="57150"/>
            <a:ext cx="7020877" cy="5124450"/>
            <a:chOff x="0" y="114300"/>
            <a:chExt cx="8915400" cy="512445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itchFamily="18" charset="0"/>
                  <a:ea typeface="+mn-ea"/>
                  <a:cs typeface="Times New Roman" pitchFamily="18" charset="0"/>
                </a:rPr>
                <a:t>Department of ECE</a:t>
              </a:r>
              <a:endPara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0" y="114300"/>
              <a:ext cx="1088569" cy="754304"/>
              <a:chOff x="-2502" y="110218"/>
              <a:chExt cx="954732" cy="700426"/>
            </a:xfrm>
          </p:grpSpPr>
          <p:pic>
            <p:nvPicPr>
              <p:cNvPr id="9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400" y="110218"/>
                <a:ext cx="630099" cy="477611"/>
              </a:xfrm>
              <a:prstGeom prst="rect">
                <a:avLst/>
              </a:prstGeom>
              <a:noFill/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-2502" y="560576"/>
                <a:ext cx="954732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kumimoji="0" lang="en-US" sz="11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42997-66D6-4C3A-A2E5-28F3FFCC00D5}"/>
              </a:ext>
            </a:extLst>
          </p:cNvPr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Result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270EC-A9B9-42A0-8355-733D2A82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954644"/>
            <a:ext cx="5236032" cy="36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1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572250" y="4837509"/>
            <a:ext cx="22509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13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-346401" y="888915"/>
            <a:ext cx="7162800" cy="378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550" dirty="0">
                <a:latin typeface="Bookman Old Style" panose="02050604050505020204" pitchFamily="18" charset="0"/>
                <a:ea typeface="Calibri" pitchFamily="34" charset="0"/>
                <a:cs typeface="Times New Roman" pitchFamily="18" charset="0"/>
              </a:rPr>
              <a:t>M. Xiaoxi, L. Weisi, H. Dongyan, D. Minghui and H. Li, "Facial emotion recognition," 2017 IEEE 2nd International Conference on Signal and Image Processing (ICSIP), Singapore, 2017, pp. 77-81.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550" dirty="0">
                <a:latin typeface="Bookman Old Style" panose="02050604050505020204" pitchFamily="18" charset="0"/>
              </a:rPr>
              <a:t>Haag A., Goronzy S., Schaich P., Williams J. (2004) Emotion Recognition Using Bio-sensors: First Steps towards an Automatic System. In: André E., Dybkjær L., Minker W., Heisterkamp P. (eds) Affective Dialogue Systems. ADS 2004. Lecture Notes in Computer Science, vol 3068. Springer, Berlin, Heidelberg.</a:t>
            </a:r>
            <a:endParaRPr lang="en-US" sz="1550" dirty="0">
              <a:latin typeface="Bookman Old Style" panose="02050604050505020204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References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572250" y="4837509"/>
            <a:ext cx="22509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14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-141921" y="1504950"/>
            <a:ext cx="7162800" cy="183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 startAt="3"/>
            </a:pPr>
            <a:r>
              <a:rPr lang="en-US" sz="1600" dirty="0">
                <a:hlinkClick r:id="rId3"/>
              </a:rPr>
              <a:t>https://www.geeksforgeeks.org/multiclass-classification-using-scikit-learn/</a:t>
            </a:r>
            <a:endParaRPr lang="en-US" sz="1600" dirty="0"/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</a:pPr>
            <a:r>
              <a:rPr lang="en-US" sz="1600" dirty="0">
                <a:hlinkClick r:id="rId4"/>
              </a:rPr>
              <a:t>https://scikit-learn.org/stable/supervised_learning.html#supervised-learning</a:t>
            </a:r>
            <a:endParaRPr lang="en-US" sz="1550" dirty="0">
              <a:latin typeface="Bookman Old Style" panose="02050604050505020204" pitchFamily="18" charset="0"/>
              <a:ea typeface="Calibri" pitchFamily="34" charset="0"/>
              <a:cs typeface="Times New Roman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 startAt="3"/>
            </a:pP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References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3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/>
          <p:cNvSpPr txBox="1"/>
          <p:nvPr/>
        </p:nvSpPr>
        <p:spPr>
          <a:xfrm>
            <a:off x="6572250" y="4889500"/>
            <a:ext cx="22509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15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" y="57150"/>
            <a:ext cx="7020877" cy="5124450"/>
            <a:chOff x="0" y="114300"/>
            <a:chExt cx="8915400" cy="512445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0" y="114300"/>
              <a:ext cx="1088569" cy="754304"/>
              <a:chOff x="-2502" y="110218"/>
              <a:chExt cx="954732" cy="700426"/>
            </a:xfrm>
          </p:grpSpPr>
          <p:pic>
            <p:nvPicPr>
              <p:cNvPr id="9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2400" y="110218"/>
                <a:ext cx="630099" cy="477611"/>
              </a:xfrm>
              <a:prstGeom prst="rect">
                <a:avLst/>
              </a:prstGeom>
              <a:noFill/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-2502" y="560576"/>
                <a:ext cx="954732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lum bright="-36000" contrast="64000"/>
          </a:blip>
          <a:srcRect/>
          <a:stretch>
            <a:fillRect/>
          </a:stretch>
        </p:blipFill>
        <p:spPr bwMode="auto">
          <a:xfrm>
            <a:off x="1110139" y="979488"/>
            <a:ext cx="4990624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637329" y="4837510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33450" y="958790"/>
            <a:ext cx="339745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Introduction</a:t>
            </a:r>
          </a:p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Objective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of the work</a:t>
            </a:r>
          </a:p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Literature survey</a:t>
            </a:r>
          </a:p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Methodology</a:t>
            </a:r>
          </a:p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Flow Chart</a:t>
            </a:r>
          </a:p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SVM Classifier</a:t>
            </a:r>
          </a:p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Why SVM?</a:t>
            </a:r>
          </a:p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Result</a:t>
            </a:r>
          </a:p>
          <a:p>
            <a:pPr lvl="1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b="1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References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CONTENTS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637329" y="4837510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-16392" y="890980"/>
            <a:ext cx="6560820" cy="374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Bookman Old Style" panose="02050604050505020204" pitchFamily="18" charset="0"/>
                <a:ea typeface="Calibri" pitchFamily="34" charset="0"/>
                <a:cs typeface="Times New Roman" pitchFamily="18" charset="0"/>
              </a:rPr>
              <a:t>Human life is incomplete without emotional     communication. 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Bookman Old Style" panose="02050604050505020204" pitchFamily="18" charset="0"/>
              </a:rPr>
              <a:t>Ten percent of the world’s population are unable to express their emotions through facial expressions.</a:t>
            </a:r>
            <a:endParaRPr lang="en-US" sz="16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Bookman Old Style" panose="02050604050505020204" pitchFamily="18" charset="0"/>
              </a:rPr>
              <a:t>This is due to psychological condition called ‘Alexithymia’.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Bookman Old Style" panose="02050604050505020204" pitchFamily="18" charset="0"/>
              </a:rPr>
              <a:t>Person suffering with Alexithymia cannot express his emotions or feelings even though his biological parameters like B.P, Heart Rate, Blood Viscosity, Pulse Rate are affected due to secretion of Adrenaline.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Introduction 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637329" y="4837510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85750" y="956661"/>
            <a:ext cx="6629399" cy="300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Bookman Old Style" panose="02050604050505020204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lang="en-US" sz="1600" dirty="0">
                <a:latin typeface="Bookman Old Style" panose="02050604050505020204" pitchFamily="18" charset="0"/>
              </a:rPr>
              <a:t>o provide a clear picture about a person’s emotional state who is suffering with Alexithymia.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Bookman Old Style" panose="02050604050505020204" pitchFamily="18" charset="0"/>
              </a:rPr>
              <a:t>This helps to communicate a lot about the person’s internal condition as emotions are the outer make-up of a specific state of mind, and observers can easily evaluate a Person’s emotional state in order to assist him.</a:t>
            </a:r>
            <a:endParaRPr lang="en-US" sz="16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16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itchFamily="34" charset="0"/>
                <a:cs typeface="Times New Roman" pitchFamily="18" charset="0"/>
              </a:rPr>
              <a:t>This helps in bringing the patient out from Alexithymia.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Objective of the Work 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637329" y="4837510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80021" y="1062887"/>
            <a:ext cx="6275379" cy="374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eaLnBrk="0" fontAlgn="base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Andreas Haag, Silke Goronzy, Peter Schaich, and Jason Williams [2], This paper described a method of measuring emotions using bio-sensors, and recognized emotion by comparing B.P, skin conductivity, HRV(Heart rate variability).</a:t>
            </a:r>
          </a:p>
          <a:p>
            <a:pPr lvl="1" algn="just" eaLnBrk="0" fontAlgn="base" hangingPunct="0">
              <a:lnSpc>
                <a:spcPct val="150000"/>
              </a:lnSpc>
            </a:pPr>
            <a:r>
              <a:rPr lang="en-US" sz="1600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i="1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Remarks: This was the initial approach to emotion recognition which is also quite complicated. Later facial expressions are used which is not more feasible in this case. </a:t>
            </a:r>
            <a:endParaRPr lang="en-US" sz="1600" dirty="0"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</a:pPr>
            <a:endParaRPr lang="en-US" sz="1600" dirty="0"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Literature Survey 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637329" y="4837510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6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80021" y="1432218"/>
            <a:ext cx="6275379" cy="300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eaLnBrk="0" fontAlgn="base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M. Xiaoxi, L. Weisi, H. Dongyan, D. Minghui and H. Li, "Facial emotion recognition," 2017 IEEE 2nd International Conference on Signal and Image Processing (ICSIP), Singapore, 2017, pp. 77-81.</a:t>
            </a:r>
          </a:p>
          <a:p>
            <a:pPr lvl="1" algn="just" eaLnBrk="0" fontAlgn="base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i="1" dirty="0"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Remarks: This report has implemented SVM machine  learning classifier using facial expressions which is not much helpful in alexithymic patient.</a:t>
            </a:r>
            <a:endParaRPr lang="en-US" sz="1600" dirty="0"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</a:pPr>
            <a:endParaRPr lang="en-US" sz="1600" dirty="0"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Literature Survey 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2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637329" y="4837510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7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47650" y="1059418"/>
            <a:ext cx="6237279" cy="263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Bookman Old Style" panose="02050604050505020204" pitchFamily="18" charset="0"/>
                <a:ea typeface="Calibri" pitchFamily="34" charset="0"/>
                <a:cs typeface="Times New Roman" pitchFamily="18" charset="0"/>
              </a:rPr>
              <a:t>Considering biological parameters: B.P, Heart Rate, Blood Viscosity, Pulse Rate and training a system to recognize the emotion.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Bookman Old Style" panose="02050604050505020204" pitchFamily="18" charset="0"/>
                <a:ea typeface="Calibri" pitchFamily="34" charset="0"/>
                <a:cs typeface="Times New Roman" pitchFamily="18" charset="0"/>
              </a:rPr>
              <a:t>Applying </a:t>
            </a:r>
            <a:r>
              <a:rPr lang="en-US" sz="1600" dirty="0">
                <a:latin typeface="Bookman Old Style" panose="02050604050505020204" pitchFamily="18" charset="0"/>
              </a:rPr>
              <a:t>SVM classifiers to train the Machine Learning model to get maximum accuracy.</a:t>
            </a:r>
            <a:endParaRPr lang="en-US" sz="16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Bookman Old Style" panose="02050604050505020204" pitchFamily="18" charset="0"/>
                <a:ea typeface="Calibri" pitchFamily="34" charset="0"/>
                <a:cs typeface="Times New Roman" pitchFamily="18" charset="0"/>
              </a:rPr>
              <a:t>Deploying it and creating UI, which takes values and determines the emotion.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Methodology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637329" y="4837510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6" y="285750"/>
            <a:ext cx="582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Flow Chart 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6" name="Flowchart: Display 15">
            <a:extLst>
              <a:ext uri="{FF2B5EF4-FFF2-40B4-BE49-F238E27FC236}">
                <a16:creationId xmlns:a16="http://schemas.microsoft.com/office/drawing/2014/main" id="{F70AEF48-E61B-4B5F-AACC-3137F5141286}"/>
              </a:ext>
            </a:extLst>
          </p:cNvPr>
          <p:cNvSpPr/>
          <p:nvPr/>
        </p:nvSpPr>
        <p:spPr>
          <a:xfrm>
            <a:off x="552450" y="2200583"/>
            <a:ext cx="2438400" cy="2518102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776C0-48F1-4F25-907D-7E834BF5755E}"/>
              </a:ext>
            </a:extLst>
          </p:cNvPr>
          <p:cNvSpPr/>
          <p:nvPr/>
        </p:nvSpPr>
        <p:spPr>
          <a:xfrm>
            <a:off x="4458858" y="907972"/>
            <a:ext cx="1892608" cy="3849370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lowchart: Stored Data 16">
            <a:extLst>
              <a:ext uri="{FF2B5EF4-FFF2-40B4-BE49-F238E27FC236}">
                <a16:creationId xmlns:a16="http://schemas.microsoft.com/office/drawing/2014/main" id="{BE69BCD2-6174-4A10-A121-23AC24EA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187" y="966441"/>
            <a:ext cx="1377950" cy="782637"/>
          </a:xfrm>
          <a:prstGeom prst="flowChartOnlineStorag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Stored Data 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Process 26">
            <a:extLst>
              <a:ext uri="{FF2B5EF4-FFF2-40B4-BE49-F238E27FC236}">
                <a16:creationId xmlns:a16="http://schemas.microsoft.com/office/drawing/2014/main" id="{4B52EFCF-948A-4007-9747-6D02A8B7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074" y="2907158"/>
            <a:ext cx="1400175" cy="650875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GNB Classifier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Decision 28">
            <a:extLst>
              <a:ext uri="{FF2B5EF4-FFF2-40B4-BE49-F238E27FC236}">
                <a16:creationId xmlns:a16="http://schemas.microsoft.com/office/drawing/2014/main" id="{2C6419D6-07C6-40F0-A6CE-4C437503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797" y="3714623"/>
            <a:ext cx="1784727" cy="1033194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Decoding the output of the Trained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Manual Input 29">
            <a:extLst>
              <a:ext uri="{FF2B5EF4-FFF2-40B4-BE49-F238E27FC236}">
                <a16:creationId xmlns:a16="http://schemas.microsoft.com/office/drawing/2014/main" id="{F7C49421-7BF5-4EF5-B928-DB291AE8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2364104"/>
            <a:ext cx="984250" cy="1114425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values to be entered by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Process 30">
            <a:extLst>
              <a:ext uri="{FF2B5EF4-FFF2-40B4-BE49-F238E27FC236}">
                <a16:creationId xmlns:a16="http://schemas.microsoft.com/office/drawing/2014/main" id="{DCF60275-50EF-4B8B-A7CF-80932B0F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632" y="3778329"/>
            <a:ext cx="1343818" cy="889398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Emotion output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AC59A2-7FFA-4032-88F4-ADA25E59C550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>
            <a:off x="5394273" y="2715975"/>
            <a:ext cx="10889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9157CB-BD0B-45CC-BDB7-207D70302DED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394273" y="1749078"/>
            <a:ext cx="10889" cy="19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72D1C8-B4D9-4D79-9FF6-C259F9854ED2}"/>
              </a:ext>
            </a:extLst>
          </p:cNvPr>
          <p:cNvCxnSpPr/>
          <p:nvPr/>
        </p:nvCxnSpPr>
        <p:spPr>
          <a:xfrm>
            <a:off x="2124701" y="3236963"/>
            <a:ext cx="257873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803AC-5A89-4317-943E-E8AE7937715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457450" y="4223028"/>
            <a:ext cx="204941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3010202E-E328-4841-B3AD-797C83D3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21" y="92112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Flowchart: Preparation 24">
            <a:extLst>
              <a:ext uri="{FF2B5EF4-FFF2-40B4-BE49-F238E27FC236}">
                <a16:creationId xmlns:a16="http://schemas.microsoft.com/office/drawing/2014/main" id="{850F129A-B2DC-4C4A-A037-97417CA093B5}"/>
              </a:ext>
            </a:extLst>
          </p:cNvPr>
          <p:cNvSpPr/>
          <p:nvPr/>
        </p:nvSpPr>
        <p:spPr>
          <a:xfrm>
            <a:off x="4506860" y="1945085"/>
            <a:ext cx="1774825" cy="770890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testing using GNB Classifier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C4D612-01D9-4455-A5D2-0D030D03322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405161" y="3558033"/>
            <a:ext cx="1" cy="1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Box 2065">
            <a:extLst>
              <a:ext uri="{FF2B5EF4-FFF2-40B4-BE49-F238E27FC236}">
                <a16:creationId xmlns:a16="http://schemas.microsoft.com/office/drawing/2014/main" id="{CA3A30DB-411B-4801-B8C1-E210A387F8EB}"/>
              </a:ext>
            </a:extLst>
          </p:cNvPr>
          <p:cNvSpPr txBox="1"/>
          <p:nvPr/>
        </p:nvSpPr>
        <p:spPr>
          <a:xfrm>
            <a:off x="1390650" y="1877859"/>
            <a:ext cx="98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44816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3"/>
          <p:cNvSpPr txBox="1"/>
          <p:nvPr/>
        </p:nvSpPr>
        <p:spPr>
          <a:xfrm>
            <a:off x="6637329" y="4837510"/>
            <a:ext cx="1600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4422" y="84952"/>
            <a:ext cx="6986457" cy="5096649"/>
            <a:chOff x="43708" y="142101"/>
            <a:chExt cx="8871692" cy="5096649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28600" y="4851400"/>
              <a:ext cx="8686800" cy="6350"/>
            </a:xfrm>
            <a:prstGeom prst="line">
              <a:avLst/>
            </a:prstGeom>
            <a:ln>
              <a:solidFill>
                <a:srgbClr val="FC9728"/>
              </a:solidFill>
            </a:ln>
            <a:effectLst>
              <a:outerShdw blurRad="990600" sx="1000" sy="1000" rotWithShape="0">
                <a:srgbClr val="000000"/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Slide Number Placeholder 11"/>
            <p:cNvSpPr txBox="1">
              <a:spLocks/>
            </p:cNvSpPr>
            <p:nvPr/>
          </p:nvSpPr>
          <p:spPr bwMode="auto">
            <a:xfrm>
              <a:off x="152400" y="4841875"/>
              <a:ext cx="6096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300" b="1" i="1" dirty="0">
                  <a:solidFill>
                    <a:srgbClr val="000000"/>
                  </a:solidFill>
                  <a:latin typeface="Bookman Old Style" pitchFamily="18" charset="0"/>
                  <a:cs typeface="Times New Roman" pitchFamily="18" charset="0"/>
                </a:rPr>
                <a:t>Department of ECE</a:t>
              </a:r>
              <a:endParaRPr lang="en-US" sz="1300" i="1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>
            <a:xfrm>
              <a:off x="43708" y="142101"/>
              <a:ext cx="1141623" cy="726503"/>
              <a:chOff x="35832" y="136033"/>
              <a:chExt cx="1001263" cy="674611"/>
            </a:xfrm>
          </p:grpSpPr>
          <p:pic>
            <p:nvPicPr>
              <p:cNvPr id="14" name="Picture 2" descr="C:\Users\student\Desktop\MLRITM Logo.JP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8443" y="136033"/>
                <a:ext cx="678922" cy="477611"/>
              </a:xfrm>
              <a:prstGeom prst="rect">
                <a:avLst/>
              </a:prstGeom>
              <a:noFill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5832" y="560576"/>
                <a:ext cx="1001263" cy="25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1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okman Old Style" pitchFamily="18" charset="0"/>
                    <a:ea typeface="+mn-ea"/>
                    <a:cs typeface="Times New Roman" pitchFamily="18" charset="0"/>
                  </a:rPr>
                  <a:t>MLRITM</a:t>
                </a:r>
                <a:endParaRPr lang="en-US" sz="1150" dirty="0"/>
              </a:p>
            </p:txBody>
          </p:sp>
        </p:grp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2255" y="1150779"/>
            <a:ext cx="663637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This is a conditional probability based algorithm. It is the most widely used and fastest algorithm since it uses less training data and strong independence assumptions.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In this case, a built in function called </a:t>
            </a:r>
            <a:r>
              <a:rPr lang="en-US" sz="1600" dirty="0" err="1">
                <a:latin typeface="Bookman Old Style" panose="02050604050505020204" pitchFamily="18" charset="0"/>
              </a:rPr>
              <a:t>MultinomialNaïveBayes</a:t>
            </a:r>
            <a:r>
              <a:rPr lang="en-US" sz="1600" dirty="0">
                <a:latin typeface="Bookman Old Style" panose="02050604050505020204" pitchFamily="18" charset="0"/>
              </a:rPr>
              <a:t> is used.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It has 2 main functions. The first function is used to train the multinomial Naïve Bayes model based on the feature extraction and count vector.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The next step is to assign score each term.</a:t>
            </a:r>
          </a:p>
          <a:p>
            <a:endParaRPr lang="en-US" sz="1600" dirty="0"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0015" y="819150"/>
            <a:ext cx="6840856" cy="6350"/>
          </a:xfrm>
          <a:prstGeom prst="line">
            <a:avLst/>
          </a:prstGeom>
          <a:ln>
            <a:solidFill>
              <a:srgbClr val="FC9728"/>
            </a:solidFill>
          </a:ln>
          <a:effectLst>
            <a:outerShdw blurRad="990600" sx="1000" sy="1000" rotWithShape="0">
              <a:srgbClr val="000000"/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0105" y="285750"/>
            <a:ext cx="6180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Naïve Bayes</a:t>
            </a:r>
            <a:r>
              <a:rPr lang="en-US" sz="2000" dirty="0">
                <a:solidFill>
                  <a:srgbClr val="0070C0"/>
                </a:solidFill>
                <a:latin typeface="Bookman Old Style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Classifier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791</Words>
  <Application>Microsoft Office PowerPoint</Application>
  <PresentationFormat>Custom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MANISH REDDY LETHAKULA</cp:lastModifiedBy>
  <cp:revision>141</cp:revision>
  <dcterms:created xsi:type="dcterms:W3CDTF">2018-11-27T10:04:50Z</dcterms:created>
  <dcterms:modified xsi:type="dcterms:W3CDTF">2021-02-22T03:43:21Z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2018-11-27T00:00:00Z</vt:filetime>
  </property>
</Properties>
</file>