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75" r:id="rId8"/>
    <p:sldId id="265" r:id="rId9"/>
    <p:sldId id="267" r:id="rId10"/>
    <p:sldId id="261" r:id="rId11"/>
    <p:sldId id="269" r:id="rId12"/>
    <p:sldId id="262" r:id="rId13"/>
    <p:sldId id="270" r:id="rId14"/>
    <p:sldId id="271" r:id="rId15"/>
    <p:sldId id="276" r:id="rId16"/>
    <p:sldId id="272" r:id="rId17"/>
    <p:sldId id="273" r:id="rId18"/>
    <p:sldId id="274" r:id="rId19"/>
    <p:sldId id="263" r:id="rId20"/>
    <p:sldId id="26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061" autoAdjust="0"/>
  </p:normalViewPr>
  <p:slideViewPr>
    <p:cSldViewPr snapToGrid="0" snapToObjects="1">
      <p:cViewPr varScale="1">
        <p:scale>
          <a:sx n="65" d="100"/>
          <a:sy n="65" d="100"/>
        </p:scale>
        <p:origin x="91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16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692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41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05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16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06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45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64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11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734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45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18047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WEBSITE MUA BÁN ĐỒ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GỖ QUA SỬ DỤNG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8765" y="4362557"/>
            <a:ext cx="10058400" cy="1920256"/>
          </a:xfrm>
        </p:spPr>
        <p:txBody>
          <a:bodyPr>
            <a:noAutofit/>
          </a:bodyPr>
          <a:lstStyle/>
          <a:p>
            <a:r>
              <a:rPr lang="vi-VN" sz="1600" dirty="0">
                <a:solidFill>
                  <a:schemeClr val="bg2"/>
                </a:solidFill>
                <a:cs typeface="Times New Roman" panose="02020603050405020304" pitchFamily="18" charset="0"/>
              </a:rPr>
              <a:t>S</a:t>
            </a:r>
            <a:r>
              <a:rPr lang="en-US" sz="1600" dirty="0">
                <a:solidFill>
                  <a:schemeClr val="bg2"/>
                </a:solidFill>
                <a:cs typeface="Times New Roman" panose="02020603050405020304" pitchFamily="18" charset="0"/>
              </a:rPr>
              <a:t>VTH</a:t>
            </a:r>
            <a:r>
              <a:rPr lang="vi-VN" sz="1600" dirty="0">
                <a:solidFill>
                  <a:schemeClr val="bg2"/>
                </a:solidFill>
                <a:cs typeface="Times New Roman" panose="02020603050405020304" pitchFamily="18" charset="0"/>
              </a:rPr>
              <a:t>: Huỳnh Nguyễn Lê Thanh  </a:t>
            </a:r>
          </a:p>
          <a:p>
            <a:r>
              <a:rPr lang="vi-VN" sz="1600" dirty="0">
                <a:solidFill>
                  <a:schemeClr val="bg2"/>
                </a:solidFill>
                <a:cs typeface="Times New Roman" panose="02020603050405020304" pitchFamily="18" charset="0"/>
              </a:rPr>
              <a:t>MSSV: 170122196  </a:t>
            </a:r>
          </a:p>
          <a:p>
            <a:r>
              <a:rPr lang="vi-VN" sz="1600" dirty="0">
                <a:solidFill>
                  <a:schemeClr val="bg2"/>
                </a:solidFill>
                <a:cs typeface="Times New Roman" panose="02020603050405020304" pitchFamily="18" charset="0"/>
              </a:rPr>
              <a:t>Lớp: DX22TT5 – Khóa IX  </a:t>
            </a:r>
          </a:p>
          <a:p>
            <a:r>
              <a:rPr lang="vi-VN" sz="1600" dirty="0">
                <a:solidFill>
                  <a:schemeClr val="bg2"/>
                </a:solidFill>
                <a:cs typeface="Times New Roman" panose="02020603050405020304" pitchFamily="18" charset="0"/>
              </a:rPr>
              <a:t>Giảng viên hướng dẫn: TS. Nguyễn Nhứt Lam  </a:t>
            </a:r>
          </a:p>
          <a:p>
            <a:r>
              <a:rPr lang="vi-VN" sz="1600" dirty="0">
                <a:solidFill>
                  <a:schemeClr val="bg2"/>
                </a:solidFill>
                <a:cs typeface="Times New Roman" panose="02020603050405020304" pitchFamily="18" charset="0"/>
              </a:rPr>
              <a:t>Trà Vinh, tháng 07 năm 2025</a:t>
            </a:r>
            <a:endParaRPr sz="1600" dirty="0">
              <a:solidFill>
                <a:schemeClr val="bg2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/>
              <a:t>THIẾT KẾ HỆ THỐNG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j-lt"/>
              </a:rPr>
              <a:t>Các </a:t>
            </a:r>
            <a:r>
              <a:rPr lang="en-US" b="1" dirty="0" err="1">
                <a:latin typeface="+mj-lt"/>
              </a:rPr>
              <a:t>trang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chính</a:t>
            </a:r>
            <a:r>
              <a:rPr lang="en-US" b="1" dirty="0">
                <a:latin typeface="+mj-lt"/>
              </a:rPr>
              <a:t> :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- Trang </a:t>
            </a:r>
            <a:r>
              <a:rPr lang="en-US" dirty="0" err="1">
                <a:latin typeface="+mj-lt"/>
              </a:rPr>
              <a:t>chủ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- Danh </a:t>
            </a:r>
            <a:r>
              <a:rPr lang="en-US" dirty="0" err="1">
                <a:latin typeface="+mj-lt"/>
              </a:rPr>
              <a:t>mục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phẩm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- Trang chi </a:t>
            </a:r>
            <a:r>
              <a:rPr lang="en-US" dirty="0" err="1">
                <a:latin typeface="+mj-lt"/>
              </a:rPr>
              <a:t>tiết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phẩm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- </a:t>
            </a:r>
            <a:r>
              <a:rPr lang="en-US" dirty="0" err="1">
                <a:latin typeface="+mj-lt"/>
              </a:rPr>
              <a:t>Giỏ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hàng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- Trang </a:t>
            </a:r>
            <a:r>
              <a:rPr lang="en-US" dirty="0" err="1">
                <a:latin typeface="+mj-lt"/>
              </a:rPr>
              <a:t>quản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trị</a:t>
            </a:r>
            <a:endParaRPr lang="en-US" dirty="0">
              <a:latin typeface="+mj-lt"/>
            </a:endParaRPr>
          </a:p>
        </p:txBody>
      </p:sp>
      <p:pic>
        <p:nvPicPr>
          <p:cNvPr id="6" name="Hình ảnh 5" descr="Ảnh có chứa văn bản, biểu đồ, Hình chữ nhật, Kế hoạch&#10;&#10;Nội dung do AI tạo ra có thể không chính xác.">
            <a:extLst>
              <a:ext uri="{FF2B5EF4-FFF2-40B4-BE49-F238E27FC236}">
                <a16:creationId xmlns:a16="http://schemas.microsoft.com/office/drawing/2014/main" id="{BE00E5D8-1070-39AC-2491-50BE8AC55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744" y="2180496"/>
            <a:ext cx="8054063" cy="396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71751-CA11-B90A-3CC3-6CB9FD2C8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3481E-EE18-D346-3234-E5FEE7707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/>
              <a:t>THIẾT KẾ HỆ THỐNG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D5DC3-BB5D-8E93-F409-85A9F16DE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>
                <a:latin typeface="+mj-lt"/>
              </a:rPr>
              <a:t>Thiết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kế</a:t>
            </a:r>
            <a:r>
              <a:rPr lang="en-US" b="1" dirty="0">
                <a:latin typeface="+mj-lt"/>
              </a:rPr>
              <a:t> UI/UX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- </a:t>
            </a:r>
            <a:r>
              <a:rPr lang="en-US" dirty="0" err="1">
                <a:latin typeface="+mj-lt"/>
              </a:rPr>
              <a:t>Màu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chủ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đạo</a:t>
            </a:r>
            <a:r>
              <a:rPr lang="en-US" dirty="0">
                <a:latin typeface="+mj-lt"/>
              </a:rPr>
              <a:t>: </a:t>
            </a:r>
            <a:r>
              <a:rPr lang="en-US" dirty="0" err="1">
                <a:latin typeface="+mj-lt"/>
              </a:rPr>
              <a:t>Nâu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gỗ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kem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nhạt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- Font </a:t>
            </a:r>
            <a:r>
              <a:rPr lang="en-US" dirty="0" err="1">
                <a:latin typeface="+mj-lt"/>
              </a:rPr>
              <a:t>chữ</a:t>
            </a:r>
            <a:r>
              <a:rPr lang="en-US" dirty="0">
                <a:latin typeface="+mj-lt"/>
              </a:rPr>
              <a:t>: Roboto/Times New Roman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- Giao </a:t>
            </a:r>
            <a:r>
              <a:rPr lang="en-US" dirty="0" err="1">
                <a:latin typeface="+mj-lt"/>
              </a:rPr>
              <a:t>diện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thân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thiện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dễ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dùng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- Responsive </a:t>
            </a:r>
            <a:r>
              <a:rPr lang="en-US" dirty="0" err="1">
                <a:latin typeface="+mj-lt"/>
              </a:rPr>
              <a:t>trên</a:t>
            </a:r>
            <a:r>
              <a:rPr lang="en-US" dirty="0">
                <a:latin typeface="+mj-lt"/>
              </a:rPr>
              <a:t> PC &amp; </a:t>
            </a:r>
            <a:r>
              <a:rPr lang="en-US" dirty="0" err="1">
                <a:latin typeface="+mj-lt"/>
              </a:rPr>
              <a:t>thiết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bị</a:t>
            </a:r>
            <a:r>
              <a:rPr lang="en-US" dirty="0">
                <a:latin typeface="+mj-lt"/>
              </a:rPr>
              <a:t> di </a:t>
            </a:r>
            <a:r>
              <a:rPr lang="en-US" dirty="0" err="1">
                <a:latin typeface="+mj-lt"/>
              </a:rPr>
              <a:t>động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pic>
        <p:nvPicPr>
          <p:cNvPr id="6" name="Hình ảnh 5" descr="Ảnh có chứa văn bản, ảnh chụp màn hình, bầu trời&#10;&#10;Nội dung do AI tạo ra có thể không chính xác.">
            <a:extLst>
              <a:ext uri="{FF2B5EF4-FFF2-40B4-BE49-F238E27FC236}">
                <a16:creationId xmlns:a16="http://schemas.microsoft.com/office/drawing/2014/main" id="{8792E5E9-CE03-B604-B874-424EFEC24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809" y="2282934"/>
            <a:ext cx="7039999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08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TRIỂN KHAI &amp;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 dirty="0">
                <a:latin typeface="+mj-lt"/>
              </a:rPr>
              <a:t>Công cụ </a:t>
            </a:r>
            <a:r>
              <a:rPr lang="en-US" dirty="0" err="1">
                <a:latin typeface="+mj-lt"/>
              </a:rPr>
              <a:t>triển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khai</a:t>
            </a:r>
            <a:r>
              <a:rPr lang="en-US" dirty="0">
                <a:latin typeface="+mj-lt"/>
              </a:rPr>
              <a:t> :</a:t>
            </a:r>
            <a:r>
              <a:rPr lang="vi-VN" dirty="0">
                <a:latin typeface="+mj-lt"/>
              </a:rPr>
              <a:t>
- XAMPP, </a:t>
            </a:r>
            <a:r>
              <a:rPr lang="vi-VN" dirty="0" err="1">
                <a:latin typeface="+mj-lt"/>
              </a:rPr>
              <a:t>PHPMyAdmin</a:t>
            </a:r>
            <a:r>
              <a:rPr lang="vi-VN" dirty="0">
                <a:latin typeface="+mj-lt"/>
              </a:rPr>
              <a:t>.
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282286FF-E4F5-6473-BF23-1CCFC98DD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87" y="1981961"/>
            <a:ext cx="6754168" cy="44869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83977F-94AB-0F22-42D9-05B188F1D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5BA82-CB70-2A5F-025A-BDC30D00B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4395019"/>
            <a:ext cx="11029616" cy="865108"/>
          </a:xfrm>
          <a:solidFill>
            <a:schemeClr val="accent1"/>
          </a:solidFill>
        </p:spPr>
        <p:txBody>
          <a:bodyPr/>
          <a:lstStyle/>
          <a:p>
            <a:r>
              <a:rPr lang="vi-V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 KHAI &amp; DEMO</a:t>
            </a:r>
          </a:p>
        </p:txBody>
      </p:sp>
      <p:sp>
        <p:nvSpPr>
          <p:cNvPr id="8" name="Chỗ dành sẵn cho Hình ảnh 7">
            <a:extLst>
              <a:ext uri="{FF2B5EF4-FFF2-40B4-BE49-F238E27FC236}">
                <a16:creationId xmlns:a16="http://schemas.microsoft.com/office/drawing/2014/main" id="{C622B980-E84A-1EE4-7708-F5DC27BEE946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037C7-E797-33AD-B5B3-07C3ECD91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1192" y="5515897"/>
            <a:ext cx="11029617" cy="10176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err="1">
                <a:latin typeface="+mj-lt"/>
              </a:rPr>
              <a:t>Cơ</a:t>
            </a:r>
            <a:r>
              <a:rPr lang="en-US" sz="1800" b="1" dirty="0">
                <a:latin typeface="+mj-lt"/>
              </a:rPr>
              <a:t> </a:t>
            </a:r>
            <a:r>
              <a:rPr lang="en-US" sz="1800" b="1" dirty="0" err="1">
                <a:latin typeface="+mj-lt"/>
              </a:rPr>
              <a:t>sở</a:t>
            </a:r>
            <a:r>
              <a:rPr lang="en-US" sz="1800" b="1" dirty="0">
                <a:latin typeface="+mj-lt"/>
              </a:rPr>
              <a:t> </a:t>
            </a:r>
            <a:r>
              <a:rPr lang="en-US" sz="1800" b="1" dirty="0" err="1">
                <a:latin typeface="+mj-lt"/>
              </a:rPr>
              <a:t>dữ</a:t>
            </a:r>
            <a:r>
              <a:rPr lang="en-US" sz="1800" b="1" dirty="0">
                <a:latin typeface="+mj-lt"/>
              </a:rPr>
              <a:t> </a:t>
            </a:r>
            <a:r>
              <a:rPr lang="en-US" sz="1800" b="1" dirty="0" err="1">
                <a:latin typeface="+mj-lt"/>
              </a:rPr>
              <a:t>liệu</a:t>
            </a:r>
            <a:r>
              <a:rPr lang="en-US" sz="1800" b="1" dirty="0">
                <a:latin typeface="+mj-lt"/>
              </a:rPr>
              <a:t> </a:t>
            </a:r>
            <a:r>
              <a:rPr lang="vi-VN" sz="1800" dirty="0">
                <a:latin typeface="+mj-lt"/>
              </a:rPr>
              <a:t>
</a:t>
            </a:r>
            <a:r>
              <a:rPr lang="en-US" sz="1800" dirty="0">
                <a:latin typeface="+mj-lt"/>
              </a:rPr>
              <a:t>- </a:t>
            </a:r>
            <a:r>
              <a:rPr lang="en-US" sz="1800" dirty="0" err="1">
                <a:latin typeface="+mj-lt"/>
              </a:rPr>
              <a:t>Bảng</a:t>
            </a:r>
            <a:r>
              <a:rPr lang="en-US" sz="1800" dirty="0">
                <a:latin typeface="+mj-lt"/>
              </a:rPr>
              <a:t> users, products, orders, </a:t>
            </a:r>
            <a:r>
              <a:rPr lang="en-US" sz="1800" dirty="0" err="1">
                <a:latin typeface="+mj-lt"/>
              </a:rPr>
              <a:t>order_details</a:t>
            </a:r>
            <a:r>
              <a:rPr lang="en-US" sz="1800" dirty="0">
                <a:latin typeface="+mj-lt"/>
              </a:rPr>
              <a:t>, categories</a:t>
            </a:r>
            <a:r>
              <a:rPr lang="vi-VN" sz="1800" dirty="0">
                <a:latin typeface="+mj-lt"/>
              </a:rPr>
              <a:t>
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07933C4F-A8F1-E5A5-EF18-6B4BACD4B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18" y="599725"/>
            <a:ext cx="11290858" cy="355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301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E52CBA-0E74-A1DF-E2BD-B0861F80A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F0760-6BE9-0AB1-D752-298C3CBEB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TRIỂN KHAI &amp;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4FE3A-1FD7-B79A-2E78-280EE6863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 dirty="0" err="1">
                <a:latin typeface="+mj-lt"/>
              </a:rPr>
              <a:t>Demo</a:t>
            </a:r>
            <a:r>
              <a:rPr lang="vi-VN" dirty="0">
                <a:latin typeface="+mj-lt"/>
              </a:rPr>
              <a:t> chức năng:
- Đăng nhập/đăng ký</a:t>
            </a:r>
          </a:p>
        </p:txBody>
      </p:sp>
      <p:pic>
        <p:nvPicPr>
          <p:cNvPr id="6" name="Hình ảnh 5" descr="Ảnh có chứa văn bản, ảnh chụp màn hình, phần mềm, Phần mềm đa phương tiện&#10;&#10;Nội dung do AI tạo ra có thể không chính xác.">
            <a:extLst>
              <a:ext uri="{FF2B5EF4-FFF2-40B4-BE49-F238E27FC236}">
                <a16:creationId xmlns:a16="http://schemas.microsoft.com/office/drawing/2014/main" id="{A9D60247-21F0-9B4D-8312-6C5629578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788" y="2150381"/>
            <a:ext cx="4548421" cy="2557238"/>
          </a:xfrm>
          <a:prstGeom prst="rect">
            <a:avLst/>
          </a:prstGeom>
        </p:spPr>
      </p:pic>
      <p:pic>
        <p:nvPicPr>
          <p:cNvPr id="8" name="Hình ảnh 7" descr="Ảnh có chứa văn bản, ảnh chụp màn hình, phần mềm, Biểu tượng máy tính&#10;&#10;Nội dung do AI tạo ra có thể không chính xác.">
            <a:extLst>
              <a:ext uri="{FF2B5EF4-FFF2-40B4-BE49-F238E27FC236}">
                <a16:creationId xmlns:a16="http://schemas.microsoft.com/office/drawing/2014/main" id="{4217BA4E-74FF-B916-6533-6B79263BB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954" y="4019647"/>
            <a:ext cx="4548421" cy="255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616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5D689-AD2A-53D3-EC99-6D10D046D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0745A-DB8E-5286-C022-1B5794A14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TRIỂN KHAI &amp;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A649F-17E5-78E8-6905-965A8EF0D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 dirty="0" err="1">
                <a:latin typeface="+mj-lt"/>
              </a:rPr>
              <a:t>Demo</a:t>
            </a:r>
            <a:r>
              <a:rPr lang="vi-VN" dirty="0">
                <a:latin typeface="+mj-lt"/>
              </a:rPr>
              <a:t> chức năng:
- Đăng bán và quản lý sản phẩm</a:t>
            </a:r>
          </a:p>
        </p:txBody>
      </p:sp>
      <p:pic>
        <p:nvPicPr>
          <p:cNvPr id="5" name="Hình ảnh 4" descr="Ảnh có chứa văn bản, ảnh chụp màn hình, phần mềm, Biểu tượng máy tính&#10;&#10;Nội dung do AI tạo ra có thể không chính xác.">
            <a:extLst>
              <a:ext uri="{FF2B5EF4-FFF2-40B4-BE49-F238E27FC236}">
                <a16:creationId xmlns:a16="http://schemas.microsoft.com/office/drawing/2014/main" id="{218CBD80-A674-B394-498B-94419B4B3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761" y="1874181"/>
            <a:ext cx="4439265" cy="2495868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1D25A3AD-C578-5C9F-B125-D80572A67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393" y="4166682"/>
            <a:ext cx="4951932" cy="249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9958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A5AFD2-7878-DDB6-C9BC-2F2D856DB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277D4-3E04-7DED-6BBE-4CD308EAB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TRIỂN KHAI &amp;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70052-6989-7DDC-C731-37CB6FE52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Trang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4" descr="Ảnh có chứa văn bản, ảnh chụp màn hình, đồ đạc, phần mềm&#10;&#10;Nội dung do AI tạo ra có thể không chính xác.">
            <a:extLst>
              <a:ext uri="{FF2B5EF4-FFF2-40B4-BE49-F238E27FC236}">
                <a16:creationId xmlns:a16="http://schemas.microsoft.com/office/drawing/2014/main" id="{A52ED3B8-26AB-2246-95CD-022CAEE47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201" y="1893893"/>
            <a:ext cx="8170607" cy="459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847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BC462-64C3-7718-4290-51A31677F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ED91D-EA64-658F-3E34-6BEFA731D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TRIỂN KHAI &amp;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AA2BC-A3E6-F8CE-137E-0C4731BF1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Trang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Hình ảnh 4" descr="Ảnh có chứa văn bản, ảnh chụp màn hình, phần mềm, Trang web&#10;&#10;Nội dung do AI tạo ra có thể không chính xác.">
            <a:extLst>
              <a:ext uri="{FF2B5EF4-FFF2-40B4-BE49-F238E27FC236}">
                <a16:creationId xmlns:a16="http://schemas.microsoft.com/office/drawing/2014/main" id="{2A626B49-B3CD-0FEE-0190-F685E53DB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419" y="2005554"/>
            <a:ext cx="8170388" cy="459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628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7BCFE-2CF7-EFDC-9FF5-E373F8092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B4973-B012-3DDE-4BD0-4A54EA6DF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TRIỂN KHAI &amp;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ECEF9-5BAA-AC15-77E2-BEAECEFA5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Trang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Hình ảnh 5" descr="Ảnh có chứa văn bản, ảnh chụp màn hình, phần mềm, Trang web&#10;&#10;Nội dung do AI tạo ra có thể không chính xác.">
            <a:extLst>
              <a:ext uri="{FF2B5EF4-FFF2-40B4-BE49-F238E27FC236}">
                <a16:creationId xmlns:a16="http://schemas.microsoft.com/office/drawing/2014/main" id="{BAF8A4F9-177F-8170-FA73-06D9FB23D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419" y="1977957"/>
            <a:ext cx="8170388" cy="459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2515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 &amp; HƯỚNG PHÁT TRIỂN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043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đạt được: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
-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hoạt động ổn định trên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Đáp ứng nhu cầu cơ bản của người dùng và quản trị viên
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Hạn chế: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
- Chưa tích hợp thanh toán trực tuyến</a:t>
            </a:r>
          </a:p>
          <a:p>
            <a:pPr marL="0" indent="0">
              <a:buNone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Chưa tối ưu UI/UX trên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mobile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
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Định hướng phát triển: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
- Tích hợp cổng thanh toán (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Momo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VNPAY)</a:t>
            </a:r>
          </a:p>
          <a:p>
            <a:pPr marL="0" indent="0">
              <a:buNone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Phát triển ứng dụng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mobile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Tăng cường bảo mật, AI gợi ý sản phẩm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MỤC LỤC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Demo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LỜI CẢM ƠN !</a:t>
            </a: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EF8417E6-05D6-1AA2-B3AF-B74C5FC2139C}"/>
              </a:ext>
            </a:extLst>
          </p:cNvPr>
          <p:cNvSpPr txBox="1"/>
          <p:nvPr/>
        </p:nvSpPr>
        <p:spPr>
          <a:xfrm>
            <a:off x="1097280" y="2551837"/>
            <a:ext cx="100584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000" dirty="0">
                <a:solidFill>
                  <a:schemeClr val="accent1"/>
                </a:solidFill>
                <a:latin typeface="+mj-lt"/>
              </a:rPr>
              <a:t>Em xin gửi lời cảm ơn chân thành đến:</a:t>
            </a:r>
          </a:p>
          <a:p>
            <a:r>
              <a:rPr lang="vi-VN" sz="2000" dirty="0">
                <a:solidFill>
                  <a:schemeClr val="accent1"/>
                </a:solidFill>
                <a:latin typeface="+mj-lt"/>
              </a:rPr>
              <a:t>- Thầy TS. Nguyễn Nhứt Lam đã tận tình hướng dẫn</a:t>
            </a:r>
          </a:p>
          <a:p>
            <a:r>
              <a:rPr lang="vi-VN" sz="2000" dirty="0">
                <a:solidFill>
                  <a:schemeClr val="accent1"/>
                </a:solidFill>
                <a:latin typeface="+mj-lt"/>
              </a:rPr>
              <a:t>- Quý thầy cô khoa Kỹ thuật và Công nghệ</a:t>
            </a:r>
          </a:p>
          <a:p>
            <a:r>
              <a:rPr lang="vi-VN" sz="2000" dirty="0">
                <a:solidFill>
                  <a:schemeClr val="accent1"/>
                </a:solidFill>
                <a:latin typeface="+mj-lt"/>
              </a:rPr>
              <a:t>- Gia đình và bạn bè đã luôn động viên, hỗ trợ</a:t>
            </a:r>
          </a:p>
          <a:p>
            <a:endParaRPr lang="vi-VN" sz="2000" dirty="0">
              <a:latin typeface="+mj-lt"/>
            </a:endParaRPr>
          </a:p>
          <a:p>
            <a:r>
              <a:rPr lang="vi-VN" sz="2000" dirty="0">
                <a:latin typeface="+mj-lt"/>
              </a:rPr>
              <a:t>Trân trọng cảm ơn!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ĐẶT VẤN ĐỀ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Lý do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Nhu cầu trao đổi và mua bán đồ gỗ cũ ngày càng tăng.</a:t>
            </a:r>
          </a:p>
          <a:p>
            <a:pPr marL="0" indent="0">
              <a:buNone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Thị trường đồ gỗ qua sử dụng hiện còn rời rạc, thiếu minh bạch.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Mục tiêu: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Xây dựng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thương mại điện tử đơn giản cho đồ gỗ đã qua sử dụng.</a:t>
            </a:r>
          </a:p>
          <a:p>
            <a:pPr marL="0" indent="0">
              <a:buNone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Đáp ứng nhu cầu đăng bán, tìm kiếm, quản lý đơn hàng.
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Phạm vi ứng dụng:</a:t>
            </a:r>
          </a:p>
          <a:p>
            <a:pPr marL="0" indent="0">
              <a:buNone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Tập trung phát triển giao diện và chức năng cơ bản.</a:t>
            </a:r>
          </a:p>
          <a:p>
            <a:pPr marL="0" indent="0">
              <a:buNone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Triển khai trên môi trường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CƠ SỞ LÝ THUYẾT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Công nghệ sử dụng: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PHP: Xử lý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phía máy chủ</a:t>
            </a:r>
          </a:p>
          <a:p>
            <a:pPr marL="0" indent="0">
              <a:buNone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Quản lý cơ sở dữ liệu</a:t>
            </a:r>
          </a:p>
          <a:p>
            <a:pPr marL="0" indent="0">
              <a:buNone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HTML/CSS: Giao diện người dùng</a:t>
            </a:r>
          </a:p>
          <a:p>
            <a:pPr marL="0" indent="0">
              <a:buNone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Tương tác động</a:t>
            </a:r>
          </a:p>
          <a:p>
            <a:pPr marL="0" indent="0">
              <a:buNone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XAMPP: Môi trường phát triển cục bộ
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-Server: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-Server: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gửi yêu cầu, Server xử lý và trả kết quả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b="1" dirty="0"/>
              <a:t>PHÂN TÍCH HỆ THỐNG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 b="1" dirty="0">
                <a:latin typeface="Calibri" panose="020F0502020204030204" pitchFamily="34" charset="0"/>
                <a:cs typeface="Calibri" panose="020F0502020204030204" pitchFamily="34" charset="0"/>
              </a:rPr>
              <a:t>Chức năng người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mua</a:t>
            </a:r>
            <a:r>
              <a:rPr lang="vi-VN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- Đăng ký, đăng nhập, tìm kiếm sản phẩm</a:t>
            </a:r>
          </a:p>
          <a:p>
            <a:pPr marL="0" indent="0">
              <a:buNone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- Xem chi tiết, thêm giỏ hàng, đặt hàng</a:t>
            </a:r>
          </a:p>
          <a:p>
            <a:pPr marL="0" indent="0">
              <a:buNone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- Quản lý đơn hàng, đánh giá sản phẩm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Hình ảnh 5" descr="Ảnh có chứa văn bản, biểu đồ, ảnh chụp màn hình, Song song&#10;&#10;Nội dung do AI tạo ra có thể không chính xác.">
            <a:extLst>
              <a:ext uri="{FF2B5EF4-FFF2-40B4-BE49-F238E27FC236}">
                <a16:creationId xmlns:a16="http://schemas.microsoft.com/office/drawing/2014/main" id="{B62C8CCF-A9CF-015D-D782-EBC2BFBEF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891" y="1917290"/>
            <a:ext cx="4689526" cy="48064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85758-48E7-CEBA-87A5-23DA45051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BD1A6-D219-913B-D1D2-F568763AC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b="1" dirty="0"/>
              <a:t>PHÂN TÍCH HỆ THỐNG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8D1C3-5CA0-DF2E-A4CC-AC234F5F8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vi-VN" b="1" dirty="0">
                <a:latin typeface="Calibri" panose="020F0502020204030204" pitchFamily="34" charset="0"/>
                <a:cs typeface="Calibri" panose="020F0502020204030204" pitchFamily="34" charset="0"/>
              </a:rPr>
              <a:t>Chức năng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bán</a:t>
            </a:r>
            <a:r>
              <a:rPr lang="vi-VN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- Đăng bán, quản lý sản phẩm</a:t>
            </a:r>
          </a:p>
          <a:p>
            <a:pPr marL="0" indent="0">
              <a:buNone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- Theo dõi đơn hàng đã bán
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Hình ảnh 5" descr="Ảnh có chứa văn bản, ảnh chụp màn hình, biểu đồ, hàng&#10;&#10;Nội dung do AI tạo ra có thể không chính xác.">
            <a:extLst>
              <a:ext uri="{FF2B5EF4-FFF2-40B4-BE49-F238E27FC236}">
                <a16:creationId xmlns:a16="http://schemas.microsoft.com/office/drawing/2014/main" id="{8F930623-DD53-C922-1940-CB72C14E2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173" y="2050025"/>
            <a:ext cx="5486399" cy="452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726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27999-3B23-CD5E-3E84-076D8191DE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6F5A4-3B59-8078-8F6E-97C8677A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b="1" dirty="0"/>
              <a:t>PHÂN TÍCH HỆ THỐNG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EBB4A-6CA8-6D6B-4968-825642425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Quản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trị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viên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(admin)</a:t>
            </a:r>
            <a:r>
              <a:rPr lang="vi-VN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- Quản lý người dùng, sản phẩm, đơn hàng</a:t>
            </a:r>
          </a:p>
          <a:p>
            <a:pPr marL="0" indent="0">
              <a:buNone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- Duyệt bài đăng, thống kê doanh thu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Hình ảnh 5" descr="Ảnh có chứa văn bản, biểu đồ, hàng, ảnh chụp màn hình&#10;&#10;Nội dung do AI tạo ra có thể không chính xác.">
            <a:extLst>
              <a:ext uri="{FF2B5EF4-FFF2-40B4-BE49-F238E27FC236}">
                <a16:creationId xmlns:a16="http://schemas.microsoft.com/office/drawing/2014/main" id="{2E5E079B-D35E-6A9B-DD0C-27BA5AFAA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858" y="2034509"/>
            <a:ext cx="5043947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489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E97B87-3DD4-3E99-C255-F5DF5FDEE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4B65E-C4D4-B36E-B9AC-4BAD0A77A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b="1" dirty="0"/>
              <a:t>PHÂN TÍCH HỆ THỐNG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F8340-1FBE-AB49-F310-24FA7450F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Biểu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đồ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Use Case :</a:t>
            </a:r>
          </a:p>
          <a:p>
            <a:pPr marL="0" indent="0">
              <a:buNone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- Khách hàng: Mua hàng, đánh giá</a:t>
            </a:r>
          </a:p>
          <a:p>
            <a:pPr marL="0" indent="0">
              <a:buNone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- Người bán: Đăng bán, quản lý sản phẩm</a:t>
            </a:r>
          </a:p>
          <a:p>
            <a:pPr marL="0" indent="0">
              <a:buNone/>
            </a:pP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vi-VN" dirty="0" err="1">
                <a:latin typeface="Calibri" panose="020F0502020204030204" pitchFamily="34" charset="0"/>
                <a:cs typeface="Calibri" panose="020F0502020204030204" pitchFamily="34" charset="0"/>
              </a:rPr>
              <a:t>Admin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: Quản lý toàn hệ thống</a:t>
            </a:r>
          </a:p>
        </p:txBody>
      </p:sp>
    </p:spTree>
    <p:extLst>
      <p:ext uri="{BB962C8B-B14F-4D97-AF65-F5344CB8AC3E}">
        <p14:creationId xmlns:p14="http://schemas.microsoft.com/office/powerpoint/2010/main" val="709558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64581B-2777-8D27-B202-5F4FACA2D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05DC4-0E51-04C8-C10F-D04023F17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4439265"/>
            <a:ext cx="11029616" cy="820862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vi-VN" b="1" dirty="0">
                <a:solidFill>
                  <a:schemeClr val="bg1"/>
                </a:solidFill>
              </a:rPr>
              <a:t>PHÂN TÍCH HỆ THỐNG</a:t>
            </a:r>
          </a:p>
        </p:txBody>
      </p:sp>
      <p:sp>
        <p:nvSpPr>
          <p:cNvPr id="11" name="Chỗ dành sẵn cho Hình ảnh 10">
            <a:extLst>
              <a:ext uri="{FF2B5EF4-FFF2-40B4-BE49-F238E27FC236}">
                <a16:creationId xmlns:a16="http://schemas.microsoft.com/office/drawing/2014/main" id="{1145FDFB-C63F-4C76-0507-667019CE18E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3A3D8-5E40-4779-60FF-AD760AC43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1347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 err="1">
                <a:latin typeface="Calibri" panose="020F0502020204030204" pitchFamily="34" charset="0"/>
                <a:cs typeface="Calibri" panose="020F0502020204030204" pitchFamily="34" charset="0"/>
              </a:rPr>
              <a:t>Mô</a:t>
            </a:r>
            <a:r>
              <a:rPr lang="en-US" sz="15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b="1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1500" b="1" dirty="0">
                <a:latin typeface="Calibri" panose="020F0502020204030204" pitchFamily="34" charset="0"/>
                <a:cs typeface="Calibri" panose="020F0502020204030204" pitchFamily="34" charset="0"/>
              </a:rPr>
              <a:t> ERD</a:t>
            </a:r>
          </a:p>
          <a:p>
            <a:pPr marL="0" indent="0">
              <a:buNone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Thực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: users, products, categories, orders, </a:t>
            </a: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order_details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wishlist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, reviewers</a:t>
            </a:r>
            <a:endParaRPr lang="vi-VN" sz="1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Hình ảnh 4" descr="Ảnh có chứa văn bản, ảnh chụp màn hình, biểu đồ, số&#10;&#10;Nội dung do AI tạo ra có thể không chính xác.">
            <a:extLst>
              <a:ext uri="{FF2B5EF4-FFF2-40B4-BE49-F238E27FC236}">
                <a16:creationId xmlns:a16="http://schemas.microsoft.com/office/drawing/2014/main" id="{C7AB2DAF-B8A5-4A84-6B4E-1855B278B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18" y="599725"/>
            <a:ext cx="11290858" cy="355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7904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ổ tức">
  <a:themeElements>
    <a:clrScheme name="3 Tùy chỉnh">
      <a:dk1>
        <a:srgbClr val="F5F5DC"/>
      </a:dk1>
      <a:lt1>
        <a:sysClr val="window" lastClr="FFFFFF"/>
      </a:lt1>
      <a:dk2>
        <a:srgbClr val="4E3B30"/>
      </a:dk2>
      <a:lt2>
        <a:srgbClr val="FBEEC9"/>
      </a:lt2>
      <a:accent1>
        <a:srgbClr val="8B4513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5F5DC"/>
      </a:hlink>
      <a:folHlink>
        <a:srgbClr val="8B4513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242</TotalTime>
  <Words>737</Words>
  <Application>Microsoft Office PowerPoint</Application>
  <PresentationFormat>Màn hình rộng</PresentationFormat>
  <Paragraphs>94</Paragraphs>
  <Slides>20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20</vt:i4>
      </vt:variant>
    </vt:vector>
  </HeadingPairs>
  <TitlesOfParts>
    <vt:vector size="25" baseType="lpstr">
      <vt:lpstr>Calibri</vt:lpstr>
      <vt:lpstr>Tahoma</vt:lpstr>
      <vt:lpstr>Times New Roman</vt:lpstr>
      <vt:lpstr>Wingdings 2</vt:lpstr>
      <vt:lpstr>Cổ tức</vt:lpstr>
      <vt:lpstr>XÂY DỰNG WEBSITE MUA BÁN ĐỒ GỖ QUA SỬ DỤNG</vt:lpstr>
      <vt:lpstr>MỤC LỤC</vt:lpstr>
      <vt:lpstr>ĐẶT VẤN ĐỀ</vt:lpstr>
      <vt:lpstr>CƠ SỞ LÝ THUYẾT</vt:lpstr>
      <vt:lpstr>PHÂN TÍCH HỆ THỐNG</vt:lpstr>
      <vt:lpstr>PHÂN TÍCH HỆ THỐNG</vt:lpstr>
      <vt:lpstr>PHÂN TÍCH HỆ THỐNG</vt:lpstr>
      <vt:lpstr>PHÂN TÍCH HỆ THỐNG</vt:lpstr>
      <vt:lpstr>PHÂN TÍCH HỆ THỐNG</vt:lpstr>
      <vt:lpstr>THIẾT KẾ HỆ THỐNG</vt:lpstr>
      <vt:lpstr>THIẾT KẾ HỆ THỐNG</vt:lpstr>
      <vt:lpstr>TRIỂN KHAI &amp; DEMO</vt:lpstr>
      <vt:lpstr>TRIỂN KHAI &amp; DEMO</vt:lpstr>
      <vt:lpstr>TRIỂN KHAI &amp; DEMO</vt:lpstr>
      <vt:lpstr>TRIỂN KHAI &amp; DEMO</vt:lpstr>
      <vt:lpstr>TRIỂN KHAI &amp; DEMO</vt:lpstr>
      <vt:lpstr>TRIỂN KHAI &amp; DEMO</vt:lpstr>
      <vt:lpstr>TRIỂN KHAI &amp; DEMO</vt:lpstr>
      <vt:lpstr>KẾT LUẬN &amp; HƯỚNG PHÁT TRIỂN</vt:lpstr>
      <vt:lpstr>LỜI CẢM ƠN 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Tien</dc:creator>
  <cp:keywords/>
  <dc:description>generated using python-pptx</dc:description>
  <cp:lastModifiedBy>Cẩm Tiên Trần Thị</cp:lastModifiedBy>
  <cp:revision>19</cp:revision>
  <dcterms:created xsi:type="dcterms:W3CDTF">2013-01-27T09:14:16Z</dcterms:created>
  <dcterms:modified xsi:type="dcterms:W3CDTF">2025-07-13T03:47:34Z</dcterms:modified>
  <cp:category/>
</cp:coreProperties>
</file>