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4"/>
    <p:sldMasterId id="2147483691" r:id="rId5"/>
  </p:sldMasterIdLst>
  <p:notesMasterIdLst>
    <p:notesMasterId r:id="rId96"/>
  </p:notesMasterIdLst>
  <p:sldIdLst>
    <p:sldId id="256" r:id="rId6"/>
    <p:sldId id="385" r:id="rId7"/>
    <p:sldId id="257" r:id="rId8"/>
    <p:sldId id="259" r:id="rId9"/>
    <p:sldId id="324" r:id="rId10"/>
    <p:sldId id="320" r:id="rId11"/>
    <p:sldId id="260" r:id="rId12"/>
    <p:sldId id="262" r:id="rId13"/>
    <p:sldId id="263" r:id="rId14"/>
    <p:sldId id="265" r:id="rId15"/>
    <p:sldId id="266" r:id="rId16"/>
    <p:sldId id="268" r:id="rId17"/>
    <p:sldId id="269" r:id="rId18"/>
    <p:sldId id="270" r:id="rId19"/>
    <p:sldId id="338" r:id="rId20"/>
    <p:sldId id="272" r:id="rId21"/>
    <p:sldId id="273" r:id="rId22"/>
    <p:sldId id="274" r:id="rId23"/>
    <p:sldId id="276" r:id="rId24"/>
    <p:sldId id="277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278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7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9" r:id="rId73"/>
    <p:sldId id="299" r:id="rId74"/>
    <p:sldId id="386" r:id="rId75"/>
    <p:sldId id="300" r:id="rId76"/>
    <p:sldId id="301" r:id="rId77"/>
    <p:sldId id="302" r:id="rId78"/>
    <p:sldId id="303" r:id="rId79"/>
    <p:sldId id="304" r:id="rId80"/>
    <p:sldId id="305" r:id="rId81"/>
    <p:sldId id="306" r:id="rId82"/>
    <p:sldId id="307" r:id="rId83"/>
    <p:sldId id="308" r:id="rId84"/>
    <p:sldId id="340" r:id="rId85"/>
    <p:sldId id="310" r:id="rId86"/>
    <p:sldId id="311" r:id="rId87"/>
    <p:sldId id="312" r:id="rId88"/>
    <p:sldId id="313" r:id="rId89"/>
    <p:sldId id="314" r:id="rId90"/>
    <p:sldId id="315" r:id="rId91"/>
    <p:sldId id="316" r:id="rId92"/>
    <p:sldId id="317" r:id="rId93"/>
    <p:sldId id="318" r:id="rId94"/>
    <p:sldId id="319" r:id="rId9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2FE0CF-0141-4EA3-947F-3627E75EEC9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2FE0CF-0141-4EA3-947F-3627E75EEC9B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710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Syntactic tree of the input string that has been parsed following context free grammar. Analyze the syntactic role of each phrase in the sentence: NP, VP.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Syntactic tree of the input string that has been parsed following dependency grammar. Analyze the dependency relations between words in the sentence</a:t>
            </a:r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2FE0CF-0141-4EA3-947F-3627E75EEC9B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576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câu trên, 'bàn' bổ nghĩa cho 'bánh', thể hiện vị trí cái bánh.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câu dưới 'công_viên' bổ nghĩa cho 'ăn', thể hiện vị trí hành động ăn.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A2FE0CF-0141-4EA3-947F-3627E75EEC9B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896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(Apple, ra_mắt, Iphone 8)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(Obama, đến, Văn Miếu)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Nói về số lượng các Feature lựa chọn ra được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2023/10/2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8631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081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292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90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17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7194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9552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386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2023/10/2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0004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132"/>
            <a:ext cx="7886700" cy="9941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388"/>
            <a:ext cx="7886700" cy="33623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4605934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2023/10/2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4810126"/>
            <a:ext cx="1143000" cy="27384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310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797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42074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333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132"/>
            <a:ext cx="7886700" cy="9941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388"/>
            <a:ext cx="7886700" cy="33623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4605934"/>
            <a:ext cx="2057400" cy="273844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2023/10/2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4810126"/>
            <a:ext cx="1143000" cy="27384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45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21581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81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422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2526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2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335882"/>
            <a:ext cx="2711450" cy="3183731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660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601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488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03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95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015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4633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797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42074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1470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7818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340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29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199" y="331104"/>
            <a:ext cx="7767598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2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5"/>
              <a:t>Dependency</a:t>
            </a:r>
            <a:r>
              <a:rPr lang="en-US" spc="30"/>
              <a:t> </a:t>
            </a:r>
            <a:r>
              <a:rPr lang="en-US" spc="-15"/>
              <a:t>Parsing</a:t>
            </a:r>
            <a:endParaRPr lang="en-US"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92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5"/>
              <a:t>1</a:t>
            </a:r>
            <a:fld id="{81D60167-4931-47E6-BA6A-407CBD079E47}" type="slidenum">
              <a:rPr spc="-15" smtClean="0"/>
              <a:pPr marL="18875">
                <a:lnSpc>
                  <a:spcPts val="996"/>
                </a:lnSpc>
              </a:pPr>
              <a:t>‹#›</a:t>
            </a:fld>
            <a:r>
              <a:rPr spc="-15"/>
              <a:t>(103)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2554839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21581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81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515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492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13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335882"/>
            <a:ext cx="2711450" cy="3183731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480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665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591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668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334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4591051"/>
            <a:ext cx="1117600" cy="207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2023/10/2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4824413"/>
            <a:ext cx="3009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4824414"/>
            <a:ext cx="1117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67EBC9EF-20F8-426B-8273-4D1C2AA76694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765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668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334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4591051"/>
            <a:ext cx="1117600" cy="207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2023/10/2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4824413"/>
            <a:ext cx="3009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4824414"/>
            <a:ext cx="1117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A5055FC-57F5-453D-94A9-7C404EEFBA9F}" type="slidenum">
              <a:rPr lang="en-US" sz="1000" b="0" strike="noStrike" spc="-1" smtClean="0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776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ieunk@soict.hust.edu.v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aldependencies.org/u/de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77520" y="1548412"/>
            <a:ext cx="7619325" cy="1022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4400"/>
              <a:t>Bài 5: Phân tích cú pháp phụ thuộc</a:t>
            </a:r>
            <a:endParaRPr lang="en-US" sz="4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12B27-06B8-48C6-89F3-0ABCED99D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656842"/>
            <a:ext cx="7162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Lê Thanh </a:t>
            </a:r>
            <a:r>
              <a:rPr lang="en-US" altLang="en-US" sz="2400" dirty="0" err="1">
                <a:solidFill>
                  <a:schemeClr val="bg1"/>
                </a:solidFill>
              </a:rPr>
              <a:t>Hương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en-US" altLang="vi-VN" sz="2400" dirty="0">
                <a:solidFill>
                  <a:schemeClr val="bg1"/>
                </a:solidFill>
              </a:rPr>
              <a:t>School of Information and Communication Technology, HUST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Building a knowledge base using relation extraction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(Apple,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mắt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Iphone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8)     (Obama,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thăm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Miếu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)    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Miếu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tại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Hà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Nội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)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Google Shape;133;p22"/>
          <p:cNvPicPr/>
          <p:nvPr/>
        </p:nvPicPr>
        <p:blipFill>
          <a:blip r:embed="rId3"/>
          <a:stretch/>
        </p:blipFill>
        <p:spPr>
          <a:xfrm>
            <a:off x="736920" y="1719720"/>
            <a:ext cx="7835040" cy="244692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0CE17D9-2514-4AF1-9740-76F2307626AA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262085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083605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Machine Translation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Google Shape;141;p23"/>
          <p:cNvPicPr/>
          <p:nvPr/>
        </p:nvPicPr>
        <p:blipFill>
          <a:blip r:embed="rId2"/>
          <a:stretch/>
        </p:blipFill>
        <p:spPr>
          <a:xfrm>
            <a:off x="311760" y="1761125"/>
            <a:ext cx="8418240" cy="2824560"/>
          </a:xfrm>
          <a:prstGeom prst="rect">
            <a:avLst/>
          </a:prstGeom>
          <a:ln>
            <a:noFill/>
          </a:ln>
        </p:spPr>
      </p:pic>
      <p:sp>
        <p:nvSpPr>
          <p:cNvPr id="12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7B137A2-6895-4858-8A3E-FDB8103815A0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0760" y="1587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Properties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11760" y="1058779"/>
            <a:ext cx="8520120" cy="350998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cs typeface="Calibri"/>
              </a:rPr>
              <a:t>G</a:t>
            </a:r>
            <a:r>
              <a:rPr lang="en-US" sz="2800" spc="-10" dirty="0">
                <a:cs typeface="Calibri"/>
              </a:rPr>
              <a:t>eneral</a:t>
            </a:r>
            <a:r>
              <a:rPr lang="en-US" sz="2800" spc="-75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form:</a:t>
            </a:r>
            <a:r>
              <a:rPr lang="en-US" sz="2800" spc="-75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a</a:t>
            </a:r>
            <a:r>
              <a:rPr lang="en-US" sz="2800" spc="-75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graph</a:t>
            </a:r>
            <a:r>
              <a:rPr lang="en-US" sz="2800" spc="-65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G</a:t>
            </a:r>
            <a:r>
              <a:rPr lang="en-US" sz="2800" spc="-75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=</a:t>
            </a:r>
            <a:r>
              <a:rPr lang="en-US" sz="2800" spc="-60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(V,A)</a:t>
            </a:r>
            <a:endParaRPr lang="en-US" sz="2800" dirty="0"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2400" dirty="0">
                <a:cs typeface="Calibri"/>
              </a:rPr>
              <a:t>V</a:t>
            </a:r>
            <a:r>
              <a:rPr lang="en-US" sz="2400" spc="-4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vertices:</a:t>
            </a:r>
            <a:r>
              <a:rPr lang="en-US" sz="2400" spc="-3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usually</a:t>
            </a:r>
            <a:r>
              <a:rPr lang="en-US" sz="2400" spc="-4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one</a:t>
            </a:r>
            <a:r>
              <a:rPr lang="en-US" sz="2400" spc="-2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per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word</a:t>
            </a:r>
            <a:r>
              <a:rPr lang="en-US" sz="2400" spc="-2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in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sentence</a:t>
            </a:r>
            <a:endParaRPr lang="en-US" sz="2400" dirty="0"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2400" dirty="0">
                <a:cs typeface="Calibri"/>
              </a:rPr>
              <a:t>A</a:t>
            </a:r>
            <a:r>
              <a:rPr lang="en-US" sz="2400" spc="-6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arcs</a:t>
            </a:r>
            <a:r>
              <a:rPr lang="en-US" sz="2400" spc="-4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(set</a:t>
            </a:r>
            <a:r>
              <a:rPr lang="en-US" sz="2400" spc="-5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of</a:t>
            </a:r>
            <a:r>
              <a:rPr lang="en-US" sz="2400" spc="-4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ordered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pairs</a:t>
            </a:r>
            <a:r>
              <a:rPr lang="en-US" sz="2400" spc="-4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of</a:t>
            </a:r>
            <a:r>
              <a:rPr lang="en-US" sz="2400" spc="-3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vertices):</a:t>
            </a:r>
            <a:r>
              <a:rPr lang="en-US" sz="2400" spc="-6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head-dependent</a:t>
            </a:r>
            <a:r>
              <a:rPr lang="en-US" sz="2400" spc="-2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relations</a:t>
            </a:r>
            <a:r>
              <a:rPr lang="en-US" sz="2400" spc="-40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between </a:t>
            </a:r>
            <a:r>
              <a:rPr lang="en-US" sz="2400" dirty="0">
                <a:cs typeface="Calibri"/>
              </a:rPr>
              <a:t>elements</a:t>
            </a:r>
            <a:r>
              <a:rPr lang="en-US" sz="2400" spc="-4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in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spc="-50" dirty="0">
                <a:cs typeface="Calibri"/>
              </a:rPr>
              <a:t>V</a:t>
            </a:r>
          </a:p>
          <a:p>
            <a:pPr marL="241300" indent="-229235"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lang="vi-VN" altLang="vi-VN" sz="2800" dirty="0">
                <a:cs typeface="Calibri"/>
              </a:rPr>
              <a:t>Notational conventions (i , j ∈ V ):</a:t>
            </a: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lang="vi-VN" altLang="vi-VN" sz="2400" dirty="0">
                <a:cs typeface="Calibri"/>
              </a:rPr>
              <a:t>i → j   ≡  (i , j ) ∈ E</a:t>
            </a: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lang="vi-VN" altLang="vi-VN" sz="2400" dirty="0">
                <a:cs typeface="Calibri"/>
              </a:rPr>
              <a:t>i →∗ j   ≡  i = j ∨ ∃k : i → k, k →∗ j</a:t>
            </a: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endParaRPr lang="en-US" sz="2400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C175C44-A5BA-4554-A9CE-C010E1A56276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265084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Properties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26620" y="1155032"/>
            <a:ext cx="8520120" cy="3336282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90000"/>
              </a:lnSpc>
              <a:buClr>
                <a:srgbClr val="695D46"/>
              </a:buClr>
              <a:buFont typeface="Arial"/>
              <a:buChar char="●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Weakly Connected</a:t>
            </a:r>
            <a:endParaRPr lang="vi-VN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  <a:p>
            <a:pPr marL="914400" lvl="1" indent="-342720">
              <a:lnSpc>
                <a:spcPct val="90000"/>
              </a:lnSpc>
              <a:buClr>
                <a:srgbClr val="695D46"/>
              </a:buClr>
              <a:buFont typeface="Arial"/>
              <a:buChar char="●"/>
            </a:pPr>
            <a:r>
              <a:rPr lang="vi-VN" spc="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vi-VN" spc="-7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pc="-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-8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pc="-4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pc="-8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pc="-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pc="-4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vi-VN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pc="-3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pc="-4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spc="-8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spc="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pc="-4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pc="-8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pc="-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pc="-8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spc="-7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-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pc="-3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pc="-4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spc="-8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spc="4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-7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pc="-4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vi-VN" spc="-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pc="-4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pc="-4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pc="-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pc="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spc="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i="1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55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vi-VN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spc="4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-7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pc="-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spc="4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vi-VN" i="1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55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vi-VN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spc="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i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-3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720">
              <a:lnSpc>
                <a:spcPct val="90000"/>
              </a:lnSpc>
              <a:buClr>
                <a:srgbClr val="695D46"/>
              </a:buClr>
              <a:buFont typeface="Arial"/>
              <a:buChar char="●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Acyclic: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720">
              <a:lnSpc>
                <a:spcPct val="90000"/>
              </a:lnSpc>
              <a:spcBef>
                <a:spcPts val="170"/>
              </a:spcBef>
              <a:buClr>
                <a:srgbClr val="695D46"/>
              </a:buClr>
              <a:buFont typeface="Arial"/>
              <a:buChar char="●"/>
              <a:defRPr/>
            </a:pPr>
            <a:r>
              <a:rPr lang="vi-VN" spc="15" dirty="0">
                <a:latin typeface="Arial" panose="020B0604020202020204" pitchFamily="34" charset="0"/>
                <a:cs typeface="Arial" panose="020B0604020202020204" pitchFamily="34" charset="0"/>
              </a:rPr>
              <a:t>If i → j  then not j →∗ i .</a:t>
            </a:r>
          </a:p>
          <a:p>
            <a:pPr marL="457200" indent="-342720">
              <a:lnSpc>
                <a:spcPct val="90000"/>
              </a:lnSpc>
              <a:buClr>
                <a:srgbClr val="695D46"/>
              </a:buClr>
              <a:buFont typeface="Arial"/>
              <a:buChar char="●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Single head: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720">
              <a:lnSpc>
                <a:spcPct val="90000"/>
              </a:lnSpc>
              <a:spcBef>
                <a:spcPts val="170"/>
              </a:spcBef>
              <a:buClr>
                <a:srgbClr val="695D46"/>
              </a:buClr>
              <a:buFont typeface="Arial"/>
              <a:buChar char="●"/>
              <a:defRPr/>
            </a:pPr>
            <a:r>
              <a:rPr lang="vi-VN" spc="15" dirty="0">
                <a:latin typeface="Arial" panose="020B0604020202020204" pitchFamily="34" charset="0"/>
                <a:cs typeface="Arial" panose="020B0604020202020204" pitchFamily="34" charset="0"/>
              </a:rPr>
              <a:t>If i → j , then not k → j , for any k != i .</a:t>
            </a:r>
          </a:p>
          <a:p>
            <a:pPr marL="597240" lvl="1">
              <a:lnSpc>
                <a:spcPct val="90000"/>
              </a:lnSpc>
              <a:buClr>
                <a:srgbClr val="695D46"/>
              </a:buClr>
            </a:pP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1" name="Google Shape;163;p26"/>
          <p:cNvPicPr/>
          <p:nvPr/>
        </p:nvPicPr>
        <p:blipFill>
          <a:blip r:embed="rId2"/>
          <a:stretch/>
        </p:blipFill>
        <p:spPr>
          <a:xfrm>
            <a:off x="109800" y="3247200"/>
            <a:ext cx="8924040" cy="959040"/>
          </a:xfrm>
          <a:prstGeom prst="rect">
            <a:avLst/>
          </a:prstGeom>
          <a:ln>
            <a:noFill/>
          </a:ln>
        </p:spPr>
      </p:pic>
      <p:sp>
        <p:nvSpPr>
          <p:cNvPr id="13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3738091-D0DA-4C39-B2CD-779ECA272926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Properties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90000"/>
              </a:lnSpc>
              <a:spcBef>
                <a:spcPts val="195"/>
              </a:spcBef>
              <a:buClr>
                <a:srgbClr val="695D46"/>
              </a:buClr>
              <a:buFont typeface="Arial"/>
              <a:buChar char="●"/>
              <a:defRPr/>
            </a:pPr>
            <a:r>
              <a:rPr lang="vi-VN" spc="-1" dirty="0" err="1">
                <a:uFill>
                  <a:solidFill>
                    <a:srgbClr val="FFFFFF"/>
                  </a:solidFill>
                </a:uFill>
                <a:ea typeface="Arial"/>
                <a:cs typeface="Arial" panose="020B0604020202020204" pitchFamily="34" charset="0"/>
              </a:rPr>
              <a:t>Projective</a:t>
            </a:r>
            <a:r>
              <a:rPr lang="vi-VN" spc="-1" dirty="0">
                <a:uFill>
                  <a:solidFill>
                    <a:srgbClr val="FFFFFF"/>
                  </a:solidFill>
                </a:uFill>
                <a:ea typeface="Arial"/>
                <a:cs typeface="Arial" panose="020B0604020202020204" pitchFamily="34" charset="0"/>
              </a:rPr>
              <a:t>: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Arial"/>
                <a:cs typeface="Arial" panose="020B0604020202020204" pitchFamily="34" charset="0"/>
              </a:rPr>
              <a:t> </a:t>
            </a:r>
            <a:r>
              <a:rPr lang="en-US" dirty="0"/>
              <a:t>There are no crossing dependencies</a:t>
            </a:r>
            <a:endParaRPr lang="en-US" b="0" strike="noStrike" spc="-1" dirty="0"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00000"/>
              </a:lnSpc>
            </a:pPr>
            <a:endParaRPr lang="en-US" b="0" strike="noStrike" spc="-1" dirty="0"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Projective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Non-Projective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Google Shape;171;p27"/>
          <p:cNvPicPr/>
          <p:nvPr/>
        </p:nvPicPr>
        <p:blipFill>
          <a:blip r:embed="rId2"/>
          <a:stretch/>
        </p:blipFill>
        <p:spPr>
          <a:xfrm>
            <a:off x="2855880" y="3423543"/>
            <a:ext cx="5810040" cy="100944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172;p27"/>
          <p:cNvPicPr/>
          <p:nvPr/>
        </p:nvPicPr>
        <p:blipFill>
          <a:blip r:embed="rId3"/>
          <a:stretch/>
        </p:blipFill>
        <p:spPr>
          <a:xfrm>
            <a:off x="2855880" y="2037183"/>
            <a:ext cx="5743080" cy="1047240"/>
          </a:xfrm>
          <a:prstGeom prst="rect">
            <a:avLst/>
          </a:prstGeom>
          <a:ln>
            <a:noFill/>
          </a:ln>
        </p:spPr>
      </p:pic>
      <p:sp>
        <p:nvSpPr>
          <p:cNvPr id="13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D8EA45B-1D9A-476C-AF5D-65600189DD08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22122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61292" y="1066800"/>
            <a:ext cx="7870588" cy="3501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AutoNum type="arabicPeriod"/>
            </a:pPr>
            <a:r>
              <a:rPr lang="en-US" sz="2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Overview</a:t>
            </a:r>
            <a:endParaRPr lang="en-US" sz="240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AutoNum type="arabicPeriod"/>
            </a:pPr>
            <a:r>
              <a:rPr lang="en-US" sz="24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Approaches</a:t>
            </a:r>
            <a:endParaRPr lang="en-US" sz="24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Transition-based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Graph-based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Current approaches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AutoNum type="arabicPeriod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Some results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45185E3-3FB7-439E-9578-C414B82A91D2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5556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114480">
              <a:lnSpc>
                <a:spcPct val="100000"/>
              </a:lnSpc>
              <a:buClr>
                <a:srgbClr val="695D46"/>
              </a:buClr>
            </a:pP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Approaches</a:t>
            </a:r>
            <a:endParaRPr lang="en-US" sz="3600" b="1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Transition-based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algorithm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Graph-based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Current approaches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to end learning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Joint learning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7B56F0D3-BCF5-4175-94AB-F7C2DFB51D73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Transition-based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9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Main idea is to base on Transitions (SHIFT, REDUCE, LEFT-ARC, RIGHT-ARC)</a:t>
            </a:r>
          </a:p>
          <a:p>
            <a:pPr marL="457200" indent="-342720">
              <a:lnSpc>
                <a:spcPct val="9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When reading a sentence from left to right, the learning model will decide which transition to perform. This sequence of transitions helps to determine the dependency relationship between the words in the sentence.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90000"/>
              </a:lnSpc>
              <a:buClr>
                <a:srgbClr val="695D46"/>
              </a:buClr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Need training this model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76CBD47-56BF-485C-8806-BCACB04036AB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Transition-based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Parsing algorithm</a:t>
            </a: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24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Covington, ...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Classifying method: SVM, Neural network, ...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896F6DA-D15A-4F40-A41C-BEFBFBE99CBD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26620" y="14868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algorithm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760" y="995320"/>
            <a:ext cx="5198916" cy="3573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Given: c = (𝚺|s, </a:t>
            </a:r>
            <a:r>
              <a:rPr lang="en-US" sz="20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b|</a:t>
            </a:r>
            <a:r>
              <a:rPr lang="en-US" sz="20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20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in which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Stack 𝚺 stores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partially processed tokens 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Buffer </a:t>
            </a:r>
            <a:r>
              <a:rPr lang="en-US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B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stores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unread tokens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Set </a:t>
            </a:r>
            <a:r>
              <a:rPr lang="en-US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A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stores dependent relations being found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Transition bases on the current configuration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go to the new configuration, also including these 3 members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6E6BD50-1DC7-4DEE-8CEE-51946A9C08FF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9983" y="444960"/>
            <a:ext cx="3774017" cy="3783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1447-619D-4A0F-18C5-01379DB7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giảng viên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570F-8282-8FD4-A66D-9E306DB1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Phd Nguyen Kiem Hieu</a:t>
            </a:r>
          </a:p>
          <a:p>
            <a:r>
              <a:rPr lang="en-US"/>
              <a:t>Computer science department, School of Information and Communication Technology, HUST</a:t>
            </a:r>
          </a:p>
          <a:p>
            <a:r>
              <a:rPr lang="en-US"/>
              <a:t>Email: </a:t>
            </a:r>
            <a:r>
              <a:rPr lang="en-US">
                <a:hlinkClick r:id="rId2"/>
              </a:rPr>
              <a:t>hieunk@soict.hust.edu.vn</a:t>
            </a:r>
            <a:endParaRPr lang="en-US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41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 err="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algorithm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transition: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 [(𝚺,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b|</a:t>
            </a:r>
            <a:r>
              <a:rPr lang="en-US" sz="16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)] = (𝚺|b,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RIGHT</a:t>
            </a:r>
            <a:r>
              <a:rPr lang="en-US" sz="16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lb</a:t>
            </a:r>
            <a:r>
              <a:rPr lang="en-US" sz="1600" b="0" strike="noStrike" spc="-1" baseline="-25000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[(𝚺|s,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b|</a:t>
            </a:r>
            <a:r>
              <a:rPr lang="en-US" sz="16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)] = (𝚺|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s|b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∪ {s,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b})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LEFT</a:t>
            </a:r>
            <a:r>
              <a:rPr lang="en-US" sz="16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lb</a:t>
            </a:r>
            <a:r>
              <a:rPr lang="en-US" sz="1600" b="0" strike="noStrike" spc="-1" baseline="-25000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[(𝚺|s,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b|</a:t>
            </a:r>
            <a:r>
              <a:rPr lang="en-US" sz="16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)] = (𝚺,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b|</a:t>
            </a:r>
            <a:r>
              <a:rPr lang="en-US" sz="16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∪ {b,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s})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 [(𝚺|s,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)] = (𝚺,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Description: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SHIFT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Remove the top word of the buffer and push it onto the stack.</a:t>
            </a: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RIGHT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: Insert the top word of t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he buffer to the stack, add relation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(s,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lb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, b) to A 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LEFT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: pop the stack, add relation (b,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lb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, s) to A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REDUCE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: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Pop the stack</a:t>
            </a:r>
            <a:b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br>
              <a:rPr lang="en-US" dirty="0"/>
            </a:b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5B90D96-812A-486A-A257-544C84F4D067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1822" y="377954"/>
            <a:ext cx="1084382" cy="345947"/>
          </a:xfrm>
          <a:prstGeom prst="rect">
            <a:avLst/>
          </a:prstGeom>
        </p:spPr>
        <p:txBody>
          <a:bodyPr vert="horz" wrap="square" lIns="0" tIns="25482" rIns="0" bIns="0" rtlCol="0">
            <a:spAutoFit/>
          </a:bodyPr>
          <a:lstStyle/>
          <a:p>
            <a:pPr marL="18875">
              <a:spcBef>
                <a:spcPts val="201"/>
              </a:spcBef>
            </a:pPr>
            <a:r>
              <a:rPr sz="2081" spc="-15" dirty="0">
                <a:latin typeface="Arial"/>
                <a:cs typeface="Arial"/>
              </a:rPr>
              <a:t>Example</a:t>
            </a:r>
            <a:endParaRPr sz="208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368" y="2925299"/>
            <a:ext cx="6477979" cy="291524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783" spc="-15" dirty="0">
                <a:latin typeface="Tahoma"/>
                <a:cs typeface="Tahoma"/>
              </a:rPr>
              <a:t>[</a:t>
            </a:r>
            <a:r>
              <a:rPr sz="1783" spc="-1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-15" dirty="0">
                <a:latin typeface="Tahoma"/>
                <a:cs typeface="Tahoma"/>
              </a:rPr>
              <a:t>]</a:t>
            </a:r>
            <a:r>
              <a:rPr sz="1783" i="1" spc="-22" baseline="-10416" dirty="0">
                <a:latin typeface="Arial"/>
                <a:cs typeface="Arial"/>
              </a:rPr>
              <a:t>S</a:t>
            </a:r>
            <a:r>
              <a:rPr sz="1783" i="1" spc="1080" baseline="-10416" dirty="0">
                <a:latin typeface="Arial"/>
                <a:cs typeface="Arial"/>
              </a:rPr>
              <a:t> </a:t>
            </a:r>
            <a:r>
              <a:rPr sz="1783" spc="-15" dirty="0">
                <a:latin typeface="Tahoma"/>
                <a:cs typeface="Tahoma"/>
              </a:rPr>
              <a:t>[Economic</a:t>
            </a:r>
            <a:r>
              <a:rPr sz="1783" spc="424" dirty="0">
                <a:latin typeface="Tahoma"/>
                <a:cs typeface="Tahoma"/>
              </a:rPr>
              <a:t> </a:t>
            </a:r>
            <a:r>
              <a:rPr sz="1783" spc="-15" dirty="0">
                <a:latin typeface="Tahoma"/>
                <a:cs typeface="Tahoma"/>
              </a:rPr>
              <a:t>news</a:t>
            </a:r>
            <a:r>
              <a:rPr sz="1783" spc="424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had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little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effect</a:t>
            </a:r>
            <a:r>
              <a:rPr sz="1783" spc="416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on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financial</a:t>
            </a:r>
            <a:r>
              <a:rPr sz="1783" spc="424" dirty="0"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markets</a:t>
            </a:r>
            <a:r>
              <a:rPr sz="1783" spc="438" dirty="0">
                <a:latin typeface="Tahoma"/>
                <a:cs typeface="Tahoma"/>
              </a:rPr>
              <a:t> </a:t>
            </a:r>
            <a:r>
              <a:rPr sz="1783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10" name="object 10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1822" y="377954"/>
            <a:ext cx="1084382" cy="345947"/>
          </a:xfrm>
          <a:prstGeom prst="rect">
            <a:avLst/>
          </a:prstGeom>
        </p:spPr>
        <p:txBody>
          <a:bodyPr vert="horz" wrap="square" lIns="0" tIns="25482" rIns="0" bIns="0" rtlCol="0">
            <a:spAutoFit/>
          </a:bodyPr>
          <a:lstStyle/>
          <a:p>
            <a:pPr marL="18875">
              <a:spcBef>
                <a:spcPts val="201"/>
              </a:spcBef>
            </a:pPr>
            <a:r>
              <a:rPr sz="2081" spc="-15" dirty="0">
                <a:latin typeface="Arial"/>
                <a:cs typeface="Arial"/>
              </a:rPr>
              <a:t>Example</a:t>
            </a:r>
            <a:endParaRPr sz="208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4493" y="2925299"/>
            <a:ext cx="6515729" cy="971389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94374">
              <a:spcBef>
                <a:spcPts val="134"/>
              </a:spcBef>
            </a:pPr>
            <a:r>
              <a:rPr sz="1783" dirty="0">
                <a:latin typeface="Tahoma"/>
                <a:cs typeface="Tahoma"/>
              </a:rPr>
              <a:t>[</a:t>
            </a:r>
            <a:r>
              <a:rPr sz="1783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42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83" spc="-15" dirty="0">
                <a:latin typeface="Tahoma"/>
                <a:cs typeface="Tahoma"/>
              </a:rPr>
              <a:t>Economic]</a:t>
            </a:r>
            <a:r>
              <a:rPr sz="1783" i="1" spc="-22" baseline="-10416" dirty="0">
                <a:latin typeface="Arial"/>
                <a:cs typeface="Arial"/>
              </a:rPr>
              <a:t>S</a:t>
            </a:r>
            <a:r>
              <a:rPr sz="1783" i="1" spc="1115" baseline="-10416" dirty="0">
                <a:latin typeface="Arial"/>
                <a:cs typeface="Arial"/>
              </a:rPr>
              <a:t> </a:t>
            </a:r>
            <a:r>
              <a:rPr sz="1783" spc="-45" dirty="0">
                <a:latin typeface="Tahoma"/>
                <a:cs typeface="Tahoma"/>
              </a:rPr>
              <a:t>[news</a:t>
            </a:r>
            <a:r>
              <a:rPr sz="1783" spc="424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had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little</a:t>
            </a:r>
            <a:r>
              <a:rPr sz="1783" spc="446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effect</a:t>
            </a:r>
            <a:r>
              <a:rPr sz="1783" spc="424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on</a:t>
            </a:r>
            <a:r>
              <a:rPr sz="1783" spc="438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financial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markets</a:t>
            </a:r>
            <a:r>
              <a:rPr sz="1783" spc="446" dirty="0">
                <a:latin typeface="Tahoma"/>
                <a:cs typeface="Tahoma"/>
              </a:rPr>
              <a:t> </a:t>
            </a:r>
            <a:r>
              <a:rPr sz="1783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 dirty="0">
              <a:latin typeface="Arial"/>
              <a:cs typeface="Arial"/>
            </a:endParaRPr>
          </a:p>
          <a:p>
            <a:pPr marL="425625">
              <a:spcBef>
                <a:spcPts val="1159"/>
              </a:spcBef>
            </a:pPr>
            <a:r>
              <a:rPr sz="1635" spc="-15" dirty="0">
                <a:latin typeface="Tahoma"/>
                <a:cs typeface="Tahoma"/>
              </a:rPr>
              <a:t>Shift</a:t>
            </a:r>
            <a:endParaRPr sz="1635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667538" y="7309607"/>
            <a:ext cx="4473429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875">
              <a:lnSpc>
                <a:spcPts val="996"/>
              </a:lnSpc>
            </a:pPr>
            <a:r>
              <a:rPr spc="-15" dirty="0"/>
              <a:t>Dependency</a:t>
            </a:r>
            <a:r>
              <a:rPr spc="30" dirty="0"/>
              <a:t> </a:t>
            </a:r>
            <a:r>
              <a:rPr spc="-15" dirty="0"/>
              <a:t>Parsing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1822" y="292847"/>
            <a:ext cx="2752134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481250" y="2575137"/>
            <a:ext cx="813522" cy="396380"/>
            <a:chOff x="898311" y="1732654"/>
            <a:chExt cx="547370" cy="266700"/>
          </a:xfrm>
        </p:grpSpPr>
        <p:sp>
          <p:nvSpPr>
            <p:cNvPr id="6" name="object 6"/>
            <p:cNvSpPr/>
            <p:nvPr/>
          </p:nvSpPr>
          <p:spPr>
            <a:xfrm>
              <a:off x="898311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0" y="21971"/>
                  </a:lnTo>
                  <a:lnTo>
                    <a:pt x="0" y="0"/>
                  </a:lnTo>
                  <a:lnTo>
                    <a:pt x="19610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917917" y="1737715"/>
              <a:ext cx="522605" cy="253365"/>
            </a:xfrm>
            <a:custGeom>
              <a:avLst/>
              <a:gdLst/>
              <a:ahLst/>
              <a:cxnLst/>
              <a:rect l="l" t="t" r="r" b="b"/>
              <a:pathLst>
                <a:path w="522605" h="253364">
                  <a:moveTo>
                    <a:pt x="522363" y="253047"/>
                  </a:moveTo>
                  <a:lnTo>
                    <a:pt x="522363" y="0"/>
                  </a:lnTo>
                  <a:lnTo>
                    <a:pt x="3" y="0"/>
                  </a:lnTo>
                  <a:lnTo>
                    <a:pt x="0" y="22863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5617" y="2249642"/>
            <a:ext cx="6553480" cy="1619003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421268">
              <a:spcBef>
                <a:spcPts val="134"/>
              </a:spcBef>
            </a:pPr>
            <a:r>
              <a:rPr sz="1783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783" dirty="0">
              <a:latin typeface="Tahoma"/>
              <a:cs typeface="Tahoma"/>
            </a:endParaRPr>
          </a:p>
          <a:p>
            <a:pPr marL="444500" marR="101924" indent="-332195">
              <a:lnSpc>
                <a:spcPct val="263600"/>
              </a:lnSpc>
              <a:spcBef>
                <a:spcPts val="149"/>
              </a:spcBef>
            </a:pPr>
            <a:r>
              <a:rPr sz="1783" spc="-15" dirty="0">
                <a:latin typeface="Tahoma"/>
                <a:cs typeface="Tahoma"/>
              </a:rPr>
              <a:t>[</a:t>
            </a:r>
            <a:r>
              <a:rPr sz="1783" spc="-1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-15" dirty="0">
                <a:latin typeface="Tahoma"/>
                <a:cs typeface="Tahoma"/>
              </a:rPr>
              <a:t>]</a:t>
            </a:r>
            <a:r>
              <a:rPr sz="1783" i="1" spc="-22" baseline="-10416" dirty="0">
                <a:latin typeface="Arial"/>
                <a:cs typeface="Arial"/>
              </a:rPr>
              <a:t>S</a:t>
            </a:r>
            <a:r>
              <a:rPr sz="1783" i="1" spc="1092" baseline="-10416" dirty="0">
                <a:latin typeface="Arial"/>
                <a:cs typeface="Arial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783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45" dirty="0">
                <a:latin typeface="Tahoma"/>
                <a:cs typeface="Tahoma"/>
              </a:rPr>
              <a:t>[news</a:t>
            </a:r>
            <a:r>
              <a:rPr sz="1783" spc="416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had</a:t>
            </a:r>
            <a:r>
              <a:rPr sz="1783" spc="438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little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effect</a:t>
            </a:r>
            <a:r>
              <a:rPr sz="1783" spc="424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on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financial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markets</a:t>
            </a:r>
            <a:r>
              <a:rPr sz="1783" spc="438" dirty="0">
                <a:latin typeface="Tahoma"/>
                <a:cs typeface="Tahoma"/>
              </a:rPr>
              <a:t> </a:t>
            </a:r>
            <a:r>
              <a:rPr sz="1783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r>
              <a:rPr sz="1783" i="1" baseline="-10416" dirty="0">
                <a:latin typeface="Arial"/>
                <a:cs typeface="Arial"/>
              </a:rPr>
              <a:t> </a:t>
            </a:r>
            <a:r>
              <a:rPr sz="1783" spc="-37" dirty="0">
                <a:latin typeface="Tahoma"/>
                <a:cs typeface="Tahoma"/>
              </a:rPr>
              <a:t>Left-</a:t>
            </a:r>
            <a:r>
              <a:rPr sz="1783" spc="-15" dirty="0">
                <a:latin typeface="Tahoma"/>
                <a:cs typeface="Tahoma"/>
              </a:rPr>
              <a:t>Arc</a:t>
            </a:r>
            <a:r>
              <a:rPr sz="1783" i="1" spc="-22" baseline="-10416" dirty="0">
                <a:solidFill>
                  <a:srgbClr val="FF0000"/>
                </a:solidFill>
                <a:latin typeface="Arial"/>
                <a:cs typeface="Arial"/>
              </a:rPr>
              <a:t>nmod</a:t>
            </a:r>
            <a:endParaRPr sz="1783" baseline="-10416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1822" y="292847"/>
            <a:ext cx="2627956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310254" y="2574420"/>
            <a:ext cx="869204" cy="397324"/>
            <a:chOff x="783257" y="1732171"/>
            <a:chExt cx="584835" cy="267335"/>
          </a:xfrm>
        </p:grpSpPr>
        <p:sp>
          <p:nvSpPr>
            <p:cNvPr id="6" name="object 6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802868" y="1737233"/>
              <a:ext cx="560070" cy="253365"/>
            </a:xfrm>
            <a:custGeom>
              <a:avLst/>
              <a:gdLst/>
              <a:ahLst/>
              <a:cxnLst/>
              <a:rect l="l" t="t" r="r" b="b"/>
              <a:pathLst>
                <a:path w="560069" h="253364">
                  <a:moveTo>
                    <a:pt x="559904" y="253047"/>
                  </a:moveTo>
                  <a:lnTo>
                    <a:pt x="559904" y="0"/>
                  </a:lnTo>
                  <a:lnTo>
                    <a:pt x="5" y="0"/>
                  </a:lnTo>
                  <a:lnTo>
                    <a:pt x="0" y="22912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5618" y="2248924"/>
            <a:ext cx="6847933" cy="1631827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276876">
              <a:spcBef>
                <a:spcPts val="134"/>
              </a:spcBef>
            </a:pPr>
            <a:r>
              <a:rPr sz="1783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783" dirty="0">
              <a:latin typeface="Tahoma"/>
              <a:cs typeface="Tahoma"/>
            </a:endParaRPr>
          </a:p>
          <a:p>
            <a:pPr marL="444500" marR="101924" indent="-332195">
              <a:lnSpc>
                <a:spcPct val="263600"/>
              </a:lnSpc>
              <a:spcBef>
                <a:spcPts val="156"/>
              </a:spcBef>
            </a:pPr>
            <a:r>
              <a:rPr sz="1783" dirty="0">
                <a:latin typeface="Tahoma"/>
                <a:cs typeface="Tahoma"/>
              </a:rPr>
              <a:t>[</a:t>
            </a:r>
            <a:r>
              <a:rPr sz="1783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40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783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45" dirty="0">
                <a:latin typeface="Tahoma"/>
                <a:cs typeface="Tahoma"/>
              </a:rPr>
              <a:t>news]</a:t>
            </a:r>
            <a:r>
              <a:rPr sz="1783" i="1" spc="-65" baseline="-10416" dirty="0">
                <a:latin typeface="Arial"/>
                <a:cs typeface="Arial"/>
              </a:rPr>
              <a:t>S</a:t>
            </a:r>
            <a:r>
              <a:rPr sz="1783" i="1" spc="1092" baseline="-10416" dirty="0">
                <a:latin typeface="Arial"/>
                <a:cs typeface="Arial"/>
              </a:rPr>
              <a:t> </a:t>
            </a:r>
            <a:r>
              <a:rPr sz="1783" dirty="0">
                <a:latin typeface="Tahoma"/>
                <a:cs typeface="Tahoma"/>
              </a:rPr>
              <a:t>[had</a:t>
            </a:r>
            <a:r>
              <a:rPr sz="1783" spc="424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little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effect</a:t>
            </a:r>
            <a:r>
              <a:rPr sz="1783" spc="409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on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financial</a:t>
            </a:r>
            <a:r>
              <a:rPr sz="1783" spc="424" dirty="0"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markets</a:t>
            </a:r>
            <a:r>
              <a:rPr sz="1783" spc="431" dirty="0">
                <a:latin typeface="Tahoma"/>
                <a:cs typeface="Tahoma"/>
              </a:rPr>
              <a:t> </a:t>
            </a:r>
            <a:r>
              <a:rPr sz="1783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r>
              <a:rPr sz="1783" i="1" spc="-22" baseline="-10416" dirty="0">
                <a:latin typeface="Arial"/>
                <a:cs typeface="Arial"/>
              </a:rPr>
              <a:t> </a:t>
            </a:r>
            <a:r>
              <a:rPr sz="1783" spc="-15" dirty="0">
                <a:latin typeface="Tahoma"/>
                <a:cs typeface="Tahoma"/>
              </a:rPr>
              <a:t>Shift</a:t>
            </a:r>
            <a:endParaRPr sz="1783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13" name="object 13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8876" y="292847"/>
            <a:ext cx="1787328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481250" y="2575138"/>
            <a:ext cx="1300503" cy="453949"/>
            <a:chOff x="898311" y="1732654"/>
            <a:chExt cx="875030" cy="305435"/>
          </a:xfrm>
        </p:grpSpPr>
        <p:sp>
          <p:nvSpPr>
            <p:cNvPr id="6" name="object 6"/>
            <p:cNvSpPr/>
            <p:nvPr/>
          </p:nvSpPr>
          <p:spPr>
            <a:xfrm>
              <a:off x="1451330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470939" y="1737715"/>
              <a:ext cx="297180" cy="262255"/>
            </a:xfrm>
            <a:custGeom>
              <a:avLst/>
              <a:gdLst/>
              <a:ahLst/>
              <a:cxnLst/>
              <a:rect l="l" t="t" r="r" b="b"/>
              <a:pathLst>
                <a:path w="297180" h="262255">
                  <a:moveTo>
                    <a:pt x="297053" y="253047"/>
                  </a:moveTo>
                  <a:lnTo>
                    <a:pt x="297053" y="0"/>
                  </a:lnTo>
                  <a:lnTo>
                    <a:pt x="0" y="0"/>
                  </a:lnTo>
                  <a:lnTo>
                    <a:pt x="0" y="26202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898311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0" y="21971"/>
                  </a:lnTo>
                  <a:lnTo>
                    <a:pt x="0" y="0"/>
                  </a:lnTo>
                  <a:lnTo>
                    <a:pt x="19610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917917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24" y="286435"/>
                  </a:moveTo>
                  <a:lnTo>
                    <a:pt x="502424" y="0"/>
                  </a:lnTo>
                  <a:lnTo>
                    <a:pt x="3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73368" y="2925299"/>
            <a:ext cx="6477979" cy="994153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783" spc="-15" dirty="0">
                <a:latin typeface="Tahoma"/>
                <a:cs typeface="Tahoma"/>
              </a:rPr>
              <a:t>[</a:t>
            </a:r>
            <a:r>
              <a:rPr sz="1783" spc="-1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-15" dirty="0">
                <a:latin typeface="Tahoma"/>
                <a:cs typeface="Tahoma"/>
              </a:rPr>
              <a:t>]</a:t>
            </a:r>
            <a:r>
              <a:rPr sz="1783" i="1" spc="-22" baseline="-10416" dirty="0">
                <a:latin typeface="Arial"/>
                <a:cs typeface="Arial"/>
              </a:rPr>
              <a:t>S</a:t>
            </a:r>
            <a:r>
              <a:rPr sz="1783" i="1" spc="1058" baseline="-10416" dirty="0">
                <a:latin typeface="Arial"/>
                <a:cs typeface="Arial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783" spc="40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783" spc="4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[had</a:t>
            </a:r>
            <a:r>
              <a:rPr sz="1783" spc="409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little</a:t>
            </a:r>
            <a:r>
              <a:rPr sz="1783" spc="416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effect</a:t>
            </a:r>
            <a:r>
              <a:rPr sz="1783" spc="401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on</a:t>
            </a:r>
            <a:r>
              <a:rPr sz="1783" spc="416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financial</a:t>
            </a:r>
            <a:r>
              <a:rPr sz="1783" spc="409" dirty="0"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markets</a:t>
            </a:r>
            <a:r>
              <a:rPr sz="1783" spc="424" dirty="0">
                <a:latin typeface="Tahoma"/>
                <a:cs typeface="Tahoma"/>
              </a:rPr>
              <a:t> </a:t>
            </a:r>
            <a:r>
              <a:rPr sz="1783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 dirty="0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783" spc="-37" dirty="0">
                <a:latin typeface="Tahoma"/>
                <a:cs typeface="Tahoma"/>
              </a:rPr>
              <a:t>Left-</a:t>
            </a:r>
            <a:r>
              <a:rPr sz="1783" spc="-15" dirty="0">
                <a:latin typeface="Tahoma"/>
                <a:cs typeface="Tahoma"/>
              </a:rPr>
              <a:t>Arc</a:t>
            </a:r>
            <a:r>
              <a:rPr sz="1783" i="1" spc="-22" baseline="-10416" dirty="0">
                <a:solidFill>
                  <a:srgbClr val="FF0000"/>
                </a:solidFill>
                <a:latin typeface="Arial"/>
                <a:cs typeface="Arial"/>
              </a:rPr>
              <a:t>sbj</a:t>
            </a:r>
            <a:endParaRPr sz="1783" baseline="-10416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4136" y="2209286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3647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17" name="object 17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6978" y="292847"/>
            <a:ext cx="1809226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80" y="2198303"/>
            <a:ext cx="2177258" cy="822960"/>
            <a:chOff x="296341" y="1479105"/>
            <a:chExt cx="1464945" cy="553720"/>
          </a:xfrm>
        </p:grpSpPr>
        <p:sp>
          <p:nvSpPr>
            <p:cNvPr id="6" name="object 6"/>
            <p:cNvSpPr/>
            <p:nvPr/>
          </p:nvSpPr>
          <p:spPr>
            <a:xfrm>
              <a:off x="1721472" y="193537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58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301421" y="1484185"/>
              <a:ext cx="1440180" cy="506730"/>
            </a:xfrm>
            <a:custGeom>
              <a:avLst/>
              <a:gdLst/>
              <a:ahLst/>
              <a:cxnLst/>
              <a:rect l="l" t="t" r="r" b="b"/>
              <a:pathLst>
                <a:path w="1440180" h="506730">
                  <a:moveTo>
                    <a:pt x="0" y="506577"/>
                  </a:moveTo>
                  <a:lnTo>
                    <a:pt x="0" y="0"/>
                  </a:lnTo>
                  <a:lnTo>
                    <a:pt x="1439659" y="0"/>
                  </a:lnTo>
                  <a:lnTo>
                    <a:pt x="1439659" y="47315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1355890" y="1737233"/>
              <a:ext cx="334645" cy="262890"/>
            </a:xfrm>
            <a:custGeom>
              <a:avLst/>
              <a:gdLst/>
              <a:ahLst/>
              <a:cxnLst/>
              <a:rect l="l" t="t" r="r" b="b"/>
              <a:pathLst>
                <a:path w="334644" h="262889">
                  <a:moveTo>
                    <a:pt x="334594" y="253047"/>
                  </a:moveTo>
                  <a:lnTo>
                    <a:pt x="334594" y="0"/>
                  </a:lnTo>
                  <a:lnTo>
                    <a:pt x="0" y="0"/>
                  </a:lnTo>
                  <a:lnTo>
                    <a:pt x="0" y="26250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60495" y="1832461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1024" y="2208551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10253" y="2587803"/>
            <a:ext cx="784266" cy="441680"/>
            <a:chOff x="783257" y="1741176"/>
            <a:chExt cx="527685" cy="297180"/>
          </a:xfrm>
        </p:grpSpPr>
        <p:sp>
          <p:nvSpPr>
            <p:cNvPr id="13" name="object 13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4" name="object 14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3368" y="2925299"/>
            <a:ext cx="6477979" cy="994153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783" dirty="0">
                <a:latin typeface="Tahoma"/>
                <a:cs typeface="Tahoma"/>
              </a:rPr>
              <a:t>[</a:t>
            </a:r>
            <a:r>
              <a:rPr sz="1783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39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783" spc="40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783" spc="40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15" dirty="0">
                <a:latin typeface="Tahoma"/>
                <a:cs typeface="Tahoma"/>
              </a:rPr>
              <a:t>had]</a:t>
            </a:r>
            <a:r>
              <a:rPr sz="1783" i="1" spc="-22" baseline="-10416" dirty="0">
                <a:latin typeface="Arial"/>
                <a:cs typeface="Arial"/>
              </a:rPr>
              <a:t>S</a:t>
            </a:r>
            <a:r>
              <a:rPr sz="1783" i="1" spc="1080" baseline="-10416" dirty="0">
                <a:latin typeface="Arial"/>
                <a:cs typeface="Arial"/>
              </a:rPr>
              <a:t> </a:t>
            </a:r>
            <a:r>
              <a:rPr sz="1783" dirty="0">
                <a:latin typeface="Tahoma"/>
                <a:cs typeface="Tahoma"/>
              </a:rPr>
              <a:t>[little</a:t>
            </a:r>
            <a:r>
              <a:rPr sz="1783" spc="409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effect</a:t>
            </a:r>
            <a:r>
              <a:rPr sz="1783" spc="394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on</a:t>
            </a:r>
            <a:r>
              <a:rPr sz="1783" spc="416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financial</a:t>
            </a:r>
            <a:r>
              <a:rPr sz="1783" spc="409" dirty="0"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markets</a:t>
            </a:r>
            <a:r>
              <a:rPr sz="1783" spc="416" dirty="0">
                <a:latin typeface="Tahoma"/>
                <a:cs typeface="Tahoma"/>
              </a:rPr>
              <a:t> </a:t>
            </a:r>
            <a:r>
              <a:rPr sz="1783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 dirty="0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783" spc="-37" dirty="0">
                <a:latin typeface="Tahoma"/>
                <a:cs typeface="Tahoma"/>
              </a:rPr>
              <a:t>Right-</a:t>
            </a:r>
            <a:r>
              <a:rPr sz="1783" spc="-15" dirty="0">
                <a:latin typeface="Tahoma"/>
                <a:cs typeface="Tahoma"/>
              </a:rPr>
              <a:t>Arc</a:t>
            </a:r>
            <a:r>
              <a:rPr sz="1783" i="1" spc="-22" baseline="-10416" dirty="0">
                <a:solidFill>
                  <a:srgbClr val="FF0000"/>
                </a:solidFill>
                <a:latin typeface="Arial"/>
                <a:cs typeface="Arial"/>
              </a:rPr>
              <a:t>pred</a:t>
            </a:r>
            <a:endParaRPr sz="1783" baseline="-10416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21" name="object 21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3337" y="292847"/>
            <a:ext cx="1962867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79" y="2199021"/>
            <a:ext cx="2091375" cy="822960"/>
            <a:chOff x="296341" y="1479588"/>
            <a:chExt cx="1407160" cy="553720"/>
          </a:xfrm>
        </p:grpSpPr>
        <p:sp>
          <p:nvSpPr>
            <p:cNvPr id="6" name="object 6"/>
            <p:cNvSpPr/>
            <p:nvPr/>
          </p:nvSpPr>
          <p:spPr>
            <a:xfrm>
              <a:off x="166399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301421" y="1484668"/>
              <a:ext cx="1382395" cy="506095"/>
            </a:xfrm>
            <a:custGeom>
              <a:avLst/>
              <a:gdLst/>
              <a:ahLst/>
              <a:cxnLst/>
              <a:rect l="l" t="t" r="r" b="b"/>
              <a:pathLst>
                <a:path w="1382395" h="506094">
                  <a:moveTo>
                    <a:pt x="0" y="506095"/>
                  </a:moveTo>
                  <a:lnTo>
                    <a:pt x="0" y="0"/>
                  </a:lnTo>
                  <a:lnTo>
                    <a:pt x="1382179" y="0"/>
                  </a:lnTo>
                  <a:lnTo>
                    <a:pt x="1382179" y="48168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1355890" y="1746237"/>
              <a:ext cx="277495" cy="254000"/>
            </a:xfrm>
            <a:custGeom>
              <a:avLst/>
              <a:gdLst/>
              <a:ahLst/>
              <a:cxnLst/>
              <a:rect l="l" t="t" r="r" b="b"/>
              <a:pathLst>
                <a:path w="277494" h="254000">
                  <a:moveTo>
                    <a:pt x="277101" y="253060"/>
                  </a:moveTo>
                  <a:lnTo>
                    <a:pt x="277101" y="0"/>
                  </a:lnTo>
                  <a:lnTo>
                    <a:pt x="0" y="0"/>
                  </a:lnTo>
                  <a:lnTo>
                    <a:pt x="0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17767" y="1833198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8310" y="2221952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10253" y="2587803"/>
            <a:ext cx="784266" cy="441680"/>
            <a:chOff x="783257" y="1741176"/>
            <a:chExt cx="527685" cy="297180"/>
          </a:xfrm>
        </p:grpSpPr>
        <p:sp>
          <p:nvSpPr>
            <p:cNvPr id="13" name="object 13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4" name="object 14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3368" y="2925300"/>
            <a:ext cx="6477979" cy="948627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635" dirty="0">
                <a:latin typeface="Tahoma"/>
                <a:cs typeface="Tahoma"/>
              </a:rPr>
              <a:t>[</a:t>
            </a:r>
            <a:r>
              <a:rPr sz="163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635" spc="40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635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635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had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little]</a:t>
            </a:r>
            <a:r>
              <a:rPr sz="1783" i="1" baseline="-10416" dirty="0">
                <a:latin typeface="Arial"/>
                <a:cs typeface="Arial"/>
              </a:rPr>
              <a:t>S</a:t>
            </a:r>
            <a:r>
              <a:rPr sz="1783" i="1" spc="1092" baseline="-10416" dirty="0">
                <a:latin typeface="Arial"/>
                <a:cs typeface="Arial"/>
              </a:rPr>
              <a:t> </a:t>
            </a:r>
            <a:r>
              <a:rPr sz="1635" spc="-30" dirty="0">
                <a:latin typeface="Tahoma"/>
                <a:cs typeface="Tahoma"/>
              </a:rPr>
              <a:t>[effect</a:t>
            </a:r>
            <a:r>
              <a:rPr sz="1635" spc="416" dirty="0"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on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financial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spc="-30" dirty="0">
                <a:latin typeface="Tahoma"/>
                <a:cs typeface="Tahoma"/>
              </a:rPr>
              <a:t>markets</a:t>
            </a:r>
            <a:r>
              <a:rPr sz="1635" spc="431" dirty="0">
                <a:latin typeface="Tahoma"/>
                <a:cs typeface="Tahoma"/>
              </a:rPr>
              <a:t> </a:t>
            </a:r>
            <a:r>
              <a:rPr sz="1635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635" spc="-15" dirty="0">
                <a:latin typeface="Tahoma"/>
                <a:cs typeface="Tahoma"/>
              </a:rPr>
              <a:t>Shift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21" name="object 21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6978" y="292847"/>
            <a:ext cx="1809226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80" y="2198303"/>
            <a:ext cx="2177258" cy="822960"/>
            <a:chOff x="296341" y="1479105"/>
            <a:chExt cx="1464945" cy="553720"/>
          </a:xfrm>
        </p:grpSpPr>
        <p:sp>
          <p:nvSpPr>
            <p:cNvPr id="6" name="object 6"/>
            <p:cNvSpPr/>
            <p:nvPr/>
          </p:nvSpPr>
          <p:spPr>
            <a:xfrm>
              <a:off x="1721472" y="193537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58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301421" y="1484185"/>
              <a:ext cx="1440180" cy="506730"/>
            </a:xfrm>
            <a:custGeom>
              <a:avLst/>
              <a:gdLst/>
              <a:ahLst/>
              <a:cxnLst/>
              <a:rect l="l" t="t" r="r" b="b"/>
              <a:pathLst>
                <a:path w="1440180" h="506730">
                  <a:moveTo>
                    <a:pt x="0" y="506577"/>
                  </a:moveTo>
                  <a:lnTo>
                    <a:pt x="0" y="0"/>
                  </a:lnTo>
                  <a:lnTo>
                    <a:pt x="1439659" y="0"/>
                  </a:lnTo>
                  <a:lnTo>
                    <a:pt x="1439659" y="47315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1355890" y="1737233"/>
              <a:ext cx="334645" cy="262890"/>
            </a:xfrm>
            <a:custGeom>
              <a:avLst/>
              <a:gdLst/>
              <a:ahLst/>
              <a:cxnLst/>
              <a:rect l="l" t="t" r="r" b="b"/>
              <a:pathLst>
                <a:path w="334644" h="262889">
                  <a:moveTo>
                    <a:pt x="334594" y="253047"/>
                  </a:moveTo>
                  <a:lnTo>
                    <a:pt x="334594" y="0"/>
                  </a:lnTo>
                  <a:lnTo>
                    <a:pt x="0" y="0"/>
                  </a:lnTo>
                  <a:lnTo>
                    <a:pt x="0" y="26250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60495" y="1832461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1024" y="2208551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10253" y="2587803"/>
            <a:ext cx="784266" cy="441680"/>
            <a:chOff x="783257" y="1741176"/>
            <a:chExt cx="527685" cy="297180"/>
          </a:xfrm>
        </p:grpSpPr>
        <p:sp>
          <p:nvSpPr>
            <p:cNvPr id="13" name="object 13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4" name="object 14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00366" y="2575137"/>
            <a:ext cx="579470" cy="396380"/>
            <a:chOff x="2122284" y="1732654"/>
            <a:chExt cx="389890" cy="266700"/>
          </a:xfrm>
        </p:grpSpPr>
        <p:sp>
          <p:nvSpPr>
            <p:cNvPr id="17" name="object 17"/>
            <p:cNvSpPr/>
            <p:nvPr/>
          </p:nvSpPr>
          <p:spPr>
            <a:xfrm>
              <a:off x="2122284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8" name="object 18"/>
            <p:cNvSpPr/>
            <p:nvPr/>
          </p:nvSpPr>
          <p:spPr>
            <a:xfrm>
              <a:off x="2141893" y="1737715"/>
              <a:ext cx="365125" cy="253365"/>
            </a:xfrm>
            <a:custGeom>
              <a:avLst/>
              <a:gdLst/>
              <a:ahLst/>
              <a:cxnLst/>
              <a:rect l="l" t="t" r="r" b="b"/>
              <a:pathLst>
                <a:path w="365125" h="253364">
                  <a:moveTo>
                    <a:pt x="364832" y="253047"/>
                  </a:moveTo>
                  <a:lnTo>
                    <a:pt x="364832" y="0"/>
                  </a:lnTo>
                  <a:lnTo>
                    <a:pt x="0" y="0"/>
                  </a:lnTo>
                  <a:lnTo>
                    <a:pt x="0" y="22863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73368" y="2925300"/>
            <a:ext cx="6477979" cy="948627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635" dirty="0">
                <a:latin typeface="Tahoma"/>
                <a:cs typeface="Tahoma"/>
              </a:rPr>
              <a:t>[</a:t>
            </a:r>
            <a:r>
              <a:rPr sz="163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635" spc="41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635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635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15" dirty="0">
                <a:latin typeface="Tahoma"/>
                <a:cs typeface="Tahoma"/>
              </a:rPr>
              <a:t>had]</a:t>
            </a:r>
            <a:r>
              <a:rPr sz="1783" i="1" spc="-22" baseline="-10416" dirty="0">
                <a:latin typeface="Arial"/>
                <a:cs typeface="Arial"/>
              </a:rPr>
              <a:t>S</a:t>
            </a:r>
            <a:r>
              <a:rPr sz="1783" i="1" spc="1125" baseline="-10416" dirty="0">
                <a:latin typeface="Arial"/>
                <a:cs typeface="Arial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635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30" dirty="0">
                <a:latin typeface="Tahoma"/>
                <a:cs typeface="Tahoma"/>
              </a:rPr>
              <a:t>[effect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on</a:t>
            </a:r>
            <a:r>
              <a:rPr sz="1635" spc="431" dirty="0"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financial</a:t>
            </a:r>
            <a:r>
              <a:rPr sz="1635" spc="438" dirty="0">
                <a:latin typeface="Tahoma"/>
                <a:cs typeface="Tahoma"/>
              </a:rPr>
              <a:t> </a:t>
            </a:r>
            <a:r>
              <a:rPr sz="1635" spc="-30" dirty="0">
                <a:latin typeface="Tahoma"/>
                <a:cs typeface="Tahoma"/>
              </a:rPr>
              <a:t>markets</a:t>
            </a:r>
            <a:r>
              <a:rPr sz="1635" spc="438" dirty="0">
                <a:latin typeface="Tahoma"/>
                <a:cs typeface="Tahoma"/>
              </a:rPr>
              <a:t> </a:t>
            </a:r>
            <a:r>
              <a:rPr sz="1635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635" spc="-37" dirty="0">
                <a:latin typeface="Tahoma"/>
                <a:cs typeface="Tahoma"/>
              </a:rPr>
              <a:t>Left-</a:t>
            </a:r>
            <a:r>
              <a:rPr sz="1635" spc="-15" dirty="0">
                <a:latin typeface="Tahoma"/>
                <a:cs typeface="Tahoma"/>
              </a:rPr>
              <a:t>Arc</a:t>
            </a:r>
            <a:r>
              <a:rPr sz="1783" i="1" spc="-22" baseline="-10416" dirty="0">
                <a:solidFill>
                  <a:srgbClr val="FF0000"/>
                </a:solidFill>
                <a:latin typeface="Arial"/>
                <a:cs typeface="Arial"/>
              </a:rPr>
              <a:t>nmod</a:t>
            </a:r>
            <a:endParaRPr sz="1783" baseline="-1041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9381" y="2249642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25" name="object 25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9867" y="292847"/>
            <a:ext cx="1696337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79" y="2198303"/>
            <a:ext cx="3274852" cy="822960"/>
            <a:chOff x="296341" y="1479105"/>
            <a:chExt cx="2203450" cy="553720"/>
          </a:xfrm>
        </p:grpSpPr>
        <p:sp>
          <p:nvSpPr>
            <p:cNvPr id="6" name="object 6"/>
            <p:cNvSpPr/>
            <p:nvPr/>
          </p:nvSpPr>
          <p:spPr>
            <a:xfrm>
              <a:off x="2460205" y="193537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58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734210" y="1484185"/>
              <a:ext cx="746125" cy="515620"/>
            </a:xfrm>
            <a:custGeom>
              <a:avLst/>
              <a:gdLst/>
              <a:ahLst/>
              <a:cxnLst/>
              <a:rect l="l" t="t" r="r" b="b"/>
              <a:pathLst>
                <a:path w="746125" h="515619">
                  <a:moveTo>
                    <a:pt x="0" y="515112"/>
                  </a:moveTo>
                  <a:lnTo>
                    <a:pt x="0" y="0"/>
                  </a:lnTo>
                  <a:lnTo>
                    <a:pt x="745604" y="0"/>
                  </a:lnTo>
                  <a:lnTo>
                    <a:pt x="745604" y="47315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66399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301421" y="1484668"/>
              <a:ext cx="1382395" cy="506095"/>
            </a:xfrm>
            <a:custGeom>
              <a:avLst/>
              <a:gdLst/>
              <a:ahLst/>
              <a:cxnLst/>
              <a:rect l="l" t="t" r="r" b="b"/>
              <a:pathLst>
                <a:path w="1382395" h="506094">
                  <a:moveTo>
                    <a:pt x="0" y="506095"/>
                  </a:moveTo>
                  <a:lnTo>
                    <a:pt x="0" y="0"/>
                  </a:lnTo>
                  <a:lnTo>
                    <a:pt x="1382179" y="0"/>
                  </a:lnTo>
                  <a:lnTo>
                    <a:pt x="1382179" y="48168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5890" y="1746237"/>
              <a:ext cx="277495" cy="254000"/>
            </a:xfrm>
            <a:custGeom>
              <a:avLst/>
              <a:gdLst/>
              <a:ahLst/>
              <a:cxnLst/>
              <a:rect l="l" t="t" r="r" b="b"/>
              <a:pathLst>
                <a:path w="277494" h="254000">
                  <a:moveTo>
                    <a:pt x="277101" y="253060"/>
                  </a:moveTo>
                  <a:lnTo>
                    <a:pt x="277101" y="0"/>
                  </a:lnTo>
                  <a:lnTo>
                    <a:pt x="0" y="0"/>
                  </a:lnTo>
                  <a:lnTo>
                    <a:pt x="0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26281" y="1832461"/>
            <a:ext cx="30294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45" dirty="0">
                <a:solidFill>
                  <a:srgbClr val="FF0000"/>
                </a:solidFill>
                <a:latin typeface="Tahoma"/>
                <a:cs typeface="Tahoma"/>
              </a:rPr>
              <a:t>obj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7767" y="1833198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8310" y="2221952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10253" y="2587775"/>
            <a:ext cx="784266" cy="441680"/>
            <a:chOff x="783257" y="1741157"/>
            <a:chExt cx="527685" cy="297180"/>
          </a:xfrm>
        </p:grpSpPr>
        <p:sp>
          <p:nvSpPr>
            <p:cNvPr id="16" name="object 16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29358" y="2574420"/>
            <a:ext cx="635151" cy="397324"/>
            <a:chOff x="2007222" y="1732171"/>
            <a:chExt cx="427355" cy="267335"/>
          </a:xfrm>
        </p:grpSpPr>
        <p:sp>
          <p:nvSpPr>
            <p:cNvPr id="20" name="object 20"/>
            <p:cNvSpPr/>
            <p:nvPr/>
          </p:nvSpPr>
          <p:spPr>
            <a:xfrm>
              <a:off x="200722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6831" y="1737233"/>
              <a:ext cx="402590" cy="253365"/>
            </a:xfrm>
            <a:custGeom>
              <a:avLst/>
              <a:gdLst/>
              <a:ahLst/>
              <a:cxnLst/>
              <a:rect l="l" t="t" r="r" b="b"/>
              <a:pathLst>
                <a:path w="402589" h="253364">
                  <a:moveTo>
                    <a:pt x="402374" y="253047"/>
                  </a:moveTo>
                  <a:lnTo>
                    <a:pt x="402374" y="0"/>
                  </a:lnTo>
                  <a:lnTo>
                    <a:pt x="0" y="0"/>
                  </a:lnTo>
                  <a:lnTo>
                    <a:pt x="0" y="22912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1118" y="2248924"/>
            <a:ext cx="1093820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483193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3368" y="2925300"/>
            <a:ext cx="6496854" cy="948627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635" dirty="0">
                <a:latin typeface="Tahoma"/>
                <a:cs typeface="Tahoma"/>
              </a:rPr>
              <a:t>[</a:t>
            </a:r>
            <a:r>
              <a:rPr sz="163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635" spc="41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635" spc="4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635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had</a:t>
            </a:r>
            <a:r>
              <a:rPr sz="1635" spc="431" dirty="0"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635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30" dirty="0">
                <a:latin typeface="Tahoma"/>
                <a:cs typeface="Tahoma"/>
              </a:rPr>
              <a:t>effect]</a:t>
            </a:r>
            <a:r>
              <a:rPr sz="1783" i="1" spc="-45" baseline="-10416" dirty="0">
                <a:latin typeface="Arial"/>
                <a:cs typeface="Arial"/>
              </a:rPr>
              <a:t>S</a:t>
            </a:r>
            <a:r>
              <a:rPr sz="1783" i="1" spc="1103" baseline="-10416" dirty="0">
                <a:latin typeface="Arial"/>
                <a:cs typeface="Arial"/>
              </a:rPr>
              <a:t> </a:t>
            </a:r>
            <a:r>
              <a:rPr sz="1635" dirty="0">
                <a:latin typeface="Tahoma"/>
                <a:cs typeface="Tahoma"/>
              </a:rPr>
              <a:t>[on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financial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spc="-30" dirty="0">
                <a:latin typeface="Tahoma"/>
                <a:cs typeface="Tahoma"/>
              </a:rPr>
              <a:t>markets</a:t>
            </a:r>
            <a:r>
              <a:rPr sz="1635" spc="438" dirty="0">
                <a:latin typeface="Tahoma"/>
                <a:cs typeface="Tahoma"/>
              </a:rPr>
              <a:t> </a:t>
            </a:r>
            <a:r>
              <a:rPr sz="1635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635" spc="-37" dirty="0">
                <a:latin typeface="Tahoma"/>
                <a:cs typeface="Tahoma"/>
              </a:rPr>
              <a:t>Right-</a:t>
            </a:r>
            <a:r>
              <a:rPr sz="1635" spc="-15" dirty="0">
                <a:latin typeface="Tahoma"/>
                <a:cs typeface="Tahoma"/>
              </a:rPr>
              <a:t>Arc</a:t>
            </a:r>
            <a:r>
              <a:rPr sz="1783" i="1" spc="-22" baseline="-10416" dirty="0">
                <a:solidFill>
                  <a:srgbClr val="FF0000"/>
                </a:solidFill>
                <a:latin typeface="Arial"/>
                <a:cs typeface="Arial"/>
              </a:rPr>
              <a:t>obj</a:t>
            </a:r>
            <a:endParaRPr sz="1783" baseline="-10416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28" name="object 28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61292" y="1266480"/>
            <a:ext cx="7870588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AutoNum type="arabicPeriod"/>
            </a:pPr>
            <a:r>
              <a:rPr lang="en-US" sz="24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Overview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AutoNum type="arabicPeriod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Approaches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Transition-based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Graph-based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Current approaches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AutoNum type="arabicPeriod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Some results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45185E3-3FB7-439E-9578-C414B82A91D2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4711" y="292847"/>
            <a:ext cx="1741493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80" y="2199021"/>
            <a:ext cx="3188970" cy="822960"/>
            <a:chOff x="296341" y="1479588"/>
            <a:chExt cx="2145665" cy="553720"/>
          </a:xfrm>
        </p:grpSpPr>
        <p:sp>
          <p:nvSpPr>
            <p:cNvPr id="6" name="object 6"/>
            <p:cNvSpPr/>
            <p:nvPr/>
          </p:nvSpPr>
          <p:spPr>
            <a:xfrm>
              <a:off x="2402713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734210" y="1493189"/>
              <a:ext cx="688340" cy="506730"/>
            </a:xfrm>
            <a:custGeom>
              <a:avLst/>
              <a:gdLst/>
              <a:ahLst/>
              <a:cxnLst/>
              <a:rect l="l" t="t" r="r" b="b"/>
              <a:pathLst>
                <a:path w="688339" h="506730">
                  <a:moveTo>
                    <a:pt x="0" y="506107"/>
                  </a:moveTo>
                  <a:lnTo>
                    <a:pt x="0" y="0"/>
                  </a:lnTo>
                  <a:lnTo>
                    <a:pt x="688111" y="0"/>
                  </a:lnTo>
                  <a:lnTo>
                    <a:pt x="688111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66399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301421" y="1484668"/>
              <a:ext cx="1382395" cy="506095"/>
            </a:xfrm>
            <a:custGeom>
              <a:avLst/>
              <a:gdLst/>
              <a:ahLst/>
              <a:cxnLst/>
              <a:rect l="l" t="t" r="r" b="b"/>
              <a:pathLst>
                <a:path w="1382395" h="506094">
                  <a:moveTo>
                    <a:pt x="0" y="506095"/>
                  </a:moveTo>
                  <a:lnTo>
                    <a:pt x="0" y="0"/>
                  </a:lnTo>
                  <a:lnTo>
                    <a:pt x="1382179" y="0"/>
                  </a:lnTo>
                  <a:lnTo>
                    <a:pt x="1382179" y="48168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5890" y="1746237"/>
              <a:ext cx="277495" cy="254000"/>
            </a:xfrm>
            <a:custGeom>
              <a:avLst/>
              <a:gdLst/>
              <a:ahLst/>
              <a:cxnLst/>
              <a:rect l="l" t="t" r="r" b="b"/>
              <a:pathLst>
                <a:path w="277494" h="254000">
                  <a:moveTo>
                    <a:pt x="277101" y="253060"/>
                  </a:moveTo>
                  <a:lnTo>
                    <a:pt x="277101" y="0"/>
                  </a:lnTo>
                  <a:lnTo>
                    <a:pt x="0" y="0"/>
                  </a:lnTo>
                  <a:lnTo>
                    <a:pt x="0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83567" y="1845844"/>
            <a:ext cx="30294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45" dirty="0">
                <a:solidFill>
                  <a:srgbClr val="FF0000"/>
                </a:solidFill>
                <a:latin typeface="Tahoma"/>
                <a:cs typeface="Tahoma"/>
              </a:rPr>
              <a:t>obj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7767" y="1833198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8310" y="2221952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10253" y="2587775"/>
            <a:ext cx="784266" cy="441680"/>
            <a:chOff x="783257" y="1741157"/>
            <a:chExt cx="527685" cy="297180"/>
          </a:xfrm>
        </p:grpSpPr>
        <p:sp>
          <p:nvSpPr>
            <p:cNvPr id="16" name="object 16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29357" y="2587775"/>
            <a:ext cx="549269" cy="391661"/>
            <a:chOff x="2007222" y="1741157"/>
            <a:chExt cx="369570" cy="263525"/>
          </a:xfrm>
        </p:grpSpPr>
        <p:sp>
          <p:nvSpPr>
            <p:cNvPr id="20" name="object 20"/>
            <p:cNvSpPr/>
            <p:nvPr/>
          </p:nvSpPr>
          <p:spPr>
            <a:xfrm>
              <a:off x="200722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6831" y="1746237"/>
              <a:ext cx="345440" cy="253365"/>
            </a:xfrm>
            <a:custGeom>
              <a:avLst/>
              <a:gdLst/>
              <a:ahLst/>
              <a:cxnLst/>
              <a:rect l="l" t="t" r="r" b="b"/>
              <a:pathLst>
                <a:path w="345439" h="253364">
                  <a:moveTo>
                    <a:pt x="344881" y="253060"/>
                  </a:moveTo>
                  <a:lnTo>
                    <a:pt x="34488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1118" y="2262306"/>
            <a:ext cx="100793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440725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13989" y="2574420"/>
            <a:ext cx="509631" cy="404874"/>
            <a:chOff x="2467870" y="1732171"/>
            <a:chExt cx="342900" cy="272415"/>
          </a:xfrm>
        </p:grpSpPr>
        <p:sp>
          <p:nvSpPr>
            <p:cNvPr id="24" name="object 24"/>
            <p:cNvSpPr/>
            <p:nvPr/>
          </p:nvSpPr>
          <p:spPr>
            <a:xfrm>
              <a:off x="2771279" y="193537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58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2931" y="1737233"/>
              <a:ext cx="318135" cy="262255"/>
            </a:xfrm>
            <a:custGeom>
              <a:avLst/>
              <a:gdLst/>
              <a:ahLst/>
              <a:cxnLst/>
              <a:rect l="l" t="t" r="r" b="b"/>
              <a:pathLst>
                <a:path w="318135" h="262255">
                  <a:moveTo>
                    <a:pt x="0" y="262064"/>
                  </a:moveTo>
                  <a:lnTo>
                    <a:pt x="0" y="0"/>
                  </a:lnTo>
                  <a:lnTo>
                    <a:pt x="317957" y="0"/>
                  </a:lnTo>
                  <a:lnTo>
                    <a:pt x="317957" y="22010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96539" y="2248924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3368" y="2925300"/>
            <a:ext cx="6496854" cy="948627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635" dirty="0">
                <a:latin typeface="Tahoma"/>
                <a:cs typeface="Tahoma"/>
              </a:rPr>
              <a:t>[</a:t>
            </a:r>
            <a:r>
              <a:rPr sz="163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635" spc="40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635" spc="4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635" spc="4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had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635" spc="4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effect</a:t>
            </a:r>
            <a:r>
              <a:rPr sz="1635" spc="416" dirty="0"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on]</a:t>
            </a:r>
            <a:r>
              <a:rPr sz="1783" i="1" baseline="-10416" dirty="0">
                <a:latin typeface="Arial"/>
                <a:cs typeface="Arial"/>
              </a:rPr>
              <a:t>S</a:t>
            </a:r>
            <a:r>
              <a:rPr sz="1783" i="1" spc="1080" baseline="-10416" dirty="0">
                <a:latin typeface="Arial"/>
                <a:cs typeface="Arial"/>
              </a:rPr>
              <a:t> </a:t>
            </a:r>
            <a:r>
              <a:rPr sz="1635" spc="-15" dirty="0">
                <a:latin typeface="Tahoma"/>
                <a:cs typeface="Tahoma"/>
              </a:rPr>
              <a:t>[financial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spc="-30" dirty="0">
                <a:latin typeface="Tahoma"/>
                <a:cs typeface="Tahoma"/>
              </a:rPr>
              <a:t>markets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635" spc="-37" dirty="0">
                <a:latin typeface="Tahoma"/>
                <a:cs typeface="Tahoma"/>
              </a:rPr>
              <a:t>Right-</a:t>
            </a:r>
            <a:r>
              <a:rPr sz="1635" spc="-15" dirty="0">
                <a:latin typeface="Tahoma"/>
                <a:cs typeface="Tahoma"/>
              </a:rPr>
              <a:t>Arc</a:t>
            </a:r>
            <a:r>
              <a:rPr sz="1783" i="1" spc="-22" baseline="-10416" dirty="0">
                <a:solidFill>
                  <a:srgbClr val="FF0000"/>
                </a:solidFill>
                <a:latin typeface="Arial"/>
                <a:cs typeface="Arial"/>
              </a:rPr>
              <a:t>nmod</a:t>
            </a:r>
            <a:endParaRPr sz="1783" baseline="-10416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32" name="object 32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6146" y="292847"/>
            <a:ext cx="1600058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80" y="2199021"/>
            <a:ext cx="3188970" cy="822960"/>
            <a:chOff x="296341" y="1479588"/>
            <a:chExt cx="2145665" cy="553720"/>
          </a:xfrm>
        </p:grpSpPr>
        <p:sp>
          <p:nvSpPr>
            <p:cNvPr id="6" name="object 6"/>
            <p:cNvSpPr/>
            <p:nvPr/>
          </p:nvSpPr>
          <p:spPr>
            <a:xfrm>
              <a:off x="2402713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734210" y="1493189"/>
              <a:ext cx="688340" cy="506730"/>
            </a:xfrm>
            <a:custGeom>
              <a:avLst/>
              <a:gdLst/>
              <a:ahLst/>
              <a:cxnLst/>
              <a:rect l="l" t="t" r="r" b="b"/>
              <a:pathLst>
                <a:path w="688339" h="506730">
                  <a:moveTo>
                    <a:pt x="0" y="506107"/>
                  </a:moveTo>
                  <a:lnTo>
                    <a:pt x="0" y="0"/>
                  </a:lnTo>
                  <a:lnTo>
                    <a:pt x="688111" y="0"/>
                  </a:lnTo>
                  <a:lnTo>
                    <a:pt x="688111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66399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301421" y="1484668"/>
              <a:ext cx="1382395" cy="506095"/>
            </a:xfrm>
            <a:custGeom>
              <a:avLst/>
              <a:gdLst/>
              <a:ahLst/>
              <a:cxnLst/>
              <a:rect l="l" t="t" r="r" b="b"/>
              <a:pathLst>
                <a:path w="1382395" h="506094">
                  <a:moveTo>
                    <a:pt x="0" y="506095"/>
                  </a:moveTo>
                  <a:lnTo>
                    <a:pt x="0" y="0"/>
                  </a:lnTo>
                  <a:lnTo>
                    <a:pt x="1382179" y="0"/>
                  </a:lnTo>
                  <a:lnTo>
                    <a:pt x="1382179" y="48168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5890" y="1746237"/>
              <a:ext cx="277495" cy="254000"/>
            </a:xfrm>
            <a:custGeom>
              <a:avLst/>
              <a:gdLst/>
              <a:ahLst/>
              <a:cxnLst/>
              <a:rect l="l" t="t" r="r" b="b"/>
              <a:pathLst>
                <a:path w="277494" h="254000">
                  <a:moveTo>
                    <a:pt x="277101" y="253060"/>
                  </a:moveTo>
                  <a:lnTo>
                    <a:pt x="277101" y="0"/>
                  </a:lnTo>
                  <a:lnTo>
                    <a:pt x="0" y="0"/>
                  </a:lnTo>
                  <a:lnTo>
                    <a:pt x="0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83567" y="1845844"/>
            <a:ext cx="30294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45" dirty="0">
                <a:solidFill>
                  <a:srgbClr val="FF0000"/>
                </a:solidFill>
                <a:latin typeface="Tahoma"/>
                <a:cs typeface="Tahoma"/>
              </a:rPr>
              <a:t>obj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7767" y="1833198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8310" y="2221952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10253" y="2587775"/>
            <a:ext cx="784266" cy="441680"/>
            <a:chOff x="783257" y="1741157"/>
            <a:chExt cx="527685" cy="297180"/>
          </a:xfrm>
        </p:grpSpPr>
        <p:sp>
          <p:nvSpPr>
            <p:cNvPr id="16" name="object 16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29357" y="2587775"/>
            <a:ext cx="549269" cy="391661"/>
            <a:chOff x="2007222" y="1741157"/>
            <a:chExt cx="369570" cy="263525"/>
          </a:xfrm>
        </p:grpSpPr>
        <p:sp>
          <p:nvSpPr>
            <p:cNvPr id="20" name="object 20"/>
            <p:cNvSpPr/>
            <p:nvPr/>
          </p:nvSpPr>
          <p:spPr>
            <a:xfrm>
              <a:off x="200722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6831" y="1746237"/>
              <a:ext cx="345440" cy="253365"/>
            </a:xfrm>
            <a:custGeom>
              <a:avLst/>
              <a:gdLst/>
              <a:ahLst/>
              <a:cxnLst/>
              <a:rect l="l" t="t" r="r" b="b"/>
              <a:pathLst>
                <a:path w="345439" h="253364">
                  <a:moveTo>
                    <a:pt x="344881" y="253060"/>
                  </a:moveTo>
                  <a:lnTo>
                    <a:pt x="34488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1118" y="2262306"/>
            <a:ext cx="100793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440725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13989" y="2587803"/>
            <a:ext cx="424693" cy="434130"/>
            <a:chOff x="2467870" y="1741176"/>
            <a:chExt cx="285750" cy="292100"/>
          </a:xfrm>
        </p:grpSpPr>
        <p:sp>
          <p:nvSpPr>
            <p:cNvPr id="24" name="object 24"/>
            <p:cNvSpPr/>
            <p:nvPr/>
          </p:nvSpPr>
          <p:spPr>
            <a:xfrm>
              <a:off x="2713799" y="1977770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2931" y="1746237"/>
              <a:ext cx="260985" cy="254000"/>
            </a:xfrm>
            <a:custGeom>
              <a:avLst/>
              <a:gdLst/>
              <a:ahLst/>
              <a:cxnLst/>
              <a:rect l="l" t="t" r="r" b="b"/>
              <a:pathLst>
                <a:path w="260985" h="254000">
                  <a:moveTo>
                    <a:pt x="0" y="253060"/>
                  </a:moveTo>
                  <a:lnTo>
                    <a:pt x="0" y="0"/>
                  </a:lnTo>
                  <a:lnTo>
                    <a:pt x="260477" y="0"/>
                  </a:lnTo>
                  <a:lnTo>
                    <a:pt x="260477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5382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3368" y="2925300"/>
            <a:ext cx="6496854" cy="948627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635" dirty="0">
                <a:latin typeface="Tahoma"/>
                <a:cs typeface="Tahoma"/>
              </a:rPr>
              <a:t>[</a:t>
            </a:r>
            <a:r>
              <a:rPr sz="163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635" spc="43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635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635" spc="4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had</a:t>
            </a:r>
            <a:r>
              <a:rPr sz="1635" spc="453" dirty="0"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635" spc="4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effect</a:t>
            </a:r>
            <a:r>
              <a:rPr sz="1635" spc="453" dirty="0"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on</a:t>
            </a:r>
            <a:r>
              <a:rPr sz="1635" spc="453" dirty="0">
                <a:latin typeface="Tahoma"/>
                <a:cs typeface="Tahoma"/>
              </a:rPr>
              <a:t> </a:t>
            </a:r>
            <a:r>
              <a:rPr sz="1635" spc="-30" dirty="0">
                <a:latin typeface="Tahoma"/>
                <a:cs typeface="Tahoma"/>
              </a:rPr>
              <a:t>financial]</a:t>
            </a:r>
            <a:r>
              <a:rPr sz="1783" i="1" spc="-45" baseline="-10416" dirty="0">
                <a:latin typeface="Arial"/>
                <a:cs typeface="Arial"/>
              </a:rPr>
              <a:t>S</a:t>
            </a:r>
            <a:r>
              <a:rPr sz="1783" i="1" spc="334" baseline="-10416" dirty="0">
                <a:latin typeface="Arial"/>
                <a:cs typeface="Arial"/>
              </a:rPr>
              <a:t>  </a:t>
            </a:r>
            <a:r>
              <a:rPr sz="1635" spc="-45" dirty="0">
                <a:latin typeface="Tahoma"/>
                <a:cs typeface="Tahoma"/>
              </a:rPr>
              <a:t>[markets</a:t>
            </a:r>
            <a:r>
              <a:rPr sz="1635" spc="453" dirty="0">
                <a:latin typeface="Tahoma"/>
                <a:cs typeface="Tahoma"/>
              </a:rPr>
              <a:t> </a:t>
            </a:r>
            <a:r>
              <a:rPr sz="1635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635" spc="-15" dirty="0">
                <a:latin typeface="Tahoma"/>
                <a:cs typeface="Tahoma"/>
              </a:rPr>
              <a:t>Shift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32" name="object 32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3337" y="292847"/>
            <a:ext cx="1962867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80" y="2199021"/>
            <a:ext cx="3188970" cy="822960"/>
            <a:chOff x="296341" y="1479588"/>
            <a:chExt cx="2145665" cy="553720"/>
          </a:xfrm>
        </p:grpSpPr>
        <p:sp>
          <p:nvSpPr>
            <p:cNvPr id="6" name="object 6"/>
            <p:cNvSpPr/>
            <p:nvPr/>
          </p:nvSpPr>
          <p:spPr>
            <a:xfrm>
              <a:off x="2402713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734210" y="1493189"/>
              <a:ext cx="688340" cy="506730"/>
            </a:xfrm>
            <a:custGeom>
              <a:avLst/>
              <a:gdLst/>
              <a:ahLst/>
              <a:cxnLst/>
              <a:rect l="l" t="t" r="r" b="b"/>
              <a:pathLst>
                <a:path w="688339" h="506730">
                  <a:moveTo>
                    <a:pt x="0" y="506107"/>
                  </a:moveTo>
                  <a:lnTo>
                    <a:pt x="0" y="0"/>
                  </a:lnTo>
                  <a:lnTo>
                    <a:pt x="688111" y="0"/>
                  </a:lnTo>
                  <a:lnTo>
                    <a:pt x="688111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66399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301421" y="1484668"/>
              <a:ext cx="1382395" cy="506095"/>
            </a:xfrm>
            <a:custGeom>
              <a:avLst/>
              <a:gdLst/>
              <a:ahLst/>
              <a:cxnLst/>
              <a:rect l="l" t="t" r="r" b="b"/>
              <a:pathLst>
                <a:path w="1382395" h="506094">
                  <a:moveTo>
                    <a:pt x="0" y="506095"/>
                  </a:moveTo>
                  <a:lnTo>
                    <a:pt x="0" y="0"/>
                  </a:lnTo>
                  <a:lnTo>
                    <a:pt x="1382179" y="0"/>
                  </a:lnTo>
                  <a:lnTo>
                    <a:pt x="1382179" y="48168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5890" y="1746237"/>
              <a:ext cx="277495" cy="254000"/>
            </a:xfrm>
            <a:custGeom>
              <a:avLst/>
              <a:gdLst/>
              <a:ahLst/>
              <a:cxnLst/>
              <a:rect l="l" t="t" r="r" b="b"/>
              <a:pathLst>
                <a:path w="277494" h="254000">
                  <a:moveTo>
                    <a:pt x="277101" y="253060"/>
                  </a:moveTo>
                  <a:lnTo>
                    <a:pt x="277101" y="0"/>
                  </a:lnTo>
                  <a:lnTo>
                    <a:pt x="0" y="0"/>
                  </a:lnTo>
                  <a:lnTo>
                    <a:pt x="0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83567" y="1845844"/>
            <a:ext cx="30294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45" dirty="0">
                <a:solidFill>
                  <a:srgbClr val="FF0000"/>
                </a:solidFill>
                <a:latin typeface="Tahoma"/>
                <a:cs typeface="Tahoma"/>
              </a:rPr>
              <a:t>obj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7767" y="1833198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8310" y="2221952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10253" y="2587775"/>
            <a:ext cx="784266" cy="441680"/>
            <a:chOff x="783257" y="1741157"/>
            <a:chExt cx="527685" cy="297180"/>
          </a:xfrm>
        </p:grpSpPr>
        <p:sp>
          <p:nvSpPr>
            <p:cNvPr id="16" name="object 16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29357" y="2587775"/>
            <a:ext cx="549269" cy="391661"/>
            <a:chOff x="2007222" y="1741157"/>
            <a:chExt cx="369570" cy="263525"/>
          </a:xfrm>
        </p:grpSpPr>
        <p:sp>
          <p:nvSpPr>
            <p:cNvPr id="20" name="object 20"/>
            <p:cNvSpPr/>
            <p:nvPr/>
          </p:nvSpPr>
          <p:spPr>
            <a:xfrm>
              <a:off x="200722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6831" y="1746237"/>
              <a:ext cx="345440" cy="253365"/>
            </a:xfrm>
            <a:custGeom>
              <a:avLst/>
              <a:gdLst/>
              <a:ahLst/>
              <a:cxnLst/>
              <a:rect l="l" t="t" r="r" b="b"/>
              <a:pathLst>
                <a:path w="345439" h="253364">
                  <a:moveTo>
                    <a:pt x="344881" y="253060"/>
                  </a:moveTo>
                  <a:lnTo>
                    <a:pt x="34488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1118" y="2262306"/>
            <a:ext cx="100793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440725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13989" y="2574420"/>
            <a:ext cx="509631" cy="404874"/>
            <a:chOff x="2467870" y="1732171"/>
            <a:chExt cx="342900" cy="272415"/>
          </a:xfrm>
        </p:grpSpPr>
        <p:sp>
          <p:nvSpPr>
            <p:cNvPr id="24" name="object 24"/>
            <p:cNvSpPr/>
            <p:nvPr/>
          </p:nvSpPr>
          <p:spPr>
            <a:xfrm>
              <a:off x="2771279" y="193537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58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2931" y="1737233"/>
              <a:ext cx="318135" cy="262255"/>
            </a:xfrm>
            <a:custGeom>
              <a:avLst/>
              <a:gdLst/>
              <a:ahLst/>
              <a:cxnLst/>
              <a:rect l="l" t="t" r="r" b="b"/>
              <a:pathLst>
                <a:path w="318135" h="262255">
                  <a:moveTo>
                    <a:pt x="0" y="262064"/>
                  </a:moveTo>
                  <a:lnTo>
                    <a:pt x="0" y="0"/>
                  </a:lnTo>
                  <a:lnTo>
                    <a:pt x="317957" y="0"/>
                  </a:lnTo>
                  <a:lnTo>
                    <a:pt x="317957" y="22010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96539" y="2248924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07688" y="2575137"/>
            <a:ext cx="878642" cy="396380"/>
            <a:chOff x="3271037" y="1732654"/>
            <a:chExt cx="591185" cy="266700"/>
          </a:xfrm>
        </p:grpSpPr>
        <p:sp>
          <p:nvSpPr>
            <p:cNvPr id="28" name="object 28"/>
            <p:cNvSpPr/>
            <p:nvPr/>
          </p:nvSpPr>
          <p:spPr>
            <a:xfrm>
              <a:off x="327103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90646" y="1737715"/>
              <a:ext cx="566420" cy="253365"/>
            </a:xfrm>
            <a:custGeom>
              <a:avLst/>
              <a:gdLst/>
              <a:ahLst/>
              <a:cxnLst/>
              <a:rect l="l" t="t" r="r" b="b"/>
              <a:pathLst>
                <a:path w="566420" h="253364">
                  <a:moveTo>
                    <a:pt x="566013" y="253047"/>
                  </a:moveTo>
                  <a:lnTo>
                    <a:pt x="566013" y="0"/>
                  </a:lnTo>
                  <a:lnTo>
                    <a:pt x="0" y="0"/>
                  </a:lnTo>
                  <a:lnTo>
                    <a:pt x="0" y="22863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73368" y="2925300"/>
            <a:ext cx="6496854" cy="948627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635" dirty="0">
                <a:latin typeface="Tahoma"/>
                <a:cs typeface="Tahoma"/>
              </a:rPr>
              <a:t>[</a:t>
            </a:r>
            <a:r>
              <a:rPr sz="163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635" spc="40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635" spc="4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635" spc="4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had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635" spc="4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effect</a:t>
            </a:r>
            <a:r>
              <a:rPr sz="1635" spc="416" dirty="0"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on]</a:t>
            </a:r>
            <a:r>
              <a:rPr sz="1783" i="1" baseline="-10416" dirty="0">
                <a:latin typeface="Arial"/>
                <a:cs typeface="Arial"/>
              </a:rPr>
              <a:t>S</a:t>
            </a:r>
            <a:r>
              <a:rPr sz="1783" i="1" spc="1080" baseline="-10416" dirty="0">
                <a:latin typeface="Arial"/>
                <a:cs typeface="Arial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financial</a:t>
            </a:r>
            <a:r>
              <a:rPr sz="1635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45" dirty="0">
                <a:latin typeface="Tahoma"/>
                <a:cs typeface="Tahoma"/>
              </a:rPr>
              <a:t>[markets</a:t>
            </a:r>
            <a:r>
              <a:rPr sz="1635" spc="424" dirty="0">
                <a:latin typeface="Tahoma"/>
                <a:cs typeface="Tahoma"/>
              </a:rPr>
              <a:t> </a:t>
            </a:r>
            <a:r>
              <a:rPr sz="1635" spc="-37" dirty="0">
                <a:latin typeface="Tahoma"/>
                <a:cs typeface="Tahoma"/>
              </a:rPr>
              <a:t>.]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635" spc="-37" dirty="0">
                <a:latin typeface="Tahoma"/>
                <a:cs typeface="Tahoma"/>
              </a:rPr>
              <a:t>Left-</a:t>
            </a:r>
            <a:r>
              <a:rPr sz="1635" spc="-15" dirty="0">
                <a:latin typeface="Tahoma"/>
                <a:cs typeface="Tahoma"/>
              </a:rPr>
              <a:t>Arc</a:t>
            </a:r>
            <a:r>
              <a:rPr sz="1783" i="1" spc="-22" baseline="-10416" dirty="0">
                <a:solidFill>
                  <a:srgbClr val="FF0000"/>
                </a:solidFill>
                <a:latin typeface="Arial"/>
                <a:cs typeface="Arial"/>
              </a:rPr>
              <a:t>nmod</a:t>
            </a:r>
            <a:endParaRPr sz="1783" baseline="-1041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96194" y="2249642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36" name="object 36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8578" y="292847"/>
            <a:ext cx="1707626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80" y="2199021"/>
            <a:ext cx="3188970" cy="822960"/>
            <a:chOff x="296341" y="1479588"/>
            <a:chExt cx="2145665" cy="553720"/>
          </a:xfrm>
        </p:grpSpPr>
        <p:sp>
          <p:nvSpPr>
            <p:cNvPr id="6" name="object 6"/>
            <p:cNvSpPr/>
            <p:nvPr/>
          </p:nvSpPr>
          <p:spPr>
            <a:xfrm>
              <a:off x="2402713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734210" y="1493189"/>
              <a:ext cx="688340" cy="506730"/>
            </a:xfrm>
            <a:custGeom>
              <a:avLst/>
              <a:gdLst/>
              <a:ahLst/>
              <a:cxnLst/>
              <a:rect l="l" t="t" r="r" b="b"/>
              <a:pathLst>
                <a:path w="688339" h="506730">
                  <a:moveTo>
                    <a:pt x="0" y="506107"/>
                  </a:moveTo>
                  <a:lnTo>
                    <a:pt x="0" y="0"/>
                  </a:lnTo>
                  <a:lnTo>
                    <a:pt x="688111" y="0"/>
                  </a:lnTo>
                  <a:lnTo>
                    <a:pt x="688111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66399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301421" y="1484668"/>
              <a:ext cx="1382395" cy="506095"/>
            </a:xfrm>
            <a:custGeom>
              <a:avLst/>
              <a:gdLst/>
              <a:ahLst/>
              <a:cxnLst/>
              <a:rect l="l" t="t" r="r" b="b"/>
              <a:pathLst>
                <a:path w="1382395" h="506094">
                  <a:moveTo>
                    <a:pt x="0" y="506095"/>
                  </a:moveTo>
                  <a:lnTo>
                    <a:pt x="0" y="0"/>
                  </a:lnTo>
                  <a:lnTo>
                    <a:pt x="1382179" y="0"/>
                  </a:lnTo>
                  <a:lnTo>
                    <a:pt x="1382179" y="48168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5890" y="1746237"/>
              <a:ext cx="277495" cy="254000"/>
            </a:xfrm>
            <a:custGeom>
              <a:avLst/>
              <a:gdLst/>
              <a:ahLst/>
              <a:cxnLst/>
              <a:rect l="l" t="t" r="r" b="b"/>
              <a:pathLst>
                <a:path w="277494" h="254000">
                  <a:moveTo>
                    <a:pt x="277101" y="253060"/>
                  </a:moveTo>
                  <a:lnTo>
                    <a:pt x="277101" y="0"/>
                  </a:lnTo>
                  <a:lnTo>
                    <a:pt x="0" y="0"/>
                  </a:lnTo>
                  <a:lnTo>
                    <a:pt x="0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83567" y="1845844"/>
            <a:ext cx="30294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45" dirty="0">
                <a:solidFill>
                  <a:srgbClr val="FF0000"/>
                </a:solidFill>
                <a:latin typeface="Tahoma"/>
                <a:cs typeface="Tahoma"/>
              </a:rPr>
              <a:t>obj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7767" y="1833198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8310" y="2221952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10253" y="2587775"/>
            <a:ext cx="784266" cy="441680"/>
            <a:chOff x="783257" y="1741157"/>
            <a:chExt cx="527685" cy="297180"/>
          </a:xfrm>
        </p:grpSpPr>
        <p:sp>
          <p:nvSpPr>
            <p:cNvPr id="16" name="object 16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29357" y="2587775"/>
            <a:ext cx="549269" cy="391661"/>
            <a:chOff x="2007222" y="1741157"/>
            <a:chExt cx="369570" cy="263525"/>
          </a:xfrm>
        </p:grpSpPr>
        <p:sp>
          <p:nvSpPr>
            <p:cNvPr id="20" name="object 20"/>
            <p:cNvSpPr/>
            <p:nvPr/>
          </p:nvSpPr>
          <p:spPr>
            <a:xfrm>
              <a:off x="200722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6831" y="1746237"/>
              <a:ext cx="345440" cy="253365"/>
            </a:xfrm>
            <a:custGeom>
              <a:avLst/>
              <a:gdLst/>
              <a:ahLst/>
              <a:cxnLst/>
              <a:rect l="l" t="t" r="r" b="b"/>
              <a:pathLst>
                <a:path w="345439" h="253364">
                  <a:moveTo>
                    <a:pt x="344881" y="253060"/>
                  </a:moveTo>
                  <a:lnTo>
                    <a:pt x="34488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1118" y="2262306"/>
            <a:ext cx="100793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440725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13961" y="2587775"/>
            <a:ext cx="424693" cy="434130"/>
            <a:chOff x="2467851" y="1741157"/>
            <a:chExt cx="285750" cy="292100"/>
          </a:xfrm>
        </p:grpSpPr>
        <p:sp>
          <p:nvSpPr>
            <p:cNvPr id="24" name="object 24"/>
            <p:cNvSpPr/>
            <p:nvPr/>
          </p:nvSpPr>
          <p:spPr>
            <a:xfrm>
              <a:off x="2713799" y="1977770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2931" y="1746237"/>
              <a:ext cx="260985" cy="254000"/>
            </a:xfrm>
            <a:custGeom>
              <a:avLst/>
              <a:gdLst/>
              <a:ahLst/>
              <a:cxnLst/>
              <a:rect l="l" t="t" r="r" b="b"/>
              <a:pathLst>
                <a:path w="260985" h="254000">
                  <a:moveTo>
                    <a:pt x="0" y="253060"/>
                  </a:moveTo>
                  <a:lnTo>
                    <a:pt x="0" y="0"/>
                  </a:lnTo>
                  <a:lnTo>
                    <a:pt x="260477" y="0"/>
                  </a:lnTo>
                  <a:lnTo>
                    <a:pt x="260477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5382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76337" y="2198331"/>
            <a:ext cx="1591182" cy="830510"/>
            <a:chOff x="2778956" y="1479124"/>
            <a:chExt cx="1070610" cy="558800"/>
          </a:xfrm>
        </p:grpSpPr>
        <p:sp>
          <p:nvSpPr>
            <p:cNvPr id="28" name="object 28"/>
            <p:cNvSpPr/>
            <p:nvPr/>
          </p:nvSpPr>
          <p:spPr>
            <a:xfrm>
              <a:off x="3810139" y="193537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58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9" name="object 29"/>
            <p:cNvSpPr/>
            <p:nvPr/>
          </p:nvSpPr>
          <p:spPr>
            <a:xfrm>
              <a:off x="2784017" y="1484185"/>
              <a:ext cx="1045844" cy="548640"/>
            </a:xfrm>
            <a:custGeom>
              <a:avLst/>
              <a:gdLst/>
              <a:ahLst/>
              <a:cxnLst/>
              <a:rect l="l" t="t" r="r" b="b"/>
              <a:pathLst>
                <a:path w="1045845" h="548639">
                  <a:moveTo>
                    <a:pt x="0" y="548487"/>
                  </a:moveTo>
                  <a:lnTo>
                    <a:pt x="0" y="0"/>
                  </a:lnTo>
                  <a:lnTo>
                    <a:pt x="1045730" y="0"/>
                  </a:lnTo>
                  <a:lnTo>
                    <a:pt x="1045730" y="47315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0" name="object 30"/>
            <p:cNvSpPr/>
            <p:nvPr/>
          </p:nvSpPr>
          <p:spPr>
            <a:xfrm>
              <a:off x="3155975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1" name="object 31"/>
            <p:cNvSpPr/>
            <p:nvPr/>
          </p:nvSpPr>
          <p:spPr>
            <a:xfrm>
              <a:off x="3175584" y="1737233"/>
              <a:ext cx="603885" cy="253365"/>
            </a:xfrm>
            <a:custGeom>
              <a:avLst/>
              <a:gdLst/>
              <a:ahLst/>
              <a:cxnLst/>
              <a:rect l="l" t="t" r="r" b="b"/>
              <a:pathLst>
                <a:path w="603885" h="253364">
                  <a:moveTo>
                    <a:pt x="603554" y="253047"/>
                  </a:moveTo>
                  <a:lnTo>
                    <a:pt x="603554" y="0"/>
                  </a:lnTo>
                  <a:lnTo>
                    <a:pt x="0" y="0"/>
                  </a:lnTo>
                  <a:lnTo>
                    <a:pt x="0" y="22912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940151" y="1832367"/>
            <a:ext cx="24160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37" dirty="0">
                <a:solidFill>
                  <a:srgbClr val="FF0000"/>
                </a:solidFill>
                <a:latin typeface="Tahoma"/>
                <a:cs typeface="Tahoma"/>
              </a:rPr>
              <a:t>pc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1382" y="2248924"/>
            <a:ext cx="153927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80470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3368" y="2925299"/>
            <a:ext cx="6515729" cy="971389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783" dirty="0">
                <a:latin typeface="Tahoma"/>
                <a:cs typeface="Tahoma"/>
              </a:rPr>
              <a:t>[</a:t>
            </a:r>
            <a:r>
              <a:rPr sz="1783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42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783" spc="43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783" spc="43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had</a:t>
            </a:r>
            <a:r>
              <a:rPr sz="1783" spc="446" dirty="0"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783" spc="43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effect</a:t>
            </a:r>
            <a:r>
              <a:rPr sz="1783" spc="438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on</a:t>
            </a:r>
            <a:r>
              <a:rPr sz="1783" spc="446" dirty="0"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financial</a:t>
            </a:r>
            <a:r>
              <a:rPr sz="1783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45" dirty="0">
                <a:latin typeface="Tahoma"/>
                <a:cs typeface="Tahoma"/>
              </a:rPr>
              <a:t>markets]</a:t>
            </a:r>
            <a:r>
              <a:rPr sz="1783" i="1" spc="-65" baseline="-10416" dirty="0">
                <a:latin typeface="Arial"/>
                <a:cs typeface="Arial"/>
              </a:rPr>
              <a:t>S</a:t>
            </a:r>
            <a:r>
              <a:rPr sz="1783" i="1" spc="1125" baseline="-10416" dirty="0">
                <a:latin typeface="Arial"/>
                <a:cs typeface="Arial"/>
              </a:rPr>
              <a:t> </a:t>
            </a:r>
            <a:r>
              <a:rPr sz="1783" spc="-30" dirty="0">
                <a:latin typeface="Tahoma"/>
                <a:cs typeface="Tahoma"/>
              </a:rPr>
              <a:t>[.]</a:t>
            </a:r>
            <a:r>
              <a:rPr sz="1783" i="1" spc="-45" baseline="-10416" dirty="0">
                <a:latin typeface="Arial"/>
                <a:cs typeface="Arial"/>
              </a:rPr>
              <a:t>Q</a:t>
            </a:r>
            <a:endParaRPr sz="1783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 dirty="0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635" spc="-37" dirty="0">
                <a:latin typeface="Tahoma"/>
                <a:cs typeface="Tahoma"/>
              </a:rPr>
              <a:t>Right-</a:t>
            </a:r>
            <a:r>
              <a:rPr sz="1635" spc="-15" dirty="0">
                <a:latin typeface="Tahoma"/>
                <a:cs typeface="Tahoma"/>
              </a:rPr>
              <a:t>Arc</a:t>
            </a:r>
            <a:r>
              <a:rPr sz="1783" i="1" spc="-22" baseline="-10416" dirty="0">
                <a:solidFill>
                  <a:srgbClr val="FF0000"/>
                </a:solidFill>
                <a:latin typeface="Arial"/>
                <a:cs typeface="Arial"/>
              </a:rPr>
              <a:t>pc</a:t>
            </a:r>
            <a:endParaRPr sz="1783" baseline="-10416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39" name="object 39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6146" y="283868"/>
            <a:ext cx="1566791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80" y="2199021"/>
            <a:ext cx="3188970" cy="822960"/>
            <a:chOff x="296341" y="1479588"/>
            <a:chExt cx="2145665" cy="553720"/>
          </a:xfrm>
        </p:grpSpPr>
        <p:sp>
          <p:nvSpPr>
            <p:cNvPr id="6" name="object 6"/>
            <p:cNvSpPr/>
            <p:nvPr/>
          </p:nvSpPr>
          <p:spPr>
            <a:xfrm>
              <a:off x="2402713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734210" y="1493189"/>
              <a:ext cx="688340" cy="506730"/>
            </a:xfrm>
            <a:custGeom>
              <a:avLst/>
              <a:gdLst/>
              <a:ahLst/>
              <a:cxnLst/>
              <a:rect l="l" t="t" r="r" b="b"/>
              <a:pathLst>
                <a:path w="688339" h="506730">
                  <a:moveTo>
                    <a:pt x="0" y="506107"/>
                  </a:moveTo>
                  <a:lnTo>
                    <a:pt x="0" y="0"/>
                  </a:lnTo>
                  <a:lnTo>
                    <a:pt x="688111" y="0"/>
                  </a:lnTo>
                  <a:lnTo>
                    <a:pt x="688111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66399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301421" y="1484668"/>
              <a:ext cx="1382395" cy="506095"/>
            </a:xfrm>
            <a:custGeom>
              <a:avLst/>
              <a:gdLst/>
              <a:ahLst/>
              <a:cxnLst/>
              <a:rect l="l" t="t" r="r" b="b"/>
              <a:pathLst>
                <a:path w="1382395" h="506094">
                  <a:moveTo>
                    <a:pt x="0" y="506095"/>
                  </a:moveTo>
                  <a:lnTo>
                    <a:pt x="0" y="0"/>
                  </a:lnTo>
                  <a:lnTo>
                    <a:pt x="1382179" y="0"/>
                  </a:lnTo>
                  <a:lnTo>
                    <a:pt x="1382179" y="48168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5890" y="1746237"/>
              <a:ext cx="277495" cy="254000"/>
            </a:xfrm>
            <a:custGeom>
              <a:avLst/>
              <a:gdLst/>
              <a:ahLst/>
              <a:cxnLst/>
              <a:rect l="l" t="t" r="r" b="b"/>
              <a:pathLst>
                <a:path w="277494" h="254000">
                  <a:moveTo>
                    <a:pt x="277101" y="253060"/>
                  </a:moveTo>
                  <a:lnTo>
                    <a:pt x="277101" y="0"/>
                  </a:lnTo>
                  <a:lnTo>
                    <a:pt x="0" y="0"/>
                  </a:lnTo>
                  <a:lnTo>
                    <a:pt x="0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83567" y="1845844"/>
            <a:ext cx="30294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45" dirty="0">
                <a:solidFill>
                  <a:srgbClr val="FF0000"/>
                </a:solidFill>
                <a:latin typeface="Tahoma"/>
                <a:cs typeface="Tahoma"/>
              </a:rPr>
              <a:t>obj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7767" y="1833198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8310" y="2221952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10253" y="2587775"/>
            <a:ext cx="784266" cy="441680"/>
            <a:chOff x="783257" y="1741157"/>
            <a:chExt cx="527685" cy="297180"/>
          </a:xfrm>
        </p:grpSpPr>
        <p:sp>
          <p:nvSpPr>
            <p:cNvPr id="16" name="object 16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29357" y="2587775"/>
            <a:ext cx="549269" cy="391661"/>
            <a:chOff x="2007222" y="1741157"/>
            <a:chExt cx="369570" cy="263525"/>
          </a:xfrm>
        </p:grpSpPr>
        <p:sp>
          <p:nvSpPr>
            <p:cNvPr id="20" name="object 20"/>
            <p:cNvSpPr/>
            <p:nvPr/>
          </p:nvSpPr>
          <p:spPr>
            <a:xfrm>
              <a:off x="200722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6831" y="1746237"/>
              <a:ext cx="345440" cy="253365"/>
            </a:xfrm>
            <a:custGeom>
              <a:avLst/>
              <a:gdLst/>
              <a:ahLst/>
              <a:cxnLst/>
              <a:rect l="l" t="t" r="r" b="b"/>
              <a:pathLst>
                <a:path w="345439" h="253364">
                  <a:moveTo>
                    <a:pt x="344881" y="253060"/>
                  </a:moveTo>
                  <a:lnTo>
                    <a:pt x="34488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1118" y="2262306"/>
            <a:ext cx="100793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440725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13961" y="2574392"/>
            <a:ext cx="509631" cy="404874"/>
            <a:chOff x="2467851" y="1732152"/>
            <a:chExt cx="342900" cy="272415"/>
          </a:xfrm>
        </p:grpSpPr>
        <p:sp>
          <p:nvSpPr>
            <p:cNvPr id="24" name="object 24"/>
            <p:cNvSpPr/>
            <p:nvPr/>
          </p:nvSpPr>
          <p:spPr>
            <a:xfrm>
              <a:off x="2771279" y="193537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58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2931" y="1737232"/>
              <a:ext cx="318135" cy="262255"/>
            </a:xfrm>
            <a:custGeom>
              <a:avLst/>
              <a:gdLst/>
              <a:ahLst/>
              <a:cxnLst/>
              <a:rect l="l" t="t" r="r" b="b"/>
              <a:pathLst>
                <a:path w="318135" h="262255">
                  <a:moveTo>
                    <a:pt x="0" y="262064"/>
                  </a:moveTo>
                  <a:lnTo>
                    <a:pt x="0" y="0"/>
                  </a:lnTo>
                  <a:lnTo>
                    <a:pt x="317957" y="0"/>
                  </a:lnTo>
                  <a:lnTo>
                    <a:pt x="317957" y="22010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96539" y="2248924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61786" y="2198331"/>
            <a:ext cx="1591182" cy="781434"/>
            <a:chOff x="2836449" y="1479124"/>
            <a:chExt cx="1070610" cy="525780"/>
          </a:xfrm>
        </p:grpSpPr>
        <p:sp>
          <p:nvSpPr>
            <p:cNvPr id="28" name="object 28"/>
            <p:cNvSpPr/>
            <p:nvPr/>
          </p:nvSpPr>
          <p:spPr>
            <a:xfrm>
              <a:off x="3867708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9" name="object 29"/>
            <p:cNvSpPr/>
            <p:nvPr/>
          </p:nvSpPr>
          <p:spPr>
            <a:xfrm>
              <a:off x="2841510" y="1484185"/>
              <a:ext cx="1045844" cy="506095"/>
            </a:xfrm>
            <a:custGeom>
              <a:avLst/>
              <a:gdLst/>
              <a:ahLst/>
              <a:cxnLst/>
              <a:rect l="l" t="t" r="r" b="b"/>
              <a:pathLst>
                <a:path w="1045845" h="506094">
                  <a:moveTo>
                    <a:pt x="0" y="506095"/>
                  </a:moveTo>
                  <a:lnTo>
                    <a:pt x="0" y="0"/>
                  </a:lnTo>
                  <a:lnTo>
                    <a:pt x="1045806" y="0"/>
                  </a:lnTo>
                  <a:lnTo>
                    <a:pt x="1045806" y="48216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103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90646" y="1746237"/>
              <a:ext cx="546100" cy="253365"/>
            </a:xfrm>
            <a:custGeom>
              <a:avLst/>
              <a:gdLst/>
              <a:ahLst/>
              <a:cxnLst/>
              <a:rect l="l" t="t" r="r" b="b"/>
              <a:pathLst>
                <a:path w="546100" h="253364">
                  <a:moveTo>
                    <a:pt x="546061" y="253060"/>
                  </a:moveTo>
                  <a:lnTo>
                    <a:pt x="54606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25656" y="1832367"/>
            <a:ext cx="24160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37" dirty="0">
                <a:solidFill>
                  <a:srgbClr val="FF0000"/>
                </a:solidFill>
                <a:latin typeface="Tahoma"/>
                <a:cs typeface="Tahoma"/>
              </a:rPr>
              <a:t>pc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6830" y="2262307"/>
            <a:ext cx="153927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822939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3368" y="2925299"/>
            <a:ext cx="6515729" cy="971389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783" dirty="0">
                <a:latin typeface="Tahoma"/>
                <a:cs typeface="Tahoma"/>
              </a:rPr>
              <a:t>[</a:t>
            </a:r>
            <a:r>
              <a:rPr sz="1783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40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783" spc="40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783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had</a:t>
            </a:r>
            <a:r>
              <a:rPr sz="1783" spc="416" dirty="0"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783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effect</a:t>
            </a:r>
            <a:r>
              <a:rPr sz="1783" spc="416" dirty="0"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on]</a:t>
            </a:r>
            <a:r>
              <a:rPr sz="1783" i="1" baseline="-10416" dirty="0">
                <a:latin typeface="Arial"/>
                <a:cs typeface="Arial"/>
              </a:rPr>
              <a:t>S</a:t>
            </a:r>
            <a:r>
              <a:rPr sz="1783" i="1" spc="1092" baseline="-10416" dirty="0">
                <a:latin typeface="Arial"/>
                <a:cs typeface="Arial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financial</a:t>
            </a:r>
            <a:r>
              <a:rPr sz="1783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30" dirty="0">
                <a:solidFill>
                  <a:srgbClr val="7F7F7F"/>
                </a:solidFill>
                <a:latin typeface="Tahoma"/>
                <a:cs typeface="Tahoma"/>
              </a:rPr>
              <a:t>markets</a:t>
            </a:r>
            <a:r>
              <a:rPr sz="1783" spc="4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[.]</a:t>
            </a:r>
            <a:r>
              <a:rPr sz="1783" i="1" spc="-45" baseline="-10416" dirty="0">
                <a:latin typeface="Arial"/>
                <a:cs typeface="Arial"/>
              </a:rPr>
              <a:t>Q</a:t>
            </a:r>
            <a:endParaRPr sz="1783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 dirty="0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635" spc="-15" dirty="0">
                <a:latin typeface="Tahoma"/>
                <a:cs typeface="Tahoma"/>
              </a:rPr>
              <a:t>Reduce</a:t>
            </a:r>
            <a:endParaRPr sz="1635" dirty="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39" name="object 39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4711" y="292847"/>
            <a:ext cx="1741493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79" y="2198303"/>
            <a:ext cx="3274852" cy="822960"/>
            <a:chOff x="296341" y="1479105"/>
            <a:chExt cx="2203450" cy="553720"/>
          </a:xfrm>
        </p:grpSpPr>
        <p:sp>
          <p:nvSpPr>
            <p:cNvPr id="6" name="object 6"/>
            <p:cNvSpPr/>
            <p:nvPr/>
          </p:nvSpPr>
          <p:spPr>
            <a:xfrm>
              <a:off x="2460205" y="193537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58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734210" y="1484185"/>
              <a:ext cx="746125" cy="515620"/>
            </a:xfrm>
            <a:custGeom>
              <a:avLst/>
              <a:gdLst/>
              <a:ahLst/>
              <a:cxnLst/>
              <a:rect l="l" t="t" r="r" b="b"/>
              <a:pathLst>
                <a:path w="746125" h="515619">
                  <a:moveTo>
                    <a:pt x="0" y="515112"/>
                  </a:moveTo>
                  <a:lnTo>
                    <a:pt x="0" y="0"/>
                  </a:lnTo>
                  <a:lnTo>
                    <a:pt x="745604" y="0"/>
                  </a:lnTo>
                  <a:lnTo>
                    <a:pt x="745604" y="47315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66399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301421" y="1484668"/>
              <a:ext cx="1382395" cy="506095"/>
            </a:xfrm>
            <a:custGeom>
              <a:avLst/>
              <a:gdLst/>
              <a:ahLst/>
              <a:cxnLst/>
              <a:rect l="l" t="t" r="r" b="b"/>
              <a:pathLst>
                <a:path w="1382395" h="506094">
                  <a:moveTo>
                    <a:pt x="0" y="506095"/>
                  </a:moveTo>
                  <a:lnTo>
                    <a:pt x="0" y="0"/>
                  </a:lnTo>
                  <a:lnTo>
                    <a:pt x="1382179" y="0"/>
                  </a:lnTo>
                  <a:lnTo>
                    <a:pt x="1382179" y="48168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5890" y="1746237"/>
              <a:ext cx="277495" cy="254000"/>
            </a:xfrm>
            <a:custGeom>
              <a:avLst/>
              <a:gdLst/>
              <a:ahLst/>
              <a:cxnLst/>
              <a:rect l="l" t="t" r="r" b="b"/>
              <a:pathLst>
                <a:path w="277494" h="254000">
                  <a:moveTo>
                    <a:pt x="277101" y="253060"/>
                  </a:moveTo>
                  <a:lnTo>
                    <a:pt x="277101" y="0"/>
                  </a:lnTo>
                  <a:lnTo>
                    <a:pt x="0" y="0"/>
                  </a:lnTo>
                  <a:lnTo>
                    <a:pt x="0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26281" y="1832461"/>
            <a:ext cx="30294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45" dirty="0">
                <a:solidFill>
                  <a:srgbClr val="FF0000"/>
                </a:solidFill>
                <a:latin typeface="Tahoma"/>
                <a:cs typeface="Tahoma"/>
              </a:rPr>
              <a:t>obj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7767" y="1833198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8310" y="2221952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10253" y="2587775"/>
            <a:ext cx="784266" cy="441680"/>
            <a:chOff x="783257" y="1741157"/>
            <a:chExt cx="527685" cy="297180"/>
          </a:xfrm>
        </p:grpSpPr>
        <p:sp>
          <p:nvSpPr>
            <p:cNvPr id="16" name="object 16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29358" y="2574392"/>
            <a:ext cx="635151" cy="397324"/>
            <a:chOff x="2007222" y="1732152"/>
            <a:chExt cx="427355" cy="267335"/>
          </a:xfrm>
        </p:grpSpPr>
        <p:sp>
          <p:nvSpPr>
            <p:cNvPr id="20" name="object 20"/>
            <p:cNvSpPr/>
            <p:nvPr/>
          </p:nvSpPr>
          <p:spPr>
            <a:xfrm>
              <a:off x="200722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6831" y="1737232"/>
              <a:ext cx="402590" cy="253365"/>
            </a:xfrm>
            <a:custGeom>
              <a:avLst/>
              <a:gdLst/>
              <a:ahLst/>
              <a:cxnLst/>
              <a:rect l="l" t="t" r="r" b="b"/>
              <a:pathLst>
                <a:path w="402589" h="253364">
                  <a:moveTo>
                    <a:pt x="402374" y="253047"/>
                  </a:moveTo>
                  <a:lnTo>
                    <a:pt x="402374" y="0"/>
                  </a:lnTo>
                  <a:lnTo>
                    <a:pt x="0" y="0"/>
                  </a:lnTo>
                  <a:lnTo>
                    <a:pt x="0" y="22912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1118" y="2248924"/>
            <a:ext cx="1093820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483193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99410" y="2574391"/>
            <a:ext cx="509631" cy="447343"/>
            <a:chOff x="2525344" y="1732152"/>
            <a:chExt cx="342900" cy="300990"/>
          </a:xfrm>
        </p:grpSpPr>
        <p:sp>
          <p:nvSpPr>
            <p:cNvPr id="24" name="object 24"/>
            <p:cNvSpPr/>
            <p:nvPr/>
          </p:nvSpPr>
          <p:spPr>
            <a:xfrm>
              <a:off x="2828861" y="1977770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530424" y="1737232"/>
              <a:ext cx="318135" cy="262890"/>
            </a:xfrm>
            <a:custGeom>
              <a:avLst/>
              <a:gdLst/>
              <a:ahLst/>
              <a:cxnLst/>
              <a:rect l="l" t="t" r="r" b="b"/>
              <a:pathLst>
                <a:path w="318135" h="262889">
                  <a:moveTo>
                    <a:pt x="0" y="253047"/>
                  </a:moveTo>
                  <a:lnTo>
                    <a:pt x="0" y="0"/>
                  </a:lnTo>
                  <a:lnTo>
                    <a:pt x="318046" y="0"/>
                  </a:lnTo>
                  <a:lnTo>
                    <a:pt x="318046" y="26250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882062" y="2248924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47347" y="2211713"/>
            <a:ext cx="1506243" cy="817297"/>
            <a:chOff x="2894018" y="1488128"/>
            <a:chExt cx="1013460" cy="549910"/>
          </a:xfrm>
        </p:grpSpPr>
        <p:sp>
          <p:nvSpPr>
            <p:cNvPr id="28" name="object 28"/>
            <p:cNvSpPr/>
            <p:nvPr/>
          </p:nvSpPr>
          <p:spPr>
            <a:xfrm>
              <a:off x="3867708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9079" y="1493189"/>
              <a:ext cx="988694" cy="539750"/>
            </a:xfrm>
            <a:custGeom>
              <a:avLst/>
              <a:gdLst/>
              <a:ahLst/>
              <a:cxnLst/>
              <a:rect l="l" t="t" r="r" b="b"/>
              <a:pathLst>
                <a:path w="988695" h="539750">
                  <a:moveTo>
                    <a:pt x="0" y="539483"/>
                  </a:moveTo>
                  <a:lnTo>
                    <a:pt x="0" y="0"/>
                  </a:lnTo>
                  <a:lnTo>
                    <a:pt x="988237" y="0"/>
                  </a:lnTo>
                  <a:lnTo>
                    <a:pt x="988237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103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90646" y="1746237"/>
              <a:ext cx="546100" cy="253365"/>
            </a:xfrm>
            <a:custGeom>
              <a:avLst/>
              <a:gdLst/>
              <a:ahLst/>
              <a:cxnLst/>
              <a:rect l="l" t="t" r="r" b="b"/>
              <a:pathLst>
                <a:path w="546100" h="253364">
                  <a:moveTo>
                    <a:pt x="546061" y="253060"/>
                  </a:moveTo>
                  <a:lnTo>
                    <a:pt x="54606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68427" y="1845749"/>
            <a:ext cx="24160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37" dirty="0">
                <a:solidFill>
                  <a:srgbClr val="FF0000"/>
                </a:solidFill>
                <a:latin typeface="Tahoma"/>
                <a:cs typeface="Tahoma"/>
              </a:rPr>
              <a:t>pc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62392" y="2262306"/>
            <a:ext cx="1454336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37057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3368" y="2925299"/>
            <a:ext cx="6515729" cy="971389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783" dirty="0">
                <a:latin typeface="Tahoma"/>
                <a:cs typeface="Tahoma"/>
              </a:rPr>
              <a:t>[</a:t>
            </a:r>
            <a:r>
              <a:rPr sz="1783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43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783" spc="43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783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latin typeface="Tahoma"/>
                <a:cs typeface="Tahoma"/>
              </a:rPr>
              <a:t>had</a:t>
            </a:r>
            <a:r>
              <a:rPr sz="1783" spc="446" dirty="0"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783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effect]</a:t>
            </a:r>
            <a:r>
              <a:rPr sz="1783" i="1" spc="-45" baseline="-10416" dirty="0">
                <a:latin typeface="Arial"/>
                <a:cs typeface="Arial"/>
              </a:rPr>
              <a:t>S</a:t>
            </a:r>
            <a:r>
              <a:rPr sz="1783" i="1" spc="1125" baseline="-10416" dirty="0">
                <a:latin typeface="Arial"/>
                <a:cs typeface="Arial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on</a:t>
            </a:r>
            <a:r>
              <a:rPr sz="1783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financial</a:t>
            </a:r>
            <a:r>
              <a:rPr sz="1783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30" dirty="0">
                <a:solidFill>
                  <a:srgbClr val="7F7F7F"/>
                </a:solidFill>
                <a:latin typeface="Tahoma"/>
                <a:cs typeface="Tahoma"/>
              </a:rPr>
              <a:t>markets</a:t>
            </a:r>
            <a:r>
              <a:rPr sz="1783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[.]</a:t>
            </a:r>
            <a:r>
              <a:rPr sz="1783" i="1" spc="-45" baseline="-10416" dirty="0">
                <a:latin typeface="Arial"/>
                <a:cs typeface="Arial"/>
              </a:rPr>
              <a:t>Q</a:t>
            </a:r>
            <a:endParaRPr sz="1783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 dirty="0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635" spc="-15" dirty="0">
                <a:latin typeface="Tahoma"/>
                <a:cs typeface="Tahoma"/>
              </a:rPr>
              <a:t>Reduce</a:t>
            </a:r>
            <a:endParaRPr sz="1635" dirty="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39" name="object 39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9867" y="292847"/>
            <a:ext cx="1696337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6580" y="2198303"/>
            <a:ext cx="3360735" cy="822960"/>
            <a:chOff x="296341" y="1479105"/>
            <a:chExt cx="2261235" cy="553720"/>
          </a:xfrm>
        </p:grpSpPr>
        <p:sp>
          <p:nvSpPr>
            <p:cNvPr id="6" name="object 6"/>
            <p:cNvSpPr/>
            <p:nvPr/>
          </p:nvSpPr>
          <p:spPr>
            <a:xfrm>
              <a:off x="2517775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791703" y="1484185"/>
              <a:ext cx="746125" cy="506095"/>
            </a:xfrm>
            <a:custGeom>
              <a:avLst/>
              <a:gdLst/>
              <a:ahLst/>
              <a:cxnLst/>
              <a:rect l="l" t="t" r="r" b="b"/>
              <a:pathLst>
                <a:path w="746125" h="506094">
                  <a:moveTo>
                    <a:pt x="0" y="506095"/>
                  </a:moveTo>
                  <a:lnTo>
                    <a:pt x="0" y="0"/>
                  </a:lnTo>
                  <a:lnTo>
                    <a:pt x="745680" y="0"/>
                  </a:lnTo>
                  <a:lnTo>
                    <a:pt x="745680" y="48216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721472" y="193537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58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301421" y="1484185"/>
              <a:ext cx="1440180" cy="506730"/>
            </a:xfrm>
            <a:custGeom>
              <a:avLst/>
              <a:gdLst/>
              <a:ahLst/>
              <a:cxnLst/>
              <a:rect l="l" t="t" r="r" b="b"/>
              <a:pathLst>
                <a:path w="1440180" h="506730">
                  <a:moveTo>
                    <a:pt x="0" y="506577"/>
                  </a:moveTo>
                  <a:lnTo>
                    <a:pt x="0" y="0"/>
                  </a:lnTo>
                  <a:lnTo>
                    <a:pt x="1439659" y="0"/>
                  </a:lnTo>
                  <a:lnTo>
                    <a:pt x="1439659" y="47315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281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5890" y="1737233"/>
              <a:ext cx="334645" cy="262890"/>
            </a:xfrm>
            <a:custGeom>
              <a:avLst/>
              <a:gdLst/>
              <a:ahLst/>
              <a:cxnLst/>
              <a:rect l="l" t="t" r="r" b="b"/>
              <a:pathLst>
                <a:path w="334644" h="262889">
                  <a:moveTo>
                    <a:pt x="334594" y="253047"/>
                  </a:moveTo>
                  <a:lnTo>
                    <a:pt x="334594" y="0"/>
                  </a:lnTo>
                  <a:lnTo>
                    <a:pt x="0" y="0"/>
                  </a:lnTo>
                  <a:lnTo>
                    <a:pt x="0" y="26250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11786" y="1832461"/>
            <a:ext cx="30294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45" dirty="0">
                <a:solidFill>
                  <a:srgbClr val="FF0000"/>
                </a:solidFill>
                <a:latin typeface="Tahoma"/>
                <a:cs typeface="Tahoma"/>
              </a:rPr>
              <a:t>obj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0495" y="1832461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1024" y="2208551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10253" y="2587775"/>
            <a:ext cx="784266" cy="441680"/>
            <a:chOff x="783257" y="1741157"/>
            <a:chExt cx="527685" cy="297180"/>
          </a:xfrm>
        </p:grpSpPr>
        <p:sp>
          <p:nvSpPr>
            <p:cNvPr id="16" name="object 16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00366" y="2587775"/>
            <a:ext cx="549269" cy="391661"/>
            <a:chOff x="2122284" y="1741157"/>
            <a:chExt cx="369570" cy="263525"/>
          </a:xfrm>
        </p:grpSpPr>
        <p:sp>
          <p:nvSpPr>
            <p:cNvPr id="20" name="object 20"/>
            <p:cNvSpPr/>
            <p:nvPr/>
          </p:nvSpPr>
          <p:spPr>
            <a:xfrm>
              <a:off x="2122284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1893" y="1746237"/>
              <a:ext cx="345440" cy="253365"/>
            </a:xfrm>
            <a:custGeom>
              <a:avLst/>
              <a:gdLst/>
              <a:ahLst/>
              <a:cxnLst/>
              <a:rect l="l" t="t" r="r" b="b"/>
              <a:pathLst>
                <a:path w="345439" h="253364">
                  <a:moveTo>
                    <a:pt x="344881" y="253060"/>
                  </a:moveTo>
                  <a:lnTo>
                    <a:pt x="34488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16566" y="2262307"/>
            <a:ext cx="1093820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526605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84971" y="2587775"/>
            <a:ext cx="424693" cy="434130"/>
            <a:chOff x="2582913" y="1741157"/>
            <a:chExt cx="285750" cy="292100"/>
          </a:xfrm>
        </p:grpSpPr>
        <p:sp>
          <p:nvSpPr>
            <p:cNvPr id="24" name="object 24"/>
            <p:cNvSpPr/>
            <p:nvPr/>
          </p:nvSpPr>
          <p:spPr>
            <a:xfrm>
              <a:off x="2828861" y="1977770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587993" y="1746237"/>
              <a:ext cx="260985" cy="254000"/>
            </a:xfrm>
            <a:custGeom>
              <a:avLst/>
              <a:gdLst/>
              <a:ahLst/>
              <a:cxnLst/>
              <a:rect l="l" t="t" r="r" b="b"/>
              <a:pathLst>
                <a:path w="260985" h="254000">
                  <a:moveTo>
                    <a:pt x="0" y="253060"/>
                  </a:moveTo>
                  <a:lnTo>
                    <a:pt x="0" y="0"/>
                  </a:lnTo>
                  <a:lnTo>
                    <a:pt x="260477" y="0"/>
                  </a:lnTo>
                  <a:lnTo>
                    <a:pt x="260477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24834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47347" y="2211713"/>
            <a:ext cx="1506243" cy="817297"/>
            <a:chOff x="2894018" y="1488128"/>
            <a:chExt cx="1013460" cy="549910"/>
          </a:xfrm>
        </p:grpSpPr>
        <p:sp>
          <p:nvSpPr>
            <p:cNvPr id="28" name="object 28"/>
            <p:cNvSpPr/>
            <p:nvPr/>
          </p:nvSpPr>
          <p:spPr>
            <a:xfrm>
              <a:off x="3867708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9079" y="1493189"/>
              <a:ext cx="988694" cy="539750"/>
            </a:xfrm>
            <a:custGeom>
              <a:avLst/>
              <a:gdLst/>
              <a:ahLst/>
              <a:cxnLst/>
              <a:rect l="l" t="t" r="r" b="b"/>
              <a:pathLst>
                <a:path w="988695" h="539750">
                  <a:moveTo>
                    <a:pt x="0" y="539483"/>
                  </a:moveTo>
                  <a:lnTo>
                    <a:pt x="0" y="0"/>
                  </a:lnTo>
                  <a:lnTo>
                    <a:pt x="988237" y="0"/>
                  </a:lnTo>
                  <a:lnTo>
                    <a:pt x="988237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103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90646" y="1746237"/>
              <a:ext cx="546100" cy="253365"/>
            </a:xfrm>
            <a:custGeom>
              <a:avLst/>
              <a:gdLst/>
              <a:ahLst/>
              <a:cxnLst/>
              <a:rect l="l" t="t" r="r" b="b"/>
              <a:pathLst>
                <a:path w="546100" h="253364">
                  <a:moveTo>
                    <a:pt x="546061" y="253060"/>
                  </a:moveTo>
                  <a:lnTo>
                    <a:pt x="54606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68427" y="1845749"/>
            <a:ext cx="24160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37" dirty="0">
                <a:solidFill>
                  <a:srgbClr val="FF0000"/>
                </a:solidFill>
                <a:latin typeface="Tahoma"/>
                <a:cs typeface="Tahoma"/>
              </a:rPr>
              <a:t>pc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62392" y="2262306"/>
            <a:ext cx="1454336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37057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4493" y="2925299"/>
            <a:ext cx="6534604" cy="994153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94374">
              <a:spcBef>
                <a:spcPts val="134"/>
              </a:spcBef>
            </a:pPr>
            <a:r>
              <a:rPr sz="1783" dirty="0">
                <a:latin typeface="Tahoma"/>
                <a:cs typeface="Tahoma"/>
              </a:rPr>
              <a:t>[</a:t>
            </a:r>
            <a:r>
              <a:rPr sz="1783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41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783" spc="4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783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15" dirty="0">
                <a:latin typeface="Tahoma"/>
                <a:cs typeface="Tahoma"/>
              </a:rPr>
              <a:t>had]</a:t>
            </a:r>
            <a:r>
              <a:rPr sz="1783" i="1" spc="-22" baseline="-10416" dirty="0">
                <a:latin typeface="Arial"/>
                <a:cs typeface="Arial"/>
              </a:rPr>
              <a:t>S</a:t>
            </a:r>
            <a:r>
              <a:rPr sz="1783" i="1" spc="1115" baseline="-10416" dirty="0">
                <a:latin typeface="Arial"/>
                <a:cs typeface="Arial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783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effect</a:t>
            </a:r>
            <a:r>
              <a:rPr sz="1783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on</a:t>
            </a:r>
            <a:r>
              <a:rPr sz="1783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financial</a:t>
            </a:r>
            <a:r>
              <a:rPr sz="1783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30" dirty="0">
                <a:solidFill>
                  <a:srgbClr val="7F7F7F"/>
                </a:solidFill>
                <a:latin typeface="Tahoma"/>
                <a:cs typeface="Tahoma"/>
              </a:rPr>
              <a:t>markets</a:t>
            </a:r>
            <a:r>
              <a:rPr sz="1783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[.]</a:t>
            </a:r>
            <a:r>
              <a:rPr sz="1783" i="1" spc="-45" baseline="-10416" dirty="0">
                <a:latin typeface="Arial"/>
                <a:cs typeface="Arial"/>
              </a:rPr>
              <a:t>Q</a:t>
            </a:r>
            <a:endParaRPr sz="1783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 dirty="0">
              <a:latin typeface="Arial"/>
              <a:cs typeface="Arial"/>
            </a:endParaRPr>
          </a:p>
          <a:p>
            <a:pPr marL="425625">
              <a:spcBef>
                <a:spcPts val="1159"/>
              </a:spcBef>
            </a:pPr>
            <a:r>
              <a:rPr sz="1783" spc="-15" dirty="0">
                <a:latin typeface="Tahoma"/>
                <a:cs typeface="Tahoma"/>
              </a:rPr>
              <a:t>Reduce</a:t>
            </a:r>
            <a:endParaRPr sz="1783" dirty="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39" name="object 39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4711" y="292847"/>
            <a:ext cx="1741493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72026" y="2198303"/>
            <a:ext cx="3274852" cy="822960"/>
            <a:chOff x="353833" y="1479105"/>
            <a:chExt cx="2203450" cy="553720"/>
          </a:xfrm>
        </p:grpSpPr>
        <p:sp>
          <p:nvSpPr>
            <p:cNvPr id="6" name="object 6"/>
            <p:cNvSpPr/>
            <p:nvPr/>
          </p:nvSpPr>
          <p:spPr>
            <a:xfrm>
              <a:off x="2517775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849272" y="1493189"/>
              <a:ext cx="688340" cy="506730"/>
            </a:xfrm>
            <a:custGeom>
              <a:avLst/>
              <a:gdLst/>
              <a:ahLst/>
              <a:cxnLst/>
              <a:rect l="l" t="t" r="r" b="b"/>
              <a:pathLst>
                <a:path w="688339" h="506730">
                  <a:moveTo>
                    <a:pt x="0" y="506107"/>
                  </a:moveTo>
                  <a:lnTo>
                    <a:pt x="0" y="0"/>
                  </a:lnTo>
                  <a:lnTo>
                    <a:pt x="688111" y="0"/>
                  </a:lnTo>
                  <a:lnTo>
                    <a:pt x="688111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8" name="object 8"/>
            <p:cNvSpPr/>
            <p:nvPr/>
          </p:nvSpPr>
          <p:spPr>
            <a:xfrm>
              <a:off x="1779041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21" y="21971"/>
                  </a:lnTo>
                  <a:lnTo>
                    <a:pt x="0" y="0"/>
                  </a:lnTo>
                  <a:lnTo>
                    <a:pt x="19621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9" name="object 9"/>
            <p:cNvSpPr/>
            <p:nvPr/>
          </p:nvSpPr>
          <p:spPr>
            <a:xfrm>
              <a:off x="358913" y="1484185"/>
              <a:ext cx="1440180" cy="506095"/>
            </a:xfrm>
            <a:custGeom>
              <a:avLst/>
              <a:gdLst/>
              <a:ahLst/>
              <a:cxnLst/>
              <a:rect l="l" t="t" r="r" b="b"/>
              <a:pathLst>
                <a:path w="1440180" h="506094">
                  <a:moveTo>
                    <a:pt x="0" y="506095"/>
                  </a:moveTo>
                  <a:lnTo>
                    <a:pt x="0" y="0"/>
                  </a:lnTo>
                  <a:lnTo>
                    <a:pt x="1439749" y="0"/>
                  </a:lnTo>
                  <a:lnTo>
                    <a:pt x="1439749" y="48216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1330" y="19777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0939" y="1746237"/>
              <a:ext cx="277495" cy="254000"/>
            </a:xfrm>
            <a:custGeom>
              <a:avLst/>
              <a:gdLst/>
              <a:ahLst/>
              <a:cxnLst/>
              <a:rect l="l" t="t" r="r" b="b"/>
              <a:pathLst>
                <a:path w="277494" h="254000">
                  <a:moveTo>
                    <a:pt x="277101" y="253060"/>
                  </a:moveTo>
                  <a:lnTo>
                    <a:pt x="277101" y="0"/>
                  </a:lnTo>
                  <a:lnTo>
                    <a:pt x="0" y="0"/>
                  </a:lnTo>
                  <a:lnTo>
                    <a:pt x="0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54557" y="1845844"/>
            <a:ext cx="30294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45" dirty="0">
                <a:solidFill>
                  <a:srgbClr val="FF0000"/>
                </a:solidFill>
                <a:latin typeface="Tahoma"/>
                <a:cs typeface="Tahoma"/>
              </a:rPr>
              <a:t>obj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5994" y="1832461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9319" y="2221952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81251" y="2587775"/>
            <a:ext cx="784266" cy="441680"/>
            <a:chOff x="898311" y="1741157"/>
            <a:chExt cx="527685" cy="297180"/>
          </a:xfrm>
        </p:grpSpPr>
        <p:sp>
          <p:nvSpPr>
            <p:cNvPr id="16" name="object 16"/>
            <p:cNvSpPr/>
            <p:nvPr/>
          </p:nvSpPr>
          <p:spPr>
            <a:xfrm>
              <a:off x="898311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0" y="21971"/>
                  </a:lnTo>
                  <a:lnTo>
                    <a:pt x="0" y="0"/>
                  </a:lnTo>
                  <a:lnTo>
                    <a:pt x="19610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7" name="object 17"/>
            <p:cNvSpPr/>
            <p:nvPr/>
          </p:nvSpPr>
          <p:spPr>
            <a:xfrm>
              <a:off x="917917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24" y="286435"/>
                  </a:moveTo>
                  <a:lnTo>
                    <a:pt x="502424" y="0"/>
                  </a:lnTo>
                  <a:lnTo>
                    <a:pt x="3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23647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00366" y="2587775"/>
            <a:ext cx="549269" cy="391661"/>
            <a:chOff x="2122284" y="1741157"/>
            <a:chExt cx="369570" cy="263525"/>
          </a:xfrm>
        </p:grpSpPr>
        <p:sp>
          <p:nvSpPr>
            <p:cNvPr id="20" name="object 20"/>
            <p:cNvSpPr/>
            <p:nvPr/>
          </p:nvSpPr>
          <p:spPr>
            <a:xfrm>
              <a:off x="2122284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1893" y="1746237"/>
              <a:ext cx="345440" cy="253365"/>
            </a:xfrm>
            <a:custGeom>
              <a:avLst/>
              <a:gdLst/>
              <a:ahLst/>
              <a:cxnLst/>
              <a:rect l="l" t="t" r="r" b="b"/>
              <a:pathLst>
                <a:path w="345439" h="253364">
                  <a:moveTo>
                    <a:pt x="344881" y="253060"/>
                  </a:moveTo>
                  <a:lnTo>
                    <a:pt x="34488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02127" y="2262306"/>
            <a:ext cx="100793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441669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84971" y="2587775"/>
            <a:ext cx="424693" cy="434130"/>
            <a:chOff x="2582913" y="1741157"/>
            <a:chExt cx="285750" cy="292100"/>
          </a:xfrm>
        </p:grpSpPr>
        <p:sp>
          <p:nvSpPr>
            <p:cNvPr id="24" name="object 24"/>
            <p:cNvSpPr/>
            <p:nvPr/>
          </p:nvSpPr>
          <p:spPr>
            <a:xfrm>
              <a:off x="2828861" y="1977770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587993" y="1746237"/>
              <a:ext cx="260985" cy="254000"/>
            </a:xfrm>
            <a:custGeom>
              <a:avLst/>
              <a:gdLst/>
              <a:ahLst/>
              <a:cxnLst/>
              <a:rect l="l" t="t" r="r" b="b"/>
              <a:pathLst>
                <a:path w="260985" h="254000">
                  <a:moveTo>
                    <a:pt x="0" y="253060"/>
                  </a:moveTo>
                  <a:lnTo>
                    <a:pt x="0" y="0"/>
                  </a:lnTo>
                  <a:lnTo>
                    <a:pt x="260477" y="0"/>
                  </a:lnTo>
                  <a:lnTo>
                    <a:pt x="260477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2598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47347" y="2211713"/>
            <a:ext cx="1506243" cy="817297"/>
            <a:chOff x="2894018" y="1488128"/>
            <a:chExt cx="1013460" cy="549910"/>
          </a:xfrm>
        </p:grpSpPr>
        <p:sp>
          <p:nvSpPr>
            <p:cNvPr id="28" name="object 28"/>
            <p:cNvSpPr/>
            <p:nvPr/>
          </p:nvSpPr>
          <p:spPr>
            <a:xfrm>
              <a:off x="3867708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9079" y="1493189"/>
              <a:ext cx="988694" cy="539750"/>
            </a:xfrm>
            <a:custGeom>
              <a:avLst/>
              <a:gdLst/>
              <a:ahLst/>
              <a:cxnLst/>
              <a:rect l="l" t="t" r="r" b="b"/>
              <a:pathLst>
                <a:path w="988695" h="539750">
                  <a:moveTo>
                    <a:pt x="0" y="539483"/>
                  </a:moveTo>
                  <a:lnTo>
                    <a:pt x="0" y="0"/>
                  </a:lnTo>
                  <a:lnTo>
                    <a:pt x="988237" y="0"/>
                  </a:lnTo>
                  <a:lnTo>
                    <a:pt x="988237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103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90646" y="1746237"/>
              <a:ext cx="546100" cy="253365"/>
            </a:xfrm>
            <a:custGeom>
              <a:avLst/>
              <a:gdLst/>
              <a:ahLst/>
              <a:cxnLst/>
              <a:rect l="l" t="t" r="r" b="b"/>
              <a:pathLst>
                <a:path w="546100" h="253364">
                  <a:moveTo>
                    <a:pt x="546061" y="253060"/>
                  </a:moveTo>
                  <a:lnTo>
                    <a:pt x="54606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68427" y="1845749"/>
            <a:ext cx="24160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37" dirty="0">
                <a:solidFill>
                  <a:srgbClr val="FF0000"/>
                </a:solidFill>
                <a:latin typeface="Tahoma"/>
                <a:cs typeface="Tahoma"/>
              </a:rPr>
              <a:t>pc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62392" y="2262306"/>
            <a:ext cx="1454336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38946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4493" y="2925299"/>
            <a:ext cx="6534604" cy="994153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94374">
              <a:spcBef>
                <a:spcPts val="134"/>
              </a:spcBef>
            </a:pPr>
            <a:r>
              <a:rPr sz="1783" spc="-15" dirty="0">
                <a:latin typeface="Tahoma"/>
                <a:cs typeface="Tahoma"/>
              </a:rPr>
              <a:t>[</a:t>
            </a:r>
            <a:r>
              <a:rPr sz="1783" spc="-1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783" spc="-15" dirty="0">
                <a:latin typeface="Tahoma"/>
                <a:cs typeface="Tahoma"/>
              </a:rPr>
              <a:t>]</a:t>
            </a:r>
            <a:r>
              <a:rPr sz="1783" i="1" spc="-22" baseline="-10416" dirty="0">
                <a:latin typeface="Arial"/>
                <a:cs typeface="Arial"/>
              </a:rPr>
              <a:t>S</a:t>
            </a:r>
            <a:r>
              <a:rPr sz="1783" i="1" spc="1092" baseline="-10416" dirty="0">
                <a:latin typeface="Arial"/>
                <a:cs typeface="Arial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783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783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had</a:t>
            </a:r>
            <a:r>
              <a:rPr sz="1783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783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effect</a:t>
            </a:r>
            <a:r>
              <a:rPr sz="1783" spc="43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on</a:t>
            </a:r>
            <a:r>
              <a:rPr sz="1783" spc="42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dirty="0">
                <a:solidFill>
                  <a:srgbClr val="7F7F7F"/>
                </a:solidFill>
                <a:latin typeface="Tahoma"/>
                <a:cs typeface="Tahoma"/>
              </a:rPr>
              <a:t>financial</a:t>
            </a:r>
            <a:r>
              <a:rPr sz="1783" spc="43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30" dirty="0">
                <a:solidFill>
                  <a:srgbClr val="7F7F7F"/>
                </a:solidFill>
                <a:latin typeface="Tahoma"/>
                <a:cs typeface="Tahoma"/>
              </a:rPr>
              <a:t>markets</a:t>
            </a:r>
            <a:r>
              <a:rPr sz="1783" spc="43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783" spc="-30" dirty="0">
                <a:latin typeface="Tahoma"/>
                <a:cs typeface="Tahoma"/>
              </a:rPr>
              <a:t>[.]</a:t>
            </a:r>
            <a:r>
              <a:rPr sz="1783" i="1" spc="-45" baseline="-10416" dirty="0">
                <a:latin typeface="Arial"/>
                <a:cs typeface="Arial"/>
              </a:rPr>
              <a:t>Q</a:t>
            </a:r>
            <a:endParaRPr sz="1783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 dirty="0">
              <a:latin typeface="Arial"/>
              <a:cs typeface="Arial"/>
            </a:endParaRPr>
          </a:p>
          <a:p>
            <a:pPr marL="425625">
              <a:spcBef>
                <a:spcPts val="1159"/>
              </a:spcBef>
            </a:pPr>
            <a:r>
              <a:rPr sz="1783" spc="-15" dirty="0">
                <a:latin typeface="Tahoma"/>
                <a:cs typeface="Tahoma"/>
              </a:rPr>
              <a:t>Reduce</a:t>
            </a:r>
            <a:endParaRPr sz="1783" dirty="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39" name="object 39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884" y="82908"/>
            <a:ext cx="876754" cy="155388"/>
          </a:xfrm>
          <a:prstGeom prst="rect">
            <a:avLst/>
          </a:prstGeom>
        </p:spPr>
        <p:txBody>
          <a:bodyPr vert="horz" wrap="square" lIns="0" tIns="17931" rIns="0" bIns="0" rtlCol="0">
            <a:spAutoFit/>
          </a:bodyPr>
          <a:lstStyle/>
          <a:p>
            <a:pPr marL="18875">
              <a:spcBef>
                <a:spcPts val="141"/>
              </a:spcBef>
            </a:pPr>
            <a:r>
              <a:rPr sz="892" dirty="0">
                <a:solidFill>
                  <a:srgbClr val="FFFFFF"/>
                </a:solidFill>
                <a:latin typeface="Tahoma"/>
                <a:cs typeface="Tahoma"/>
              </a:rPr>
              <a:t>Parsing</a:t>
            </a:r>
            <a:r>
              <a:rPr sz="892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892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7289" y="292847"/>
            <a:ext cx="1718915" cy="533562"/>
          </a:xfrm>
          <a:prstGeom prst="rect">
            <a:avLst/>
          </a:prstGeom>
        </p:spPr>
        <p:txBody>
          <a:bodyPr vert="horz" wrap="square" lIns="0" tIns="25482" rIns="0" bIns="0" rtlCol="0" anchor="ctr">
            <a:spAutoFit/>
          </a:bodyPr>
          <a:lstStyle/>
          <a:p>
            <a:pPr marL="18875">
              <a:lnSpc>
                <a:spcPct val="100000"/>
              </a:lnSpc>
              <a:spcBef>
                <a:spcPts val="201"/>
              </a:spcBef>
            </a:pPr>
            <a:r>
              <a:rPr spc="-1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716046" y="2211685"/>
            <a:ext cx="1059844" cy="768222"/>
            <a:chOff x="1729130" y="1488109"/>
            <a:chExt cx="713105" cy="516890"/>
          </a:xfrm>
        </p:grpSpPr>
        <p:sp>
          <p:nvSpPr>
            <p:cNvPr id="6" name="object 6"/>
            <p:cNvSpPr/>
            <p:nvPr/>
          </p:nvSpPr>
          <p:spPr>
            <a:xfrm>
              <a:off x="2402713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7" name="object 7"/>
            <p:cNvSpPr/>
            <p:nvPr/>
          </p:nvSpPr>
          <p:spPr>
            <a:xfrm>
              <a:off x="1734210" y="1493189"/>
              <a:ext cx="688340" cy="506730"/>
            </a:xfrm>
            <a:custGeom>
              <a:avLst/>
              <a:gdLst/>
              <a:ahLst/>
              <a:cxnLst/>
              <a:rect l="l" t="t" r="r" b="b"/>
              <a:pathLst>
                <a:path w="688339" h="506730">
                  <a:moveTo>
                    <a:pt x="0" y="506107"/>
                  </a:moveTo>
                  <a:lnTo>
                    <a:pt x="0" y="0"/>
                  </a:lnTo>
                  <a:lnTo>
                    <a:pt x="688111" y="0"/>
                  </a:lnTo>
                  <a:lnTo>
                    <a:pt x="688111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83567" y="1845844"/>
            <a:ext cx="30294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45" dirty="0">
                <a:solidFill>
                  <a:srgbClr val="FF0000"/>
                </a:solidFill>
                <a:latin typeface="Tahoma"/>
                <a:cs typeface="Tahoma"/>
              </a:rPr>
              <a:t>obj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11366" y="1822196"/>
            <a:ext cx="5765439" cy="1149501"/>
            <a:chOff x="245734" y="1226045"/>
            <a:chExt cx="3879215" cy="773430"/>
          </a:xfrm>
        </p:grpSpPr>
        <p:sp>
          <p:nvSpPr>
            <p:cNvPr id="10" name="object 10"/>
            <p:cNvSpPr/>
            <p:nvPr/>
          </p:nvSpPr>
          <p:spPr>
            <a:xfrm>
              <a:off x="4085437" y="193537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58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814" y="1231125"/>
              <a:ext cx="3854450" cy="760095"/>
            </a:xfrm>
            <a:custGeom>
              <a:avLst/>
              <a:gdLst/>
              <a:ahLst/>
              <a:cxnLst/>
              <a:rect l="l" t="t" r="r" b="b"/>
              <a:pathLst>
                <a:path w="3854450" h="760094">
                  <a:moveTo>
                    <a:pt x="0" y="759637"/>
                  </a:moveTo>
                  <a:lnTo>
                    <a:pt x="0" y="0"/>
                  </a:lnTo>
                  <a:lnTo>
                    <a:pt x="3854231" y="0"/>
                  </a:lnTo>
                  <a:lnTo>
                    <a:pt x="3854231" y="72621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399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1421" y="1484668"/>
              <a:ext cx="1382395" cy="506095"/>
            </a:xfrm>
            <a:custGeom>
              <a:avLst/>
              <a:gdLst/>
              <a:ahLst/>
              <a:cxnLst/>
              <a:rect l="l" t="t" r="r" b="b"/>
              <a:pathLst>
                <a:path w="1382395" h="506094">
                  <a:moveTo>
                    <a:pt x="0" y="506095"/>
                  </a:moveTo>
                  <a:lnTo>
                    <a:pt x="0" y="0"/>
                  </a:lnTo>
                  <a:lnTo>
                    <a:pt x="1382179" y="0"/>
                  </a:lnTo>
                  <a:lnTo>
                    <a:pt x="1382179" y="48168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10955" y="1456278"/>
            <a:ext cx="144396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67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7767" y="1833198"/>
            <a:ext cx="407705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82" dirty="0">
                <a:solidFill>
                  <a:srgbClr val="FF0000"/>
                </a:solidFill>
                <a:latin typeface="Tahoma"/>
                <a:cs typeface="Tahoma"/>
              </a:rPr>
              <a:t>pred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10253" y="2587775"/>
            <a:ext cx="1271245" cy="441680"/>
            <a:chOff x="783257" y="1741157"/>
            <a:chExt cx="855344" cy="297180"/>
          </a:xfrm>
        </p:grpSpPr>
        <p:sp>
          <p:nvSpPr>
            <p:cNvPr id="17" name="object 17"/>
            <p:cNvSpPr/>
            <p:nvPr/>
          </p:nvSpPr>
          <p:spPr>
            <a:xfrm>
              <a:off x="1336281" y="1977770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8" name="object 18"/>
            <p:cNvSpPr/>
            <p:nvPr/>
          </p:nvSpPr>
          <p:spPr>
            <a:xfrm>
              <a:off x="1355890" y="1746237"/>
              <a:ext cx="277495" cy="254000"/>
            </a:xfrm>
            <a:custGeom>
              <a:avLst/>
              <a:gdLst/>
              <a:ahLst/>
              <a:cxnLst/>
              <a:rect l="l" t="t" r="r" b="b"/>
              <a:pathLst>
                <a:path w="277494" h="254000">
                  <a:moveTo>
                    <a:pt x="277101" y="253060"/>
                  </a:moveTo>
                  <a:lnTo>
                    <a:pt x="277101" y="0"/>
                  </a:lnTo>
                  <a:lnTo>
                    <a:pt x="0" y="0"/>
                  </a:lnTo>
                  <a:lnTo>
                    <a:pt x="0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83257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21" y="0"/>
                  </a:moveTo>
                  <a:lnTo>
                    <a:pt x="19611" y="21971"/>
                  </a:lnTo>
                  <a:lnTo>
                    <a:pt x="0" y="0"/>
                  </a:lnTo>
                  <a:lnTo>
                    <a:pt x="19611" y="54914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0" name="object 20"/>
            <p:cNvSpPr/>
            <p:nvPr/>
          </p:nvSpPr>
          <p:spPr>
            <a:xfrm>
              <a:off x="802868" y="1746237"/>
              <a:ext cx="502920" cy="287020"/>
            </a:xfrm>
            <a:custGeom>
              <a:avLst/>
              <a:gdLst/>
              <a:ahLst/>
              <a:cxnLst/>
              <a:rect l="l" t="t" r="r" b="b"/>
              <a:pathLst>
                <a:path w="502919" h="287019">
                  <a:moveTo>
                    <a:pt x="502412" y="286435"/>
                  </a:moveTo>
                  <a:lnTo>
                    <a:pt x="502412" y="0"/>
                  </a:lnTo>
                  <a:lnTo>
                    <a:pt x="5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28310" y="2221952"/>
            <a:ext cx="27935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2" dirty="0">
                <a:solidFill>
                  <a:srgbClr val="FF0000"/>
                </a:solidFill>
                <a:latin typeface="Tahoma"/>
                <a:cs typeface="Tahoma"/>
              </a:rPr>
              <a:t>sbj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151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29357" y="2587775"/>
            <a:ext cx="549269" cy="391661"/>
            <a:chOff x="2007222" y="1741157"/>
            <a:chExt cx="369570" cy="263525"/>
          </a:xfrm>
        </p:grpSpPr>
        <p:sp>
          <p:nvSpPr>
            <p:cNvPr id="24" name="object 24"/>
            <p:cNvSpPr/>
            <p:nvPr/>
          </p:nvSpPr>
          <p:spPr>
            <a:xfrm>
              <a:off x="2007222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6831" y="1746237"/>
              <a:ext cx="345440" cy="253365"/>
            </a:xfrm>
            <a:custGeom>
              <a:avLst/>
              <a:gdLst/>
              <a:ahLst/>
              <a:cxnLst/>
              <a:rect l="l" t="t" r="r" b="b"/>
              <a:pathLst>
                <a:path w="345439" h="253364">
                  <a:moveTo>
                    <a:pt x="344881" y="253060"/>
                  </a:moveTo>
                  <a:lnTo>
                    <a:pt x="34488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31118" y="2262306"/>
            <a:ext cx="1007937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440725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13961" y="2587775"/>
            <a:ext cx="424693" cy="434130"/>
            <a:chOff x="2467851" y="1741157"/>
            <a:chExt cx="285750" cy="292100"/>
          </a:xfrm>
        </p:grpSpPr>
        <p:sp>
          <p:nvSpPr>
            <p:cNvPr id="28" name="object 28"/>
            <p:cNvSpPr/>
            <p:nvPr/>
          </p:nvSpPr>
          <p:spPr>
            <a:xfrm>
              <a:off x="2713799" y="1977770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2931" y="1746237"/>
              <a:ext cx="260985" cy="254000"/>
            </a:xfrm>
            <a:custGeom>
              <a:avLst/>
              <a:gdLst/>
              <a:ahLst/>
              <a:cxnLst/>
              <a:rect l="l" t="t" r="r" b="b"/>
              <a:pathLst>
                <a:path w="260985" h="254000">
                  <a:moveTo>
                    <a:pt x="0" y="253060"/>
                  </a:moveTo>
                  <a:lnTo>
                    <a:pt x="0" y="0"/>
                  </a:lnTo>
                  <a:lnTo>
                    <a:pt x="260477" y="0"/>
                  </a:lnTo>
                  <a:lnTo>
                    <a:pt x="260477" y="2535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53825" y="2262306"/>
            <a:ext cx="522844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59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76338" y="2211713"/>
            <a:ext cx="1506243" cy="817297"/>
            <a:chOff x="2778956" y="1488128"/>
            <a:chExt cx="1013460" cy="549910"/>
          </a:xfrm>
        </p:grpSpPr>
        <p:sp>
          <p:nvSpPr>
            <p:cNvPr id="32" name="object 32"/>
            <p:cNvSpPr/>
            <p:nvPr/>
          </p:nvSpPr>
          <p:spPr>
            <a:xfrm>
              <a:off x="3752646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4017" y="1493189"/>
              <a:ext cx="988694" cy="539750"/>
            </a:xfrm>
            <a:custGeom>
              <a:avLst/>
              <a:gdLst/>
              <a:ahLst/>
              <a:cxnLst/>
              <a:rect l="l" t="t" r="r" b="b"/>
              <a:pathLst>
                <a:path w="988695" h="539750">
                  <a:moveTo>
                    <a:pt x="0" y="539483"/>
                  </a:moveTo>
                  <a:lnTo>
                    <a:pt x="0" y="0"/>
                  </a:lnTo>
                  <a:lnTo>
                    <a:pt x="988237" y="0"/>
                  </a:lnTo>
                  <a:lnTo>
                    <a:pt x="988237" y="47316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5975" y="194438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08" y="21971"/>
                  </a:lnTo>
                  <a:lnTo>
                    <a:pt x="0" y="0"/>
                  </a:lnTo>
                  <a:lnTo>
                    <a:pt x="19608" y="5491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675"/>
            </a:p>
          </p:txBody>
        </p:sp>
        <p:sp>
          <p:nvSpPr>
            <p:cNvPr id="35" name="object 35"/>
            <p:cNvSpPr/>
            <p:nvPr/>
          </p:nvSpPr>
          <p:spPr>
            <a:xfrm>
              <a:off x="3175584" y="1746237"/>
              <a:ext cx="546100" cy="253365"/>
            </a:xfrm>
            <a:custGeom>
              <a:avLst/>
              <a:gdLst/>
              <a:ahLst/>
              <a:cxnLst/>
              <a:rect l="l" t="t" r="r" b="b"/>
              <a:pathLst>
                <a:path w="546100" h="253364">
                  <a:moveTo>
                    <a:pt x="546061" y="253060"/>
                  </a:moveTo>
                  <a:lnTo>
                    <a:pt x="546061" y="0"/>
                  </a:lnTo>
                  <a:lnTo>
                    <a:pt x="0" y="0"/>
                  </a:lnTo>
                  <a:lnTo>
                    <a:pt x="0" y="2201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75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897436" y="1845749"/>
            <a:ext cx="241603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18875">
              <a:spcBef>
                <a:spcPts val="134"/>
              </a:spcBef>
            </a:pPr>
            <a:r>
              <a:rPr sz="1635" spc="-37" dirty="0">
                <a:solidFill>
                  <a:srgbClr val="FF0000"/>
                </a:solidFill>
                <a:latin typeface="Tahoma"/>
                <a:cs typeface="Tahoma"/>
              </a:rPr>
              <a:t>pc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91382" y="2262306"/>
            <a:ext cx="1454336" cy="268761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37057">
              <a:spcBef>
                <a:spcPts val="134"/>
              </a:spcBef>
            </a:pPr>
            <a:r>
              <a:rPr sz="1635" spc="-30" dirty="0">
                <a:solidFill>
                  <a:srgbClr val="FF0000"/>
                </a:solidFill>
                <a:latin typeface="Tahoma"/>
                <a:cs typeface="Tahoma"/>
              </a:rPr>
              <a:t>nmod</a:t>
            </a:r>
            <a:endParaRPr sz="1635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73369" y="2925300"/>
            <a:ext cx="6675225" cy="948627"/>
          </a:xfrm>
          <a:prstGeom prst="rect">
            <a:avLst/>
          </a:prstGeom>
        </p:spPr>
        <p:txBody>
          <a:bodyPr vert="horz" wrap="square" lIns="0" tIns="16988" rIns="0" bIns="0" rtlCol="0">
            <a:spAutoFit/>
          </a:bodyPr>
          <a:lstStyle/>
          <a:p>
            <a:pPr marL="75499">
              <a:spcBef>
                <a:spcPts val="134"/>
              </a:spcBef>
            </a:pPr>
            <a:r>
              <a:rPr sz="1635" dirty="0">
                <a:latin typeface="Tahoma"/>
                <a:cs typeface="Tahoma"/>
              </a:rPr>
              <a:t>[</a:t>
            </a:r>
            <a:r>
              <a:rPr sz="1635" dirty="0">
                <a:solidFill>
                  <a:srgbClr val="FF0000"/>
                </a:solidFill>
                <a:latin typeface="Tahoma"/>
                <a:cs typeface="Tahoma"/>
              </a:rPr>
              <a:t>root</a:t>
            </a:r>
            <a:r>
              <a:rPr sz="1635" spc="43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Economic</a:t>
            </a:r>
            <a:r>
              <a:rPr sz="1635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15" dirty="0">
                <a:solidFill>
                  <a:srgbClr val="7F7F7F"/>
                </a:solidFill>
                <a:latin typeface="Tahoma"/>
                <a:cs typeface="Tahoma"/>
              </a:rPr>
              <a:t>news</a:t>
            </a:r>
            <a:r>
              <a:rPr sz="1635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had</a:t>
            </a:r>
            <a:r>
              <a:rPr sz="1635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little</a:t>
            </a:r>
            <a:r>
              <a:rPr sz="1635" spc="43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effect</a:t>
            </a:r>
            <a:r>
              <a:rPr sz="1635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on</a:t>
            </a:r>
            <a:r>
              <a:rPr sz="1635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solidFill>
                  <a:srgbClr val="7F7F7F"/>
                </a:solidFill>
                <a:latin typeface="Tahoma"/>
                <a:cs typeface="Tahoma"/>
              </a:rPr>
              <a:t>financial</a:t>
            </a:r>
            <a:r>
              <a:rPr sz="1635" spc="4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spc="-30" dirty="0">
                <a:solidFill>
                  <a:srgbClr val="7F7F7F"/>
                </a:solidFill>
                <a:latin typeface="Tahoma"/>
                <a:cs typeface="Tahoma"/>
              </a:rPr>
              <a:t>markets</a:t>
            </a:r>
            <a:r>
              <a:rPr sz="1635" spc="44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635" dirty="0">
                <a:latin typeface="Tahoma"/>
                <a:cs typeface="Tahoma"/>
              </a:rPr>
              <a:t>.]</a:t>
            </a:r>
            <a:r>
              <a:rPr sz="1783" i="1" baseline="-10416" dirty="0">
                <a:latin typeface="Arial"/>
                <a:cs typeface="Arial"/>
              </a:rPr>
              <a:t>S</a:t>
            </a:r>
            <a:r>
              <a:rPr sz="1783" i="1" spc="311" baseline="-10416" dirty="0">
                <a:latin typeface="Arial"/>
                <a:cs typeface="Arial"/>
              </a:rPr>
              <a:t>  </a:t>
            </a:r>
            <a:r>
              <a:rPr sz="1635" spc="-37" dirty="0">
                <a:latin typeface="Tahoma"/>
                <a:cs typeface="Tahoma"/>
              </a:rPr>
              <a:t>[]</a:t>
            </a:r>
            <a:r>
              <a:rPr sz="1783" i="1" spc="-55" baseline="-10416" dirty="0">
                <a:latin typeface="Arial"/>
                <a:cs typeface="Arial"/>
              </a:rPr>
              <a:t>Q</a:t>
            </a:r>
            <a:endParaRPr sz="1783" baseline="-1041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83">
              <a:latin typeface="Arial"/>
              <a:cs typeface="Arial"/>
            </a:endParaRPr>
          </a:p>
          <a:p>
            <a:pPr marL="406751">
              <a:spcBef>
                <a:spcPts val="1159"/>
              </a:spcBef>
            </a:pPr>
            <a:r>
              <a:rPr sz="1635" spc="-37" dirty="0">
                <a:latin typeface="Tahoma"/>
                <a:cs typeface="Tahoma"/>
              </a:rPr>
              <a:t>Right-</a:t>
            </a:r>
            <a:r>
              <a:rPr sz="1635" spc="-30" dirty="0">
                <a:latin typeface="Tahoma"/>
                <a:cs typeface="Tahoma"/>
              </a:rPr>
              <a:t>Arc</a:t>
            </a:r>
            <a:r>
              <a:rPr sz="1783" i="1" spc="-45" baseline="-10416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783" baseline="-10416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77217" y="3349073"/>
            <a:ext cx="7061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8875">
              <a:lnSpc>
                <a:spcPts val="996"/>
              </a:lnSpc>
            </a:pPr>
            <a:r>
              <a:rPr lang="en-US" spc="-10"/>
              <a:t>Dependency</a:t>
            </a:r>
            <a:r>
              <a:rPr lang="en-US" spc="20"/>
              <a:t> </a:t>
            </a:r>
            <a:r>
              <a:rPr lang="en-US" spc="-10"/>
              <a:t>Parsing</a:t>
            </a:r>
            <a:endParaRPr spc="-15" dirty="0"/>
          </a:p>
        </p:txBody>
      </p:sp>
      <p:sp>
        <p:nvSpPr>
          <p:cNvPr id="43" name="object 43"/>
          <p:cNvSpPr txBox="1"/>
          <p:nvPr/>
        </p:nvSpPr>
        <p:spPr>
          <a:xfrm>
            <a:off x="7448963" y="4977522"/>
            <a:ext cx="43129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5">
              <a:lnSpc>
                <a:spcPts val="996"/>
              </a:lnSpc>
            </a:pPr>
            <a:r>
              <a:rPr sz="892" spc="-15" dirty="0">
                <a:solidFill>
                  <a:srgbClr val="FFFFFF"/>
                </a:solidFill>
                <a:latin typeface="Tahoma"/>
                <a:cs typeface="Tahoma"/>
              </a:rPr>
              <a:t>57(103)</a:t>
            </a:r>
            <a:endParaRPr sz="89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 err="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algorithm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 sentence W = w</a:t>
            </a:r>
            <a:r>
              <a:rPr lang="en-US" sz="1800" b="0" strike="noStrike" spc="-1" baseline="-25000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w</a:t>
            </a:r>
            <a:r>
              <a:rPr lang="en-US" sz="1800" b="0" strike="noStrike" spc="-1" baseline="-25000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...,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</a:t>
            </a:r>
            <a:r>
              <a:rPr lang="en-US" sz="18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</a:t>
            </a:r>
            <a:r>
              <a:rPr lang="en-US" sz="18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the word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1800" b="0" strike="noStrike" spc="-1" baseline="30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lang="en-US" sz="1800" b="0" strike="noStrike" spc="-1" baseline="30000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sentence)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Initial configuration: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r>
              <a:rPr lang="en-US" sz="18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(𝚺, 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𝚺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{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ROOT}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w</a:t>
            </a:r>
            <a:r>
              <a:rPr lang="en-US" sz="1600" b="0" strike="noStrike" spc="-1" baseline="-25000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w</a:t>
            </a:r>
            <a:r>
              <a:rPr lang="en-US" sz="1600" b="0" strike="noStrike" spc="-1" baseline="-25000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...,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</a:t>
            </a:r>
            <a:r>
              <a:rPr lang="en-US" sz="16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{}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Terminal configuration: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r>
              <a:rPr lang="en-US" sz="18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terminal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(𝚺, 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𝚺: 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{ROOT}</a:t>
            </a:r>
            <a:endParaRPr lang="en-US" sz="1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{}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set of dependent relations.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619F015-D581-4883-85DA-2269C1D280BE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39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-131002" y="98886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97240" lvl="1">
              <a:lnSpc>
                <a:spcPct val="100000"/>
              </a:lnSpc>
              <a:buClr>
                <a:srgbClr val="695D46"/>
              </a:buClr>
            </a:pPr>
            <a:r>
              <a:rPr lang="vi-VN" sz="4200" dirty="0"/>
              <a:t>Introduction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399251" y="1065334"/>
            <a:ext cx="7888964" cy="376283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90000"/>
              </a:lnSpc>
              <a:spcBef>
                <a:spcPts val="1200"/>
              </a:spcBef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Increasing interest in dependency-based approaches to syntactic parsing in recent years</a:t>
            </a:r>
          </a:p>
          <a:p>
            <a:pPr marL="457200" indent="-342720">
              <a:lnSpc>
                <a:spcPct val="90000"/>
              </a:lnSpc>
              <a:spcBef>
                <a:spcPts val="1200"/>
              </a:spcBef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Dependency-based methods still less accessible for the majority of researchers and developers than the more widely known constituency-based methods</a:t>
            </a:r>
            <a:br>
              <a:rPr lang="en-US" sz="2400" dirty="0"/>
            </a:br>
            <a:br>
              <a:rPr lang="en-US" sz="2400" dirty="0"/>
            </a:b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19E34ED-70DA-4A9B-ACCC-942DA07D2DD3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11760" y="1618406"/>
            <a:ext cx="8520120" cy="2950353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 sentence: </a:t>
            </a:r>
            <a:r>
              <a:rPr lang="en-US" sz="18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ở </a:t>
            </a:r>
            <a:r>
              <a:rPr lang="en-US" sz="18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.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Stack: [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Buffer: ]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: {}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Active: the node is being considered </a:t>
            </a: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Deleted: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node is completely visited, remove from 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Stack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Google Shape;243;p37"/>
          <p:cNvPicPr/>
          <p:nvPr/>
        </p:nvPicPr>
        <p:blipFill>
          <a:blip r:embed="rId2"/>
          <a:stretch/>
        </p:blipFill>
        <p:spPr>
          <a:xfrm>
            <a:off x="695692" y="1152000"/>
            <a:ext cx="7152840" cy="923400"/>
          </a:xfrm>
          <a:prstGeom prst="rect">
            <a:avLst/>
          </a:prstGeom>
          <a:ln>
            <a:noFill/>
          </a:ln>
        </p:spPr>
      </p:pic>
      <p:sp>
        <p:nvSpPr>
          <p:cNvPr id="16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D4ED5A0A-4885-4013-832C-10D20BB02D09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1760" y="1569854"/>
            <a:ext cx="8520120" cy="299890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SHIFT: move '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 from Buffer to Stack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{}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Google Shape;251;p38"/>
          <p:cNvPicPr/>
          <p:nvPr/>
        </p:nvPicPr>
        <p:blipFill>
          <a:blip r:embed="rId2"/>
          <a:stretch/>
        </p:blipFill>
        <p:spPr>
          <a:xfrm>
            <a:off x="747360" y="1266480"/>
            <a:ext cx="7356960" cy="910800"/>
          </a:xfrm>
          <a:prstGeom prst="rect">
            <a:avLst/>
          </a:prstGeom>
          <a:ln>
            <a:noFill/>
          </a:ln>
        </p:spPr>
      </p:pic>
      <p:sp>
        <p:nvSpPr>
          <p:cNvPr id="17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9228907-CA3F-4428-8380-9CFA53906ECC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11760" y="1869260"/>
            <a:ext cx="8520120" cy="26995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LEFT</a:t>
            </a:r>
            <a:r>
              <a:rPr lang="en-US" sz="18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Delete '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 from Stack, add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into A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{(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Google Shape;259;p39"/>
          <p:cNvPicPr/>
          <p:nvPr/>
        </p:nvPicPr>
        <p:blipFill>
          <a:blip r:embed="rId2"/>
          <a:stretch/>
        </p:blipFill>
        <p:spPr>
          <a:xfrm>
            <a:off x="399960" y="1398600"/>
            <a:ext cx="8343720" cy="933120"/>
          </a:xfrm>
          <a:prstGeom prst="rect">
            <a:avLst/>
          </a:prstGeom>
          <a:ln>
            <a:noFill/>
          </a:ln>
        </p:spPr>
      </p:pic>
      <p:sp>
        <p:nvSpPr>
          <p:cNvPr id="17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EB516F7-B693-447C-8561-EFCB28A82672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1760" y="1990640"/>
            <a:ext cx="8520120" cy="257811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RIGHT</a:t>
            </a:r>
            <a:r>
              <a:rPr lang="en-US" sz="18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root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Add '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 from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bufer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to stack, add (Root, root,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to A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{(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(Root, root,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Google Shape;267;p40"/>
          <p:cNvPicPr/>
          <p:nvPr/>
        </p:nvPicPr>
        <p:blipFill>
          <a:blip r:embed="rId2"/>
          <a:stretch/>
        </p:blipFill>
        <p:spPr>
          <a:xfrm>
            <a:off x="352440" y="1266480"/>
            <a:ext cx="8438760" cy="1152000"/>
          </a:xfrm>
          <a:prstGeom prst="rect">
            <a:avLst/>
          </a:prstGeom>
          <a:ln>
            <a:noFill/>
          </a:ln>
        </p:spPr>
      </p:pic>
      <p:sp>
        <p:nvSpPr>
          <p:cNvPr id="18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AFCE76E-ACCD-4D98-99C0-E780CDDD7DD9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2103928"/>
            <a:ext cx="8520120" cy="246483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RIGHT</a:t>
            </a:r>
            <a:r>
              <a:rPr lang="en-US" sz="18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Add '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 from buffer to stack, add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to A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{(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(Root, root,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Google Shape;275;p41"/>
          <p:cNvPicPr/>
          <p:nvPr/>
        </p:nvPicPr>
        <p:blipFill>
          <a:blip r:embed="rId2"/>
          <a:stretch/>
        </p:blipFill>
        <p:spPr>
          <a:xfrm>
            <a:off x="408600" y="1433520"/>
            <a:ext cx="8229240" cy="1001880"/>
          </a:xfrm>
          <a:prstGeom prst="rect">
            <a:avLst/>
          </a:prstGeom>
          <a:ln>
            <a:noFill/>
          </a:ln>
        </p:spPr>
      </p:pic>
      <p:sp>
        <p:nvSpPr>
          <p:cNvPr id="18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3A35B55-1E9B-4044-A906-3BF6441956AC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11760" y="2006824"/>
            <a:ext cx="8520120" cy="256193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SHIFT: move 'ở' from buffer to stack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{(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(Root, root,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Google Shape;283;p42"/>
          <p:cNvPicPr/>
          <p:nvPr/>
        </p:nvPicPr>
        <p:blipFill>
          <a:blip r:embed="rId2"/>
          <a:stretch/>
        </p:blipFill>
        <p:spPr>
          <a:xfrm>
            <a:off x="538200" y="1266480"/>
            <a:ext cx="8067600" cy="1054080"/>
          </a:xfrm>
          <a:prstGeom prst="rect">
            <a:avLst/>
          </a:prstGeom>
          <a:ln>
            <a:noFill/>
          </a:ln>
        </p:spPr>
      </p:pic>
      <p:sp>
        <p:nvSpPr>
          <p:cNvPr id="18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CE77F2F1-3AA8-4629-92DF-438F10402F40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11760" y="1974456"/>
            <a:ext cx="8520120" cy="2594303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LEFT</a:t>
            </a:r>
            <a:r>
              <a:rPr lang="en-US" sz="18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case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Remove 'ở' from Stack, add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case, ở) to A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{(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(Root, root,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case, ở) 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Google Shape;291;p43"/>
          <p:cNvPicPr/>
          <p:nvPr/>
        </p:nvPicPr>
        <p:blipFill>
          <a:blip r:embed="rId2"/>
          <a:stretch/>
        </p:blipFill>
        <p:spPr>
          <a:xfrm>
            <a:off x="311760" y="1383695"/>
            <a:ext cx="8295480" cy="992880"/>
          </a:xfrm>
          <a:prstGeom prst="rect">
            <a:avLst/>
          </a:prstGeom>
          <a:ln>
            <a:noFill/>
          </a:ln>
        </p:spPr>
      </p:pic>
      <p:sp>
        <p:nvSpPr>
          <p:cNvPr id="19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5DC6CD4F-B179-4F74-8770-A49950DC2A6A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11760" y="1691234"/>
            <a:ext cx="8520120" cy="287752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REDUCE: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REmove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'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 from Stack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{(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(Root, root,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case, ở) 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Google Shape;299;p44"/>
          <p:cNvPicPr/>
          <p:nvPr/>
        </p:nvPicPr>
        <p:blipFill>
          <a:blip r:embed="rId2"/>
          <a:stretch/>
        </p:blipFill>
        <p:spPr>
          <a:xfrm>
            <a:off x="628560" y="1266480"/>
            <a:ext cx="7886520" cy="896040"/>
          </a:xfrm>
          <a:prstGeom prst="rect">
            <a:avLst/>
          </a:prstGeom>
          <a:ln>
            <a:noFill/>
          </a:ln>
        </p:spPr>
      </p:pic>
      <p:sp>
        <p:nvSpPr>
          <p:cNvPr id="19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50ADF070-38FC-4A3E-97A5-92F590916D56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11760" y="1661595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RIGHT</a:t>
            </a:r>
            <a:r>
              <a:rPr lang="en-US" sz="18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nmod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Add '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 from buffer to stack, add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nmod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to A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{(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(Root, root,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case, ở),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nmod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Google Shape;307;p45"/>
          <p:cNvPicPr/>
          <p:nvPr/>
        </p:nvPicPr>
        <p:blipFill>
          <a:blip r:embed="rId2"/>
          <a:stretch/>
        </p:blipFill>
        <p:spPr>
          <a:xfrm>
            <a:off x="435240" y="1266480"/>
            <a:ext cx="8273160" cy="1068120"/>
          </a:xfrm>
          <a:prstGeom prst="rect">
            <a:avLst/>
          </a:prstGeom>
          <a:ln>
            <a:noFill/>
          </a:ln>
        </p:spPr>
      </p:pic>
      <p:sp>
        <p:nvSpPr>
          <p:cNvPr id="20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067FF228-BE91-44B4-BD7C-2B8C4B3353E2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11760" y="1503549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REDUCE: Remove '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 from Stack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{(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(Root, root,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case, ở),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nmod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Google Shape;315;p46"/>
          <p:cNvPicPr/>
          <p:nvPr/>
        </p:nvPicPr>
        <p:blipFill>
          <a:blip r:embed="rId2"/>
          <a:stretch/>
        </p:blipFill>
        <p:spPr>
          <a:xfrm>
            <a:off x="505440" y="1266480"/>
            <a:ext cx="8132400" cy="949320"/>
          </a:xfrm>
          <a:prstGeom prst="rect">
            <a:avLst/>
          </a:prstGeom>
          <a:ln>
            <a:noFill/>
          </a:ln>
        </p:spPr>
      </p:pic>
      <p:sp>
        <p:nvSpPr>
          <p:cNvPr id="20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0E6CB49-BBDC-4B42-B037-27CA2FFD45C9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49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19E34ED-70DA-4A9B-ACCC-942DA07D2DD3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3" y="79339"/>
            <a:ext cx="7100637" cy="43431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2979" y="4663080"/>
            <a:ext cx="6723247" cy="2646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sz="1400" kern="0" dirty="0"/>
              <a:t>Dan </a:t>
            </a:r>
            <a:r>
              <a:rPr lang="en-US" sz="1400" kern="0" dirty="0" err="1"/>
              <a:t>Jurafsky</a:t>
            </a:r>
            <a:r>
              <a:rPr lang="en-US" sz="1400" kern="0" dirty="0"/>
              <a:t> and James Martin. </a:t>
            </a:r>
            <a:r>
              <a:rPr lang="en-US" sz="1400" i="1" kern="0" dirty="0"/>
              <a:t>Speech and Language Processing.</a:t>
            </a:r>
            <a:r>
              <a:rPr lang="en-US" sz="1400" kern="0" dirty="0"/>
              <a:t> </a:t>
            </a:r>
            <a:r>
              <a:rPr lang="en-US" sz="1400" kern="0" dirty="0" err="1"/>
              <a:t>PrenticeHall</a:t>
            </a:r>
            <a:r>
              <a:rPr lang="en-US" sz="1400" kern="0" dirty="0"/>
              <a:t> (3</a:t>
            </a:r>
            <a:r>
              <a:rPr lang="en-US" sz="1400" kern="0" baseline="30000" dirty="0"/>
              <a:t>rd</a:t>
            </a:r>
            <a:r>
              <a:rPr lang="en-US" sz="1400" kern="0" dirty="0"/>
              <a:t> draft)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28" y="2579569"/>
            <a:ext cx="4131059" cy="14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17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11760" y="1917812"/>
            <a:ext cx="8520120" cy="265094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RIGHT</a:t>
            </a:r>
            <a:r>
              <a:rPr lang="en-US" sz="1800" b="0" strike="noStrike" spc="-1" baseline="-25000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punct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Add '.' from buffer to stack, add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punct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.) to A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{(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(Root, root,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case, ở),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nmod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punct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.) 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Google Shape;323;p47"/>
          <p:cNvPicPr/>
          <p:nvPr/>
        </p:nvPicPr>
        <p:blipFill>
          <a:blip r:embed="rId2"/>
          <a:stretch/>
        </p:blipFill>
        <p:spPr>
          <a:xfrm>
            <a:off x="641880" y="1266480"/>
            <a:ext cx="7859880" cy="1067760"/>
          </a:xfrm>
          <a:prstGeom prst="rect">
            <a:avLst/>
          </a:prstGeom>
          <a:ln>
            <a:noFill/>
          </a:ln>
        </p:spPr>
      </p:pic>
      <p:sp>
        <p:nvSpPr>
          <p:cNvPr id="20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75D022EB-D031-416A-8135-303118849CCD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50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11760" y="1853076"/>
            <a:ext cx="8520120" cy="271568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REDUCE: Remove '.' from Stack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8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{(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Tôi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(Root, root,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cơm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case, ở),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nmod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Bách_Khoa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 (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punct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.) }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Google Shape;331;p48"/>
          <p:cNvPicPr/>
          <p:nvPr/>
        </p:nvPicPr>
        <p:blipFill>
          <a:blip r:embed="rId2"/>
          <a:stretch/>
        </p:blipFill>
        <p:spPr>
          <a:xfrm>
            <a:off x="704160" y="1266480"/>
            <a:ext cx="7734960" cy="966600"/>
          </a:xfrm>
          <a:prstGeom prst="rect">
            <a:avLst/>
          </a:prstGeom>
          <a:ln>
            <a:noFill/>
          </a:ln>
        </p:spPr>
      </p:pic>
      <p:sp>
        <p:nvSpPr>
          <p:cNvPr id="21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78EFC00-AF6E-482F-A05C-214454B6192E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51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11760" y="1764064"/>
            <a:ext cx="8520120" cy="2804696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REDUCE: Remove '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ăn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 from Stack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Now is the final configuration, Stack = {Root}, Buffer ={}. Return A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Google Shape;339;p49"/>
          <p:cNvPicPr/>
          <p:nvPr/>
        </p:nvPicPr>
        <p:blipFill>
          <a:blip r:embed="rId2"/>
          <a:stretch/>
        </p:blipFill>
        <p:spPr>
          <a:xfrm>
            <a:off x="641520" y="1327680"/>
            <a:ext cx="7860240" cy="954720"/>
          </a:xfrm>
          <a:prstGeom prst="rect">
            <a:avLst/>
          </a:prstGeom>
          <a:ln>
            <a:noFill/>
          </a:ln>
        </p:spPr>
      </p:pic>
      <p:sp>
        <p:nvSpPr>
          <p:cNvPr id="21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6F1111A4-C8E8-4A5B-8592-B6ADFAE3F749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52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11647" y="1480842"/>
            <a:ext cx="7828468" cy="307783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 tree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Google Shape;347;p50"/>
          <p:cNvPicPr/>
          <p:nvPr/>
        </p:nvPicPr>
        <p:blipFill>
          <a:blip r:embed="rId2"/>
          <a:stretch/>
        </p:blipFill>
        <p:spPr>
          <a:xfrm>
            <a:off x="2047285" y="2000880"/>
            <a:ext cx="4863314" cy="1268302"/>
          </a:xfrm>
          <a:prstGeom prst="rect">
            <a:avLst/>
          </a:prstGeom>
          <a:ln>
            <a:noFill/>
          </a:ln>
        </p:spPr>
      </p:pic>
      <p:sp>
        <p:nvSpPr>
          <p:cNvPr id="22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3FA5192C-8F15-4887-8187-AE2CA77E8D59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53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Approaches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Transition-based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algorithm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Graph-based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Current approaches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to end learning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Joint learning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9A37FAC-D5A3-40B1-9DDE-73B1E1556C19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54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413" y="237857"/>
            <a:ext cx="4861112" cy="375061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z="2382" spc="-96" dirty="0">
                <a:latin typeface="Arial" panose="020B0604020202020204" pitchFamily="34" charset="0"/>
                <a:cs typeface="Arial" panose="020B0604020202020204" pitchFamily="34" charset="0"/>
              </a:rPr>
              <a:t>Graph-based Dependency</a:t>
            </a:r>
            <a:r>
              <a:rPr sz="2382" spc="-1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82" spc="-46" dirty="0"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endParaRPr sz="23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413" y="1363195"/>
            <a:ext cx="7716756" cy="2876542"/>
          </a:xfrm>
          <a:prstGeom prst="rect">
            <a:avLst/>
          </a:prstGeom>
        </p:spPr>
        <p:txBody>
          <a:bodyPr vert="horz" wrap="square" lIns="0" tIns="42022" rIns="0" bIns="0" rtlCol="0">
            <a:spAutoFit/>
          </a:bodyPr>
          <a:lstStyle/>
          <a:p>
            <a:pPr marL="351305" marR="4202" indent="-342900">
              <a:lnSpc>
                <a:spcPts val="1853"/>
              </a:lnSpc>
              <a:spcBef>
                <a:spcPts val="331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sz="2000" spc="-86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sz="2000" spc="-69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sz="2000" spc="-33" dirty="0">
                <a:latin typeface="Arial" panose="020B0604020202020204" pitchFamily="34" charset="0"/>
                <a:cs typeface="Arial" panose="020B0604020202020204" pitchFamily="34" charset="0"/>
              </a:rPr>
              <a:t>scoring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dependency </a:t>
            </a:r>
            <a:r>
              <a:rPr sz="2000" spc="-73" dirty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  <a:r>
              <a:rPr sz="2000" spc="-3" dirty="0">
                <a:latin typeface="Arial" panose="020B0604020202020204" pitchFamily="34" charset="0"/>
                <a:cs typeface="Arial" panose="020B0604020202020204" pitchFamily="34" charset="0"/>
              </a:rPr>
              <a:t>T  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000" spc="-56" dirty="0"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3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8236" indent="-342900">
              <a:spcBef>
                <a:spcPts val="225"/>
              </a:spcBef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sz="2000" spc="-96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000" spc="-56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2000" spc="-7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unambiguous, </a:t>
            </a:r>
            <a:r>
              <a:rPr sz="2000" spc="-3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2000" spc="-7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63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33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sz="2000" spc="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6" dirty="0">
                <a:latin typeface="Arial" panose="020B0604020202020204" pitchFamily="34" charset="0"/>
                <a:cs typeface="Arial" panose="020B0604020202020204" pitchFamily="34" charset="0"/>
              </a:rPr>
              <a:t>parse.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8236" indent="-342900">
              <a:spcBef>
                <a:spcPts val="278"/>
              </a:spcBef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sz="2000" spc="-96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000" spc="-56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2000" spc="-7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ambiguous, </a:t>
            </a:r>
            <a:r>
              <a:rPr sz="2000" spc="-3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2000" spc="-7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63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sz="2000" spc="-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6" dirty="0">
                <a:latin typeface="Arial" panose="020B0604020202020204" pitchFamily="34" charset="0"/>
                <a:cs typeface="Arial" panose="020B0604020202020204" pitchFamily="34" charset="0"/>
              </a:rPr>
              <a:t>parse.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305" indent="-342900"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sz="2000" spc="-99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sz="2000" spc="-36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scores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come</a:t>
            </a:r>
            <a:r>
              <a:rPr sz="200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83" dirty="0">
                <a:latin typeface="Arial" panose="020B0604020202020204" pitchFamily="34" charset="0"/>
                <a:cs typeface="Arial" panose="020B0604020202020204" pitchFamily="34" charset="0"/>
              </a:rPr>
              <a:t>from?</a:t>
            </a:r>
            <a:endParaRPr lang="en-US" sz="2000" spc="-8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8236" indent="-342900">
              <a:spcBef>
                <a:spcPts val="212"/>
              </a:spcBef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lang="en-US" sz="2000" spc="-40" dirty="0">
                <a:latin typeface="Arial" panose="020B0604020202020204" pitchFamily="34" charset="0"/>
                <a:cs typeface="Arial" panose="020B0604020202020204" pitchFamily="34" charset="0"/>
              </a:rPr>
              <a:t>Weights on dependency edges by machine learning</a:t>
            </a:r>
          </a:p>
          <a:p>
            <a:pPr marL="578236" indent="-342900">
              <a:spcBef>
                <a:spcPts val="212"/>
              </a:spcBef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Learned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sz="2000" spc="-56" dirty="0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sz="2000" spc="-9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3" dirty="0">
                <a:latin typeface="Arial" panose="020B0604020202020204" pitchFamily="34" charset="0"/>
                <a:cs typeface="Arial" panose="020B0604020202020204" pitchFamily="34" charset="0"/>
              </a:rPr>
              <a:t>treebank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305" indent="-342900">
              <a:spcBef>
                <a:spcPts val="1171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sz="2000" spc="-99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sz="2000" spc="-73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000" spc="-69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  <a:r>
              <a:rPr sz="2000" spc="-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9" dirty="0">
                <a:latin typeface="Arial" panose="020B0604020202020204" pitchFamily="34" charset="0"/>
                <a:cs typeface="Arial" panose="020B0604020202020204" pitchFamily="34" charset="0"/>
              </a:rPr>
              <a:t>rules?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8236" indent="-342900">
              <a:spcBef>
                <a:spcPts val="179"/>
              </a:spcBef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lang="en-US" sz="2000" spc="-69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69" dirty="0">
                <a:latin typeface="Arial" panose="020B0604020202020204" pitchFamily="34" charset="0"/>
                <a:cs typeface="Arial" panose="020B0604020202020204" pitchFamily="34" charset="0"/>
              </a:rPr>
              <a:t>ata-driven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3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674" y="226134"/>
            <a:ext cx="4861112" cy="375061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z="2382" spc="-96" dirty="0">
                <a:latin typeface="Arial" panose="020B0604020202020204" pitchFamily="34" charset="0"/>
                <a:cs typeface="Arial" panose="020B0604020202020204" pitchFamily="34" charset="0"/>
              </a:rPr>
              <a:t>Graph-based Dependency</a:t>
            </a:r>
            <a:r>
              <a:rPr sz="2382" spc="-1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82" spc="-46" dirty="0"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endParaRPr sz="23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26832" y="835844"/>
            <a:ext cx="7831014" cy="3875383"/>
          </a:xfrm>
          <a:prstGeom prst="rect">
            <a:avLst/>
          </a:prstGeom>
        </p:spPr>
        <p:txBody>
          <a:bodyPr vert="horz" wrap="square" lIns="0" tIns="11934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239118" algn="l"/>
              </a:tabLst>
            </a:pPr>
            <a:r>
              <a:rPr sz="2000" spc="-3" dirty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dependency 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parsing 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-66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spanning</a:t>
            </a:r>
            <a:r>
              <a:rPr sz="2000" spc="-15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3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239118" algn="l"/>
              </a:tabLst>
            </a:pPr>
            <a:r>
              <a:rPr sz="2000" spc="-109" dirty="0"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636" indent="-285750">
              <a:lnSpc>
                <a:spcPct val="100000"/>
              </a:lnSpc>
              <a:spcBef>
                <a:spcPts val="600"/>
              </a:spcBef>
              <a:tabLst>
                <a:tab pos="457645" algn="l"/>
              </a:tabLst>
            </a:pPr>
            <a:r>
              <a:rPr sz="1800" spc="-3" dirty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sz="1800" spc="-73" dirty="0">
                <a:latin typeface="Arial" panose="020B0604020202020204" pitchFamily="34" charset="0"/>
                <a:cs typeface="Arial" panose="020B0604020202020204" pitchFamily="34" charset="0"/>
              </a:rPr>
              <a:t>graph: </a:t>
            </a:r>
            <a:r>
              <a:rPr sz="1800" spc="-43" dirty="0"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sz="1800" spc="-14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43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147" indent="-285750">
              <a:lnSpc>
                <a:spcPct val="100000"/>
              </a:lnSpc>
              <a:spcBef>
                <a:spcPts val="600"/>
              </a:spcBef>
              <a:tabLst>
                <a:tab pos="648855" algn="l"/>
              </a:tabLst>
            </a:pPr>
            <a:r>
              <a:rPr sz="1600" spc="-56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sz="1600" spc="-53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sz="1600" spc="-23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600" spc="-46" dirty="0">
                <a:latin typeface="Arial" panose="020B0604020202020204" pitchFamily="34" charset="0"/>
                <a:cs typeface="Arial" panose="020B0604020202020204" pitchFamily="34" charset="0"/>
              </a:rPr>
              <a:t>sentence </a:t>
            </a:r>
            <a:r>
              <a:rPr sz="1600" spc="-43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6" dirty="0"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147" indent="-285750">
              <a:lnSpc>
                <a:spcPct val="100000"/>
              </a:lnSpc>
              <a:spcBef>
                <a:spcPts val="600"/>
              </a:spcBef>
              <a:tabLst>
                <a:tab pos="648855" algn="l"/>
              </a:tabLst>
            </a:pPr>
            <a:r>
              <a:rPr sz="1600" spc="-66" dirty="0">
                <a:latin typeface="Arial" panose="020B0604020202020204" pitchFamily="34" charset="0"/>
                <a:cs typeface="Arial" panose="020B0604020202020204" pitchFamily="34" charset="0"/>
              </a:rPr>
              <a:t>Edges: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Directed </a:t>
            </a:r>
            <a:r>
              <a:rPr sz="1600" spc="-53" dirty="0">
                <a:latin typeface="Arial" panose="020B0604020202020204" pitchFamily="34" charset="0"/>
                <a:cs typeface="Arial" panose="020B0604020202020204" pitchFamily="34" charset="0"/>
              </a:rPr>
              <a:t>edges </a:t>
            </a:r>
            <a:r>
              <a:rPr sz="1600" spc="-63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sz="1600" spc="-13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600" spc="-4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3" dirty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en-US" sz="1600" spc="-5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147" indent="-285750">
              <a:lnSpc>
                <a:spcPct val="100000"/>
              </a:lnSpc>
              <a:spcBef>
                <a:spcPts val="600"/>
              </a:spcBef>
              <a:tabLst>
                <a:tab pos="648855" algn="l"/>
              </a:tabLst>
            </a:pPr>
            <a:r>
              <a:rPr lang="en-US" sz="1600" spc="-53" dirty="0">
                <a:latin typeface="Arial" panose="020B0604020202020204" pitchFamily="34" charset="0"/>
                <a:cs typeface="Arial" panose="020B0604020202020204" pitchFamily="34" charset="0"/>
              </a:rPr>
              <a:t>+ Edges from ROOT to all words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636" indent="-285750">
              <a:lnSpc>
                <a:spcPct val="100000"/>
              </a:lnSpc>
              <a:spcBef>
                <a:spcPts val="600"/>
              </a:spcBef>
              <a:tabLst>
                <a:tab pos="457645" algn="l"/>
              </a:tabLst>
            </a:pPr>
            <a:r>
              <a:rPr sz="1800" spc="-63" dirty="0"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sz="1800" spc="-43" dirty="0">
                <a:latin typeface="Arial" panose="020B0604020202020204" pitchFamily="34" charset="0"/>
                <a:cs typeface="Arial" panose="020B0604020202020204" pitchFamily="34" charset="0"/>
              </a:rPr>
              <a:t>spanning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66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147" indent="-285750">
              <a:lnSpc>
                <a:spcPct val="100000"/>
              </a:lnSpc>
              <a:spcBef>
                <a:spcPts val="600"/>
              </a:spcBef>
              <a:tabLst>
                <a:tab pos="648855" algn="l"/>
              </a:tabLst>
            </a:pPr>
            <a:r>
              <a:rPr sz="1800" spc="-79" dirty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  <a:r>
              <a:rPr sz="1800" spc="-53" dirty="0">
                <a:latin typeface="Arial" panose="020B0604020202020204" pitchFamily="34" charset="0"/>
                <a:cs typeface="Arial" panose="020B0604020202020204" pitchFamily="34" charset="0"/>
              </a:rPr>
              <a:t>s.t. </a:t>
            </a:r>
            <a:r>
              <a:rPr sz="1800" spc="-13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1800" spc="-43" dirty="0">
                <a:latin typeface="Arial" panose="020B0604020202020204" pitchFamily="34" charset="0"/>
                <a:cs typeface="Arial" panose="020B0604020202020204" pitchFamily="34" charset="0"/>
              </a:rPr>
              <a:t>nodes 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80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147" indent="-285750">
              <a:lnSpc>
                <a:spcPct val="100000"/>
              </a:lnSpc>
              <a:spcBef>
                <a:spcPts val="600"/>
              </a:spcBef>
              <a:tabLst>
                <a:tab pos="648855" algn="l"/>
              </a:tabLst>
            </a:pPr>
            <a:r>
              <a:rPr sz="1800" spc="-36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800" spc="-33" dirty="0"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sz="1800" spc="-63" dirty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  <a:r>
              <a:rPr sz="1800" spc="-53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800" spc="-43" dirty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sz="1800" spc="-8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147" indent="-285750">
              <a:lnSpc>
                <a:spcPct val="100000"/>
              </a:lnSpc>
              <a:spcBef>
                <a:spcPts val="600"/>
              </a:spcBef>
              <a:tabLst>
                <a:tab pos="648855" algn="l"/>
              </a:tabLst>
            </a:pPr>
            <a:r>
              <a:rPr sz="1800" spc="-53" dirty="0">
                <a:latin typeface="Arial" panose="020B0604020202020204" pitchFamily="34" charset="0"/>
                <a:cs typeface="Arial" panose="020B0604020202020204" pitchFamily="34" charset="0"/>
              </a:rPr>
              <a:t>Arc-factored </a:t>
            </a:r>
            <a:r>
              <a:rPr sz="1800" spc="-60" dirty="0">
                <a:latin typeface="Arial" panose="020B0604020202020204" pitchFamily="34" charset="0"/>
                <a:cs typeface="Arial" panose="020B0604020202020204" pitchFamily="34" charset="0"/>
              </a:rPr>
              <a:t>model: </a:t>
            </a:r>
            <a:r>
              <a:rPr sz="1800" spc="-63" dirty="0">
                <a:latin typeface="Arial" panose="020B0604020202020204" pitchFamily="34" charset="0"/>
                <a:cs typeface="Arial" panose="020B0604020202020204" pitchFamily="34" charset="0"/>
              </a:rPr>
              <a:t>Weights </a:t>
            </a:r>
            <a:r>
              <a:rPr sz="1800" spc="-43" dirty="0">
                <a:latin typeface="Arial" panose="020B0604020202020204" pitchFamily="34" charset="0"/>
                <a:cs typeface="Arial" panose="020B0604020202020204" pitchFamily="34" charset="0"/>
              </a:rPr>
              <a:t>depend </a:t>
            </a: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1800" spc="-46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sz="1800" spc="-43" dirty="0">
                <a:latin typeface="Arial" panose="020B0604020202020204" pitchFamily="34" charset="0"/>
                <a:cs typeface="Arial" panose="020B0604020202020204" pitchFamily="34" charset="0"/>
              </a:rPr>
              <a:t>nodes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1800" spc="-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6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6754">
              <a:lnSpc>
                <a:spcPct val="100000"/>
              </a:lnSpc>
              <a:spcBef>
                <a:spcPts val="600"/>
              </a:spcBef>
              <a:tabLst>
                <a:tab pos="842167" algn="l"/>
              </a:tabLst>
            </a:pPr>
            <a:r>
              <a:rPr sz="1600" spc="-63" dirty="0"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600" spc="-56" dirty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  <a:r>
              <a:rPr sz="1600" spc="-3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600" spc="-36" dirty="0">
                <a:latin typeface="Arial" panose="020B0604020202020204" pitchFamily="34" charset="0"/>
                <a:cs typeface="Arial" panose="020B0604020202020204" pitchFamily="34" charset="0"/>
              </a:rPr>
              <a:t>sum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participating</a:t>
            </a:r>
            <a:r>
              <a:rPr sz="1600" spc="2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6" dirty="0">
                <a:latin typeface="Arial" panose="020B0604020202020204" pitchFamily="34" charset="0"/>
                <a:cs typeface="Arial" panose="020B0604020202020204" pitchFamily="34" charset="0"/>
              </a:rPr>
              <a:t>arcs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76" y="292779"/>
            <a:ext cx="1951925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83" dirty="0"/>
              <a:t>Initial</a:t>
            </a:r>
            <a:r>
              <a:rPr spc="-175" dirty="0"/>
              <a:t> Tree</a:t>
            </a:r>
          </a:p>
        </p:txBody>
      </p:sp>
      <p:sp>
        <p:nvSpPr>
          <p:cNvPr id="3" name="object 3"/>
          <p:cNvSpPr/>
          <p:nvPr/>
        </p:nvSpPr>
        <p:spPr>
          <a:xfrm>
            <a:off x="3836724" y="187569"/>
            <a:ext cx="3831718" cy="2384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4" name="object 4"/>
          <p:cNvSpPr txBox="1"/>
          <p:nvPr/>
        </p:nvSpPr>
        <p:spPr>
          <a:xfrm>
            <a:off x="1091761" y="2915079"/>
            <a:ext cx="7198393" cy="1470425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97514" indent="-189109">
              <a:spcBef>
                <a:spcPts val="600"/>
              </a:spcBef>
              <a:buFont typeface="Arial"/>
              <a:buChar char="•"/>
              <a:tabLst>
                <a:tab pos="197094" algn="l"/>
                <a:tab pos="197514" algn="l"/>
              </a:tabLst>
            </a:pP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Sentence: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John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saw </a:t>
            </a:r>
            <a:r>
              <a:rPr sz="2000" spc="-23" dirty="0">
                <a:latin typeface="Arial" panose="020B0604020202020204" pitchFamily="34" charset="0"/>
                <a:cs typeface="Arial" panose="020B0604020202020204" pitchFamily="34" charset="0"/>
              </a:rPr>
              <a:t>Mary </a:t>
            </a:r>
            <a:r>
              <a:rPr sz="2000" spc="-26" dirty="0">
                <a:latin typeface="Arial" panose="020B0604020202020204" pitchFamily="34" charset="0"/>
                <a:cs typeface="Arial" panose="020B0604020202020204" pitchFamily="34" charset="0"/>
              </a:rPr>
              <a:t>(McDonald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sz="2000" spc="-36" dirty="0">
                <a:latin typeface="Arial" panose="020B0604020202020204" pitchFamily="34" charset="0"/>
                <a:cs typeface="Arial" panose="020B0604020202020204" pitchFamily="34" charset="0"/>
              </a:rPr>
              <a:t>al,</a:t>
            </a:r>
            <a:r>
              <a:rPr sz="2000" spc="-10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3" dirty="0">
                <a:latin typeface="Arial" panose="020B0604020202020204" pitchFamily="34" charset="0"/>
                <a:cs typeface="Arial" panose="020B0604020202020204" pitchFamily="34" charset="0"/>
              </a:rPr>
              <a:t>2005)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0089" lvl="1" indent="-189109">
              <a:spcBef>
                <a:spcPts val="600"/>
              </a:spcBef>
              <a:buFont typeface="Arial"/>
              <a:buChar char="•"/>
              <a:tabLst>
                <a:tab pos="499669" algn="l"/>
                <a:tab pos="500089" algn="l"/>
              </a:tabLst>
            </a:pPr>
            <a:r>
              <a:rPr sz="2000" spc="-17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connected; </a:t>
            </a:r>
            <a:r>
              <a:rPr sz="2000" spc="-69" dirty="0">
                <a:latin typeface="Arial" panose="020B0604020202020204" pitchFamily="34" charset="0"/>
                <a:cs typeface="Arial" panose="020B0604020202020204" pitchFamily="34" charset="0"/>
              </a:rPr>
              <a:t>ROOT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sz="2000" spc="-36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outgoing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6" dirty="0">
                <a:latin typeface="Arial" panose="020B0604020202020204" pitchFamily="34" charset="0"/>
                <a:cs typeface="Arial" panose="020B0604020202020204" pitchFamily="34" charset="0"/>
              </a:rPr>
              <a:t>arcs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7514" indent="-189109">
              <a:spcBef>
                <a:spcPts val="600"/>
              </a:spcBef>
              <a:buFont typeface="Arial"/>
              <a:buChar char="•"/>
              <a:tabLst>
                <a:tab pos="197094" algn="l"/>
                <a:tab pos="197514" algn="l"/>
              </a:tabLst>
            </a:pPr>
            <a:r>
              <a:rPr sz="2000" spc="-66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sz="2000" spc="-86" dirty="0"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sz="2000" spc="-26" dirty="0">
                <a:latin typeface="Arial" panose="020B0604020202020204" pitchFamily="34" charset="0"/>
                <a:cs typeface="Arial" panose="020B0604020202020204" pitchFamily="34" charset="0"/>
              </a:rPr>
              <a:t>arcs 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-43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6" dirty="0">
                <a:latin typeface="Arial" panose="020B0604020202020204" pitchFamily="34" charset="0"/>
                <a:cs typeface="Arial" panose="020B0604020202020204" pitchFamily="34" charset="0"/>
              </a:rPr>
              <a:t>tree covering </a:t>
            </a:r>
            <a:r>
              <a:rPr sz="2000" spc="-13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0089" lvl="1" indent="-189109">
              <a:spcBef>
                <a:spcPts val="600"/>
              </a:spcBef>
              <a:buFont typeface="Arial"/>
              <a:buChar char="•"/>
              <a:tabLst>
                <a:tab pos="499669" algn="l"/>
                <a:tab pos="500089" algn="l"/>
              </a:tabLst>
            </a:pP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Resulting </a:t>
            </a:r>
            <a:r>
              <a:rPr sz="2000" spc="-56" dirty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  <a:r>
              <a:rPr sz="2000" spc="-3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sz="2000" spc="-10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3" dirty="0"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52" y="362987"/>
            <a:ext cx="4571160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89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spc="-96" dirty="0">
                <a:latin typeface="Arial" panose="020B0604020202020204" pitchFamily="34" charset="0"/>
                <a:cs typeface="Arial" panose="020B0604020202020204" pitchFamily="34" charset="0"/>
              </a:rPr>
              <a:t>Spanning</a:t>
            </a:r>
            <a:r>
              <a:rPr spc="-1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75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445" y="1076756"/>
            <a:ext cx="7936523" cy="3568596"/>
          </a:xfrm>
          <a:prstGeom prst="rect">
            <a:avLst/>
          </a:prstGeom>
        </p:spPr>
        <p:txBody>
          <a:bodyPr vert="horz" wrap="square" lIns="0" tIns="44123" rIns="0" bIns="0" rtlCol="0">
            <a:spAutoFit/>
          </a:bodyPr>
          <a:lstStyle/>
          <a:p>
            <a:pPr marL="302560" marR="11767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McDonald </a:t>
            </a: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spc="-43" dirty="0">
                <a:latin typeface="Arial" panose="020B0604020202020204" pitchFamily="34" charset="0"/>
                <a:cs typeface="Arial" panose="020B0604020202020204" pitchFamily="34" charset="0"/>
              </a:rPr>
              <a:t>al, </a:t>
            </a:r>
            <a:r>
              <a:rPr spc="-17" dirty="0">
                <a:latin typeface="Arial" panose="020B0604020202020204" pitchFamily="34" charset="0"/>
                <a:cs typeface="Arial" panose="020B0604020202020204" pitchFamily="34" charset="0"/>
              </a:rPr>
              <a:t>2005 </a:t>
            </a:r>
            <a:r>
              <a:rPr spc="-53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variant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56" dirty="0">
                <a:latin typeface="Arial" panose="020B0604020202020204" pitchFamily="34" charset="0"/>
                <a:cs typeface="Arial" panose="020B0604020202020204" pitchFamily="34" charset="0"/>
              </a:rPr>
              <a:t>Chu-Liu-Edmonds  </a:t>
            </a:r>
            <a:r>
              <a:rPr spc="-43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MST</a:t>
            </a:r>
            <a:r>
              <a:rPr spc="-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(CLE)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560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Sketch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15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z="1600" spc="-66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spc="-46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node, </a:t>
            </a:r>
            <a:r>
              <a:rPr sz="1600" spc="-46" dirty="0">
                <a:latin typeface="Arial" panose="020B0604020202020204" pitchFamily="34" charset="0"/>
                <a:cs typeface="Arial" panose="020B0604020202020204" pitchFamily="34" charset="0"/>
              </a:rPr>
              <a:t>greedily </a:t>
            </a:r>
            <a:r>
              <a:rPr sz="1600" spc="-33" dirty="0">
                <a:latin typeface="Arial" panose="020B0604020202020204" pitchFamily="34" charset="0"/>
                <a:cs typeface="Arial" panose="020B0604020202020204" pitchFamily="34" charset="0"/>
              </a:rPr>
              <a:t>select incoming arc </a:t>
            </a:r>
            <a:r>
              <a:rPr sz="1600" spc="-53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600" spc="-73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sz="1600" spc="-8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19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z="1600" spc="-86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1600" spc="-56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resulting </a:t>
            </a:r>
            <a:r>
              <a:rPr sz="1600" spc="-43" dirty="0"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arcs </a:t>
            </a:r>
            <a:r>
              <a:rPr sz="1600" spc="-33" dirty="0">
                <a:latin typeface="Arial" panose="020B0604020202020204" pitchFamily="34" charset="0"/>
                <a:cs typeface="Arial" panose="020B0604020202020204" pitchFamily="34" charset="0"/>
              </a:rPr>
              <a:t>forms </a:t>
            </a:r>
            <a:r>
              <a:rPr sz="1600" spc="-53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600" spc="-73" dirty="0">
                <a:latin typeface="Arial" panose="020B0604020202020204" pitchFamily="34" charset="0"/>
                <a:cs typeface="Arial" panose="020B0604020202020204" pitchFamily="34" charset="0"/>
              </a:rPr>
              <a:t>tree, </a:t>
            </a:r>
            <a:r>
              <a:rPr sz="1600" spc="-26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1600" spc="-3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600" spc="-56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13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9" dirty="0">
                <a:latin typeface="Arial" panose="020B0604020202020204" pitchFamily="34" charset="0"/>
                <a:cs typeface="Arial" panose="020B0604020202020204" pitchFamily="34" charset="0"/>
              </a:rPr>
              <a:t>MST.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z="1600" spc="-86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1600" spc="-53" dirty="0">
                <a:latin typeface="Arial" panose="020B0604020202020204" pitchFamily="34" charset="0"/>
                <a:cs typeface="Arial" panose="020B0604020202020204" pitchFamily="34" charset="0"/>
              </a:rPr>
              <a:t>not, 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sz="1600" spc="-43" dirty="0">
                <a:latin typeface="Arial" panose="020B0604020202020204" pitchFamily="34" charset="0"/>
                <a:cs typeface="Arial" panose="020B0604020202020204" pitchFamily="34" charset="0"/>
              </a:rPr>
              <a:t>must be </a:t>
            </a:r>
            <a:r>
              <a:rPr sz="1600" spc="-53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22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cycle.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422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57260" algn="l"/>
              </a:tabLst>
            </a:pPr>
            <a:r>
              <a:rPr sz="1600" spc="-26" dirty="0">
                <a:latin typeface="Arial" panose="020B0604020202020204" pitchFamily="34" charset="0"/>
                <a:cs typeface="Arial" panose="020B0604020202020204" pitchFamily="34" charset="0"/>
              </a:rPr>
              <a:t>“Contract” </a:t>
            </a:r>
            <a:r>
              <a:rPr sz="1600" spc="-53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spc="-56" dirty="0">
                <a:latin typeface="Arial" panose="020B0604020202020204" pitchFamily="34" charset="0"/>
                <a:cs typeface="Arial" panose="020B0604020202020204" pitchFamily="34" charset="0"/>
              </a:rPr>
              <a:t>cycle: </a:t>
            </a:r>
            <a:r>
              <a:rPr sz="1600" spc="-63" dirty="0">
                <a:latin typeface="Arial" panose="020B0604020202020204" pitchFamily="34" charset="0"/>
                <a:cs typeface="Arial" panose="020B0604020202020204" pitchFamily="34" charset="0"/>
              </a:rPr>
              <a:t>Treat </a:t>
            </a:r>
            <a:r>
              <a:rPr sz="1600" spc="-17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1600" spc="-33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600" spc="-33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sz="1600" spc="-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5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422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57260" algn="l"/>
              </a:tabLst>
            </a:pPr>
            <a:r>
              <a:rPr sz="1600" spc="-36" dirty="0">
                <a:latin typeface="Arial" panose="020B0604020202020204" pitchFamily="34" charset="0"/>
                <a:cs typeface="Arial" panose="020B0604020202020204" pitchFamily="34" charset="0"/>
              </a:rPr>
              <a:t>Recalculate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weights </a:t>
            </a:r>
            <a:r>
              <a:rPr sz="1600" spc="-23" dirty="0">
                <a:latin typeface="Arial" panose="020B0604020202020204" pitchFamily="34" charset="0"/>
                <a:cs typeface="Arial" panose="020B0604020202020204" pitchFamily="34" charset="0"/>
              </a:rPr>
              <a:t>into/out </a:t>
            </a:r>
            <a:r>
              <a:rPr sz="1600" spc="-43" dirty="0"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z="1600" spc="-53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spc="-83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1600" spc="-3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5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422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57260" algn="l"/>
              </a:tabLst>
            </a:pPr>
            <a:r>
              <a:rPr lang="en-US" sz="1600" spc="-53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3" dirty="0">
                <a:latin typeface="Arial" panose="020B0604020202020204" pitchFamily="34" charset="0"/>
                <a:cs typeface="Arial" panose="020B0604020202020204" pitchFamily="34" charset="0"/>
              </a:rPr>
              <a:t>ecursively 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MST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1600" spc="-36" dirty="0">
                <a:latin typeface="Arial" panose="020B0604020202020204" pitchFamily="34" charset="0"/>
                <a:cs typeface="Arial" panose="020B0604020202020204" pitchFamily="34" charset="0"/>
              </a:rPr>
              <a:t>resulting</a:t>
            </a:r>
            <a:r>
              <a:rPr sz="1600"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560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Running </a:t>
            </a:r>
            <a:r>
              <a:rPr spc="-75" dirty="0"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spc="-99" dirty="0">
                <a:latin typeface="Arial" panose="020B0604020202020204" pitchFamily="34" charset="0"/>
                <a:cs typeface="Arial" panose="020B0604020202020204" pitchFamily="34" charset="0"/>
              </a:rPr>
              <a:t>naïve: </a:t>
            </a:r>
            <a:r>
              <a:rPr spc="-103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spc="-154" baseline="24904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pc="-103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spc="-99" dirty="0">
                <a:latin typeface="Arial" panose="020B0604020202020204" pitchFamily="34" charset="0"/>
                <a:cs typeface="Arial" panose="020B0604020202020204" pitchFamily="34" charset="0"/>
              </a:rPr>
              <a:t>Tarjan: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83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spc="-124" baseline="2490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pc="-8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z="1600" spc="-23" dirty="0">
                <a:latin typeface="Arial" panose="020B0604020202020204" pitchFamily="34" charset="0"/>
                <a:cs typeface="Arial" panose="020B0604020202020204" pitchFamily="34" charset="0"/>
              </a:rPr>
              <a:t>Applicable </a:t>
            </a:r>
            <a:r>
              <a:rPr sz="1600" spc="-43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600" spc="-66" dirty="0">
                <a:latin typeface="Arial" panose="020B0604020202020204" pitchFamily="34" charset="0"/>
                <a:cs typeface="Arial" panose="020B0604020202020204" pitchFamily="34" charset="0"/>
              </a:rPr>
              <a:t>non-projective</a:t>
            </a:r>
            <a:r>
              <a:rPr sz="1600" spc="-9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6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630" y="339542"/>
            <a:ext cx="1951925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83" dirty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spc="-175" dirty="0">
                <a:latin typeface="Arial" panose="020B0604020202020204" pitchFamily="34" charset="0"/>
                <a:cs typeface="Arial" panose="020B0604020202020204" pitchFamily="34" charset="0"/>
              </a:rPr>
              <a:t>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453402" y="855859"/>
            <a:ext cx="4041183" cy="296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75756"/>
            <a:ext cx="4174331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dirty="0"/>
              <a:t>Dependency</a:t>
            </a:r>
            <a:r>
              <a:rPr spc="-34" dirty="0"/>
              <a:t> </a:t>
            </a:r>
            <a:r>
              <a:rPr spc="-8" dirty="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345120"/>
            <a:ext cx="7061835" cy="63607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Syntactic</a:t>
            </a:r>
            <a:r>
              <a:rPr sz="2100" spc="-6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structure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6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lexical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items</a:t>
            </a:r>
            <a:r>
              <a:rPr sz="2100" spc="-7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linked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by</a:t>
            </a:r>
            <a:r>
              <a:rPr sz="2100" spc="-71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binary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asymmetrical relations</a:t>
            </a:r>
            <a:r>
              <a:rPr sz="2100" spc="-6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called</a:t>
            </a:r>
            <a:r>
              <a:rPr sz="2100" spc="-6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dependencies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248" y="2578254"/>
            <a:ext cx="5254720" cy="12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78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144" y="339542"/>
            <a:ext cx="2176743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119" dirty="0">
                <a:latin typeface="Arial" panose="020B0604020202020204" pitchFamily="34" charset="0"/>
                <a:cs typeface="Arial" panose="020B0604020202020204" pitchFamily="34" charset="0"/>
              </a:rPr>
              <a:t>CLE: </a:t>
            </a:r>
            <a:r>
              <a:rPr spc="-116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spc="-1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3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170" y="1101969"/>
            <a:ext cx="3774830" cy="2318527"/>
          </a:xfrm>
          <a:prstGeom prst="rect">
            <a:avLst/>
          </a:prstGeom>
        </p:spPr>
        <p:txBody>
          <a:bodyPr vert="horz" wrap="square" lIns="0" tIns="7564" rIns="0" bIns="0" rtlCol="0">
            <a:spAutoFit/>
          </a:bodyPr>
          <a:lstStyle/>
          <a:p>
            <a:pPr marL="294155" indent="-285750">
              <a:spcBef>
                <a:spcPts val="60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spc="-20" dirty="0">
                <a:latin typeface="Verdana"/>
                <a:cs typeface="Verdana"/>
              </a:rPr>
              <a:t>Find </a:t>
            </a:r>
            <a:r>
              <a:rPr spc="-66" dirty="0">
                <a:latin typeface="Verdana"/>
                <a:cs typeface="Verdana"/>
              </a:rPr>
              <a:t>maximum </a:t>
            </a:r>
            <a:r>
              <a:rPr spc="-36" dirty="0">
                <a:latin typeface="Verdana"/>
                <a:cs typeface="Verdana"/>
              </a:rPr>
              <a:t>incoming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33" dirty="0">
                <a:latin typeface="Verdana"/>
                <a:cs typeface="Verdana"/>
              </a:rPr>
              <a:t>arcs</a:t>
            </a:r>
            <a:endParaRPr dirty="0">
              <a:latin typeface="Verdana"/>
              <a:cs typeface="Verdana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600" dirty="0">
              <a:latin typeface="Verdana"/>
              <a:cs typeface="Verdana"/>
            </a:endParaRPr>
          </a:p>
          <a:p>
            <a:pPr marL="521086" indent="-285750">
              <a:spcBef>
                <a:spcPts val="3"/>
              </a:spcBef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spc="-83" dirty="0">
                <a:latin typeface="Verdana"/>
                <a:cs typeface="Verdana"/>
              </a:rPr>
              <a:t>Is </a:t>
            </a:r>
            <a:r>
              <a:rPr spc="-63" dirty="0">
                <a:latin typeface="Verdana"/>
                <a:cs typeface="Verdana"/>
              </a:rPr>
              <a:t>the </a:t>
            </a:r>
            <a:r>
              <a:rPr spc="-43" dirty="0">
                <a:latin typeface="Verdana"/>
                <a:cs typeface="Verdana"/>
              </a:rPr>
              <a:t>result </a:t>
            </a:r>
            <a:r>
              <a:rPr spc="-56" dirty="0">
                <a:latin typeface="Verdana"/>
                <a:cs typeface="Verdana"/>
              </a:rPr>
              <a:t>a </a:t>
            </a:r>
            <a:r>
              <a:rPr spc="-93" dirty="0">
                <a:latin typeface="Verdana"/>
                <a:cs typeface="Verdana"/>
              </a:rPr>
              <a:t>tree?</a:t>
            </a:r>
            <a:endParaRPr dirty="0">
              <a:latin typeface="Verdana"/>
              <a:cs typeface="Verdana"/>
            </a:endParaRPr>
          </a:p>
          <a:p>
            <a:pPr marL="747597" indent="-285750">
              <a:spcBef>
                <a:spcPts val="278"/>
              </a:spcBef>
              <a:buFont typeface="Arial" panose="020B0604020202020204" pitchFamily="34" charset="0"/>
              <a:buChar char="•"/>
              <a:tabLst>
                <a:tab pos="648855" algn="l"/>
              </a:tabLst>
            </a:pPr>
            <a:r>
              <a:rPr sz="1600" spc="-17" dirty="0">
                <a:latin typeface="Verdana"/>
                <a:cs typeface="Verdana"/>
              </a:rPr>
              <a:t>No</a:t>
            </a:r>
            <a:endParaRPr sz="1600" dirty="0">
              <a:latin typeface="Verdana"/>
              <a:cs typeface="Verdana"/>
            </a:endParaRPr>
          </a:p>
          <a:p>
            <a:pPr marL="342900" indent="-342900"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2400" dirty="0">
              <a:latin typeface="Verdana"/>
              <a:cs typeface="Verdana"/>
            </a:endParaRPr>
          </a:p>
          <a:p>
            <a:pPr marL="521086" indent="-285750"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lang="en-US" spc="-83" dirty="0">
                <a:latin typeface="Verdana"/>
                <a:cs typeface="Verdana"/>
              </a:rPr>
              <a:t>I</a:t>
            </a:r>
            <a:r>
              <a:rPr spc="-83" dirty="0">
                <a:latin typeface="Verdana"/>
                <a:cs typeface="Verdana"/>
              </a:rPr>
              <a:t>s </a:t>
            </a:r>
            <a:r>
              <a:rPr spc="-66" dirty="0">
                <a:latin typeface="Verdana"/>
                <a:cs typeface="Verdana"/>
              </a:rPr>
              <a:t>there </a:t>
            </a:r>
            <a:r>
              <a:rPr spc="-56" dirty="0">
                <a:latin typeface="Verdana"/>
                <a:cs typeface="Verdana"/>
              </a:rPr>
              <a:t>a</a:t>
            </a:r>
            <a:r>
              <a:rPr spc="-36" dirty="0">
                <a:latin typeface="Verdana"/>
                <a:cs typeface="Verdana"/>
              </a:rPr>
              <a:t> </a:t>
            </a:r>
            <a:r>
              <a:rPr spc="-63" dirty="0">
                <a:latin typeface="Verdana"/>
                <a:cs typeface="Verdana"/>
              </a:rPr>
              <a:t>cycle?</a:t>
            </a:r>
            <a:endParaRPr dirty="0">
              <a:latin typeface="Verdana"/>
              <a:cs typeface="Verdana"/>
            </a:endParaRPr>
          </a:p>
          <a:p>
            <a:pPr marL="747597" indent="-285750">
              <a:spcBef>
                <a:spcPts val="212"/>
              </a:spcBef>
              <a:buFont typeface="Arial" panose="020B0604020202020204" pitchFamily="34" charset="0"/>
              <a:buChar char="•"/>
              <a:tabLst>
                <a:tab pos="648855" algn="l"/>
              </a:tabLst>
            </a:pPr>
            <a:r>
              <a:rPr sz="1600" spc="-83" dirty="0">
                <a:latin typeface="Verdana"/>
                <a:cs typeface="Verdana"/>
              </a:rPr>
              <a:t>Yes,</a:t>
            </a:r>
            <a:r>
              <a:rPr sz="1600" spc="-56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John/saw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389" y="2977662"/>
            <a:ext cx="2729283" cy="158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5" name="object 5"/>
          <p:cNvSpPr/>
          <p:nvPr/>
        </p:nvSpPr>
        <p:spPr>
          <a:xfrm>
            <a:off x="5257389" y="117645"/>
            <a:ext cx="2729284" cy="2454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036" y="269203"/>
            <a:ext cx="2176743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119" dirty="0">
                <a:latin typeface="Arial" panose="020B0604020202020204" pitchFamily="34" charset="0"/>
                <a:cs typeface="Arial" panose="020B0604020202020204" pitchFamily="34" charset="0"/>
              </a:rPr>
              <a:t>CLE: </a:t>
            </a:r>
            <a:r>
              <a:rPr spc="-116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spc="-1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3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037" y="1078523"/>
            <a:ext cx="4662694" cy="2865085"/>
          </a:xfrm>
          <a:prstGeom prst="rect">
            <a:avLst/>
          </a:prstGeom>
        </p:spPr>
        <p:txBody>
          <a:bodyPr vert="horz" wrap="square" lIns="0" tIns="30676" rIns="0" bIns="0" rtlCol="0">
            <a:spAutoFit/>
          </a:bodyPr>
          <a:lstStyle/>
          <a:p>
            <a:pPr marL="294155" indent="-285750">
              <a:spcBef>
                <a:spcPts val="242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spc="-40" dirty="0">
                <a:latin typeface="Verdana"/>
                <a:cs typeface="Verdana"/>
              </a:rPr>
              <a:t>Since </a:t>
            </a:r>
            <a:r>
              <a:rPr spc="-56" dirty="0">
                <a:latin typeface="Verdana"/>
                <a:cs typeface="Verdana"/>
              </a:rPr>
              <a:t>there’s </a:t>
            </a:r>
            <a:r>
              <a:rPr spc="-63" dirty="0">
                <a:latin typeface="Verdana"/>
                <a:cs typeface="Verdana"/>
              </a:rPr>
              <a:t>a</a:t>
            </a:r>
            <a:r>
              <a:rPr spc="-99" dirty="0">
                <a:latin typeface="Verdana"/>
                <a:cs typeface="Verdana"/>
              </a:rPr>
              <a:t> </a:t>
            </a:r>
            <a:r>
              <a:rPr spc="-73" dirty="0">
                <a:latin typeface="Verdana"/>
                <a:cs typeface="Verdana"/>
              </a:rPr>
              <a:t>cycle:</a:t>
            </a:r>
            <a:endParaRPr dirty="0">
              <a:latin typeface="Verdana"/>
              <a:cs typeface="Verdana"/>
            </a:endParaRPr>
          </a:p>
          <a:p>
            <a:pPr marL="521086" indent="-285750">
              <a:spcBef>
                <a:spcPts val="179"/>
              </a:spcBef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spc="-43" dirty="0">
                <a:latin typeface="Verdana"/>
                <a:cs typeface="Verdana"/>
              </a:rPr>
              <a:t>Contract </a:t>
            </a:r>
            <a:r>
              <a:rPr spc="-36" dirty="0">
                <a:latin typeface="Verdana"/>
                <a:cs typeface="Verdana"/>
              </a:rPr>
              <a:t>cycle </a:t>
            </a:r>
            <a:r>
              <a:rPr spc="3" dirty="0">
                <a:latin typeface="Verdana"/>
                <a:cs typeface="Verdana"/>
              </a:rPr>
              <a:t>&amp;</a:t>
            </a:r>
            <a:r>
              <a:rPr spc="-106" dirty="0">
                <a:latin typeface="Verdana"/>
                <a:cs typeface="Verdana"/>
              </a:rPr>
              <a:t> </a:t>
            </a:r>
            <a:r>
              <a:rPr spc="-69" dirty="0">
                <a:latin typeface="Verdana"/>
                <a:cs typeface="Verdana"/>
              </a:rPr>
              <a:t>reweight</a:t>
            </a:r>
            <a:endParaRPr dirty="0">
              <a:latin typeface="Verdana"/>
              <a:cs typeface="Verdana"/>
            </a:endParaRPr>
          </a:p>
          <a:p>
            <a:pPr marL="342900" indent="-342900"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2400" dirty="0">
              <a:latin typeface="Verdana"/>
              <a:cs typeface="Verdana"/>
            </a:endParaRPr>
          </a:p>
          <a:p>
            <a:pPr marL="521086" indent="-285750">
              <a:spcBef>
                <a:spcPts val="3"/>
              </a:spcBef>
              <a:buFont typeface="Arial" panose="020B0604020202020204" pitchFamily="34" charset="0"/>
              <a:buChar char="•"/>
              <a:tabLst>
                <a:tab pos="457645" algn="l"/>
                <a:tab pos="1442694" algn="l"/>
              </a:tabLst>
            </a:pPr>
            <a:r>
              <a:rPr spc="-73" dirty="0" err="1">
                <a:latin typeface="Verdana"/>
                <a:cs typeface="Verdana"/>
              </a:rPr>
              <a:t>John+saw</a:t>
            </a:r>
            <a:r>
              <a:rPr spc="-73" dirty="0">
                <a:latin typeface="Verdana"/>
                <a:cs typeface="Verdana"/>
              </a:rPr>
              <a:t>	</a:t>
            </a:r>
            <a:r>
              <a:rPr spc="-36" dirty="0">
                <a:latin typeface="Verdana"/>
                <a:cs typeface="Verdana"/>
              </a:rPr>
              <a:t>as single</a:t>
            </a:r>
            <a:r>
              <a:rPr spc="-93" dirty="0">
                <a:latin typeface="Verdana"/>
                <a:cs typeface="Verdana"/>
              </a:rPr>
              <a:t> </a:t>
            </a:r>
            <a:r>
              <a:rPr spc="-89" dirty="0">
                <a:latin typeface="Verdana"/>
                <a:cs typeface="Verdana"/>
              </a:rPr>
              <a:t>vertex</a:t>
            </a:r>
            <a:endParaRPr dirty="0">
              <a:latin typeface="Verdana"/>
              <a:cs typeface="Verdana"/>
            </a:endParaRPr>
          </a:p>
          <a:p>
            <a:pPr marL="342900" indent="-342900"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2400" dirty="0">
              <a:latin typeface="Verdana"/>
              <a:cs typeface="Verdana"/>
            </a:endParaRPr>
          </a:p>
          <a:p>
            <a:pPr marL="521086" indent="-285750">
              <a:spcBef>
                <a:spcPts val="3"/>
              </a:spcBef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spc="-33" dirty="0">
                <a:latin typeface="Verdana"/>
                <a:cs typeface="Verdana"/>
              </a:rPr>
              <a:t>Calculate </a:t>
            </a:r>
            <a:r>
              <a:rPr spc="-60" dirty="0">
                <a:latin typeface="Verdana"/>
                <a:cs typeface="Verdana"/>
              </a:rPr>
              <a:t>weights </a:t>
            </a:r>
            <a:r>
              <a:rPr spc="-26" dirty="0">
                <a:latin typeface="Verdana"/>
                <a:cs typeface="Verdana"/>
              </a:rPr>
              <a:t>in </a:t>
            </a:r>
            <a:r>
              <a:rPr spc="3" dirty="0">
                <a:latin typeface="Verdana"/>
                <a:cs typeface="Verdana"/>
              </a:rPr>
              <a:t>&amp; </a:t>
            </a:r>
            <a:r>
              <a:rPr spc="-53" dirty="0">
                <a:latin typeface="Verdana"/>
                <a:cs typeface="Verdana"/>
              </a:rPr>
              <a:t>out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96" dirty="0">
                <a:latin typeface="Verdana"/>
                <a:cs typeface="Verdana"/>
              </a:rPr>
              <a:t>as:</a:t>
            </a:r>
            <a:endParaRPr dirty="0">
              <a:latin typeface="Verdana"/>
              <a:cs typeface="Verdana"/>
            </a:endParaRPr>
          </a:p>
          <a:p>
            <a:pPr marL="747597" indent="-285750">
              <a:spcBef>
                <a:spcPts val="212"/>
              </a:spcBef>
              <a:buFont typeface="Arial" panose="020B0604020202020204" pitchFamily="34" charset="0"/>
              <a:buChar char="•"/>
              <a:tabLst>
                <a:tab pos="648855" algn="l"/>
              </a:tabLst>
            </a:pPr>
            <a:r>
              <a:rPr sz="1600" spc="-40" dirty="0">
                <a:latin typeface="Verdana"/>
                <a:cs typeface="Verdana"/>
              </a:rPr>
              <a:t>Maximum </a:t>
            </a:r>
            <a:r>
              <a:rPr sz="1600" spc="-33" dirty="0">
                <a:latin typeface="Verdana"/>
                <a:cs typeface="Verdana"/>
              </a:rPr>
              <a:t>based </a:t>
            </a:r>
            <a:r>
              <a:rPr sz="1600" spc="-50" dirty="0">
                <a:latin typeface="Verdana"/>
                <a:cs typeface="Verdana"/>
              </a:rPr>
              <a:t>on </a:t>
            </a:r>
            <a:r>
              <a:rPr sz="1600" spc="-33" dirty="0">
                <a:latin typeface="Verdana"/>
                <a:cs typeface="Verdana"/>
              </a:rPr>
              <a:t>internal</a:t>
            </a:r>
            <a:r>
              <a:rPr sz="1600" spc="-129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arcs</a:t>
            </a:r>
            <a:endParaRPr sz="1600" dirty="0">
              <a:latin typeface="Verdana"/>
              <a:cs typeface="Verdana"/>
            </a:endParaRPr>
          </a:p>
          <a:p>
            <a:pPr marL="747597" indent="-285750">
              <a:spcBef>
                <a:spcPts val="238"/>
              </a:spcBef>
              <a:buFont typeface="Arial" panose="020B0604020202020204" pitchFamily="34" charset="0"/>
              <a:buChar char="•"/>
              <a:tabLst>
                <a:tab pos="701386" algn="l"/>
              </a:tabLst>
            </a:pPr>
            <a:r>
              <a:rPr sz="1600" spc="-40" dirty="0">
                <a:latin typeface="Verdana"/>
                <a:cs typeface="Verdana"/>
              </a:rPr>
              <a:t>and </a:t>
            </a:r>
            <a:r>
              <a:rPr sz="1600" spc="-30" dirty="0">
                <a:latin typeface="Verdana"/>
                <a:cs typeface="Verdana"/>
              </a:rPr>
              <a:t>original</a:t>
            </a:r>
            <a:r>
              <a:rPr sz="1600" spc="-69" dirty="0">
                <a:latin typeface="Verdana"/>
                <a:cs typeface="Verdana"/>
              </a:rPr>
              <a:t> </a:t>
            </a:r>
            <a:r>
              <a:rPr sz="1600" spc="-43" dirty="0">
                <a:latin typeface="Verdana"/>
                <a:cs typeface="Verdana"/>
              </a:rPr>
              <a:t>nodes</a:t>
            </a:r>
            <a:endParaRPr sz="1600" dirty="0">
              <a:latin typeface="Verdana"/>
              <a:cs typeface="Verdana"/>
            </a:endParaRPr>
          </a:p>
          <a:p>
            <a:pPr marL="294155" indent="-285750">
              <a:spcBef>
                <a:spcPts val="1132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spc="-56" dirty="0">
                <a:latin typeface="Verdana"/>
                <a:cs typeface="Verdana"/>
              </a:rPr>
              <a:t>Recurse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9025" y="2658512"/>
            <a:ext cx="2557494" cy="1887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5" name="object 5"/>
          <p:cNvSpPr/>
          <p:nvPr/>
        </p:nvSpPr>
        <p:spPr>
          <a:xfrm>
            <a:off x="5144568" y="205284"/>
            <a:ext cx="2991247" cy="2111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431" y="304372"/>
            <a:ext cx="3978783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Calculating</a:t>
            </a:r>
            <a:r>
              <a:rPr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6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1450901" y="1301262"/>
            <a:ext cx="6054625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08" y="301119"/>
            <a:ext cx="3669786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119" dirty="0">
                <a:latin typeface="Arial" panose="020B0604020202020204" pitchFamily="34" charset="0"/>
                <a:cs typeface="Arial" panose="020B0604020202020204" pitchFamily="34" charset="0"/>
              </a:rPr>
              <a:t>CLE: </a:t>
            </a:r>
            <a:r>
              <a:rPr spc="-126" dirty="0">
                <a:latin typeface="Arial" panose="020B0604020202020204" pitchFamily="34" charset="0"/>
                <a:cs typeface="Arial" panose="020B0604020202020204" pitchFamily="34" charset="0"/>
              </a:rPr>
              <a:t>Recursive</a:t>
            </a:r>
            <a:r>
              <a:rPr spc="-1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16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930" y="1154616"/>
            <a:ext cx="4380800" cy="2390596"/>
          </a:xfrm>
          <a:prstGeom prst="rect">
            <a:avLst/>
          </a:prstGeom>
        </p:spPr>
        <p:txBody>
          <a:bodyPr vert="horz" wrap="square" lIns="0" tIns="30676" rIns="0" bIns="0" rtlCol="0">
            <a:spAutoFit/>
          </a:bodyPr>
          <a:lstStyle/>
          <a:p>
            <a:pPr marL="351305" indent="-342900">
              <a:spcBef>
                <a:spcPts val="242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sz="2000" spc="-113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-106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sz="2000" spc="-56" dirty="0">
                <a:latin typeface="Arial" panose="020B0604020202020204" pitchFamily="34" charset="0"/>
                <a:cs typeface="Arial" panose="020B0604020202020204" pitchFamily="34" charset="0"/>
              </a:rPr>
              <a:t>graph,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sz="2000" spc="-1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8236" indent="-342900">
              <a:spcBef>
                <a:spcPts val="179"/>
              </a:spcBef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sz="2000" spc="-43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sz="2000" spc="-66" dirty="0"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sz="2000" spc="-33" dirty="0">
                <a:latin typeface="Arial" panose="020B0604020202020204" pitchFamily="34" charset="0"/>
                <a:cs typeface="Arial" panose="020B0604020202020204" pitchFamily="34" charset="0"/>
              </a:rPr>
              <a:t>incoming </a:t>
            </a:r>
            <a:r>
              <a:rPr sz="2000" spc="-36" dirty="0">
                <a:latin typeface="Arial" panose="020B0604020202020204" pitchFamily="34" charset="0"/>
                <a:cs typeface="Arial" panose="020B0604020202020204" pitchFamily="34" charset="0"/>
              </a:rPr>
              <a:t>arc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  <a:r>
              <a:rPr sz="2000" spc="-13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3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305" indent="-342900">
              <a:spcBef>
                <a:spcPts val="1198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sz="2000" spc="-89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000" spc="-63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99" dirty="0">
                <a:latin typeface="Arial" panose="020B0604020202020204" pitchFamily="34" charset="0"/>
                <a:cs typeface="Arial" panose="020B0604020202020204" pitchFamily="34" charset="0"/>
              </a:rPr>
              <a:t>tree?</a:t>
            </a:r>
            <a:r>
              <a:rPr sz="2000" spc="-8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9" dirty="0">
                <a:latin typeface="Arial" panose="020B0604020202020204" pitchFamily="34" charset="0"/>
                <a:cs typeface="Arial" panose="020B0604020202020204" pitchFamily="34" charset="0"/>
              </a:rPr>
              <a:t>Yes!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8236" indent="-342900">
              <a:spcBef>
                <a:spcPts val="245"/>
              </a:spcBef>
              <a:buFont typeface="Arial" panose="020B0604020202020204" pitchFamily="34" charset="0"/>
              <a:buChar char="•"/>
              <a:tabLst>
                <a:tab pos="457645" algn="l"/>
              </a:tabLst>
            </a:pPr>
            <a:r>
              <a:rPr sz="2000" spc="-83" dirty="0">
                <a:latin typeface="Arial" panose="020B0604020202020204" pitchFamily="34" charset="0"/>
                <a:cs typeface="Arial" panose="020B0604020202020204" pitchFamily="34" charset="0"/>
              </a:rPr>
              <a:t>MST,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but must </a:t>
            </a:r>
            <a:r>
              <a:rPr sz="2000" spc="-79" dirty="0">
                <a:latin typeface="Arial" panose="020B0604020202020204" pitchFamily="34" charset="0"/>
                <a:cs typeface="Arial" panose="020B0604020202020204" pitchFamily="34" charset="0"/>
              </a:rPr>
              <a:t>recover </a:t>
            </a:r>
            <a:r>
              <a:rPr sz="2000" spc="-36" dirty="0"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arcs</a:t>
            </a:r>
            <a:r>
              <a:rPr sz="2000" spc="-8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8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83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000" spc="8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4646" y="373199"/>
            <a:ext cx="2392424" cy="1748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5" name="object 5"/>
          <p:cNvSpPr/>
          <p:nvPr/>
        </p:nvSpPr>
        <p:spPr>
          <a:xfrm>
            <a:off x="5899751" y="2684207"/>
            <a:ext cx="2787049" cy="1748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01" y="364069"/>
            <a:ext cx="4189599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119" dirty="0">
                <a:latin typeface="Arial" panose="020B0604020202020204" pitchFamily="34" charset="0"/>
                <a:cs typeface="Arial" panose="020B0604020202020204" pitchFamily="34" charset="0"/>
              </a:rPr>
              <a:t>CLE: </a:t>
            </a:r>
            <a:r>
              <a:rPr spc="-146" dirty="0">
                <a:latin typeface="Arial" panose="020B0604020202020204" pitchFamily="34" charset="0"/>
                <a:cs typeface="Arial" panose="020B0604020202020204" pitchFamily="34" charset="0"/>
              </a:rPr>
              <a:t>Recovering</a:t>
            </a:r>
            <a:r>
              <a:rPr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6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590" y="1505792"/>
            <a:ext cx="5021087" cy="2211060"/>
          </a:xfrm>
          <a:prstGeom prst="rect">
            <a:avLst/>
          </a:prstGeom>
        </p:spPr>
        <p:txBody>
          <a:bodyPr vert="horz" wrap="square" lIns="0" tIns="30676" rIns="0" bIns="0" rtlCol="0">
            <a:spAutoFit/>
          </a:bodyPr>
          <a:lstStyle/>
          <a:p>
            <a:pPr marL="351305" indent="-342900">
              <a:spcBef>
                <a:spcPts val="242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Found </a:t>
            </a:r>
            <a:r>
              <a:rPr sz="2400" spc="-66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sz="2400" spc="-46" dirty="0">
                <a:latin typeface="Arial" panose="020B0604020202020204" pitchFamily="34" charset="0"/>
                <a:cs typeface="Arial" panose="020B0604020202020204" pitchFamily="34" charset="0"/>
              </a:rPr>
              <a:t>spanning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3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en-US" sz="2400" spc="-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8505" lvl="1" indent="-342900">
              <a:spcBef>
                <a:spcPts val="242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lang="en-US" sz="2400" spc="-69" dirty="0">
                <a:latin typeface="Arial" panose="020B0604020202020204" pitchFamily="34" charset="0"/>
                <a:cs typeface="Arial" panose="020B0604020202020204" pitchFamily="34" charset="0"/>
              </a:rPr>
              <a:t>Need to ‘pop’ collapsed nodes</a:t>
            </a:r>
          </a:p>
          <a:p>
            <a:pPr marL="351305" indent="-342900">
              <a:spcBef>
                <a:spcPts val="1171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sz="2400" spc="-53" dirty="0">
                <a:latin typeface="Arial" panose="020B0604020202020204" pitchFamily="34" charset="0"/>
                <a:cs typeface="Arial" panose="020B0604020202020204" pitchFamily="34" charset="0"/>
              </a:rPr>
              <a:t>Expand </a:t>
            </a:r>
            <a:r>
              <a:rPr sz="2400" spc="-73" dirty="0">
                <a:latin typeface="Arial" panose="020B0604020202020204" pitchFamily="34" charset="0"/>
                <a:cs typeface="Arial" panose="020B0604020202020204" pitchFamily="34" charset="0"/>
              </a:rPr>
              <a:t>“ROOT</a:t>
            </a:r>
            <a:r>
              <a:rPr lang="en-US" sz="2400" spc="-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73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-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9" dirty="0" err="1">
                <a:latin typeface="Arial" panose="020B0604020202020204" pitchFamily="34" charset="0"/>
                <a:cs typeface="Arial" panose="020B0604020202020204" pitchFamily="34" charset="0"/>
              </a:rPr>
              <a:t>John+saw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sz="2400" spc="-242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en-US" sz="2400" spc="-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305" indent="-342900">
              <a:spcBef>
                <a:spcPts val="1171"/>
              </a:spcBef>
              <a:buFont typeface="Arial" panose="020B0604020202020204" pitchFamily="34" charset="0"/>
              <a:buChar char="•"/>
              <a:tabLst>
                <a:tab pos="239118" algn="l"/>
              </a:tabLst>
            </a:pPr>
            <a:r>
              <a:rPr lang="en-US" sz="24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sz="2400" spc="-46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complete 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sz="2400" spc="-2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3" dirty="0"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0D0E2B8-9622-6074-7381-5CE723FB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05" y="622228"/>
            <a:ext cx="2743126" cy="177901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FCCB3BA-9ACF-96AC-14C0-7AA8B6A58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09" y="2847820"/>
            <a:ext cx="2565919" cy="1554773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410" y="374711"/>
            <a:ext cx="3178549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75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pc="-1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39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724" y="1340091"/>
            <a:ext cx="7526214" cy="2044347"/>
          </a:xfrm>
          <a:prstGeom prst="rect">
            <a:avLst/>
          </a:prstGeom>
        </p:spPr>
        <p:txBody>
          <a:bodyPr vert="horz" wrap="square" lIns="0" tIns="30676" rIns="0" bIns="0" rtlCol="0">
            <a:spAutoFit/>
          </a:bodyPr>
          <a:lstStyle/>
          <a:p>
            <a:pPr marL="302560" indent="-285750">
              <a:spcBef>
                <a:spcPts val="242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z="2000" spc="-73" dirty="0">
                <a:latin typeface="Arial" panose="020B0604020202020204" pitchFamily="34" charset="0"/>
                <a:cs typeface="Arial" panose="020B0604020202020204" pitchFamily="34" charset="0"/>
              </a:rPr>
              <a:t>Weights 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arc-factored </a:t>
            </a:r>
            <a:r>
              <a:rPr sz="2000" spc="-43" dirty="0">
                <a:latin typeface="Arial" panose="020B0604020202020204" pitchFamily="34" charset="0"/>
                <a:cs typeface="Arial" panose="020B0604020202020204" pitchFamily="34" charset="0"/>
              </a:rPr>
              <a:t>model learned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en-US" sz="2000" spc="-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9760" lvl="1" indent="-285750">
              <a:spcBef>
                <a:spcPts val="242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Weights learned for tuple </a:t>
            </a:r>
            <a:r>
              <a:rPr sz="2000" spc="-83" dirty="0">
                <a:latin typeface="Arial" panose="020B0604020202020204" pitchFamily="34" charset="0"/>
                <a:cs typeface="Arial" panose="020B0604020202020204" pitchFamily="34" charset="0"/>
              </a:rPr>
              <a:t>(w</a:t>
            </a:r>
            <a:r>
              <a:rPr sz="2000" spc="-124" baseline="-21072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83" dirty="0">
                <a:latin typeface="Arial" panose="020B0604020202020204" pitchFamily="34" charset="0"/>
                <a:cs typeface="Arial" panose="020B0604020202020204" pitchFamily="34" charset="0"/>
              </a:rPr>
              <a:t>,w</a:t>
            </a:r>
            <a:r>
              <a:rPr sz="2000" spc="-124" baseline="-21072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spc="-83" dirty="0">
                <a:latin typeface="Arial" panose="020B0604020202020204" pitchFamily="34" charset="0"/>
                <a:cs typeface="Arial" panose="020B0604020202020204" pitchFamily="34" charset="0"/>
              </a:rPr>
              <a:t>,l)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560" indent="-285750">
              <a:spcBef>
                <a:spcPts val="1171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z="2000" spc="-23" dirty="0">
                <a:latin typeface="Arial" panose="020B0604020202020204" pitchFamily="34" charset="0"/>
                <a:cs typeface="Arial" panose="020B0604020202020204" pitchFamily="34" charset="0"/>
              </a:rPr>
              <a:t>McDonald </a:t>
            </a:r>
            <a:r>
              <a:rPr sz="2000" spc="-66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al,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2005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employed 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discriminative</a:t>
            </a:r>
            <a:r>
              <a:rPr sz="2000" spc="-18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6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endParaRPr lang="en-US" sz="2000" spc="4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8825" lvl="1" indent="-285750">
              <a:spcBef>
                <a:spcPts val="1171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z="2000" spc="-46" dirty="0">
                <a:latin typeface="Arial" panose="020B0604020202020204" pitchFamily="34" charset="0"/>
                <a:cs typeface="Arial" panose="020B0604020202020204" pitchFamily="34" charset="0"/>
              </a:rPr>
              <a:t>Perceptron </a:t>
            </a:r>
            <a:r>
              <a:rPr sz="2000" spc="-43" dirty="0">
                <a:latin typeface="Arial" panose="020B0604020202020204" pitchFamily="34" charset="0"/>
                <a:cs typeface="Arial" panose="020B0604020202020204" pitchFamily="34" charset="0"/>
              </a:rPr>
              <a:t>algorithm or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sz="2000" spc="-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560" indent="-285750"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z="2000" spc="-56" dirty="0">
                <a:latin typeface="Arial" panose="020B0604020202020204" pitchFamily="34" charset="0"/>
                <a:cs typeface="Arial" panose="020B0604020202020204" pitchFamily="34" charset="0"/>
              </a:rPr>
              <a:t>Operates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000" spc="-73" dirty="0"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17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2000" spc="-3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3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88" y="316096"/>
            <a:ext cx="5460346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139" dirty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spc="-96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-75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pc="-15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39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015" y="1340091"/>
            <a:ext cx="7596554" cy="3139519"/>
          </a:xfrm>
          <a:prstGeom prst="rect">
            <a:avLst/>
          </a:prstGeom>
        </p:spPr>
        <p:txBody>
          <a:bodyPr vert="horz" wrap="square" lIns="0" tIns="30676" rIns="0" bIns="0" rtlCol="0">
            <a:spAutoFit/>
          </a:bodyPr>
          <a:lstStyle/>
          <a:p>
            <a:pPr marL="302560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pc="-33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pc="-36" dirty="0">
                <a:latin typeface="Arial" panose="020B0604020202020204" pitchFamily="34" charset="0"/>
                <a:cs typeface="Arial" panose="020B0604020202020204" pitchFamily="34" charset="0"/>
              </a:rPr>
              <a:t>categorical </a:t>
            </a: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spc="-53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-89" dirty="0">
                <a:latin typeface="Arial" panose="020B0604020202020204" pitchFamily="34" charset="0"/>
                <a:cs typeface="Arial" panose="020B0604020202020204" pitchFamily="34" charset="0"/>
              </a:rPr>
              <a:t>(w</a:t>
            </a:r>
            <a:r>
              <a:rPr spc="-134" baseline="-20833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89" dirty="0">
                <a:latin typeface="Arial" panose="020B0604020202020204" pitchFamily="34" charset="0"/>
                <a:cs typeface="Arial" panose="020B0604020202020204" pitchFamily="34" charset="0"/>
              </a:rPr>
              <a:t>,L,w</a:t>
            </a:r>
            <a:r>
              <a:rPr spc="-134" baseline="-20833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pc="-89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pc="-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6" dirty="0">
                <a:latin typeface="Arial" panose="020B0604020202020204" pitchFamily="34" charset="0"/>
                <a:cs typeface="Arial" panose="020B0604020202020204" pitchFamily="34" charset="0"/>
              </a:rPr>
              <a:t>including: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Identity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94" baseline="-21072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pc="-73" dirty="0">
                <a:latin typeface="Arial" panose="020B0604020202020204" pitchFamily="34" charset="0"/>
                <a:cs typeface="Arial" panose="020B0604020202020204" pitchFamily="34" charset="0"/>
              </a:rPr>
              <a:t>(or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spc="-73" dirty="0">
                <a:latin typeface="Arial" panose="020B0604020202020204" pitchFamily="34" charset="0"/>
                <a:cs typeface="Arial" panose="020B0604020202020204" pitchFamily="34" charset="0"/>
              </a:rPr>
              <a:t>5-gram </a:t>
            </a:r>
            <a:r>
              <a:rPr spc="-66" dirty="0">
                <a:latin typeface="Arial" panose="020B0604020202020204" pitchFamily="34" charset="0"/>
                <a:cs typeface="Arial" panose="020B0604020202020204" pitchFamily="34" charset="0"/>
              </a:rPr>
              <a:t>prefix), </a:t>
            </a:r>
            <a:r>
              <a:rPr spc="-13" dirty="0">
                <a:latin typeface="Arial" panose="020B0604020202020204" pitchFamily="34" charset="0"/>
                <a:cs typeface="Arial" panose="020B0604020202020204" pitchFamily="34" charset="0"/>
              </a:rPr>
              <a:t>POS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0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94" baseline="-21072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baseline="-210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Identity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pc="-99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149" baseline="-21072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spc="-73" dirty="0">
                <a:latin typeface="Arial" panose="020B0604020202020204" pitchFamily="34" charset="0"/>
                <a:cs typeface="Arial" panose="020B0604020202020204" pitchFamily="34" charset="0"/>
              </a:rPr>
              <a:t>(or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spc="-73" dirty="0">
                <a:latin typeface="Arial" panose="020B0604020202020204" pitchFamily="34" charset="0"/>
                <a:cs typeface="Arial" panose="020B0604020202020204" pitchFamily="34" charset="0"/>
              </a:rPr>
              <a:t>5-gram </a:t>
            </a:r>
            <a:r>
              <a:rPr spc="-66" dirty="0">
                <a:latin typeface="Arial" panose="020B0604020202020204" pitchFamily="34" charset="0"/>
                <a:cs typeface="Arial" panose="020B0604020202020204" pitchFamily="34" charset="0"/>
              </a:rPr>
              <a:t>prefix), </a:t>
            </a:r>
            <a:r>
              <a:rPr spc="-13" dirty="0">
                <a:latin typeface="Arial" panose="020B0604020202020204" pitchFamily="34" charset="0"/>
                <a:cs typeface="Arial" panose="020B0604020202020204" pitchFamily="34" charset="0"/>
              </a:rPr>
              <a:t>POS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99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149" baseline="-21072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baseline="-210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L, </a:t>
            </a:r>
            <a:r>
              <a:rPr spc="-33" dirty="0">
                <a:latin typeface="Arial" panose="020B0604020202020204" pitchFamily="34" charset="0"/>
                <a:cs typeface="Arial" panose="020B0604020202020204" pitchFamily="34" charset="0"/>
              </a:rPr>
              <a:t>direction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9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3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53" dirty="0">
                <a:latin typeface="Arial" panose="020B0604020202020204" pitchFamily="34" charset="0"/>
                <a:cs typeface="Arial" panose="020B0604020202020204" pitchFamily="34" charset="0"/>
              </a:rPr>
              <a:t>Sequence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13" dirty="0">
                <a:latin typeface="Arial" panose="020B0604020202020204" pitchFamily="34" charset="0"/>
                <a:cs typeface="Arial" panose="020B0604020202020204" pitchFamily="34" charset="0"/>
              </a:rPr>
              <a:t>POS </a:t>
            </a:r>
            <a:r>
              <a:rPr spc="-46" dirty="0"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spc="17" dirty="0">
                <a:latin typeface="Arial" panose="020B0604020202020204" pitchFamily="34" charset="0"/>
                <a:cs typeface="Arial" panose="020B0604020202020204" pitchFamily="34" charset="0"/>
              </a:rPr>
              <a:t>b/t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9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118" baseline="-21072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79" dirty="0">
                <a:latin typeface="Arial" panose="020B0604020202020204" pitchFamily="34" charset="0"/>
                <a:cs typeface="Arial" panose="020B0604020202020204" pitchFamily="34" charset="0"/>
              </a:rPr>
              <a:t>,w</a:t>
            </a:r>
            <a:r>
              <a:rPr spc="-118" baseline="-21072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baseline="-210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36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56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spc="17" dirty="0">
                <a:latin typeface="Arial" panose="020B0604020202020204" pitchFamily="34" charset="0"/>
                <a:cs typeface="Arial" panose="020B0604020202020204" pitchFamily="34" charset="0"/>
              </a:rPr>
              <a:t>b/t</a:t>
            </a:r>
            <a:r>
              <a:rPr spc="-3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9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118" baseline="-21072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79" dirty="0" err="1">
                <a:latin typeface="Arial" panose="020B0604020202020204" pitchFamily="34" charset="0"/>
                <a:cs typeface="Arial" panose="020B0604020202020204" pitchFamily="34" charset="0"/>
              </a:rPr>
              <a:t>,w</a:t>
            </a:r>
            <a:r>
              <a:rPr spc="-118" baseline="-21072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spc="-118" baseline="-210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13" dirty="0">
                <a:latin typeface="Arial" panose="020B0604020202020204" pitchFamily="34" charset="0"/>
                <a:cs typeface="Arial" panose="020B0604020202020204" pitchFamily="34" charset="0"/>
              </a:rPr>
              <a:t>POS </a:t>
            </a:r>
            <a:r>
              <a:rPr spc="-56" dirty="0"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46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69" baseline="-21072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spc="-46" dirty="0">
                <a:latin typeface="Arial" panose="020B0604020202020204" pitchFamily="34" charset="0"/>
                <a:cs typeface="Arial" panose="020B0604020202020204" pitchFamily="34" charset="0"/>
              </a:rPr>
              <a:t>,POS </a:t>
            </a:r>
            <a:r>
              <a:rPr spc="-56" dirty="0"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6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99" baseline="-21072" dirty="0"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endParaRPr baseline="-210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13" dirty="0">
                <a:latin typeface="Arial" panose="020B0604020202020204" pitchFamily="34" charset="0"/>
                <a:cs typeface="Arial" panose="020B0604020202020204" pitchFamily="34" charset="0"/>
              </a:rPr>
              <a:t>POS </a:t>
            </a:r>
            <a:r>
              <a:rPr spc="-56" dirty="0"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83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124" baseline="-21072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spc="-83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pc="-13" dirty="0">
                <a:latin typeface="Arial" panose="020B0604020202020204" pitchFamily="34" charset="0"/>
                <a:cs typeface="Arial" panose="020B0604020202020204" pitchFamily="34" charset="0"/>
              </a:rPr>
              <a:t>POS </a:t>
            </a:r>
            <a:r>
              <a:rPr spc="-56" dirty="0"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8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86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129" baseline="-21072" dirty="0">
                <a:latin typeface="Arial" panose="020B0604020202020204" pitchFamily="34" charset="0"/>
                <a:cs typeface="Arial" panose="020B0604020202020204" pitchFamily="34" charset="0"/>
              </a:rPr>
              <a:t>j+1</a:t>
            </a:r>
            <a:endParaRPr baseline="-210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560" marR="189109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pc="-73" dirty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conjoined </a:t>
            </a: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pc="-36" dirty="0">
                <a:latin typeface="Arial" panose="020B0604020202020204" pitchFamily="34" charset="0"/>
                <a:cs typeface="Arial" panose="020B0604020202020204" pitchFamily="34" charset="0"/>
              </a:rPr>
              <a:t>direction </a:t>
            </a:r>
            <a:r>
              <a:rPr spc="-53" dirty="0">
                <a:latin typeface="Arial" panose="020B0604020202020204" pitchFamily="34" charset="0"/>
                <a:cs typeface="Arial" panose="020B0604020202020204" pitchFamily="34" charset="0"/>
              </a:rPr>
              <a:t>of attachment  </a:t>
            </a:r>
            <a:r>
              <a:rPr spc="-46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pc="-33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b/t</a:t>
            </a:r>
            <a:r>
              <a:rPr spc="-1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845" y="316095"/>
            <a:ext cx="3748368" cy="516317"/>
          </a:xfrm>
          <a:prstGeom prst="rect">
            <a:avLst/>
          </a:prstGeom>
        </p:spPr>
        <p:txBody>
          <a:bodyPr vert="horz" wrap="square" lIns="0" tIns="8404" rIns="0" bIns="0" rtlCol="0" anchor="ctr">
            <a:spAutoFit/>
          </a:bodyPr>
          <a:lstStyle/>
          <a:p>
            <a:pPr marL="8405">
              <a:lnSpc>
                <a:spcPct val="100000"/>
              </a:lnSpc>
              <a:spcBef>
                <a:spcPts val="66"/>
              </a:spcBef>
            </a:pPr>
            <a:r>
              <a:rPr spc="-122" dirty="0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spc="-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844" y="1160585"/>
            <a:ext cx="7865447" cy="3119000"/>
          </a:xfrm>
          <a:prstGeom prst="rect">
            <a:avLst/>
          </a:prstGeom>
        </p:spPr>
        <p:txBody>
          <a:bodyPr vert="horz" wrap="square" lIns="0" tIns="30676" rIns="0" bIns="0" rtlCol="0">
            <a:spAutoFit/>
          </a:bodyPr>
          <a:lstStyle/>
          <a:p>
            <a:pPr marL="302560" indent="-285750">
              <a:spcBef>
                <a:spcPts val="242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pc="-66" dirty="0">
                <a:latin typeface="Arial" panose="020B0604020202020204" pitchFamily="34" charset="0"/>
                <a:cs typeface="Arial" panose="020B0604020202020204" pitchFamily="34" charset="0"/>
              </a:rPr>
              <a:t>Dependency </a:t>
            </a:r>
            <a:r>
              <a:rPr spc="-69" dirty="0">
                <a:latin typeface="Arial" panose="020B0604020202020204" pitchFamily="34" charset="0"/>
                <a:cs typeface="Arial" panose="020B0604020202020204" pitchFamily="34" charset="0"/>
              </a:rPr>
              <a:t>grammars:</a:t>
            </a:r>
            <a:r>
              <a:rPr lang="en-US" spc="-999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29491" indent="-285750">
              <a:spcBef>
                <a:spcPts val="278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36" dirty="0">
                <a:latin typeface="Arial" panose="020B0604020202020204" pitchFamily="34" charset="0"/>
                <a:cs typeface="Arial" panose="020B0604020202020204" pitchFamily="34" charset="0"/>
              </a:rPr>
              <a:t>Compactly represent pred-arg structure</a:t>
            </a:r>
          </a:p>
          <a:p>
            <a:pPr marL="529491" indent="-285750">
              <a:spcBef>
                <a:spcPts val="278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36" dirty="0">
                <a:latin typeface="Arial" panose="020B0604020202020204" pitchFamily="34" charset="0"/>
                <a:cs typeface="Arial" panose="020B0604020202020204" pitchFamily="34" charset="0"/>
              </a:rPr>
              <a:t>Lexicalized,</a:t>
            </a: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3" dirty="0">
                <a:latin typeface="Arial" panose="020B0604020202020204" pitchFamily="34" charset="0"/>
                <a:cs typeface="Arial" panose="020B0604020202020204" pitchFamily="34" charset="0"/>
              </a:rPr>
              <a:t>localized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212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33" dirty="0"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43" dirty="0">
                <a:latin typeface="Arial" panose="020B0604020202020204" pitchFamily="34" charset="0"/>
                <a:cs typeface="Arial" panose="020B0604020202020204" pitchFamily="34" charset="0"/>
              </a:rPr>
              <a:t>flexible </a:t>
            </a: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560" indent="-285750">
              <a:spcBef>
                <a:spcPts val="1171"/>
              </a:spcBef>
              <a:buFont typeface="Arial" panose="020B0604020202020204" pitchFamily="34" charset="0"/>
              <a:buChar char="•"/>
              <a:tabLst>
                <a:tab pos="247523" algn="l"/>
              </a:tabLst>
            </a:pPr>
            <a:r>
              <a:rPr spc="-66" dirty="0">
                <a:latin typeface="Arial" panose="020B0604020202020204" pitchFamily="34" charset="0"/>
                <a:cs typeface="Arial" panose="020B0604020202020204" pitchFamily="34" charset="0"/>
              </a:rPr>
              <a:t>Dependency </a:t>
            </a: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parsing: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179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Conversion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pc="-46" dirty="0">
                <a:latin typeface="Arial" panose="020B0604020202020204" pitchFamily="34" charset="0"/>
                <a:cs typeface="Arial" panose="020B0604020202020204" pitchFamily="34" charset="0"/>
              </a:rPr>
              <a:t>phrase </a:t>
            </a:r>
            <a:r>
              <a:rPr spc="-43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spc="-8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6" dirty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278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Graph-based </a:t>
            </a:r>
            <a:r>
              <a:rPr spc="-36" dirty="0">
                <a:latin typeface="Arial" panose="020B0604020202020204" pitchFamily="34" charset="0"/>
                <a:cs typeface="Arial" panose="020B0604020202020204" pitchFamily="34" charset="0"/>
              </a:rPr>
              <a:t>parsing </a:t>
            </a:r>
            <a:r>
              <a:rPr spc="-56" dirty="0">
                <a:latin typeface="Arial" panose="020B0604020202020204" pitchFamily="34" charset="0"/>
                <a:cs typeface="Arial" panose="020B0604020202020204" pitchFamily="34" charset="0"/>
              </a:rPr>
              <a:t>(MST), </a:t>
            </a:r>
            <a:r>
              <a:rPr spc="-33" dirty="0"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  <a:r>
              <a:rPr spc="-75" dirty="0">
                <a:latin typeface="Arial" panose="020B0604020202020204" pitchFamily="34" charset="0"/>
                <a:cs typeface="Arial" panose="020B0604020202020204" pitchFamily="34" charset="0"/>
              </a:rPr>
              <a:t>non-proj</a:t>
            </a:r>
            <a:r>
              <a:rPr spc="-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83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spc="-124" baseline="24904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pc="-8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9491" indent="-285750">
              <a:spcBef>
                <a:spcPts val="212"/>
              </a:spcBef>
              <a:buFont typeface="Arial" panose="020B0604020202020204" pitchFamily="34" charset="0"/>
              <a:buChar char="•"/>
              <a:tabLst>
                <a:tab pos="466049" algn="l"/>
              </a:tabLst>
            </a:pPr>
            <a:r>
              <a:rPr spc="-53" dirty="0">
                <a:latin typeface="Arial" panose="020B0604020202020204" pitchFamily="34" charset="0"/>
                <a:cs typeface="Arial" panose="020B0604020202020204" pitchFamily="34" charset="0"/>
              </a:rPr>
              <a:t>Transition-based</a:t>
            </a:r>
            <a:r>
              <a:rPr spc="-6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002" indent="-285750">
              <a:spcBef>
                <a:spcPts val="212"/>
              </a:spcBef>
              <a:buFont typeface="Arial" panose="020B0604020202020204" pitchFamily="34" charset="0"/>
              <a:buChar char="•"/>
              <a:tabLst>
                <a:tab pos="657260" algn="l"/>
              </a:tabLst>
            </a:pPr>
            <a:r>
              <a:rPr sz="1600" spc="-50" dirty="0" err="1">
                <a:latin typeface="Arial" panose="020B0604020202020204" pitchFamily="34" charset="0"/>
                <a:cs typeface="Arial" panose="020B0604020202020204" pitchFamily="34" charset="0"/>
              </a:rPr>
              <a:t>MALTparser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600" spc="-89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sz="1600" spc="-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93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6609" indent="-171450">
              <a:spcBef>
                <a:spcPts val="271"/>
              </a:spcBef>
              <a:buFont typeface="Arial" panose="020B0604020202020204" pitchFamily="34" charset="0"/>
              <a:buChar char="•"/>
              <a:tabLst>
                <a:tab pos="850572" algn="l"/>
              </a:tabLst>
            </a:pP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Optimizes </a:t>
            </a:r>
            <a:r>
              <a:rPr sz="1400" spc="-13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decisions 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sz="1400" spc="-46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1400" spc="-69" dirty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sz="1400" spc="-17" dirty="0">
                <a:latin typeface="Arial" panose="020B0604020202020204" pitchFamily="34" charset="0"/>
                <a:cs typeface="Arial" panose="020B0604020202020204" pitchFamily="34" charset="0"/>
              </a:rPr>
              <a:t>rich</a:t>
            </a:r>
            <a:r>
              <a:rPr sz="1400" spc="-14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46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114480">
              <a:lnSpc>
                <a:spcPct val="100000"/>
              </a:lnSpc>
              <a:buClr>
                <a:srgbClr val="695D46"/>
              </a:buClr>
            </a:pPr>
            <a:r>
              <a:rPr lang="en-US" sz="3600" b="1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Approaches</a:t>
            </a:r>
            <a:endParaRPr lang="en-US" sz="3600" b="1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Transition-based</a:t>
            </a:r>
            <a:endParaRPr lang="en-US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algorithm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Graph-based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Arial"/>
              </a:rPr>
              <a:t>Current approaches</a:t>
            </a:r>
            <a:endParaRPr lang="en-US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to end learning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695D46"/>
              </a:buClr>
              <a:buFont typeface="Arial"/>
              <a:buChar char="○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Joint learning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7B56F0D3-BCF5-4175-94AB-F7C2DFB51D73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68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346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End-to-end Learning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311760" y="1266480"/>
            <a:ext cx="383220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Training data: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CoNLL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Format.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Labelled information: 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spc="-1" dirty="0">
                <a:uFill>
                  <a:solidFill>
                    <a:srgbClr val="FFFFFF"/>
                  </a:solidFill>
                </a:uFill>
                <a:latin typeface="Arial"/>
              </a:rPr>
              <a:t>word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 tag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Head’s id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labels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Google Shape;390;p56"/>
          <p:cNvPicPr/>
          <p:nvPr/>
        </p:nvPicPr>
        <p:blipFill>
          <a:blip r:embed="rId2"/>
          <a:stretch/>
        </p:blipFill>
        <p:spPr>
          <a:xfrm>
            <a:off x="4248360" y="1211040"/>
            <a:ext cx="4895640" cy="3673800"/>
          </a:xfrm>
          <a:prstGeom prst="rect">
            <a:avLst/>
          </a:prstGeom>
          <a:ln>
            <a:noFill/>
          </a:ln>
        </p:spPr>
      </p:pic>
      <p:sp>
        <p:nvSpPr>
          <p:cNvPr id="239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CED3A5F-22D1-4340-883C-900FC19606B3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69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Google Shape;95;p17"/>
          <p:cNvPicPr/>
          <p:nvPr/>
        </p:nvPicPr>
        <p:blipFill>
          <a:blip r:embed="rId3"/>
          <a:stretch/>
        </p:blipFill>
        <p:spPr>
          <a:xfrm>
            <a:off x="846720" y="1152360"/>
            <a:ext cx="6743609" cy="3302280"/>
          </a:xfrm>
          <a:prstGeom prst="rect">
            <a:avLst/>
          </a:prstGeom>
          <a:ln>
            <a:noFill/>
          </a:ln>
        </p:spPr>
      </p:pic>
      <p:sp>
        <p:nvSpPr>
          <p:cNvPr id="10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2747E83-2CD7-4060-9B18-EACE98167C2D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87704" y="475756"/>
            <a:ext cx="4862513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dirty="0"/>
              <a:t>Example</a:t>
            </a:r>
            <a:r>
              <a:rPr spc="-26" dirty="0"/>
              <a:t> </a:t>
            </a:r>
            <a:r>
              <a:rPr dirty="0"/>
              <a:t>Dependency</a:t>
            </a:r>
            <a:r>
              <a:rPr spc="-11" dirty="0"/>
              <a:t> </a:t>
            </a:r>
            <a:r>
              <a:rPr spc="-15" dirty="0"/>
              <a:t>Parse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7995-765F-458C-4B5F-90F88A6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F5849-6E63-E112-579A-94BAC183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" y="1258957"/>
            <a:ext cx="9144000" cy="38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70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End-to-end Learning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311760" y="1266480"/>
            <a:ext cx="429768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Manually choosing features: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Need experts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#feature template is large due to the feature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combination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=&gt; Maybe the highest cost for solving this task. 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Google Shape;398;p57"/>
          <p:cNvPicPr/>
          <p:nvPr/>
        </p:nvPicPr>
        <p:blipFill>
          <a:blip r:embed="rId3"/>
          <a:stretch/>
        </p:blipFill>
        <p:spPr>
          <a:xfrm>
            <a:off x="4939920" y="1152360"/>
            <a:ext cx="3451521" cy="2537608"/>
          </a:xfrm>
          <a:prstGeom prst="rect">
            <a:avLst/>
          </a:prstGeom>
          <a:ln>
            <a:noFill/>
          </a:ln>
        </p:spPr>
      </p:pic>
      <p:sp>
        <p:nvSpPr>
          <p:cNvPr id="244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E08E779-D1BC-4335-8F4A-F36D24213DDA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End-to-end Learning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to end learning for solving this task: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Idea: training in parallel 2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modules: 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extractor and classifier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Don’t need to choose features manually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B70F85E-D4A8-4189-ACCC-637F31C35860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End-to-end Learning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Google Shape;414;p59"/>
          <p:cNvPicPr/>
          <p:nvPr/>
        </p:nvPicPr>
        <p:blipFill>
          <a:blip r:embed="rId2"/>
          <a:stretch/>
        </p:blipFill>
        <p:spPr>
          <a:xfrm>
            <a:off x="1066680" y="1152360"/>
            <a:ext cx="7009920" cy="3695400"/>
          </a:xfrm>
          <a:prstGeom prst="rect">
            <a:avLst/>
          </a:prstGeom>
          <a:ln>
            <a:noFill/>
          </a:ln>
        </p:spPr>
      </p:pic>
      <p:sp>
        <p:nvSpPr>
          <p:cNvPr id="25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ECB44B4-3518-4935-B358-EFA1F98589AA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End-to-end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154AF65-05FE-4D70-B0A0-D23C55CCB3FD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5" name="Google Shape;423;p60"/>
          <p:cNvPicPr/>
          <p:nvPr/>
        </p:nvPicPr>
        <p:blipFill>
          <a:blip r:embed="rId2"/>
          <a:stretch/>
        </p:blipFill>
        <p:spPr>
          <a:xfrm>
            <a:off x="311760" y="250442"/>
            <a:ext cx="8520120" cy="413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Joint Learning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Learning in parallel multi-tasks 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learning tasks need to be related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97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Joint learning has many advantages: the 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shared parts contain information of several tasks, reducing model’s overfitting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joint learning tasks in dependency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arsing: POS Tagging + Dependency Parsing.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5846BBBD-C405-4459-BD73-A0B4A4BA2D1F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Joint Learning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311760" y="1311840"/>
            <a:ext cx="413604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figure: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tasks: POS tagging and Dependency Parsing share input neural layers. </a:t>
            </a: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output of the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share input layers is used as the input for each task. 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Recent research use </a:t>
            </a:r>
            <a:r>
              <a:rPr lang="en-US" sz="20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BiLSTMs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as input neural layers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0364FDD6-F019-4FE0-9286-5B0FEBDE2AB4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2" name="Google Shape;438;p62"/>
          <p:cNvPicPr/>
          <p:nvPr/>
        </p:nvPicPr>
        <p:blipFill>
          <a:blip r:embed="rId2"/>
          <a:stretch/>
        </p:blipFill>
        <p:spPr>
          <a:xfrm>
            <a:off x="4504680" y="1311840"/>
            <a:ext cx="4581000" cy="348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11760" y="16632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Joint Learning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5" name="Google Shape;445;p63"/>
          <p:cNvPicPr/>
          <p:nvPr/>
        </p:nvPicPr>
        <p:blipFill>
          <a:blip r:embed="rId2"/>
          <a:stretch/>
        </p:blipFill>
        <p:spPr>
          <a:xfrm>
            <a:off x="1404000" y="146160"/>
            <a:ext cx="7616880" cy="4516920"/>
          </a:xfrm>
          <a:prstGeom prst="rect">
            <a:avLst/>
          </a:prstGeom>
          <a:ln>
            <a:noFill/>
          </a:ln>
        </p:spPr>
      </p:pic>
      <p:sp>
        <p:nvSpPr>
          <p:cNvPr id="26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0F9A4C87-5DA9-4C83-A482-6981E6F8193B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Joint Learning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RNN is used to generate word embedding</a:t>
            </a: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BiLSTM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generates input representation for MLP networks of POS Tagging and Dependency Parsing tasks (from vector containin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 information of characters, words, POS tags)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3FF0469D-2227-441D-BB1D-ED2319390E57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Joint Learning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joint learning tasks: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 tagging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Computing edge weights (dependent relations connecting word pairs)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Determining dependent labels between each word pairs. 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D1C6AF7E-8A08-4BD3-8B3C-6E519850A089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79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0760" y="29394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dependency labels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25048" y="1186721"/>
            <a:ext cx="8520120" cy="332533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882990" lvl="1" indent="-285750">
              <a:lnSpc>
                <a:spcPct val="100000"/>
              </a:lnSpc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nsubj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(Nominal subject):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chủ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ngữ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chủ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thể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2990" lvl="1" indent="-285750">
              <a:lnSpc>
                <a:spcPct val="100000"/>
              </a:lnSpc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dobj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(Direct object):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tân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ngữ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trực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tiếp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2990" lvl="1" indent="-285750">
              <a:lnSpc>
                <a:spcPct val="100000"/>
              </a:lnSpc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nmod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(Nominal modifier):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danh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từ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bổ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nghĩa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2990" lvl="1" indent="-285750">
              <a:lnSpc>
                <a:spcPct val="100000"/>
              </a:lnSpc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amod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(Adjectival modifier):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tính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từ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bổ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nghĩa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2990" lvl="1" indent="-285750">
              <a:lnSpc>
                <a:spcPct val="100000"/>
              </a:lnSpc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nummod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(Numeric modifier):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số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từ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bổ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nghĩa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82990" lvl="1" indent="-285750">
              <a:lnSpc>
                <a:spcPct val="100000"/>
              </a:lnSpc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case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dependent of the noun they attach to or introduce)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</a:p>
          <a:p>
            <a:pPr marL="882990" lvl="1" indent="-285750">
              <a:lnSpc>
                <a:spcPct val="100000"/>
              </a:lnSpc>
              <a:buClr>
                <a:srgbClr val="695D46"/>
              </a:buClr>
              <a:buFont typeface="Wingdings" panose="05000000000000000000" pitchFamily="2" charset="2"/>
              <a:buChar char="§"/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Google Shape;110;p19"/>
          <p:cNvPicPr/>
          <p:nvPr/>
        </p:nvPicPr>
        <p:blipFill>
          <a:blip r:embed="rId2"/>
          <a:stretch/>
        </p:blipFill>
        <p:spPr>
          <a:xfrm>
            <a:off x="96840" y="2997739"/>
            <a:ext cx="8924040" cy="95904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F41A4A2-82ED-47AE-A1FB-E430AB42CFDF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61292" y="1266480"/>
            <a:ext cx="7870588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AutoNum type="arabicPeriod"/>
            </a:pPr>
            <a:r>
              <a:rPr lang="en-US" sz="2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Overview</a:t>
            </a:r>
            <a:endParaRPr lang="en-US" sz="240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AutoNum type="arabicPeriod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Approaches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Transition-based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Graph-based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0140" lvl="1" indent="-342900">
              <a:lnSpc>
                <a:spcPct val="100000"/>
              </a:lnSpc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Current approaches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AutoNum type="arabicPeriod"/>
            </a:pPr>
            <a:r>
              <a:rPr lang="en-US" sz="24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Some results</a:t>
            </a:r>
            <a:endParaRPr lang="en-US" sz="24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45185E3-3FB7-439E-9578-C414B82A91D2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4697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114480">
              <a:lnSpc>
                <a:spcPct val="100000"/>
              </a:lnSpc>
              <a:buClr>
                <a:srgbClr val="695D46"/>
              </a:buClr>
            </a:pPr>
            <a:r>
              <a:rPr lang="en-US" sz="36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Some results</a:t>
            </a:r>
            <a:endParaRPr lang="en-US" sz="36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38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 Tagging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8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Parsing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8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Dataset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8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Experimental Results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D7FFC0F-ECF0-401C-9531-A346E393472E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 Tagging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CRFSuite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jPTDP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tool for joint learning, using Neural Network, joint learns POS Tagging and Dependency Parsing.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3E7D56F-BEDF-48E7-AFD1-725983476453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Parsing.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Malt Parser (Transition based):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parser: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endParaRPr lang="en-US" sz="14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Learning method: 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SVM</a:t>
            </a:r>
            <a:endParaRPr lang="en-US" sz="14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Yara Parser (Transition based):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parser: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endParaRPr lang="en-US" sz="14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Learning method: 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Neural Network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Improvement: 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Error Exploration, Beam Search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BiLSTM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Transition-based: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parser: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endParaRPr lang="en-US" sz="14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Learning method: 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Neural Network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to end learning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044465E8-6E54-41F1-94E1-49C073F37541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Parsing.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BiLSTM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Graph-based: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buClr>
                <a:srgbClr val="695D46"/>
              </a:buClr>
              <a:buFont typeface="Arial"/>
              <a:buChar char="○"/>
            </a:pPr>
            <a:r>
              <a:rPr lang="en-US" sz="1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parser: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Eisner</a:t>
            </a:r>
            <a:endParaRPr lang="en-US" sz="14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Learning method: 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Neural Network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to end learning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jPTDP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(Graph-based):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buClr>
                <a:srgbClr val="695D46"/>
              </a:buClr>
              <a:buFont typeface="Arial"/>
              <a:buChar char="○"/>
            </a:pPr>
            <a:r>
              <a:rPr lang="en-US" sz="1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parser: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Eisner</a:t>
            </a:r>
            <a:endParaRPr lang="en-US" sz="14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Learning method: </a:t>
            </a:r>
            <a:r>
              <a:rPr lang="en-US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Neural Network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to end learning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Joint Learning POS Tagging + Dependency Parsing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3018AD4-24F7-49BF-92B6-DFED2996621C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311760" y="8730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Dataset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311760" y="984738"/>
            <a:ext cx="8520120" cy="3584022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38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Dataset: BK Treebank.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38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6908 sentences in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CoNLL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-U Format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38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4505 sentences for training, 1134 sentences for development, 1269 sentences for testing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8000"/>
              </a:lnSpc>
              <a:buClr>
                <a:srgbClr val="695D46"/>
              </a:buClr>
              <a:buFont typeface="Arial"/>
              <a:buChar char="●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Evaluating measures: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38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 Tagging: Accuracy.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38000"/>
              </a:lnSpc>
              <a:buClr>
                <a:srgbClr val="695D46"/>
              </a:buClr>
              <a:buFont typeface="Arial"/>
              <a:buChar char="○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Parsing: UAS and  LAS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317160">
              <a:lnSpc>
                <a:spcPct val="138000"/>
              </a:lnSpc>
              <a:buClr>
                <a:srgbClr val="695D46"/>
              </a:buClr>
              <a:buFont typeface="Arial"/>
              <a:buChar char="■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UAS: U</a:t>
            </a:r>
            <a:r>
              <a:rPr lang="en-US" sz="1600" dirty="0"/>
              <a:t>nlabeled Attachment Score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317160">
              <a:lnSpc>
                <a:spcPct val="138000"/>
              </a:lnSpc>
              <a:buClr>
                <a:srgbClr val="695D46"/>
              </a:buClr>
              <a:buFont typeface="Arial"/>
              <a:buChar char="■"/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LAS: L</a:t>
            </a:r>
            <a:r>
              <a:rPr lang="en-US" sz="1600" dirty="0"/>
              <a:t>abeled Attachment Score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5ECEFAF-3A47-473D-B9F4-5B409A80ACEA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720720" y="3576240"/>
            <a:ext cx="8111160" cy="103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input text has been assigned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 POS tags. 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CB7B758-66D4-4FDB-9E95-53E72CFE83CF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94" name="Table 4"/>
          <p:cNvGraphicFramePr/>
          <p:nvPr>
            <p:extLst>
              <p:ext uri="{D42A27DB-BD31-4B8C-83A1-F6EECF244321}">
                <p14:modId xmlns:p14="http://schemas.microsoft.com/office/powerpoint/2010/main" val="18575872"/>
              </p:ext>
            </p:extLst>
          </p:nvPr>
        </p:nvGraphicFramePr>
        <p:xfrm>
          <a:off x="720720" y="1439640"/>
          <a:ext cx="7238520" cy="1911600"/>
        </p:xfrm>
        <a:graphic>
          <a:graphicData uri="http://schemas.openxmlformats.org/drawingml/2006/table">
            <a:tbl>
              <a:tblPr/>
              <a:tblGrid>
                <a:gridCol w="24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Methods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UAS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LAS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Malt Parser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84.4 %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81.4 %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Yara Parser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86.3 %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83.4 %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BiLSTM Transition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86.4 %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82.9 %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BiLSTM Graph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87 %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84.2%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543600" y="3973680"/>
            <a:ext cx="8288280" cy="64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input text has not been assigned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 POS tags. 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DAD0E7CE-FC49-4D54-8174-6AF2E530E865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98" name="Table 4"/>
          <p:cNvGraphicFramePr/>
          <p:nvPr>
            <p:extLst>
              <p:ext uri="{D42A27DB-BD31-4B8C-83A1-F6EECF244321}">
                <p14:modId xmlns:p14="http://schemas.microsoft.com/office/powerpoint/2010/main" val="529609920"/>
              </p:ext>
            </p:extLst>
          </p:nvPr>
        </p:nvGraphicFramePr>
        <p:xfrm>
          <a:off x="543600" y="1428840"/>
          <a:ext cx="8089200" cy="2293920"/>
        </p:xfrm>
        <a:graphic>
          <a:graphicData uri="http://schemas.openxmlformats.org/drawingml/2006/table">
            <a:tbl>
              <a:tblPr/>
              <a:tblGrid>
                <a:gridCol w="26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Method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POS Accuracy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UAS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LAS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CRF + Malt Parser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90.66 %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76.7 %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70.2 %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CRF + Yara Parser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90.66 %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79.1 %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72.6 %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CRF + BiLSTM Transition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90.66 %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78.9 %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72.2 %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CRF + BiLSTM Graph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90.66 %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79.7 %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73 %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jPTDP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89.16 %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80.4 %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73 %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623880" y="3590280"/>
            <a:ext cx="8520120" cy="64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input text has not been assigned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 POS tags. 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2E7B56CF-2711-4BDA-ACB0-DCAC1BB6C200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02" name="Table 4"/>
          <p:cNvGraphicFramePr/>
          <p:nvPr>
            <p:extLst>
              <p:ext uri="{D42A27DB-BD31-4B8C-83A1-F6EECF244321}">
                <p14:modId xmlns:p14="http://schemas.microsoft.com/office/powerpoint/2010/main" val="2848650826"/>
              </p:ext>
            </p:extLst>
          </p:nvPr>
        </p:nvGraphicFramePr>
        <p:xfrm>
          <a:off x="543600" y="1428840"/>
          <a:ext cx="8089200" cy="1729080"/>
        </p:xfrm>
        <a:graphic>
          <a:graphicData uri="http://schemas.openxmlformats.org/drawingml/2006/table">
            <a:tbl>
              <a:tblPr/>
              <a:tblGrid>
                <a:gridCol w="26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Method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POS Accuracy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UAS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LAS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jPTDP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89.16 %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80.4 %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73 %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jPTDP + Lexicon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91.50 %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82.13 %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75.67 %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jPTDP + Lexicon (Not Character Embed)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91.05%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81.46 %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75.23 %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[1] Kiem-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Hieu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Nguyen.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BKTreebank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Building a Vietnamese Dependency Treebank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[2] Yue Zhang and Joakim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Nivre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Training Deterministic Parsers with Non-Deterministic Oracles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[3] Eliyahu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Kiperwasser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Yoav Goldberg. Simple and Accurate Dependency Parsing Using Bidirectional LSTM Feature Representations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[4]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Quoc Nguyen, Mark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Dras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Mark Johnson. A Novel Neural Network Model for Joint POS Tagging and Graph-based Dependency Parsing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C7B3FA75-28DF-4B4D-ADA4-1394F3FA5E34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89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dependency labels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882990" lvl="1" indent="-285750"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ccomp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(Clausal component):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Mệnh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đề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thành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phần</a:t>
            </a:r>
            <a:endParaRPr lang="en-US" spc="-1" dirty="0"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82990" lvl="1" indent="-285750"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xcomp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(Open clausal component):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Mệnh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đề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thành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phần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mở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rộng</a:t>
            </a:r>
            <a:endParaRPr lang="en-US" spc="-1" dirty="0"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82990" lvl="1" indent="-285750">
              <a:buClr>
                <a:srgbClr val="695D46"/>
              </a:buClr>
              <a:buFont typeface="Wingdings" panose="05000000000000000000" pitchFamily="2" charset="2"/>
              <a:buChar char="§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aux (Auxiliary): 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phụ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từ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trợ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động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từ</a:t>
            </a:r>
            <a:endParaRPr lang="en-US" spc="-1" dirty="0"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See more: </a:t>
            </a:r>
            <a:r>
              <a:rPr lang="en-US" b="0" u="sng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http://universaldependencies.org/u/dep/</a:t>
            </a:r>
            <a:r>
              <a:rPr lang="en-US" b="0" u="sng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Google Shape;118;p20"/>
          <p:cNvPicPr/>
          <p:nvPr/>
        </p:nvPicPr>
        <p:blipFill>
          <a:blip r:embed="rId4"/>
          <a:stretch/>
        </p:blipFill>
        <p:spPr>
          <a:xfrm>
            <a:off x="463412" y="2783654"/>
            <a:ext cx="7924320" cy="1361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3839042-D7F2-4F79-A8F7-3F12649AB098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Tài liệu tham khảo.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[5] Yuan Zhang and David Weiss. Stack-propagation: Improved Representation Learning for Syntax</a:t>
            </a:r>
            <a:endParaRPr lang="en-US" sz="14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[6] Barbara Plank, Anders Søgaard, Yoav Goldberg. Multilingual Part-of-Speech Tagging with Bidirectional Long Short-Term Memory Models and Auxiliary Loss</a:t>
            </a:r>
            <a:endParaRPr lang="en-US" sz="14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[7] Ryan McDonald et al. Online Large-Margin Training of Dependency Parsers</a:t>
            </a:r>
            <a:endParaRPr lang="en-US" sz="14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[8] Yoav Goldberg and Joakim Nivre. Training Deterministic Parsers with Non-Deterministic Oracles</a:t>
            </a:r>
            <a:endParaRPr lang="en-US" sz="14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A94A34E-FE3A-4A0B-A8F6-C77CFACA5E96}" type="slidenum">
              <a:rPr lang="en-US" sz="1000" b="0" strike="noStrike" spc="-1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90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ICT-PPT-template-hoi-thao-online-theme-by-anhd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ICT-PPT-template-hoi-thao-online-theme-by-anhd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6450D539287A42AC5F8210992BBCBC" ma:contentTypeVersion="4" ma:contentTypeDescription="Create a new document." ma:contentTypeScope="" ma:versionID="1a9b3f00b644ff566c0aa40627e7dc42">
  <xsd:schema xmlns:xsd="http://www.w3.org/2001/XMLSchema" xmlns:xs="http://www.w3.org/2001/XMLSchema" xmlns:p="http://schemas.microsoft.com/office/2006/metadata/properties" xmlns:ns2="c96b1178-4f2e-471e-b3b1-e2f1bd1f659a" targetNamespace="http://schemas.microsoft.com/office/2006/metadata/properties" ma:root="true" ma:fieldsID="3c8a3493bd10142dbaa9703803d91470" ns2:_="">
    <xsd:import namespace="c96b1178-4f2e-471e-b3b1-e2f1bd1f6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b1178-4f2e-471e-b3b1-e2f1bd1f6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8EAE5F-7181-4AEE-8875-A981C098C02C}"/>
</file>

<file path=customXml/itemProps2.xml><?xml version="1.0" encoding="utf-8"?>
<ds:datastoreItem xmlns:ds="http://schemas.openxmlformats.org/officeDocument/2006/customXml" ds:itemID="{3D1DBD84-49D1-4397-9959-2EADF001C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4A9AE-B4F9-4DC2-9DA7-237B6BA9A5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3414</Words>
  <Application>Microsoft Office PowerPoint</Application>
  <PresentationFormat>On-screen Show (16:9)</PresentationFormat>
  <Paragraphs>773</Paragraphs>
  <Slides>90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99" baseType="lpstr">
      <vt:lpstr>Arial</vt:lpstr>
      <vt:lpstr>Calibri</vt:lpstr>
      <vt:lpstr>Open Sans</vt:lpstr>
      <vt:lpstr>Tahoma</vt:lpstr>
      <vt:lpstr>Times New Roman</vt:lpstr>
      <vt:lpstr>Verdana</vt:lpstr>
      <vt:lpstr>Wingdings</vt:lpstr>
      <vt:lpstr>SoICT-PPT-template-hoi-thao-online-theme-by-anhdt</vt:lpstr>
      <vt:lpstr>1_SoICT-PPT-template-hoi-thao-online-theme-by-anhdt</vt:lpstr>
      <vt:lpstr>PowerPoint Presentation</vt:lpstr>
      <vt:lpstr>Thông tin giảng viên</vt:lpstr>
      <vt:lpstr>PowerPoint Presentation</vt:lpstr>
      <vt:lpstr>PowerPoint Presentation</vt:lpstr>
      <vt:lpstr>PowerPoint Presentation</vt:lpstr>
      <vt:lpstr>Dependency Grammars</vt:lpstr>
      <vt:lpstr>Example Dependency Parse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Graph-based Dependency Parsing</vt:lpstr>
      <vt:lpstr>Graph-based Dependency Parsing</vt:lpstr>
      <vt:lpstr>Initial Tree</vt:lpstr>
      <vt:lpstr>Maximum Spanning Tree</vt:lpstr>
      <vt:lpstr>Initial Tree</vt:lpstr>
      <vt:lpstr>CLE: Step 1</vt:lpstr>
      <vt:lpstr>CLE: Step 2</vt:lpstr>
      <vt:lpstr>Calculating Graph</vt:lpstr>
      <vt:lpstr>CLE: Recursive Step</vt:lpstr>
      <vt:lpstr>CLE: Recovering Graph</vt:lpstr>
      <vt:lpstr>Learning Weights</vt:lpstr>
      <vt:lpstr>Features for Learning Weights</vt:lpstr>
      <vt:lpstr>Dependency Parsing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Nguyen Kiem Hieu</cp:lastModifiedBy>
  <cp:revision>37</cp:revision>
  <dcterms:modified xsi:type="dcterms:W3CDTF">2023-10-02T09:50:36Z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0x010100DF6450D539287A42AC5F8210992BBCBC</vt:lpwstr>
  </property>
</Properties>
</file>