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EC84E-5686-42C8-9E1E-9F76D8427BD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F36BD-AC62-485E-AC20-E86B9E39F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F1AC-797C-4A52-9DA7-C07D262C333C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D507-9262-4EC0-BDEC-EBDD37797997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1793-DAAE-4AF9-B3C5-6AC3E3A8B10A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6E8C-DE0E-4815-AC73-6721C962604E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3D7-4B8E-453F-8818-B6F30B415449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6B91-F711-4CA3-9A9E-19645598559A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E3E3-1985-487A-9E2F-893D4C3BE158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3DB-F9B7-45CD-A18C-C1679457D278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5B8-A0E6-4873-8C36-BF57B35C9B3D}" type="datetime1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6844-5A73-4DD7-969A-61B2155AC9E2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AFAC-E06A-476D-BC10-67A6FF9ECD48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C355-C641-4A8F-BC09-65042F8891F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3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892" y="1496551"/>
            <a:ext cx="7878501" cy="1006475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PROCESS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5710" y="2745179"/>
            <a:ext cx="4212864" cy="50697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– Network – Testing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503682" cy="693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95534" y="3810965"/>
            <a:ext cx="3400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Le Thanh Hai</a:t>
            </a:r>
          </a:p>
          <a:p>
            <a:pPr>
              <a:lnSpc>
                <a:spcPct val="200000"/>
              </a:lnSpc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Le Tri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Cuong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NETWORK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TESTING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9010" y="775504"/>
            <a:ext cx="412035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Unit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Regression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System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Feature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Negative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Performance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Automation testing</a:t>
            </a:r>
            <a:endParaRPr lang="en-US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619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503682" cy="693817"/>
          </a:xfrm>
          <a:prstGeom prst="rect">
            <a:avLst/>
          </a:prstGeom>
        </p:spPr>
      </p:pic>
      <p:sp>
        <p:nvSpPr>
          <p:cNvPr id="10" name="object 3"/>
          <p:cNvSpPr txBox="1"/>
          <p:nvPr/>
        </p:nvSpPr>
        <p:spPr>
          <a:xfrm>
            <a:off x="5332254" y="124499"/>
            <a:ext cx="15274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0" dirty="0">
                <a:latin typeface="Arial Unicode MS"/>
                <a:cs typeface="Arial Unicode MS"/>
              </a:rPr>
              <a:t>Agenda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1503682" y="717630"/>
            <a:ext cx="3732529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282828"/>
              </a:buClr>
              <a:buSzPct val="80000"/>
              <a:tabLst>
                <a:tab pos="182880" algn="l"/>
              </a:tabLst>
            </a:pPr>
            <a:r>
              <a:rPr lang="en-US" sz="2000" b="1" spc="1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</a:p>
          <a:p>
            <a:pPr marL="182245" indent="-169545">
              <a:lnSpc>
                <a:spcPct val="150000"/>
              </a:lnSpc>
              <a:buClr>
                <a:srgbClr val="282828"/>
              </a:buClr>
              <a:buSzPct val="80000"/>
              <a:buFont typeface="Arial" panose="020B0604020202020204"/>
              <a:buChar char="•"/>
              <a:tabLst>
                <a:tab pos="182880" algn="l"/>
              </a:tabLst>
            </a:pPr>
            <a:r>
              <a:rPr sz="200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Basic</a:t>
            </a:r>
            <a:r>
              <a:rPr sz="2000" spc="110" dirty="0" smtClean="0">
                <a:solidFill>
                  <a:srgbClr val="282828"/>
                </a:solidFill>
                <a:latin typeface="Arial Unicode MS"/>
                <a:cs typeface="Times New Roman" panose="02020603050405020304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  <a:r>
              <a:rPr sz="2000" spc="105" dirty="0">
                <a:solidFill>
                  <a:srgbClr val="282828"/>
                </a:solidFill>
                <a:latin typeface="Arial Unicode MS"/>
                <a:cs typeface="Times New Roman" panose="02020603050405020304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Synt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x</a:t>
            </a:r>
            <a:endParaRPr sz="2000" dirty="0">
              <a:latin typeface="Arial Unicode MS"/>
              <a:cs typeface="Arial Unicode MS"/>
            </a:endParaRPr>
          </a:p>
          <a:p>
            <a:pPr marL="182245" indent="-169545">
              <a:lnSpc>
                <a:spcPct val="150000"/>
              </a:lnSpc>
              <a:spcBef>
                <a:spcPts val="985"/>
              </a:spcBef>
              <a:buClr>
                <a:srgbClr val="282828"/>
              </a:buClr>
              <a:buSzPct val="80000"/>
              <a:buFont typeface="Arial" panose="020B0604020202020204"/>
              <a:buChar char="•"/>
              <a:tabLst>
                <a:tab pos="182880" algn="l"/>
              </a:tabLst>
            </a:pPr>
            <a:r>
              <a:rPr sz="2000" spc="35" dirty="0">
                <a:solidFill>
                  <a:srgbClr val="282828"/>
                </a:solidFill>
                <a:latin typeface="Arial Unicode MS"/>
                <a:cs typeface="Arial Unicode MS"/>
              </a:rPr>
              <a:t>Collect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ons</a:t>
            </a:r>
            <a:r>
              <a:rPr sz="2000" spc="105" dirty="0">
                <a:solidFill>
                  <a:srgbClr val="282828"/>
                </a:solidFill>
                <a:latin typeface="Arial Unicode MS"/>
                <a:cs typeface="Times New Roman" panose="02020603050405020304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2000" spc="85" dirty="0">
                <a:solidFill>
                  <a:srgbClr val="282828"/>
                </a:solidFill>
                <a:latin typeface="Arial Unicode MS"/>
                <a:cs typeface="Times New Roman" panose="02020603050405020304"/>
              </a:rPr>
              <a:t> </a:t>
            </a:r>
            <a:r>
              <a:rPr sz="2000" spc="3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Loops</a:t>
            </a:r>
            <a:endParaRPr lang="en-US" sz="2000" spc="30" dirty="0" smtClean="0">
              <a:solidFill>
                <a:srgbClr val="282828"/>
              </a:solidFill>
              <a:latin typeface="Arial Unicode MS"/>
              <a:cs typeface="Arial Unicode MS"/>
            </a:endParaRPr>
          </a:p>
          <a:p>
            <a:pPr marL="182245" indent="-169545">
              <a:lnSpc>
                <a:spcPct val="150000"/>
              </a:lnSpc>
              <a:spcBef>
                <a:spcPts val="985"/>
              </a:spcBef>
              <a:buClr>
                <a:srgbClr val="282828"/>
              </a:buClr>
              <a:buSzPct val="80000"/>
              <a:buFont typeface="Arial" panose="020B0604020202020204"/>
              <a:buChar char="•"/>
              <a:tabLst>
                <a:tab pos="182880" algn="l"/>
              </a:tabLst>
            </a:pPr>
            <a:r>
              <a:rPr lang="en-US" sz="2000" dirty="0">
                <a:latin typeface="Arial Unicode MS"/>
                <a:cs typeface="Arial Unicode MS"/>
              </a:rPr>
              <a:t>Working with IO, </a:t>
            </a:r>
            <a:r>
              <a:rPr lang="en-US" sz="2000" dirty="0" smtClean="0">
                <a:latin typeface="Arial Unicode MS"/>
                <a:cs typeface="Arial Unicode MS"/>
              </a:rPr>
              <a:t>Functions</a:t>
            </a:r>
            <a:endParaRPr sz="2000" dirty="0">
              <a:latin typeface="Arial Unicode MS"/>
              <a:cs typeface="Arial Unicode MS"/>
            </a:endParaRPr>
          </a:p>
          <a:p>
            <a:pPr marL="182245" indent="-169545">
              <a:lnSpc>
                <a:spcPct val="150000"/>
              </a:lnSpc>
              <a:spcBef>
                <a:spcPts val="985"/>
              </a:spcBef>
              <a:buClr>
                <a:srgbClr val="282828"/>
              </a:buClr>
              <a:buSzPct val="80000"/>
              <a:buFont typeface="Arial" panose="020B0604020202020204"/>
              <a:buChar char="•"/>
              <a:tabLst>
                <a:tab pos="182880" algn="l"/>
              </a:tabLst>
            </a:pPr>
            <a:r>
              <a:rPr lang="en-US" sz="2000" spc="3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Classes</a:t>
            </a:r>
          </a:p>
        </p:txBody>
      </p:sp>
      <p:sp>
        <p:nvSpPr>
          <p:cNvPr id="12" name="object 6"/>
          <p:cNvSpPr txBox="1"/>
          <p:nvPr/>
        </p:nvSpPr>
        <p:spPr>
          <a:xfrm>
            <a:off x="7479031" y="703740"/>
            <a:ext cx="37325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282828"/>
              </a:buClr>
              <a:buSzPct val="80000"/>
              <a:tabLst>
                <a:tab pos="182880" algn="l"/>
              </a:tabLst>
            </a:pPr>
            <a:r>
              <a:rPr lang="en-US" sz="2000" b="1" spc="1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NETWORK</a:t>
            </a:r>
          </a:p>
        </p:txBody>
      </p:sp>
      <p:sp>
        <p:nvSpPr>
          <p:cNvPr id="13" name="object 6"/>
          <p:cNvSpPr txBox="1"/>
          <p:nvPr/>
        </p:nvSpPr>
        <p:spPr>
          <a:xfrm>
            <a:off x="3996055" y="3451971"/>
            <a:ext cx="37325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282828"/>
              </a:buClr>
              <a:buSzPct val="80000"/>
              <a:tabLst>
                <a:tab pos="182880" algn="l"/>
              </a:tabLst>
            </a:pPr>
            <a:r>
              <a:rPr lang="en-US" sz="2000" b="1" spc="1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0880" y="1051314"/>
            <a:ext cx="48543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/>
              </a:rPr>
              <a:t>OSI; TCP/IP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/>
              </a:rPr>
              <a:t>VLAN (IEEE802.1Q)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/>
              </a:rPr>
              <a:t>SNMP, DHCP, </a:t>
            </a:r>
            <a:r>
              <a:rPr lang="en-US" sz="2000" dirty="0" smtClean="0">
                <a:latin typeface="Arial Unicode MS"/>
              </a:rPr>
              <a:t>TCP/UDP</a:t>
            </a:r>
            <a:r>
              <a:rPr lang="en-US" sz="2000" dirty="0">
                <a:latin typeface="Arial Unicode MS"/>
              </a:rPr>
              <a:t>, </a:t>
            </a:r>
            <a:r>
              <a:rPr lang="en-US" sz="2000" dirty="0" smtClean="0">
                <a:latin typeface="Arial Unicode MS"/>
              </a:rPr>
              <a:t>ARP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/>
              </a:rPr>
              <a:t>Telnet/SSH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/>
              </a:rPr>
              <a:t>FTP/SCP</a:t>
            </a:r>
            <a:endParaRPr lang="en-US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973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468" y="922764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50" y="1623149"/>
            <a:ext cx="469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Interactive Mode Programming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468" y="3807489"/>
            <a:ext cx="4030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Script Mode Programming</a:t>
            </a:r>
            <a:endParaRPr lang="en-U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1" y="2218838"/>
            <a:ext cx="9997344" cy="11969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61" y="4782799"/>
            <a:ext cx="3368332" cy="10592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077" y="4782800"/>
            <a:ext cx="3344554" cy="10592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615" y="4782800"/>
            <a:ext cx="308230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43" y="1186813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 Identifiers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8344" y="1766804"/>
            <a:ext cx="1180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identify a variable, function, class, module or other object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 with a letter A to Z or a to z or an underscore (_) followed by zero or more letters, underscores and digits (0 to 9).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28" y="3565513"/>
            <a:ext cx="6860541" cy="27764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8343" y="2748214"/>
            <a:ext cx="2609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Reserved Words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43" y="1186813"/>
            <a:ext cx="3360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Lines and Indentation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" y="2673226"/>
            <a:ext cx="2644369" cy="1554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64" y="2059787"/>
            <a:ext cx="7644056" cy="27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43" y="1186813"/>
            <a:ext cx="2316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Variable Types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343" y="1690455"/>
            <a:ext cx="9225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has five standard data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types: Numbers, Strings, Lists, Tuples, Dictionary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50635"/>
              </p:ext>
            </p:extLst>
          </p:nvPr>
        </p:nvGraphicFramePr>
        <p:xfrm>
          <a:off x="2133598" y="2992613"/>
          <a:ext cx="8554722" cy="248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723">
                  <a:extLst>
                    <a:ext uri="{9D8B030D-6E8A-4147-A177-3AD203B41FA5}">
                      <a16:colId xmlns:a16="http://schemas.microsoft.com/office/drawing/2014/main" val="1631150798"/>
                    </a:ext>
                  </a:extLst>
                </a:gridCol>
                <a:gridCol w="5998999">
                  <a:extLst>
                    <a:ext uri="{9D8B030D-6E8A-4147-A177-3AD203B41FA5}">
                      <a16:colId xmlns:a16="http://schemas.microsoft.com/office/drawing/2014/main" val="3059213815"/>
                    </a:ext>
                  </a:extLst>
                </a:gridCol>
              </a:tblGrid>
              <a:tr h="6096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37785"/>
                  </a:ext>
                </a:extLst>
              </a:tr>
              <a:tr h="65263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print(type(10)) &gt;&gt;&gt; &lt;class '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'&gt;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5763"/>
                  </a:ext>
                </a:extLst>
              </a:tr>
              <a:tr h="6096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print(type(1.5)) &gt;&gt;&gt; &lt;class 'float'&gt;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04534"/>
                  </a:ext>
                </a:extLst>
              </a:tr>
              <a:tr h="6096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print(type(12j)) &gt;&gt;&gt; &lt;class 'complex'&gt;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6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2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43" y="1186813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Strings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343" y="1690455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use ‘ ’; “ ”; “““ ”””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9" y="2425845"/>
            <a:ext cx="3916800" cy="26578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592" y="1118931"/>
            <a:ext cx="4709568" cy="1943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993" y="3429000"/>
            <a:ext cx="2926334" cy="1486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376" y="4480484"/>
            <a:ext cx="3185436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023" y="775504"/>
            <a:ext cx="467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Lists, Tuple, Dictionary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41648"/>
              </p:ext>
            </p:extLst>
          </p:nvPr>
        </p:nvGraphicFramePr>
        <p:xfrm>
          <a:off x="218023" y="1296838"/>
          <a:ext cx="11770777" cy="5139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138">
                <a:tc>
                  <a:txBody>
                    <a:bodyPr/>
                    <a:lstStyle/>
                    <a:p>
                      <a:pPr marL="175260" algn="ctr">
                        <a:lnSpc>
                          <a:spcPts val="1760"/>
                        </a:lnSpc>
                      </a:pPr>
                      <a:r>
                        <a:rPr sz="2000" b="1" spc="5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="1" spc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b="1" spc="5" dirty="0" smtClean="0">
                          <a:solidFill>
                            <a:srgbClr val="00283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2000" b="1" dirty="0" smtClean="0">
                          <a:solidFill>
                            <a:srgbClr val="00283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yp</a:t>
                      </a:r>
                      <a:r>
                        <a:rPr sz="2000" b="1" spc="-10" dirty="0" smtClean="0">
                          <a:solidFill>
                            <a:srgbClr val="00283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b="1" dirty="0">
                          <a:solidFill>
                            <a:srgbClr val="00283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sz="2000" b="1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2000" b="1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b="1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b="1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</a:t>
                      </a:r>
                      <a:r>
                        <a:rPr sz="2000" b="1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</a:t>
                      </a:r>
                      <a:endParaRPr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609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Ordered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sz="2000" spc="5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duplicate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tems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Mutable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(can</a:t>
                      </a:r>
                      <a:r>
                        <a:rPr sz="2000" spc="8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changed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spc="-1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r>
                        <a:rPr sz="2000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</a:t>
                      </a:r>
                      <a:r>
                        <a:rPr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052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Just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2000" spc="8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list;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except: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Immutable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(cannot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changed)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609">
                <a:tc>
                  <a:txBody>
                    <a:bodyPr/>
                    <a:lstStyle/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lang="en-US" sz="2000" spc="5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dictionary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sz="2000" spc="-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Unordered</a:t>
                      </a:r>
                      <a:r>
                        <a:rPr sz="2000" spc="6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-value</a:t>
                      </a:r>
                      <a:r>
                        <a:rPr sz="2000" spc="9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pairs</a:t>
                      </a:r>
                      <a:endParaRPr lang="en-US" sz="2000" dirty="0" smtClean="0">
                        <a:solidFill>
                          <a:srgbClr val="28282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Keys</a:t>
                      </a:r>
                      <a:r>
                        <a:rPr sz="2000" spc="75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</a:t>
                      </a:r>
                      <a:r>
                        <a:rPr sz="2000" spc="8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unique;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6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immutable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Keys</a:t>
                      </a:r>
                      <a:r>
                        <a:rPr sz="2000" spc="3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</a:t>
                      </a:r>
                      <a:r>
                        <a:rPr sz="2000" spc="1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</a:t>
                      </a:r>
                      <a:r>
                        <a:rPr sz="2000" spc="3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sz="2000" spc="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3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sz="2000" spc="2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r>
                        <a:rPr sz="2000" spc="3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sz="2000" spc="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r>
                        <a:rPr sz="2000" spc="9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56235" indent="0" algn="l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rgbClr val="7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</a:t>
                      </a:r>
                      <a:r>
                        <a:rPr sz="2000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“pears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</a:t>
                      </a:r>
                      <a:r>
                        <a:rPr sz="2000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“oranges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</a:t>
                      </a:r>
                      <a:r>
                        <a:rPr sz="2000" spc="1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6104">
                <a:tc>
                  <a:txBody>
                    <a:bodyPr/>
                    <a:lstStyle/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is a collection which is unordered, unchangeable*, and unindexed.</a:t>
                      </a: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items are unchangeable, but you can remove items and add new items.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{"apple", "banana", "cherry"}</a:t>
                      </a:r>
                      <a:endParaRPr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8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023" y="942973"/>
            <a:ext cx="467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Lists, Tuple, Dictionary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07785"/>
              </p:ext>
            </p:extLst>
          </p:nvPr>
        </p:nvGraphicFramePr>
        <p:xfrm>
          <a:off x="414740" y="1572107"/>
          <a:ext cx="11462300" cy="478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9545">
                <a:tc>
                  <a:txBody>
                    <a:bodyPr/>
                    <a:lstStyle/>
                    <a:p>
                      <a:pPr marL="85090">
                        <a:lnSpc>
                          <a:spcPts val="2240"/>
                        </a:lnSpc>
                      </a:pPr>
                      <a:r>
                        <a:rPr sz="2000" spc="5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sz="2000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20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yp</a:t>
                      </a:r>
                      <a:r>
                        <a:rPr sz="2000" spc="-1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280"/>
                        </a:lnSpc>
                      </a:pP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essing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</a:t>
                      </a: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74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3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[‘a’, 1,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20.4]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5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3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‘a’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4447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cannot</a:t>
                      </a:r>
                      <a:r>
                        <a:rPr sz="2000" spc="7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tuples</a:t>
                      </a:r>
                      <a:r>
                        <a:rPr sz="2000" spc="4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they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been created.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3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“apples”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sz="2000" spc="13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“pears”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sz="2000" spc="13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“oranges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sz="2000" spc="13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ears”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ears”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{“apple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5,</a:t>
                      </a:r>
                      <a:r>
                        <a:rPr sz="2000" spc="1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“pears”: 6,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“oranges”: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9}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4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5089</TotalTime>
  <Words>479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Times New Roman</vt:lpstr>
      <vt:lpstr>Office Theme</vt:lpstr>
      <vt:lpstr>TRAINING PROCESS</vt:lpstr>
      <vt:lpstr>PowerPoint Presentation</vt:lpstr>
      <vt:lpstr>1. PYTHON</vt:lpstr>
      <vt:lpstr>1. PYTHON</vt:lpstr>
      <vt:lpstr>1. PYTHON</vt:lpstr>
      <vt:lpstr>1. PYTHON</vt:lpstr>
      <vt:lpstr>1. PYTHON</vt:lpstr>
      <vt:lpstr>1. PYTHON</vt:lpstr>
      <vt:lpstr>1. PYTHON</vt:lpstr>
      <vt:lpstr>2. NETWORK</vt:lpstr>
      <vt:lpstr>3.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PROCESS</dc:title>
  <dc:creator>Admin</dc:creator>
  <cp:lastModifiedBy>Admin</cp:lastModifiedBy>
  <cp:revision>27</cp:revision>
  <dcterms:created xsi:type="dcterms:W3CDTF">2022-08-26T15:30:19Z</dcterms:created>
  <dcterms:modified xsi:type="dcterms:W3CDTF">2022-09-04T22:45:33Z</dcterms:modified>
</cp:coreProperties>
</file>