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1" r:id="rId5"/>
    <p:sldId id="259" r:id="rId6"/>
    <p:sldId id="262"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728567-7627-42E9-8779-6339EB4B376B}" type="datetimeFigureOut">
              <a:rPr lang="en-US" smtClean="0"/>
              <a:t>17/5/2019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97BCA-99E7-4BE8-BC9C-643D8F54AC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44868"/>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728567-7627-42E9-8779-6339EB4B376B}" type="datetimeFigureOut">
              <a:rPr lang="en-US" smtClean="0"/>
              <a:t>17/5/2019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97BCA-99E7-4BE8-BC9C-643D8F54AC86}" type="slidenum">
              <a:rPr lang="en-US" smtClean="0"/>
              <a:t>‹#›</a:t>
            </a:fld>
            <a:endParaRPr lang="en-US"/>
          </a:p>
        </p:txBody>
      </p:sp>
    </p:spTree>
    <p:extLst>
      <p:ext uri="{BB962C8B-B14F-4D97-AF65-F5344CB8AC3E}">
        <p14:creationId xmlns:p14="http://schemas.microsoft.com/office/powerpoint/2010/main" val="3940942346"/>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728567-7627-42E9-8779-6339EB4B376B}" type="datetimeFigureOut">
              <a:rPr lang="en-US" smtClean="0"/>
              <a:t>17/5/2019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97BCA-99E7-4BE8-BC9C-643D8F54AC86}" type="slidenum">
              <a:rPr lang="en-US" smtClean="0"/>
              <a:t>‹#›</a:t>
            </a:fld>
            <a:endParaRPr lang="en-US"/>
          </a:p>
        </p:txBody>
      </p:sp>
    </p:spTree>
    <p:extLst>
      <p:ext uri="{BB962C8B-B14F-4D97-AF65-F5344CB8AC3E}">
        <p14:creationId xmlns:p14="http://schemas.microsoft.com/office/powerpoint/2010/main" val="3760466491"/>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728567-7627-42E9-8779-6339EB4B376B}" type="datetimeFigureOut">
              <a:rPr lang="en-US" smtClean="0"/>
              <a:t>17/5/2019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97BCA-99E7-4BE8-BC9C-643D8F54AC86}" type="slidenum">
              <a:rPr lang="en-US" smtClean="0"/>
              <a:t>‹#›</a:t>
            </a:fld>
            <a:endParaRPr lang="en-US"/>
          </a:p>
        </p:txBody>
      </p:sp>
    </p:spTree>
    <p:extLst>
      <p:ext uri="{BB962C8B-B14F-4D97-AF65-F5344CB8AC3E}">
        <p14:creationId xmlns:p14="http://schemas.microsoft.com/office/powerpoint/2010/main" val="1170385906"/>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728567-7627-42E9-8779-6339EB4B376B}" type="datetimeFigureOut">
              <a:rPr lang="en-US" smtClean="0"/>
              <a:t>17/5/2019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97BCA-99E7-4BE8-BC9C-643D8F54AC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945673"/>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728567-7627-42E9-8779-6339EB4B376B}" type="datetimeFigureOut">
              <a:rPr lang="en-US" smtClean="0"/>
              <a:t>17/5/2019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97BCA-99E7-4BE8-BC9C-643D8F54AC86}" type="slidenum">
              <a:rPr lang="en-US" smtClean="0"/>
              <a:t>‹#›</a:t>
            </a:fld>
            <a:endParaRPr lang="en-US"/>
          </a:p>
        </p:txBody>
      </p:sp>
    </p:spTree>
    <p:extLst>
      <p:ext uri="{BB962C8B-B14F-4D97-AF65-F5344CB8AC3E}">
        <p14:creationId xmlns:p14="http://schemas.microsoft.com/office/powerpoint/2010/main" val="306611367"/>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728567-7627-42E9-8779-6339EB4B376B}" type="datetimeFigureOut">
              <a:rPr lang="en-US" smtClean="0"/>
              <a:t>17/5/2019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97BCA-99E7-4BE8-BC9C-643D8F54AC86}" type="slidenum">
              <a:rPr lang="en-US" smtClean="0"/>
              <a:t>‹#›</a:t>
            </a:fld>
            <a:endParaRPr lang="en-US"/>
          </a:p>
        </p:txBody>
      </p:sp>
    </p:spTree>
    <p:extLst>
      <p:ext uri="{BB962C8B-B14F-4D97-AF65-F5344CB8AC3E}">
        <p14:creationId xmlns:p14="http://schemas.microsoft.com/office/powerpoint/2010/main" val="1951643014"/>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728567-7627-42E9-8779-6339EB4B376B}" type="datetimeFigureOut">
              <a:rPr lang="en-US" smtClean="0"/>
              <a:t>17/5/2019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97BCA-99E7-4BE8-BC9C-643D8F54AC86}" type="slidenum">
              <a:rPr lang="en-US" smtClean="0"/>
              <a:t>‹#›</a:t>
            </a:fld>
            <a:endParaRPr lang="en-US"/>
          </a:p>
        </p:txBody>
      </p:sp>
    </p:spTree>
    <p:extLst>
      <p:ext uri="{BB962C8B-B14F-4D97-AF65-F5344CB8AC3E}">
        <p14:creationId xmlns:p14="http://schemas.microsoft.com/office/powerpoint/2010/main" val="3692178213"/>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728567-7627-42E9-8779-6339EB4B376B}" type="datetimeFigureOut">
              <a:rPr lang="en-US" smtClean="0"/>
              <a:t>17/5/2019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E497BCA-99E7-4BE8-BC9C-643D8F54AC86}" type="slidenum">
              <a:rPr lang="en-US" smtClean="0"/>
              <a:t>‹#›</a:t>
            </a:fld>
            <a:endParaRPr lang="en-US"/>
          </a:p>
        </p:txBody>
      </p:sp>
    </p:spTree>
    <p:extLst>
      <p:ext uri="{BB962C8B-B14F-4D97-AF65-F5344CB8AC3E}">
        <p14:creationId xmlns:p14="http://schemas.microsoft.com/office/powerpoint/2010/main" val="2899828076"/>
      </p:ext>
    </p:extLst>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728567-7627-42E9-8779-6339EB4B376B}" type="datetimeFigureOut">
              <a:rPr lang="en-US" smtClean="0"/>
              <a:t>17/5/2019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497BCA-99E7-4BE8-BC9C-643D8F54AC86}" type="slidenum">
              <a:rPr lang="en-US" smtClean="0"/>
              <a:t>‹#›</a:t>
            </a:fld>
            <a:endParaRPr lang="en-US"/>
          </a:p>
        </p:txBody>
      </p:sp>
    </p:spTree>
    <p:extLst>
      <p:ext uri="{BB962C8B-B14F-4D97-AF65-F5344CB8AC3E}">
        <p14:creationId xmlns:p14="http://schemas.microsoft.com/office/powerpoint/2010/main" val="4094515750"/>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728567-7627-42E9-8779-6339EB4B376B}" type="datetimeFigureOut">
              <a:rPr lang="en-US" smtClean="0"/>
              <a:t>17/5/2019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97BCA-99E7-4BE8-BC9C-643D8F54AC86}" type="slidenum">
              <a:rPr lang="en-US" smtClean="0"/>
              <a:t>‹#›</a:t>
            </a:fld>
            <a:endParaRPr lang="en-US"/>
          </a:p>
        </p:txBody>
      </p:sp>
    </p:spTree>
    <p:extLst>
      <p:ext uri="{BB962C8B-B14F-4D97-AF65-F5344CB8AC3E}">
        <p14:creationId xmlns:p14="http://schemas.microsoft.com/office/powerpoint/2010/main" val="2029064771"/>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728567-7627-42E9-8779-6339EB4B376B}" type="datetimeFigureOut">
              <a:rPr lang="en-US" smtClean="0"/>
              <a:t>17/5/2019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497BCA-99E7-4BE8-BC9C-643D8F54AC8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77117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spd="slow">
    <p:push dir="u"/>
  </p:transition>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normAutofit/>
          </a:bodyPr>
          <a:lstStyle/>
          <a:p>
            <a:r>
              <a:rPr lang="en-US" sz="8000" b="1" smtClean="0">
                <a:solidFill>
                  <a:srgbClr val="FF0000"/>
                </a:solidFill>
                <a:effectLst>
                  <a:outerShdw blurRad="38100" dist="38100" dir="2700000" algn="tl">
                    <a:srgbClr val="000000">
                      <a:alpha val="43137"/>
                    </a:srgbClr>
                  </a:outerShdw>
                </a:effectLst>
              </a:rPr>
              <a:t>THUYẾT TRÌNH ĐỒ ÁN</a:t>
            </a:r>
            <a:endParaRPr lang="en-US" sz="8000" b="1">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2603554"/>
            <a:ext cx="8092966" cy="1655762"/>
          </a:xfrm>
        </p:spPr>
        <p:txBody>
          <a:bodyPr>
            <a:noAutofit/>
          </a:bodyPr>
          <a:lstStyle/>
          <a:p>
            <a:pPr algn="l">
              <a:lnSpc>
                <a:spcPct val="150000"/>
              </a:lnSpc>
            </a:pPr>
            <a:r>
              <a:rPr lang="en-US" sz="3600" b="1" smtClean="0"/>
              <a:t>Môn: LẬP TRÌNH DI ĐỘNG 2</a:t>
            </a:r>
            <a:endParaRPr lang="en-US" sz="3600" b="1"/>
          </a:p>
          <a:p>
            <a:pPr algn="l">
              <a:lnSpc>
                <a:spcPct val="150000"/>
              </a:lnSpc>
            </a:pPr>
            <a:r>
              <a:rPr lang="en-US" sz="3600" b="1" smtClean="0"/>
              <a:t>Đồ án: ỨNG DỤNG QUẢN LÍ SINH VIÊN</a:t>
            </a:r>
            <a:endParaRPr lang="en-US" sz="3600" b="1"/>
          </a:p>
        </p:txBody>
      </p:sp>
      <p:sp>
        <p:nvSpPr>
          <p:cNvPr id="4" name="TextBox 3"/>
          <p:cNvSpPr txBox="1"/>
          <p:nvPr/>
        </p:nvSpPr>
        <p:spPr>
          <a:xfrm>
            <a:off x="8860220" y="4843133"/>
            <a:ext cx="3184635" cy="1615827"/>
          </a:xfrm>
          <a:prstGeom prst="rect">
            <a:avLst/>
          </a:prstGeom>
          <a:noFill/>
        </p:spPr>
        <p:txBody>
          <a:bodyPr wrap="square" rtlCol="0">
            <a:spAutoFit/>
          </a:bodyPr>
          <a:lstStyle/>
          <a:p>
            <a:r>
              <a:rPr lang="en-US" b="1" smtClean="0"/>
              <a:t>THÀNH VIÊN:</a:t>
            </a:r>
          </a:p>
          <a:p>
            <a:pPr marL="742950" lvl="1" indent="-285750">
              <a:lnSpc>
                <a:spcPct val="150000"/>
              </a:lnSpc>
              <a:buFont typeface="Wingdings" panose="05000000000000000000" pitchFamily="2" charset="2"/>
              <a:buChar char="Ø"/>
            </a:pPr>
            <a:r>
              <a:rPr lang="en-US" b="1" smtClean="0"/>
              <a:t>LÊ THÀNH HƯNG</a:t>
            </a:r>
          </a:p>
          <a:p>
            <a:pPr marL="742950" lvl="1" indent="-285750">
              <a:lnSpc>
                <a:spcPct val="150000"/>
              </a:lnSpc>
              <a:buFont typeface="Wingdings" panose="05000000000000000000" pitchFamily="2" charset="2"/>
              <a:buChar char="Ø"/>
            </a:pPr>
            <a:r>
              <a:rPr lang="en-US" b="1" smtClean="0"/>
              <a:t>HUỲNH NGUYÊN VŨ</a:t>
            </a:r>
          </a:p>
          <a:p>
            <a:pPr marL="742950" lvl="1" indent="-285750">
              <a:lnSpc>
                <a:spcPct val="150000"/>
              </a:lnSpc>
              <a:buFont typeface="Wingdings" panose="05000000000000000000" pitchFamily="2" charset="2"/>
              <a:buChar char="Ø"/>
            </a:pPr>
            <a:r>
              <a:rPr lang="en-US" b="1" smtClean="0"/>
              <a:t>HUỲNH NHỰT LINH</a:t>
            </a:r>
            <a:endParaRPr lang="en-US" b="1"/>
          </a:p>
        </p:txBody>
      </p:sp>
    </p:spTree>
    <p:extLst>
      <p:ext uri="{BB962C8B-B14F-4D97-AF65-F5344CB8AC3E}">
        <p14:creationId xmlns:p14="http://schemas.microsoft.com/office/powerpoint/2010/main" val="428790856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smtClean="0">
                <a:solidFill>
                  <a:srgbClr val="FF0000"/>
                </a:solidFill>
                <a:effectLst>
                  <a:outerShdw blurRad="38100" dist="38100" dir="2700000" algn="tl">
                    <a:srgbClr val="000000">
                      <a:alpha val="43137"/>
                    </a:srgbClr>
                  </a:outerShdw>
                </a:effectLst>
              </a:rPr>
              <a:t>1. MÀN HÌNH ĐĂNG NHẬP</a:t>
            </a:r>
            <a:endParaRPr lang="en-US" sz="6000" b="1">
              <a:solidFill>
                <a:srgbClr val="FF000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420338" y="1690687"/>
            <a:ext cx="3184709" cy="5032117"/>
          </a:xfrm>
          <a:prstGeom prst="rect">
            <a:avLst/>
          </a:prstGeom>
        </p:spPr>
      </p:pic>
      <p:sp>
        <p:nvSpPr>
          <p:cNvPr id="5" name="TextBox 4"/>
          <p:cNvSpPr txBox="1"/>
          <p:nvPr/>
        </p:nvSpPr>
        <p:spPr>
          <a:xfrm>
            <a:off x="4498428" y="1789687"/>
            <a:ext cx="6747641" cy="5016758"/>
          </a:xfrm>
          <a:prstGeom prst="rect">
            <a:avLst/>
          </a:prstGeom>
          <a:noFill/>
        </p:spPr>
        <p:txBody>
          <a:bodyPr wrap="square" rtlCol="0">
            <a:spAutoFit/>
          </a:bodyPr>
          <a:lstStyle/>
          <a:p>
            <a:r>
              <a:rPr lang="en-US" sz="3200" smtClean="0"/>
              <a:t>Do yêu cầu của ứng dụng là quản lí nên sẽ không có chức năng tạo tài khoản mới.</a:t>
            </a:r>
          </a:p>
          <a:p>
            <a:endParaRPr lang="en-US" sz="3200"/>
          </a:p>
          <a:p>
            <a:r>
              <a:rPr lang="en-US" sz="3200" smtClean="0"/>
              <a:t>Khi đăng nhập bạn phải nhập đầy đủ tài khoản và mật khẩu, sau đó nhấn nút “ĐĂNG NHẬP”.</a:t>
            </a:r>
          </a:p>
          <a:p>
            <a:endParaRPr lang="en-US" sz="3200"/>
          </a:p>
          <a:p>
            <a:r>
              <a:rPr lang="en-US" sz="3200" smtClean="0"/>
              <a:t>Bạn có thể thoát ứng dụng bằng cách nhấn nút “HỦY”.</a:t>
            </a:r>
            <a:endParaRPr lang="en-US" sz="3200"/>
          </a:p>
        </p:txBody>
      </p:sp>
    </p:spTree>
    <p:extLst>
      <p:ext uri="{BB962C8B-B14F-4D97-AF65-F5344CB8AC3E}">
        <p14:creationId xmlns:p14="http://schemas.microsoft.com/office/powerpoint/2010/main" val="281040904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smtClean="0">
                <a:solidFill>
                  <a:srgbClr val="FF0000"/>
                </a:solidFill>
                <a:effectLst>
                  <a:outerShdw blurRad="38100" dist="38100" dir="2700000" algn="tl">
                    <a:srgbClr val="000000">
                      <a:alpha val="43137"/>
                    </a:srgbClr>
                  </a:outerShdw>
                </a:effectLst>
              </a:rPr>
              <a:t>2. MÀN HÌNH DANH SÁCH SINH VIÊN</a:t>
            </a:r>
            <a:endParaRPr lang="en-US" sz="5400" b="1">
              <a:solidFill>
                <a:srgbClr val="FF0000"/>
              </a:solidFill>
              <a:effectLst>
                <a:outerShdw blurRad="38100" dist="38100" dir="2700000" algn="tl">
                  <a:srgbClr val="000000">
                    <a:alpha val="43137"/>
                  </a:srgbClr>
                </a:outerShdw>
              </a:effectLst>
            </a:endParaRPr>
          </a:p>
        </p:txBody>
      </p:sp>
      <p:pic>
        <p:nvPicPr>
          <p:cNvPr id="7" name="Content Placeholder 6"/>
          <p:cNvPicPr>
            <a:picLocks noGrp="1" noChangeAspect="1"/>
          </p:cNvPicPr>
          <p:nvPr>
            <p:ph idx="1"/>
          </p:nvPr>
        </p:nvPicPr>
        <p:blipFill>
          <a:blip r:embed="rId2"/>
          <a:stretch>
            <a:fillRect/>
          </a:stretch>
        </p:blipFill>
        <p:spPr>
          <a:xfrm>
            <a:off x="512242" y="1599084"/>
            <a:ext cx="3294397" cy="5195286"/>
          </a:xfrm>
          <a:prstGeom prst="rect">
            <a:avLst/>
          </a:prstGeom>
        </p:spPr>
      </p:pic>
      <p:sp>
        <p:nvSpPr>
          <p:cNvPr id="5" name="TextBox 4"/>
          <p:cNvSpPr txBox="1"/>
          <p:nvPr/>
        </p:nvSpPr>
        <p:spPr>
          <a:xfrm>
            <a:off x="4519448" y="1838742"/>
            <a:ext cx="5843752" cy="4524315"/>
          </a:xfrm>
          <a:prstGeom prst="rect">
            <a:avLst/>
          </a:prstGeom>
          <a:noFill/>
        </p:spPr>
        <p:txBody>
          <a:bodyPr wrap="square" rtlCol="0">
            <a:spAutoFit/>
          </a:bodyPr>
          <a:lstStyle/>
          <a:p>
            <a:r>
              <a:rPr lang="en-US" sz="3200" smtClean="0"/>
              <a:t>Ở đây chúng ta sẽ có một ListView để hiển thị danh sách tất cả sinh viên.</a:t>
            </a:r>
          </a:p>
          <a:p>
            <a:endParaRPr lang="en-US" sz="3200"/>
          </a:p>
          <a:p>
            <a:pPr marL="457200" indent="-457200">
              <a:buFont typeface="Wingdings" panose="05000000000000000000" pitchFamily="2" charset="2"/>
              <a:buChar char="§"/>
            </a:pPr>
            <a:r>
              <a:rPr lang="en-US" sz="3200" smtClean="0"/>
              <a:t>Chức năng thêm</a:t>
            </a:r>
          </a:p>
          <a:p>
            <a:pPr marL="457200" indent="-457200">
              <a:buFont typeface="Wingdings" panose="05000000000000000000" pitchFamily="2" charset="2"/>
              <a:buChar char="§"/>
            </a:pPr>
            <a:endParaRPr lang="en-US" sz="3200"/>
          </a:p>
          <a:p>
            <a:pPr marL="457200" indent="-457200">
              <a:buFont typeface="Wingdings" panose="05000000000000000000" pitchFamily="2" charset="2"/>
              <a:buChar char="§"/>
            </a:pPr>
            <a:r>
              <a:rPr lang="en-US" sz="3200" smtClean="0"/>
              <a:t>Chức năng xóa</a:t>
            </a:r>
          </a:p>
          <a:p>
            <a:pPr marL="457200" indent="-457200">
              <a:buFont typeface="Wingdings" panose="05000000000000000000" pitchFamily="2" charset="2"/>
              <a:buChar char="§"/>
            </a:pPr>
            <a:endParaRPr lang="en-US" sz="3200"/>
          </a:p>
          <a:p>
            <a:pPr marL="457200" indent="-457200">
              <a:buFont typeface="Wingdings" panose="05000000000000000000" pitchFamily="2" charset="2"/>
              <a:buChar char="§"/>
            </a:pPr>
            <a:r>
              <a:rPr lang="en-US" sz="3200" smtClean="0"/>
              <a:t>Chức năng tìm kiếm</a:t>
            </a:r>
            <a:endParaRPr lang="en-US" sz="3200"/>
          </a:p>
        </p:txBody>
      </p:sp>
      <p:pic>
        <p:nvPicPr>
          <p:cNvPr id="8" name="Picture 7"/>
          <p:cNvPicPr>
            <a:picLocks noChangeAspect="1"/>
          </p:cNvPicPr>
          <p:nvPr/>
        </p:nvPicPr>
        <p:blipFill>
          <a:blip r:embed="rId3"/>
          <a:stretch>
            <a:fillRect/>
          </a:stretch>
        </p:blipFill>
        <p:spPr>
          <a:xfrm>
            <a:off x="8538177" y="3796099"/>
            <a:ext cx="533400" cy="609600"/>
          </a:xfrm>
          <a:prstGeom prst="rect">
            <a:avLst/>
          </a:prstGeom>
        </p:spPr>
      </p:pic>
      <p:pic>
        <p:nvPicPr>
          <p:cNvPr id="9" name="Picture 8"/>
          <p:cNvPicPr>
            <a:picLocks noChangeAspect="1"/>
          </p:cNvPicPr>
          <p:nvPr/>
        </p:nvPicPr>
        <p:blipFill>
          <a:blip r:embed="rId4"/>
          <a:stretch>
            <a:fillRect/>
          </a:stretch>
        </p:blipFill>
        <p:spPr>
          <a:xfrm>
            <a:off x="8561989" y="4771652"/>
            <a:ext cx="485775" cy="485775"/>
          </a:xfrm>
          <a:prstGeom prst="rect">
            <a:avLst/>
          </a:prstGeom>
        </p:spPr>
      </p:pic>
      <p:pic>
        <p:nvPicPr>
          <p:cNvPr id="10" name="Picture 9"/>
          <p:cNvPicPr>
            <a:picLocks noChangeAspect="1"/>
          </p:cNvPicPr>
          <p:nvPr/>
        </p:nvPicPr>
        <p:blipFill>
          <a:blip r:embed="rId5"/>
          <a:stretch>
            <a:fillRect/>
          </a:stretch>
        </p:blipFill>
        <p:spPr>
          <a:xfrm>
            <a:off x="8528651" y="5623380"/>
            <a:ext cx="552450" cy="485775"/>
          </a:xfrm>
          <a:prstGeom prst="rect">
            <a:avLst/>
          </a:prstGeom>
        </p:spPr>
      </p:pic>
    </p:spTree>
    <p:extLst>
      <p:ext uri="{BB962C8B-B14F-4D97-AF65-F5344CB8AC3E}">
        <p14:creationId xmlns:p14="http://schemas.microsoft.com/office/powerpoint/2010/main" val="65070598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smtClean="0">
                <a:solidFill>
                  <a:srgbClr val="FF0000"/>
                </a:solidFill>
                <a:effectLst>
                  <a:outerShdw blurRad="38100" dist="38100" dir="2700000" algn="tl">
                    <a:srgbClr val="000000">
                      <a:alpha val="43137"/>
                    </a:srgbClr>
                  </a:outerShdw>
                </a:effectLst>
              </a:rPr>
              <a:t>2.1 </a:t>
            </a:r>
            <a:r>
              <a:rPr lang="en-US" sz="6000" b="1" smtClean="0">
                <a:solidFill>
                  <a:srgbClr val="FF0000"/>
                </a:solidFill>
                <a:effectLst>
                  <a:outerShdw blurRad="38100" dist="38100" dir="2700000" algn="tl">
                    <a:srgbClr val="000000">
                      <a:alpha val="43137"/>
                    </a:srgbClr>
                  </a:outerShdw>
                </a:effectLst>
              </a:rPr>
              <a:t>CHỨC NĂNG XÓA SINH VIÊN</a:t>
            </a:r>
            <a:endParaRPr lang="en-US" sz="6000" b="1">
              <a:solidFill>
                <a:srgbClr val="FF000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838200" y="1971483"/>
            <a:ext cx="6169497" cy="3525427"/>
          </a:xfrm>
          <a:prstGeom prst="rect">
            <a:avLst/>
          </a:prstGeom>
        </p:spPr>
      </p:pic>
      <p:sp>
        <p:nvSpPr>
          <p:cNvPr id="5" name="TextBox 4"/>
          <p:cNvSpPr txBox="1"/>
          <p:nvPr/>
        </p:nvSpPr>
        <p:spPr>
          <a:xfrm>
            <a:off x="7641021" y="2007476"/>
            <a:ext cx="3878317" cy="3170099"/>
          </a:xfrm>
          <a:prstGeom prst="rect">
            <a:avLst/>
          </a:prstGeom>
          <a:noFill/>
        </p:spPr>
        <p:txBody>
          <a:bodyPr wrap="square" rtlCol="0">
            <a:spAutoFit/>
          </a:bodyPr>
          <a:lstStyle/>
          <a:p>
            <a:pPr algn="just"/>
            <a:r>
              <a:rPr lang="en-US" sz="4000" smtClean="0"/>
              <a:t>Khi bạn muốn xóa một sinh viên, ứng dụng sẽ xác nhận lại trước khi xóa sinh viên đó</a:t>
            </a:r>
            <a:endParaRPr lang="en-US" sz="4000"/>
          </a:p>
        </p:txBody>
      </p:sp>
    </p:spTree>
    <p:extLst>
      <p:ext uri="{BB962C8B-B14F-4D97-AF65-F5344CB8AC3E}">
        <p14:creationId xmlns:p14="http://schemas.microsoft.com/office/powerpoint/2010/main" val="348201510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smtClean="0">
                <a:solidFill>
                  <a:srgbClr val="FF0000"/>
                </a:solidFill>
                <a:effectLst>
                  <a:outerShdw blurRad="38100" dist="38100" dir="2700000" algn="tl">
                    <a:srgbClr val="000000">
                      <a:alpha val="43137"/>
                    </a:srgbClr>
                  </a:outerShdw>
                </a:effectLst>
              </a:rPr>
              <a:t>2.2 </a:t>
            </a:r>
            <a:r>
              <a:rPr lang="en-US" sz="6000" b="1" smtClean="0">
                <a:solidFill>
                  <a:srgbClr val="FF0000"/>
                </a:solidFill>
                <a:effectLst>
                  <a:outerShdw blurRad="38100" dist="38100" dir="2700000" algn="tl">
                    <a:srgbClr val="000000">
                      <a:alpha val="43137"/>
                    </a:srgbClr>
                  </a:outerShdw>
                </a:effectLst>
              </a:rPr>
              <a:t>CHỨC NĂNG THÊM SINH VIÊN</a:t>
            </a:r>
            <a:endParaRPr lang="en-US" sz="6000" b="1">
              <a:solidFill>
                <a:srgbClr val="FF000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514306" y="1608931"/>
            <a:ext cx="3285965" cy="5151546"/>
          </a:xfrm>
          <a:prstGeom prst="rect">
            <a:avLst/>
          </a:prstGeom>
        </p:spPr>
      </p:pic>
      <p:pic>
        <p:nvPicPr>
          <p:cNvPr id="5" name="Picture 4"/>
          <p:cNvPicPr>
            <a:picLocks noChangeAspect="1"/>
          </p:cNvPicPr>
          <p:nvPr/>
        </p:nvPicPr>
        <p:blipFill>
          <a:blip r:embed="rId3"/>
          <a:stretch>
            <a:fillRect/>
          </a:stretch>
        </p:blipFill>
        <p:spPr>
          <a:xfrm>
            <a:off x="4191329" y="4066764"/>
            <a:ext cx="3838575" cy="2257425"/>
          </a:xfrm>
          <a:prstGeom prst="rect">
            <a:avLst/>
          </a:prstGeom>
        </p:spPr>
      </p:pic>
      <p:sp>
        <p:nvSpPr>
          <p:cNvPr id="6" name="TextBox 5"/>
          <p:cNvSpPr txBox="1"/>
          <p:nvPr/>
        </p:nvSpPr>
        <p:spPr>
          <a:xfrm>
            <a:off x="3972911" y="1608931"/>
            <a:ext cx="4056993" cy="2062103"/>
          </a:xfrm>
          <a:prstGeom prst="rect">
            <a:avLst/>
          </a:prstGeom>
          <a:noFill/>
        </p:spPr>
        <p:txBody>
          <a:bodyPr wrap="square" rtlCol="0">
            <a:spAutoFit/>
          </a:bodyPr>
          <a:lstStyle/>
          <a:p>
            <a:r>
              <a:rPr lang="en-US" sz="3200" smtClean="0"/>
              <a:t>Để thêm một sinh viên mới bạn cần điền đầy đủ thông tin của sinh viên</a:t>
            </a:r>
            <a:endParaRPr lang="en-US" sz="3200"/>
          </a:p>
        </p:txBody>
      </p:sp>
      <p:sp>
        <p:nvSpPr>
          <p:cNvPr id="7" name="TextBox 6"/>
          <p:cNvSpPr txBox="1"/>
          <p:nvPr/>
        </p:nvSpPr>
        <p:spPr>
          <a:xfrm>
            <a:off x="8375184" y="2148488"/>
            <a:ext cx="4014952" cy="3046988"/>
          </a:xfrm>
          <a:prstGeom prst="rect">
            <a:avLst/>
          </a:prstGeom>
          <a:noFill/>
        </p:spPr>
        <p:txBody>
          <a:bodyPr wrap="square" rtlCol="0">
            <a:spAutoFit/>
          </a:bodyPr>
          <a:lstStyle/>
          <a:p>
            <a:r>
              <a:rPr lang="en-US" sz="3200" smtClean="0"/>
              <a:t>Khi bạn muốn thêm hình đại diện chỉ cần click vào hình, ứng dụng sẽ hỏi bạn muốn chọn hình từ thư viện hoặc chụp hình.</a:t>
            </a:r>
            <a:endParaRPr lang="en-US" sz="3200"/>
          </a:p>
        </p:txBody>
      </p:sp>
    </p:spTree>
    <p:extLst>
      <p:ext uri="{BB962C8B-B14F-4D97-AF65-F5344CB8AC3E}">
        <p14:creationId xmlns:p14="http://schemas.microsoft.com/office/powerpoint/2010/main" val="389843005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b="1" smtClean="0">
                <a:solidFill>
                  <a:srgbClr val="FF0000"/>
                </a:solidFill>
                <a:effectLst>
                  <a:outerShdw blurRad="38100" dist="38100" dir="2700000" algn="tl">
                    <a:srgbClr val="000000">
                      <a:alpha val="43137"/>
                    </a:srgbClr>
                  </a:outerShdw>
                </a:effectLst>
              </a:rPr>
              <a:t>2.3 CHỨC NĂNG TÌM KIẾM</a:t>
            </a:r>
            <a:endParaRPr lang="en-US" sz="6000" b="1">
              <a:solidFill>
                <a:srgbClr val="FF000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1834516" y="1737360"/>
            <a:ext cx="2809546" cy="5015286"/>
          </a:xfrm>
          <a:prstGeom prst="rect">
            <a:avLst/>
          </a:prstGeom>
        </p:spPr>
      </p:pic>
      <p:sp>
        <p:nvSpPr>
          <p:cNvPr id="6" name="TextBox 5"/>
          <p:cNvSpPr txBox="1"/>
          <p:nvPr/>
        </p:nvSpPr>
        <p:spPr>
          <a:xfrm>
            <a:off x="5381297" y="1690688"/>
            <a:ext cx="5118538" cy="3539430"/>
          </a:xfrm>
          <a:prstGeom prst="rect">
            <a:avLst/>
          </a:prstGeom>
          <a:noFill/>
        </p:spPr>
        <p:txBody>
          <a:bodyPr wrap="square" rtlCol="0">
            <a:spAutoFit/>
          </a:bodyPr>
          <a:lstStyle/>
          <a:p>
            <a:r>
              <a:rPr lang="en-US" sz="3200" smtClean="0"/>
              <a:t>Chúng ta sẽ tìm kiếm dựa trên “Lớp”</a:t>
            </a:r>
          </a:p>
          <a:p>
            <a:endParaRPr lang="en-US" sz="3200"/>
          </a:p>
          <a:p>
            <a:endParaRPr lang="en-US" sz="3200" smtClean="0"/>
          </a:p>
          <a:p>
            <a:r>
              <a:rPr lang="en-US" sz="3200" smtClean="0"/>
              <a:t>Bạn chỉ cần chọn lớp, tất cả sinh viên của lớp đó sẽ hiển thị ListView bên dưới.</a:t>
            </a:r>
            <a:endParaRPr lang="en-US" sz="3200"/>
          </a:p>
        </p:txBody>
      </p:sp>
    </p:spTree>
    <p:extLst>
      <p:ext uri="{BB962C8B-B14F-4D97-AF65-F5344CB8AC3E}">
        <p14:creationId xmlns:p14="http://schemas.microsoft.com/office/powerpoint/2010/main" val="148986715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a:solidFill>
                  <a:srgbClr val="FF0000"/>
                </a:solidFill>
                <a:effectLst>
                  <a:outerShdw blurRad="38100" dist="38100" dir="2700000" algn="tl">
                    <a:srgbClr val="000000">
                      <a:alpha val="43137"/>
                    </a:srgbClr>
                  </a:outerShdw>
                </a:effectLst>
              </a:rPr>
              <a:t>3</a:t>
            </a:r>
            <a:r>
              <a:rPr lang="en-US" sz="6000" b="1" smtClean="0">
                <a:solidFill>
                  <a:srgbClr val="FF0000"/>
                </a:solidFill>
                <a:effectLst>
                  <a:outerShdw blurRad="38100" dist="38100" dir="2700000" algn="tl">
                    <a:srgbClr val="000000">
                      <a:alpha val="43137"/>
                    </a:srgbClr>
                  </a:outerShdw>
                </a:effectLst>
              </a:rPr>
              <a:t>. MÀN HÌNH THÔNG TIN SINH VIÊN</a:t>
            </a:r>
            <a:endParaRPr lang="en-US" sz="6000" b="1">
              <a:solidFill>
                <a:srgbClr val="FF0000"/>
              </a:solidFill>
              <a:effectLst>
                <a:outerShdw blurRad="38100" dist="38100" dir="2700000" algn="tl">
                  <a:srgbClr val="000000">
                    <a:alpha val="43137"/>
                  </a:srgbClr>
                </a:outerShdw>
              </a:effectLst>
            </a:endParaRPr>
          </a:p>
        </p:txBody>
      </p:sp>
      <p:pic>
        <p:nvPicPr>
          <p:cNvPr id="8" name="Content Placeholder 7"/>
          <p:cNvPicPr>
            <a:picLocks noGrp="1" noChangeAspect="1"/>
          </p:cNvPicPr>
          <p:nvPr>
            <p:ph idx="1"/>
          </p:nvPr>
        </p:nvPicPr>
        <p:blipFill>
          <a:blip r:embed="rId2"/>
          <a:stretch>
            <a:fillRect/>
          </a:stretch>
        </p:blipFill>
        <p:spPr>
          <a:xfrm>
            <a:off x="838199" y="1562866"/>
            <a:ext cx="3218793" cy="5070987"/>
          </a:xfrm>
          <a:prstGeom prst="rect">
            <a:avLst/>
          </a:prstGeom>
        </p:spPr>
      </p:pic>
      <p:sp>
        <p:nvSpPr>
          <p:cNvPr id="5" name="TextBox 4"/>
          <p:cNvSpPr txBox="1"/>
          <p:nvPr/>
        </p:nvSpPr>
        <p:spPr>
          <a:xfrm>
            <a:off x="4782207" y="1786758"/>
            <a:ext cx="6319345" cy="3416320"/>
          </a:xfrm>
          <a:prstGeom prst="rect">
            <a:avLst/>
          </a:prstGeom>
          <a:noFill/>
        </p:spPr>
        <p:txBody>
          <a:bodyPr wrap="square" rtlCol="0">
            <a:spAutoFit/>
          </a:bodyPr>
          <a:lstStyle/>
          <a:p>
            <a:r>
              <a:rPr lang="en-US" sz="3600" smtClean="0"/>
              <a:t>Màn hình sẽ hiển thị toàn bộ thông tin của sinh viên.</a:t>
            </a:r>
          </a:p>
          <a:p>
            <a:endParaRPr lang="en-US" sz="3600"/>
          </a:p>
          <a:p>
            <a:endParaRPr lang="en-US" sz="3600" smtClean="0"/>
          </a:p>
          <a:p>
            <a:r>
              <a:rPr lang="en-US" sz="3600" smtClean="0"/>
              <a:t>Chức năng update thông tin sinh viên.</a:t>
            </a:r>
            <a:endParaRPr lang="en-US" sz="3600"/>
          </a:p>
        </p:txBody>
      </p:sp>
      <p:pic>
        <p:nvPicPr>
          <p:cNvPr id="9" name="Picture 8"/>
          <p:cNvPicPr>
            <a:picLocks noChangeAspect="1"/>
          </p:cNvPicPr>
          <p:nvPr/>
        </p:nvPicPr>
        <p:blipFill>
          <a:blip r:embed="rId3"/>
          <a:stretch>
            <a:fillRect/>
          </a:stretch>
        </p:blipFill>
        <p:spPr>
          <a:xfrm>
            <a:off x="6171378" y="4611632"/>
            <a:ext cx="542925" cy="533400"/>
          </a:xfrm>
          <a:prstGeom prst="rect">
            <a:avLst/>
          </a:prstGeom>
        </p:spPr>
      </p:pic>
    </p:spTree>
    <p:extLst>
      <p:ext uri="{BB962C8B-B14F-4D97-AF65-F5344CB8AC3E}">
        <p14:creationId xmlns:p14="http://schemas.microsoft.com/office/powerpoint/2010/main" val="28501101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smtClean="0">
                <a:solidFill>
                  <a:srgbClr val="FF0000"/>
                </a:solidFill>
                <a:effectLst>
                  <a:outerShdw blurRad="38100" dist="38100" dir="2700000" algn="tl">
                    <a:srgbClr val="000000">
                      <a:alpha val="43137"/>
                    </a:srgbClr>
                  </a:outerShdw>
                </a:effectLst>
              </a:rPr>
              <a:t>3.1 CHỨC NĂNG UPDATE SINH VIÊN</a:t>
            </a:r>
            <a:endParaRPr lang="en-US" sz="5400">
              <a:solidFill>
                <a:srgbClr val="FF000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1097280" y="1737360"/>
            <a:ext cx="3315706" cy="5031302"/>
          </a:xfrm>
          <a:prstGeom prst="rect">
            <a:avLst/>
          </a:prstGeom>
        </p:spPr>
      </p:pic>
      <p:sp>
        <p:nvSpPr>
          <p:cNvPr id="5" name="TextBox 4"/>
          <p:cNvSpPr txBox="1"/>
          <p:nvPr/>
        </p:nvSpPr>
        <p:spPr>
          <a:xfrm>
            <a:off x="5759669" y="1668188"/>
            <a:ext cx="5097517" cy="3970318"/>
          </a:xfrm>
          <a:prstGeom prst="rect">
            <a:avLst/>
          </a:prstGeom>
          <a:noFill/>
        </p:spPr>
        <p:txBody>
          <a:bodyPr wrap="square" rtlCol="0">
            <a:spAutoFit/>
          </a:bodyPr>
          <a:lstStyle/>
          <a:p>
            <a:pPr algn="just"/>
            <a:r>
              <a:rPr lang="en-US" sz="3600" smtClean="0"/>
              <a:t>Các thông tin của sinh viên sẽ được hiển thị trong các trường tương ứng. Bạn chỉ việc chỉnh sửa các thông tin cần sửa và nhấn nút “LƯU” là được.</a:t>
            </a:r>
            <a:endParaRPr lang="en-US" sz="3600"/>
          </a:p>
        </p:txBody>
      </p:sp>
    </p:spTree>
    <p:extLst>
      <p:ext uri="{BB962C8B-B14F-4D97-AF65-F5344CB8AC3E}">
        <p14:creationId xmlns:p14="http://schemas.microsoft.com/office/powerpoint/2010/main" val="358589522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94568454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96</TotalTime>
  <Words>310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lpstr>
      <vt:lpstr>THUYẾT TRÌNH ĐỒ ÁN</vt:lpstr>
      <vt:lpstr>1. MÀN HÌNH ĐĂNG NHẬP</vt:lpstr>
      <vt:lpstr>2. MÀN HÌNH DANH SÁCH SINH VIÊN</vt:lpstr>
      <vt:lpstr>2.1 CHỨC NĂNG XÓA SINH VIÊN</vt:lpstr>
      <vt:lpstr>2.2 CHỨC NĂNG THÊM SINH VIÊN</vt:lpstr>
      <vt:lpstr>2.3 CHỨC NĂNG TÌM KIẾM</vt:lpstr>
      <vt:lpstr>3. MÀN HÌNH THÔNG TIN SINH VIÊN</vt:lpstr>
      <vt:lpstr>3.1 CHỨC NĂNG UPDATE SINH VIÊN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THUYẾT TRÌNH ĐỒ ÁN</dc:title>
  <dc:creator>Admin</dc:creator>
  <cp:lastModifiedBy>Admin</cp:lastModifiedBy>
  <cp:revision>11</cp:revision>
  <dcterms:created xsi:type="dcterms:W3CDTF">2019-05-17T04:11:53Z</dcterms:created>
  <dcterms:modified xsi:type="dcterms:W3CDTF">2019-05-17T06:29:11Z</dcterms:modified>
</cp:coreProperties>
</file>