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2" r:id="rId1"/>
  </p:sldMasterIdLst>
  <p:sldIdLst>
    <p:sldId id="256" r:id="rId2"/>
    <p:sldId id="257" r:id="rId3"/>
    <p:sldId id="258" r:id="rId4"/>
    <p:sldId id="261" r:id="rId5"/>
    <p:sldId id="260" r:id="rId6"/>
    <p:sldId id="262" r:id="rId7"/>
    <p:sldId id="263" r:id="rId8"/>
    <p:sldId id="334" r:id="rId9"/>
    <p:sldId id="264" r:id="rId10"/>
    <p:sldId id="332" r:id="rId11"/>
    <p:sldId id="265" r:id="rId12"/>
    <p:sldId id="266" r:id="rId13"/>
    <p:sldId id="267" r:id="rId14"/>
    <p:sldId id="335" r:id="rId15"/>
    <p:sldId id="268" r:id="rId16"/>
    <p:sldId id="269" r:id="rId17"/>
    <p:sldId id="270" r:id="rId18"/>
    <p:sldId id="272" r:id="rId19"/>
    <p:sldId id="271" r:id="rId20"/>
    <p:sldId id="273" r:id="rId21"/>
    <p:sldId id="274" r:id="rId22"/>
    <p:sldId id="275" r:id="rId23"/>
    <p:sldId id="276" r:id="rId24"/>
    <p:sldId id="277" r:id="rId25"/>
    <p:sldId id="278" r:id="rId26"/>
    <p:sldId id="279" r:id="rId27"/>
    <p:sldId id="280" r:id="rId28"/>
    <p:sldId id="281" r:id="rId29"/>
    <p:sldId id="282" r:id="rId30"/>
    <p:sldId id="284" r:id="rId31"/>
    <p:sldId id="285" r:id="rId32"/>
    <p:sldId id="286" r:id="rId33"/>
    <p:sldId id="287" r:id="rId34"/>
    <p:sldId id="288" r:id="rId35"/>
    <p:sldId id="289" r:id="rId36"/>
    <p:sldId id="290" r:id="rId37"/>
    <p:sldId id="291" r:id="rId38"/>
    <p:sldId id="292" r:id="rId39"/>
    <p:sldId id="293" r:id="rId40"/>
    <p:sldId id="303" r:id="rId41"/>
    <p:sldId id="304" r:id="rId42"/>
    <p:sldId id="305" r:id="rId43"/>
    <p:sldId id="306" r:id="rId44"/>
    <p:sldId id="307" r:id="rId45"/>
    <p:sldId id="295" r:id="rId46"/>
    <p:sldId id="294" r:id="rId47"/>
    <p:sldId id="297" r:id="rId48"/>
    <p:sldId id="298" r:id="rId49"/>
    <p:sldId id="299" r:id="rId50"/>
    <p:sldId id="300" r:id="rId51"/>
    <p:sldId id="301" r:id="rId52"/>
    <p:sldId id="302" r:id="rId53"/>
    <p:sldId id="308" r:id="rId54"/>
    <p:sldId id="309" r:id="rId55"/>
    <p:sldId id="336" r:id="rId56"/>
    <p:sldId id="310" r:id="rId57"/>
    <p:sldId id="311" r:id="rId58"/>
    <p:sldId id="312" r:id="rId59"/>
    <p:sldId id="313" r:id="rId60"/>
    <p:sldId id="314" r:id="rId61"/>
    <p:sldId id="316" r:id="rId62"/>
    <p:sldId id="315" r:id="rId63"/>
    <p:sldId id="317" r:id="rId64"/>
    <p:sldId id="318"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1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0EC8657C-5337-43B8-BB11-C5F8C5B73EF2}" type="datetimeFigureOut">
              <a:rPr lang="en-US" smtClean="0"/>
              <a:t>2022-08-11</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B999A43A-4475-49D8-BE21-5CA65E0AAF2B}"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36799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C8657C-5337-43B8-BB11-C5F8C5B73EF2}" type="datetimeFigureOut">
              <a:rPr lang="en-US" smtClean="0"/>
              <a:t>2022-08-11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99A43A-4475-49D8-BE21-5CA65E0AAF2B}" type="slidenum">
              <a:rPr lang="en-US" smtClean="0"/>
              <a:t>‹#›</a:t>
            </a:fld>
            <a:endParaRPr lang="en-US"/>
          </a:p>
        </p:txBody>
      </p:sp>
    </p:spTree>
    <p:extLst>
      <p:ext uri="{BB962C8B-B14F-4D97-AF65-F5344CB8AC3E}">
        <p14:creationId xmlns:p14="http://schemas.microsoft.com/office/powerpoint/2010/main" val="2343457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C8657C-5337-43B8-BB11-C5F8C5B73EF2}" type="datetimeFigureOut">
              <a:rPr lang="en-US" smtClean="0"/>
              <a:t>2022-08-11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99A43A-4475-49D8-BE21-5CA65E0AAF2B}" type="slidenum">
              <a:rPr lang="en-US" smtClean="0"/>
              <a:t>‹#›</a:t>
            </a:fld>
            <a:endParaRPr lang="en-US"/>
          </a:p>
        </p:txBody>
      </p:sp>
    </p:spTree>
    <p:extLst>
      <p:ext uri="{BB962C8B-B14F-4D97-AF65-F5344CB8AC3E}">
        <p14:creationId xmlns:p14="http://schemas.microsoft.com/office/powerpoint/2010/main" val="1027647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C8657C-5337-43B8-BB11-C5F8C5B73EF2}" type="datetimeFigureOut">
              <a:rPr lang="en-US" smtClean="0"/>
              <a:t>2022-08-11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99A43A-4475-49D8-BE21-5CA65E0AAF2B}" type="slidenum">
              <a:rPr lang="en-US" smtClean="0"/>
              <a:t>‹#›</a:t>
            </a:fld>
            <a:endParaRPr lang="en-US"/>
          </a:p>
        </p:txBody>
      </p:sp>
    </p:spTree>
    <p:extLst>
      <p:ext uri="{BB962C8B-B14F-4D97-AF65-F5344CB8AC3E}">
        <p14:creationId xmlns:p14="http://schemas.microsoft.com/office/powerpoint/2010/main" val="2919432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0EC8657C-5337-43B8-BB11-C5F8C5B73EF2}" type="datetimeFigureOut">
              <a:rPr lang="en-US" smtClean="0"/>
              <a:t>2022-08-11</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B999A43A-4475-49D8-BE21-5CA65E0AAF2B}"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71129635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C8657C-5337-43B8-BB11-C5F8C5B73EF2}" type="datetimeFigureOut">
              <a:rPr lang="en-US" smtClean="0"/>
              <a:t>2022-08-11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99A43A-4475-49D8-BE21-5CA65E0AAF2B}" type="slidenum">
              <a:rPr lang="en-US" smtClean="0"/>
              <a:t>‹#›</a:t>
            </a:fld>
            <a:endParaRPr lang="en-US"/>
          </a:p>
        </p:txBody>
      </p:sp>
    </p:spTree>
    <p:extLst>
      <p:ext uri="{BB962C8B-B14F-4D97-AF65-F5344CB8AC3E}">
        <p14:creationId xmlns:p14="http://schemas.microsoft.com/office/powerpoint/2010/main" val="413104812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C8657C-5337-43B8-BB11-C5F8C5B73EF2}" type="datetimeFigureOut">
              <a:rPr lang="en-US" smtClean="0"/>
              <a:t>2022-08-11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99A43A-4475-49D8-BE21-5CA65E0AAF2B}" type="slidenum">
              <a:rPr lang="en-US" smtClean="0"/>
              <a:t>‹#›</a:t>
            </a:fld>
            <a:endParaRPr lang="en-US"/>
          </a:p>
        </p:txBody>
      </p:sp>
    </p:spTree>
    <p:extLst>
      <p:ext uri="{BB962C8B-B14F-4D97-AF65-F5344CB8AC3E}">
        <p14:creationId xmlns:p14="http://schemas.microsoft.com/office/powerpoint/2010/main" val="139341558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C8657C-5337-43B8-BB11-C5F8C5B73EF2}" type="datetimeFigureOut">
              <a:rPr lang="en-US" smtClean="0"/>
              <a:t>2022-08-11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99A43A-4475-49D8-BE21-5CA65E0AAF2B}" type="slidenum">
              <a:rPr lang="en-US" smtClean="0"/>
              <a:t>‹#›</a:t>
            </a:fld>
            <a:endParaRPr lang="en-US"/>
          </a:p>
        </p:txBody>
      </p:sp>
    </p:spTree>
    <p:extLst>
      <p:ext uri="{BB962C8B-B14F-4D97-AF65-F5344CB8AC3E}">
        <p14:creationId xmlns:p14="http://schemas.microsoft.com/office/powerpoint/2010/main" val="3055249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C8657C-5337-43B8-BB11-C5F8C5B73EF2}" type="datetimeFigureOut">
              <a:rPr lang="en-US" smtClean="0"/>
              <a:t>2022-08-11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99A43A-4475-49D8-BE21-5CA65E0AAF2B}" type="slidenum">
              <a:rPr lang="en-US" smtClean="0"/>
              <a:t>‹#›</a:t>
            </a:fld>
            <a:endParaRPr lang="en-US"/>
          </a:p>
        </p:txBody>
      </p:sp>
    </p:spTree>
    <p:extLst>
      <p:ext uri="{BB962C8B-B14F-4D97-AF65-F5344CB8AC3E}">
        <p14:creationId xmlns:p14="http://schemas.microsoft.com/office/powerpoint/2010/main" val="3552376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0EC8657C-5337-43B8-BB11-C5F8C5B73EF2}" type="datetimeFigureOut">
              <a:rPr lang="en-US" smtClean="0"/>
              <a:t>2022-08-11</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B999A43A-4475-49D8-BE21-5CA65E0AAF2B}"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67954516"/>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0EC8657C-5337-43B8-BB11-C5F8C5B73EF2}" type="datetimeFigureOut">
              <a:rPr lang="en-US" smtClean="0"/>
              <a:t>2022-08-11</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B999A43A-4475-49D8-BE21-5CA65E0AAF2B}" type="slidenum">
              <a:rPr lang="en-US" smtClean="0"/>
              <a:t>‹#›</a:t>
            </a:fld>
            <a:endParaRPr lang="en-US"/>
          </a:p>
        </p:txBody>
      </p:sp>
    </p:spTree>
    <p:extLst>
      <p:ext uri="{BB962C8B-B14F-4D97-AF65-F5344CB8AC3E}">
        <p14:creationId xmlns:p14="http://schemas.microsoft.com/office/powerpoint/2010/main" val="3938850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0EC8657C-5337-43B8-BB11-C5F8C5B73EF2}" type="datetimeFigureOut">
              <a:rPr lang="en-US" smtClean="0"/>
              <a:t>2022-08-11</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B999A43A-4475-49D8-BE21-5CA65E0AAF2B}"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58559916"/>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spring.io/"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799CE0F-F827-4DBC-9BAB-53988DAA6768}"/>
              </a:ext>
            </a:extLst>
          </p:cNvPr>
          <p:cNvSpPr txBox="1"/>
          <p:nvPr/>
        </p:nvSpPr>
        <p:spPr>
          <a:xfrm>
            <a:off x="4119240" y="2601158"/>
            <a:ext cx="4341179" cy="1015663"/>
          </a:xfrm>
          <a:prstGeom prst="rect">
            <a:avLst/>
          </a:prstGeom>
          <a:noFill/>
        </p:spPr>
        <p:txBody>
          <a:bodyPr wrap="square" rtlCol="0">
            <a:spAutoFit/>
          </a:bodyPr>
          <a:lstStyle/>
          <a:p>
            <a:r>
              <a:rPr lang="en-US" sz="6000">
                <a:latin typeface="Arial" panose="020B0604020202020204" pitchFamily="34" charset="0"/>
                <a:cs typeface="Arial" panose="020B0604020202020204" pitchFamily="34" charset="0"/>
              </a:rPr>
              <a:t>Spring Boot</a:t>
            </a:r>
          </a:p>
        </p:txBody>
      </p:sp>
    </p:spTree>
    <p:extLst>
      <p:ext uri="{BB962C8B-B14F-4D97-AF65-F5344CB8AC3E}">
        <p14:creationId xmlns:p14="http://schemas.microsoft.com/office/powerpoint/2010/main" val="183616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ó thể là hình ảnh về 1 người">
            <a:extLst>
              <a:ext uri="{FF2B5EF4-FFF2-40B4-BE49-F238E27FC236}">
                <a16:creationId xmlns:a16="http://schemas.microsoft.com/office/drawing/2014/main" id="{646BD34C-30CD-5FAF-5690-A93DBC629E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3365" y="0"/>
            <a:ext cx="457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7D78EB8-11B3-E239-E1FF-9059FC5BF2A9}"/>
              </a:ext>
            </a:extLst>
          </p:cNvPr>
          <p:cNvSpPr txBox="1"/>
          <p:nvPr/>
        </p:nvSpPr>
        <p:spPr>
          <a:xfrm>
            <a:off x="10416989" y="6088559"/>
            <a:ext cx="2478660" cy="769441"/>
          </a:xfrm>
          <a:prstGeom prst="rect">
            <a:avLst/>
          </a:prstGeom>
          <a:noFill/>
        </p:spPr>
        <p:txBody>
          <a:bodyPr wrap="square" rtlCol="0">
            <a:spAutoFit/>
          </a:bodyPr>
          <a:lstStyle/>
          <a:p>
            <a:pPr marL="342900" indent="-342900" algn="l">
              <a:buFont typeface="Wingdings" panose="05000000000000000000" pitchFamily="2" charset="2"/>
              <a:buChar char="v"/>
            </a:pPr>
            <a:r>
              <a:rPr lang="en-US" sz="800" b="1" i="0" dirty="0" err="1">
                <a:solidFill>
                  <a:srgbClr val="495057"/>
                </a:solidFill>
                <a:effectLst/>
                <a:latin typeface="Arial" panose="020B0604020202020204" pitchFamily="34" charset="0"/>
                <a:cs typeface="Arial" panose="020B0604020202020204" pitchFamily="34" charset="0"/>
              </a:rPr>
              <a:t>Nhìn</a:t>
            </a:r>
            <a:r>
              <a:rPr lang="en-US" sz="800" b="1" i="0" dirty="0">
                <a:solidFill>
                  <a:srgbClr val="495057"/>
                </a:solidFill>
                <a:effectLst/>
                <a:latin typeface="Arial" panose="020B0604020202020204" pitchFamily="34" charset="0"/>
                <a:cs typeface="Arial" panose="020B0604020202020204" pitchFamily="34" charset="0"/>
              </a:rPr>
              <a:t> </a:t>
            </a:r>
            <a:r>
              <a:rPr lang="en-US" sz="800" b="1" i="0" dirty="0" err="1">
                <a:solidFill>
                  <a:srgbClr val="495057"/>
                </a:solidFill>
                <a:effectLst/>
                <a:latin typeface="Arial" panose="020B0604020202020204" pitchFamily="34" charset="0"/>
                <a:cs typeface="Arial" panose="020B0604020202020204" pitchFamily="34" charset="0"/>
              </a:rPr>
              <a:t>bên</a:t>
            </a:r>
            <a:r>
              <a:rPr lang="en-US" sz="800" b="1" i="0" dirty="0">
                <a:solidFill>
                  <a:srgbClr val="495057"/>
                </a:solidFill>
                <a:effectLst/>
                <a:latin typeface="Arial" panose="020B0604020202020204" pitchFamily="34" charset="0"/>
                <a:cs typeface="Arial" panose="020B0604020202020204" pitchFamily="34" charset="0"/>
              </a:rPr>
              <a:t> </a:t>
            </a:r>
            <a:r>
              <a:rPr lang="en-US" sz="800" b="1" i="0" dirty="0" err="1">
                <a:solidFill>
                  <a:srgbClr val="495057"/>
                </a:solidFill>
                <a:effectLst/>
                <a:latin typeface="Arial" panose="020B0604020202020204" pitchFamily="34" charset="0"/>
                <a:cs typeface="Arial" panose="020B0604020202020204" pitchFamily="34" charset="0"/>
              </a:rPr>
              <a:t>này</a:t>
            </a:r>
            <a:r>
              <a:rPr lang="en-US" sz="800" b="1" i="0" dirty="0">
                <a:solidFill>
                  <a:srgbClr val="495057"/>
                </a:solidFill>
                <a:effectLst/>
                <a:latin typeface="Arial" panose="020B0604020202020204" pitchFamily="34" charset="0"/>
                <a:cs typeface="Arial" panose="020B0604020202020204" pitchFamily="34" charset="0"/>
              </a:rPr>
              <a:t> </a:t>
            </a:r>
            <a:r>
              <a:rPr lang="en-US" sz="800" b="1" i="0" dirty="0" err="1">
                <a:solidFill>
                  <a:srgbClr val="495057"/>
                </a:solidFill>
                <a:effectLst/>
                <a:latin typeface="Arial" panose="020B0604020202020204" pitchFamily="34" charset="0"/>
                <a:cs typeface="Arial" panose="020B0604020202020204" pitchFamily="34" charset="0"/>
              </a:rPr>
              <a:t>này</a:t>
            </a:r>
            <a:endParaRPr lang="en-US" sz="800" b="0" i="0" dirty="0">
              <a:solidFill>
                <a:srgbClr val="495057"/>
              </a:solidFill>
              <a:effectLst/>
              <a:latin typeface="Arial" panose="020B0604020202020204" pitchFamily="34" charset="0"/>
              <a:cs typeface="Arial" panose="020B0604020202020204" pitchFamily="34" charset="0"/>
            </a:endParaRPr>
          </a:p>
          <a:p>
            <a:pPr algn="l"/>
            <a:endParaRPr lang="en-US" sz="400" dirty="0">
              <a:solidFill>
                <a:srgbClr val="495057"/>
              </a:solidFill>
              <a:latin typeface="Arial" panose="020B0604020202020204" pitchFamily="34" charset="0"/>
              <a:cs typeface="Arial" panose="020B0604020202020204" pitchFamily="34" charset="0"/>
            </a:endParaRPr>
          </a:p>
          <a:p>
            <a:pPr algn="l"/>
            <a:endParaRPr lang="en-US" sz="800" b="0" i="0" dirty="0">
              <a:solidFill>
                <a:srgbClr val="495057"/>
              </a:solidFill>
              <a:effectLst/>
              <a:latin typeface="Arial" panose="020B0604020202020204" pitchFamily="34" charset="0"/>
              <a:cs typeface="Arial" panose="020B0604020202020204" pitchFamily="34" charset="0"/>
            </a:endParaRPr>
          </a:p>
          <a:p>
            <a:pPr algn="l"/>
            <a:endParaRPr lang="en-US" sz="800" dirty="0">
              <a:solidFill>
                <a:srgbClr val="495057"/>
              </a:solidFill>
              <a:latin typeface="Arial" panose="020B0604020202020204" pitchFamily="34" charset="0"/>
              <a:cs typeface="Arial" panose="020B0604020202020204" pitchFamily="34" charset="0"/>
            </a:endParaRPr>
          </a:p>
          <a:p>
            <a:pPr marL="342900" indent="-342900" algn="l">
              <a:buFont typeface="Symbol" panose="05050102010706020507" pitchFamily="18" charset="2"/>
              <a:buChar char="Þ"/>
            </a:pPr>
            <a:r>
              <a:rPr lang="en-US" sz="800" b="0" i="0" dirty="0" err="1">
                <a:solidFill>
                  <a:srgbClr val="FF0000"/>
                </a:solidFill>
                <a:effectLst/>
                <a:latin typeface="Arial" panose="020B0604020202020204" pitchFamily="34" charset="0"/>
                <a:cs typeface="Arial" panose="020B0604020202020204" pitchFamily="34" charset="0"/>
              </a:rPr>
              <a:t>Ví</a:t>
            </a:r>
            <a:r>
              <a:rPr lang="en-US" sz="800" b="0" i="0" dirty="0">
                <a:solidFill>
                  <a:srgbClr val="FF0000"/>
                </a:solidFill>
                <a:effectLst/>
                <a:latin typeface="Arial" panose="020B0604020202020204" pitchFamily="34" charset="0"/>
                <a:cs typeface="Arial" panose="020B0604020202020204" pitchFamily="34" charset="0"/>
              </a:rPr>
              <a:t> </a:t>
            </a:r>
            <a:r>
              <a:rPr lang="en-US" sz="800" b="0" i="0" dirty="0" err="1">
                <a:solidFill>
                  <a:srgbClr val="FF0000"/>
                </a:solidFill>
                <a:effectLst/>
                <a:latin typeface="Arial" panose="020B0604020202020204" pitchFamily="34" charset="0"/>
                <a:cs typeface="Arial" panose="020B0604020202020204" pitchFamily="34" charset="0"/>
              </a:rPr>
              <a:t>dụ</a:t>
            </a:r>
            <a:r>
              <a:rPr lang="en-US" sz="800" b="0" i="0" dirty="0">
                <a:solidFill>
                  <a:srgbClr val="FF0000"/>
                </a:solidFill>
                <a:effectLst/>
                <a:latin typeface="Arial" panose="020B0604020202020204" pitchFamily="34" charset="0"/>
                <a:cs typeface="Arial" panose="020B0604020202020204" pitchFamily="34" charset="0"/>
              </a:rPr>
              <a:t> </a:t>
            </a:r>
            <a:r>
              <a:rPr lang="en-US" sz="800" b="0" i="0" dirty="0" err="1">
                <a:solidFill>
                  <a:srgbClr val="FF0000"/>
                </a:solidFill>
                <a:effectLst/>
                <a:latin typeface="Arial" panose="020B0604020202020204" pitchFamily="34" charset="0"/>
                <a:cs typeface="Arial" panose="020B0604020202020204" pitchFamily="34" charset="0"/>
              </a:rPr>
              <a:t>về</a:t>
            </a:r>
            <a:r>
              <a:rPr lang="en-US" sz="800" b="0" i="0" dirty="0">
                <a:solidFill>
                  <a:srgbClr val="FF0000"/>
                </a:solidFill>
                <a:effectLst/>
                <a:latin typeface="Arial" panose="020B0604020202020204" pitchFamily="34" charset="0"/>
                <a:cs typeface="Arial" panose="020B0604020202020204" pitchFamily="34" charset="0"/>
              </a:rPr>
              <a:t> DI…</a:t>
            </a:r>
          </a:p>
          <a:p>
            <a:pPr algn="l"/>
            <a:endParaRPr lang="vi-VN" sz="800" b="0" i="0" dirty="0">
              <a:solidFill>
                <a:srgbClr val="495057"/>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60684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3029869" y="83086"/>
            <a:ext cx="7310014" cy="830997"/>
          </a:xfrm>
          <a:prstGeom prst="rect">
            <a:avLst/>
          </a:prstGeom>
          <a:noFill/>
        </p:spPr>
        <p:txBody>
          <a:bodyPr wrap="none" rtlCol="0">
            <a:spAutoFit/>
          </a:bodyPr>
          <a:lstStyle/>
          <a:p>
            <a:r>
              <a:rPr lang="en-US" sz="4800">
                <a:solidFill>
                  <a:srgbClr val="00B050"/>
                </a:solidFill>
                <a:latin typeface="Arial" panose="020B0604020202020204" pitchFamily="34" charset="0"/>
                <a:cs typeface="Arial" panose="020B0604020202020204" pitchFamily="34" charset="0"/>
              </a:rPr>
              <a:t>Dependency Injection (DI)</a:t>
            </a:r>
          </a:p>
        </p:txBody>
      </p:sp>
      <p:sp>
        <p:nvSpPr>
          <p:cNvPr id="2" name="TextBox 1">
            <a:extLst>
              <a:ext uri="{FF2B5EF4-FFF2-40B4-BE49-F238E27FC236}">
                <a16:creationId xmlns:a16="http://schemas.microsoft.com/office/drawing/2014/main" id="{69E5A68A-D535-4627-B203-087A7D670C86}"/>
              </a:ext>
            </a:extLst>
          </p:cNvPr>
          <p:cNvSpPr txBox="1"/>
          <p:nvPr/>
        </p:nvSpPr>
        <p:spPr>
          <a:xfrm>
            <a:off x="1882066" y="1091953"/>
            <a:ext cx="9434249" cy="5632311"/>
          </a:xfrm>
          <a:prstGeom prst="rect">
            <a:avLst/>
          </a:prstGeom>
          <a:noFill/>
        </p:spPr>
        <p:txBody>
          <a:bodyPr wrap="none" rtlCol="0">
            <a:spAutoFit/>
          </a:bodyPr>
          <a:lstStyle/>
          <a:p>
            <a:pPr marL="342900" indent="-342900" algn="l">
              <a:lnSpc>
                <a:spcPct val="150000"/>
              </a:lnSpc>
              <a:buFont typeface="Wingdings" panose="05000000000000000000" pitchFamily="2" charset="2"/>
              <a:buChar char="v"/>
            </a:pPr>
            <a:r>
              <a:rPr lang="en-US" sz="2000" b="0" i="1" dirty="0">
                <a:solidFill>
                  <a:srgbClr val="6E7687"/>
                </a:solidFill>
                <a:effectLst/>
                <a:latin typeface="Source Sans Pro" panose="020B0503030403020204" pitchFamily="34" charset="0"/>
              </a:rPr>
              <a:t>Dependency Injection is a design pattern, ...</a:t>
            </a:r>
          </a:p>
          <a:p>
            <a:pPr marL="342900" indent="-342900" algn="l">
              <a:lnSpc>
                <a:spcPct val="150000"/>
              </a:lnSpc>
              <a:buFont typeface="Wingdings" panose="05000000000000000000" pitchFamily="2" charset="2"/>
              <a:buChar char="v"/>
            </a:pPr>
            <a:r>
              <a:rPr lang="en-US" sz="2000" b="1" dirty="0">
                <a:solidFill>
                  <a:srgbClr val="495057"/>
                </a:solidFill>
                <a:latin typeface="Arial" panose="020B0604020202020204" pitchFamily="34" charset="0"/>
                <a:cs typeface="Arial" panose="020B0604020202020204" pitchFamily="34" charset="0"/>
              </a:rPr>
              <a:t>N</a:t>
            </a:r>
            <a:r>
              <a:rPr lang="vi-VN" sz="2000" b="1" i="0" dirty="0">
                <a:solidFill>
                  <a:srgbClr val="495057"/>
                </a:solidFill>
                <a:effectLst/>
                <a:latin typeface="Arial" panose="020B0604020202020204" pitchFamily="34" charset="0"/>
                <a:cs typeface="Arial" panose="020B0604020202020204" pitchFamily="34" charset="0"/>
              </a:rPr>
              <a:t>ôm na</a:t>
            </a:r>
            <a:r>
              <a:rPr lang="vi-VN" sz="2000" b="0" i="0" dirty="0">
                <a:solidFill>
                  <a:srgbClr val="495057"/>
                </a:solidFill>
                <a:effectLst/>
                <a:latin typeface="Arial" panose="020B0604020202020204" pitchFamily="34" charset="0"/>
                <a:cs typeface="Arial" panose="020B0604020202020204" pitchFamily="34" charset="0"/>
              </a:rPr>
              <a:t> nó là một phương pháp lập trình, </a:t>
            </a:r>
            <a:endParaRPr lang="en-US" sz="2000" b="0" i="0" dirty="0">
              <a:solidFill>
                <a:srgbClr val="495057"/>
              </a:solidFill>
              <a:effectLst/>
              <a:latin typeface="Arial" panose="020B0604020202020204" pitchFamily="34" charset="0"/>
              <a:cs typeface="Arial" panose="020B0604020202020204" pitchFamily="34" charset="0"/>
            </a:endParaRPr>
          </a:p>
          <a:p>
            <a:pPr marL="342900" indent="-342900" algn="l">
              <a:lnSpc>
                <a:spcPct val="150000"/>
              </a:lnSpc>
              <a:buFont typeface="Wingdings" panose="05000000000000000000" pitchFamily="2" charset="2"/>
              <a:buChar char="v"/>
            </a:pPr>
            <a:r>
              <a:rPr lang="en-US" sz="2000" dirty="0">
                <a:solidFill>
                  <a:srgbClr val="495057"/>
                </a:solidFill>
                <a:latin typeface="Arial" panose="020B0604020202020204" pitchFamily="34" charset="0"/>
                <a:cs typeface="Arial" panose="020B0604020202020204" pitchFamily="34" charset="0"/>
              </a:rPr>
              <a:t>L</a:t>
            </a:r>
            <a:r>
              <a:rPr lang="vi-VN" sz="2000" b="0" i="0" dirty="0">
                <a:solidFill>
                  <a:srgbClr val="495057"/>
                </a:solidFill>
                <a:effectLst/>
                <a:latin typeface="Arial" panose="020B0604020202020204" pitchFamily="34" charset="0"/>
                <a:cs typeface="Arial" panose="020B0604020202020204" pitchFamily="34" charset="0"/>
              </a:rPr>
              <a:t>à một thiết kế để bạn có được hiệu quả cao hơn khi code.</a:t>
            </a:r>
            <a:endParaRPr lang="en-US" sz="2000" b="0" i="0" dirty="0">
              <a:solidFill>
                <a:srgbClr val="495057"/>
              </a:solidFill>
              <a:effectLst/>
              <a:latin typeface="Arial" panose="020B0604020202020204" pitchFamily="34" charset="0"/>
              <a:cs typeface="Arial" panose="020B0604020202020204" pitchFamily="34" charset="0"/>
            </a:endParaRPr>
          </a:p>
          <a:p>
            <a:pPr marL="342900" indent="-342900" algn="l">
              <a:lnSpc>
                <a:spcPct val="150000"/>
              </a:lnSpc>
              <a:buFont typeface="Wingdings" panose="05000000000000000000" pitchFamily="2" charset="2"/>
              <a:buChar char="v"/>
            </a:pPr>
            <a:r>
              <a:rPr lang="en-US" sz="2000" dirty="0" err="1">
                <a:solidFill>
                  <a:srgbClr val="495057"/>
                </a:solidFill>
                <a:latin typeface="Arial" panose="020B0604020202020204" pitchFamily="34" charset="0"/>
                <a:cs typeface="Arial" panose="020B0604020202020204" pitchFamily="34" charset="0"/>
              </a:rPr>
              <a:t>Vấn</a:t>
            </a:r>
            <a:r>
              <a:rPr lang="en-US" sz="2000" dirty="0">
                <a:solidFill>
                  <a:srgbClr val="495057"/>
                </a:solidFill>
                <a:latin typeface="Arial" panose="020B0604020202020204" pitchFamily="34" charset="0"/>
                <a:cs typeface="Arial" panose="020B0604020202020204" pitchFamily="34" charset="0"/>
              </a:rPr>
              <a:t> </a:t>
            </a:r>
            <a:r>
              <a:rPr lang="en-US" sz="2000" dirty="0" err="1">
                <a:solidFill>
                  <a:srgbClr val="495057"/>
                </a:solidFill>
                <a:latin typeface="Arial" panose="020B0604020202020204" pitchFamily="34" charset="0"/>
                <a:cs typeface="Arial" panose="020B0604020202020204" pitchFamily="34" charset="0"/>
              </a:rPr>
              <a:t>đề</a:t>
            </a:r>
            <a:r>
              <a:rPr lang="en-US" sz="2000" dirty="0">
                <a:solidFill>
                  <a:srgbClr val="495057"/>
                </a:solidFill>
                <a:latin typeface="Arial" panose="020B0604020202020204" pitchFamily="34" charset="0"/>
                <a:cs typeface="Arial" panose="020B0604020202020204" pitchFamily="34" charset="0"/>
              </a:rPr>
              <a:t>:</a:t>
            </a:r>
          </a:p>
          <a:p>
            <a:pPr marL="800100" lvl="1" indent="-342900">
              <a:lnSpc>
                <a:spcPct val="150000"/>
              </a:lnSpc>
              <a:buFont typeface="Arial" panose="020B0604020202020204" pitchFamily="34" charset="0"/>
              <a:buChar char="•"/>
            </a:pPr>
            <a:r>
              <a:rPr lang="en-US" sz="2000" b="0" i="0" dirty="0" err="1">
                <a:solidFill>
                  <a:srgbClr val="495057"/>
                </a:solidFill>
                <a:effectLst/>
                <a:latin typeface="Arial" panose="020B0604020202020204" pitchFamily="34" charset="0"/>
                <a:cs typeface="Arial" panose="020B0604020202020204" pitchFamily="34" charset="0"/>
              </a:rPr>
              <a:t>Các</a:t>
            </a:r>
            <a:r>
              <a:rPr lang="en-US" sz="2000" b="0" i="0" dirty="0">
                <a:solidFill>
                  <a:srgbClr val="495057"/>
                </a:solidFill>
                <a:effectLst/>
                <a:latin typeface="Arial" panose="020B0604020202020204" pitchFamily="34" charset="0"/>
                <a:cs typeface="Arial" panose="020B0604020202020204" pitchFamily="34" charset="0"/>
              </a:rPr>
              <a:t> class </a:t>
            </a:r>
            <a:r>
              <a:rPr lang="en-US" sz="2000" b="0" i="0" dirty="0" err="1">
                <a:solidFill>
                  <a:srgbClr val="495057"/>
                </a:solidFill>
                <a:effectLst/>
                <a:latin typeface="Arial" panose="020B0604020202020204" pitchFamily="34" charset="0"/>
                <a:cs typeface="Arial" panose="020B0604020202020204" pitchFamily="34" charset="0"/>
              </a:rPr>
              <a:t>không</a:t>
            </a:r>
            <a:r>
              <a:rPr lang="en-US" sz="2000" b="0" i="0" dirty="0">
                <a:solidFill>
                  <a:srgbClr val="495057"/>
                </a:solidFill>
                <a:effectLst/>
                <a:latin typeface="Arial" panose="020B0604020202020204" pitchFamily="34" charset="0"/>
                <a:cs typeface="Arial" panose="020B0604020202020204" pitchFamily="34" charset="0"/>
              </a:rPr>
              <a:t> </a:t>
            </a:r>
            <a:r>
              <a:rPr lang="en-US" sz="2000" b="0" i="0" dirty="0" err="1">
                <a:solidFill>
                  <a:srgbClr val="495057"/>
                </a:solidFill>
                <a:effectLst/>
                <a:latin typeface="Arial" panose="020B0604020202020204" pitchFamily="34" charset="0"/>
                <a:cs typeface="Arial" panose="020B0604020202020204" pitchFamily="34" charset="0"/>
              </a:rPr>
              <a:t>nên</a:t>
            </a:r>
            <a:r>
              <a:rPr lang="en-US" sz="2000" b="0" i="0" dirty="0">
                <a:solidFill>
                  <a:srgbClr val="495057"/>
                </a:solidFill>
                <a:effectLst/>
                <a:latin typeface="Arial" panose="020B0604020202020204" pitchFamily="34" charset="0"/>
                <a:cs typeface="Arial" panose="020B0604020202020204" pitchFamily="34" charset="0"/>
              </a:rPr>
              <a:t> </a:t>
            </a:r>
            <a:r>
              <a:rPr lang="en-US" sz="2000" b="0" i="0" dirty="0" err="1">
                <a:solidFill>
                  <a:srgbClr val="495057"/>
                </a:solidFill>
                <a:effectLst/>
                <a:latin typeface="Arial" panose="020B0604020202020204" pitchFamily="34" charset="0"/>
                <a:cs typeface="Arial" panose="020B0604020202020204" pitchFamily="34" charset="0"/>
              </a:rPr>
              <a:t>phụ</a:t>
            </a:r>
            <a:r>
              <a:rPr lang="en-US" sz="2000" b="0" i="0" dirty="0">
                <a:solidFill>
                  <a:srgbClr val="495057"/>
                </a:solidFill>
                <a:effectLst/>
                <a:latin typeface="Arial" panose="020B0604020202020204" pitchFamily="34" charset="0"/>
                <a:cs typeface="Arial" panose="020B0604020202020204" pitchFamily="34" charset="0"/>
              </a:rPr>
              <a:t> </a:t>
            </a:r>
            <a:r>
              <a:rPr lang="en-US" sz="2000" b="0" i="0" dirty="0" err="1">
                <a:solidFill>
                  <a:srgbClr val="495057"/>
                </a:solidFill>
                <a:effectLst/>
                <a:latin typeface="Arial" panose="020B0604020202020204" pitchFamily="34" charset="0"/>
                <a:cs typeface="Arial" panose="020B0604020202020204" pitchFamily="34" charset="0"/>
              </a:rPr>
              <a:t>thuộc</a:t>
            </a:r>
            <a:r>
              <a:rPr lang="en-US" sz="2000" b="0" i="0" dirty="0">
                <a:solidFill>
                  <a:srgbClr val="495057"/>
                </a:solidFill>
                <a:effectLst/>
                <a:latin typeface="Arial" panose="020B0604020202020204" pitchFamily="34" charset="0"/>
                <a:cs typeface="Arial" panose="020B0604020202020204" pitchFamily="34" charset="0"/>
              </a:rPr>
              <a:t> </a:t>
            </a:r>
            <a:r>
              <a:rPr lang="en-US" sz="2000" b="0" i="0" dirty="0" err="1">
                <a:solidFill>
                  <a:srgbClr val="495057"/>
                </a:solidFill>
                <a:effectLst/>
                <a:latin typeface="Arial" panose="020B0604020202020204" pitchFamily="34" charset="0"/>
                <a:cs typeface="Arial" panose="020B0604020202020204" pitchFamily="34" charset="0"/>
              </a:rPr>
              <a:t>vào</a:t>
            </a:r>
            <a:r>
              <a:rPr lang="en-US" sz="2000" b="0" i="0" dirty="0">
                <a:solidFill>
                  <a:srgbClr val="495057"/>
                </a:solidFill>
                <a:effectLst/>
                <a:latin typeface="Arial" panose="020B0604020202020204" pitchFamily="34" charset="0"/>
                <a:cs typeface="Arial" panose="020B0604020202020204" pitchFamily="34" charset="0"/>
              </a:rPr>
              <a:t> </a:t>
            </a:r>
            <a:r>
              <a:rPr lang="en-US" sz="2000" b="0" i="0" dirty="0" err="1">
                <a:solidFill>
                  <a:srgbClr val="495057"/>
                </a:solidFill>
                <a:effectLst/>
                <a:latin typeface="Arial" panose="020B0604020202020204" pitchFamily="34" charset="0"/>
                <a:cs typeface="Arial" panose="020B0604020202020204" pitchFamily="34" charset="0"/>
              </a:rPr>
              <a:t>các</a:t>
            </a:r>
            <a:r>
              <a:rPr lang="en-US" sz="2000" b="0" i="0" dirty="0">
                <a:solidFill>
                  <a:srgbClr val="495057"/>
                </a:solidFill>
                <a:effectLst/>
                <a:latin typeface="Arial" panose="020B0604020202020204" pitchFamily="34" charset="0"/>
                <a:cs typeface="Arial" panose="020B0604020202020204" pitchFamily="34" charset="0"/>
              </a:rPr>
              <a:t> </a:t>
            </a:r>
            <a:r>
              <a:rPr lang="en-US" sz="2000" b="0" i="0" dirty="0" err="1">
                <a:solidFill>
                  <a:srgbClr val="495057"/>
                </a:solidFill>
                <a:effectLst/>
                <a:latin typeface="Arial" panose="020B0604020202020204" pitchFamily="34" charset="0"/>
                <a:cs typeface="Arial" panose="020B0604020202020204" pitchFamily="34" charset="0"/>
              </a:rPr>
              <a:t>kế</a:t>
            </a:r>
            <a:r>
              <a:rPr lang="en-US" sz="2000" b="0" i="0" dirty="0">
                <a:solidFill>
                  <a:srgbClr val="495057"/>
                </a:solidFill>
                <a:effectLst/>
                <a:latin typeface="Arial" panose="020B0604020202020204" pitchFamily="34" charset="0"/>
                <a:cs typeface="Arial" panose="020B0604020202020204" pitchFamily="34" charset="0"/>
              </a:rPr>
              <a:t> </a:t>
            </a:r>
            <a:r>
              <a:rPr lang="en-US" sz="2000" b="0" i="0" dirty="0" err="1">
                <a:solidFill>
                  <a:srgbClr val="495057"/>
                </a:solidFill>
                <a:effectLst/>
                <a:latin typeface="Arial" panose="020B0604020202020204" pitchFamily="34" charset="0"/>
                <a:cs typeface="Arial" panose="020B0604020202020204" pitchFamily="34" charset="0"/>
              </a:rPr>
              <a:t>thừa</a:t>
            </a:r>
            <a:r>
              <a:rPr lang="en-US" sz="2000" b="0" i="0" dirty="0">
                <a:solidFill>
                  <a:srgbClr val="495057"/>
                </a:solidFill>
                <a:effectLst/>
                <a:latin typeface="Arial" panose="020B0604020202020204" pitchFamily="34" charset="0"/>
                <a:cs typeface="Arial" panose="020B0604020202020204" pitchFamily="34" charset="0"/>
              </a:rPr>
              <a:t> </a:t>
            </a:r>
            <a:r>
              <a:rPr lang="en-US" sz="2000" b="0" i="0" dirty="0" err="1">
                <a:solidFill>
                  <a:srgbClr val="495057"/>
                </a:solidFill>
                <a:effectLst/>
                <a:latin typeface="Arial" panose="020B0604020202020204" pitchFamily="34" charset="0"/>
                <a:cs typeface="Arial" panose="020B0604020202020204" pitchFamily="34" charset="0"/>
              </a:rPr>
              <a:t>cấp</a:t>
            </a:r>
            <a:r>
              <a:rPr lang="en-US" sz="2000" b="0" i="0" dirty="0">
                <a:solidFill>
                  <a:srgbClr val="495057"/>
                </a:solidFill>
                <a:effectLst/>
                <a:latin typeface="Arial" panose="020B0604020202020204" pitchFamily="34" charset="0"/>
                <a:cs typeface="Arial" panose="020B0604020202020204" pitchFamily="34" charset="0"/>
              </a:rPr>
              <a:t> </a:t>
            </a:r>
            <a:r>
              <a:rPr lang="en-US" sz="2000" b="0" i="0" dirty="0" err="1">
                <a:solidFill>
                  <a:srgbClr val="495057"/>
                </a:solidFill>
                <a:effectLst/>
                <a:latin typeface="Arial" panose="020B0604020202020204" pitchFamily="34" charset="0"/>
                <a:cs typeface="Arial" panose="020B0604020202020204" pitchFamily="34" charset="0"/>
              </a:rPr>
              <a:t>thấp</a:t>
            </a:r>
            <a:r>
              <a:rPr lang="en-US" sz="2000" b="0" i="0" dirty="0">
                <a:solidFill>
                  <a:srgbClr val="495057"/>
                </a:solidFill>
                <a:effectLst/>
                <a:latin typeface="Arial" panose="020B0604020202020204" pitchFamily="34" charset="0"/>
                <a:cs typeface="Arial" panose="020B0604020202020204" pitchFamily="34" charset="0"/>
              </a:rPr>
              <a:t>,</a:t>
            </a:r>
          </a:p>
          <a:p>
            <a:pPr marL="800100" lvl="1" indent="-342900">
              <a:lnSpc>
                <a:spcPct val="150000"/>
              </a:lnSpc>
              <a:buFont typeface="Arial" panose="020B0604020202020204" pitchFamily="34" charset="0"/>
              <a:buChar char="•"/>
            </a:pPr>
            <a:r>
              <a:rPr lang="en-US" sz="2000" b="0" i="0" dirty="0">
                <a:solidFill>
                  <a:srgbClr val="495057"/>
                </a:solidFill>
                <a:effectLst/>
                <a:latin typeface="Arial" panose="020B0604020202020204" pitchFamily="34" charset="0"/>
                <a:cs typeface="Arial" panose="020B0604020202020204" pitchFamily="34" charset="0"/>
              </a:rPr>
              <a:t> </a:t>
            </a:r>
            <a:r>
              <a:rPr lang="en-US" sz="2000" b="0" i="0" dirty="0" err="1">
                <a:solidFill>
                  <a:srgbClr val="495057"/>
                </a:solidFill>
                <a:effectLst/>
                <a:latin typeface="Arial" panose="020B0604020202020204" pitchFamily="34" charset="0"/>
                <a:cs typeface="Arial" panose="020B0604020202020204" pitchFamily="34" charset="0"/>
              </a:rPr>
              <a:t>mà</a:t>
            </a:r>
            <a:r>
              <a:rPr lang="en-US" sz="2000" b="0" i="0" dirty="0">
                <a:solidFill>
                  <a:srgbClr val="495057"/>
                </a:solidFill>
                <a:effectLst/>
                <a:latin typeface="Arial" panose="020B0604020202020204" pitchFamily="34" charset="0"/>
                <a:cs typeface="Arial" panose="020B0604020202020204" pitchFamily="34" charset="0"/>
              </a:rPr>
              <a:t> </a:t>
            </a:r>
            <a:r>
              <a:rPr lang="en-US" sz="2000" b="0" i="0" dirty="0" err="1">
                <a:solidFill>
                  <a:srgbClr val="495057"/>
                </a:solidFill>
                <a:effectLst/>
                <a:latin typeface="Arial" panose="020B0604020202020204" pitchFamily="34" charset="0"/>
                <a:cs typeface="Arial" panose="020B0604020202020204" pitchFamily="34" charset="0"/>
              </a:rPr>
              <a:t>nên</a:t>
            </a:r>
            <a:r>
              <a:rPr lang="en-US" sz="2000" b="0" i="0" dirty="0">
                <a:solidFill>
                  <a:srgbClr val="495057"/>
                </a:solidFill>
                <a:effectLst/>
                <a:latin typeface="Arial" panose="020B0604020202020204" pitchFamily="34" charset="0"/>
                <a:cs typeface="Arial" panose="020B0604020202020204" pitchFamily="34" charset="0"/>
              </a:rPr>
              <a:t> </a:t>
            </a:r>
            <a:r>
              <a:rPr lang="en-US" sz="2000" b="0" i="0" dirty="0" err="1">
                <a:solidFill>
                  <a:srgbClr val="495057"/>
                </a:solidFill>
                <a:effectLst/>
                <a:latin typeface="Arial" panose="020B0604020202020204" pitchFamily="34" charset="0"/>
                <a:cs typeface="Arial" panose="020B0604020202020204" pitchFamily="34" charset="0"/>
              </a:rPr>
              <a:t>phụ</a:t>
            </a:r>
            <a:r>
              <a:rPr lang="en-US" sz="2000" b="0" i="0" dirty="0">
                <a:solidFill>
                  <a:srgbClr val="495057"/>
                </a:solidFill>
                <a:effectLst/>
                <a:latin typeface="Arial" panose="020B0604020202020204" pitchFamily="34" charset="0"/>
                <a:cs typeface="Arial" panose="020B0604020202020204" pitchFamily="34" charset="0"/>
              </a:rPr>
              <a:t> </a:t>
            </a:r>
            <a:r>
              <a:rPr lang="en-US" sz="2000" b="0" i="0" dirty="0" err="1">
                <a:solidFill>
                  <a:srgbClr val="495057"/>
                </a:solidFill>
                <a:effectLst/>
                <a:latin typeface="Arial" panose="020B0604020202020204" pitchFamily="34" charset="0"/>
                <a:cs typeface="Arial" panose="020B0604020202020204" pitchFamily="34" charset="0"/>
              </a:rPr>
              <a:t>thuộc</a:t>
            </a:r>
            <a:r>
              <a:rPr lang="en-US" sz="2000" b="0" i="0" dirty="0">
                <a:solidFill>
                  <a:srgbClr val="495057"/>
                </a:solidFill>
                <a:effectLst/>
                <a:latin typeface="Arial" panose="020B0604020202020204" pitchFamily="34" charset="0"/>
                <a:cs typeface="Arial" panose="020B0604020202020204" pitchFamily="34" charset="0"/>
              </a:rPr>
              <a:t> </a:t>
            </a:r>
            <a:r>
              <a:rPr lang="en-US" sz="2000" b="0" i="0" dirty="0" err="1">
                <a:solidFill>
                  <a:srgbClr val="495057"/>
                </a:solidFill>
                <a:effectLst/>
                <a:latin typeface="Arial" panose="020B0604020202020204" pitchFamily="34" charset="0"/>
                <a:cs typeface="Arial" panose="020B0604020202020204" pitchFamily="34" charset="0"/>
              </a:rPr>
              <a:t>vào</a:t>
            </a:r>
            <a:r>
              <a:rPr lang="en-US" sz="2000" b="0" i="0" dirty="0">
                <a:solidFill>
                  <a:srgbClr val="495057"/>
                </a:solidFill>
                <a:effectLst/>
                <a:latin typeface="Arial" panose="020B0604020202020204" pitchFamily="34" charset="0"/>
                <a:cs typeface="Arial" panose="020B0604020202020204" pitchFamily="34" charset="0"/>
              </a:rPr>
              <a:t> Abstraction(</a:t>
            </a:r>
            <a:r>
              <a:rPr lang="en-US" sz="2000" b="0" i="0" dirty="0" err="1">
                <a:solidFill>
                  <a:srgbClr val="495057"/>
                </a:solidFill>
                <a:effectLst/>
                <a:latin typeface="Arial" panose="020B0604020202020204" pitchFamily="34" charset="0"/>
                <a:cs typeface="Arial" panose="020B0604020202020204" pitchFamily="34" charset="0"/>
              </a:rPr>
              <a:t>lớp</a:t>
            </a:r>
            <a:r>
              <a:rPr lang="en-US" sz="2000" b="0" i="0" dirty="0">
                <a:solidFill>
                  <a:srgbClr val="495057"/>
                </a:solidFill>
                <a:effectLst/>
                <a:latin typeface="Arial" panose="020B0604020202020204" pitchFamily="34" charset="0"/>
                <a:cs typeface="Arial" panose="020B0604020202020204" pitchFamily="34" charset="0"/>
              </a:rPr>
              <a:t> </a:t>
            </a:r>
            <a:r>
              <a:rPr lang="en-US" sz="2000" b="0" i="0" dirty="0" err="1">
                <a:solidFill>
                  <a:srgbClr val="495057"/>
                </a:solidFill>
                <a:effectLst/>
                <a:latin typeface="Arial" panose="020B0604020202020204" pitchFamily="34" charset="0"/>
                <a:cs typeface="Arial" panose="020B0604020202020204" pitchFamily="34" charset="0"/>
              </a:rPr>
              <a:t>trừu</a:t>
            </a:r>
            <a:r>
              <a:rPr lang="en-US" sz="2000" b="0" i="0" dirty="0">
                <a:solidFill>
                  <a:srgbClr val="495057"/>
                </a:solidFill>
                <a:effectLst/>
                <a:latin typeface="Arial" panose="020B0604020202020204" pitchFamily="34" charset="0"/>
                <a:cs typeface="Arial" panose="020B0604020202020204" pitchFamily="34" charset="0"/>
              </a:rPr>
              <a:t> </a:t>
            </a:r>
            <a:r>
              <a:rPr lang="en-US" sz="2000" b="0" i="0" dirty="0" err="1">
                <a:solidFill>
                  <a:srgbClr val="495057"/>
                </a:solidFill>
                <a:effectLst/>
                <a:latin typeface="Arial" panose="020B0604020202020204" pitchFamily="34" charset="0"/>
                <a:cs typeface="Arial" panose="020B0604020202020204" pitchFamily="34" charset="0"/>
              </a:rPr>
              <a:t>tương</a:t>
            </a:r>
            <a:r>
              <a:rPr lang="en-US" sz="2000" b="0" i="0" dirty="0">
                <a:solidFill>
                  <a:srgbClr val="495057"/>
                </a:solidFill>
                <a:effectLst/>
                <a:latin typeface="Arial" panose="020B0604020202020204" pitchFamily="34" charset="0"/>
                <a:cs typeface="Arial" panose="020B0604020202020204" pitchFamily="34" charset="0"/>
              </a:rPr>
              <a:t>)</a:t>
            </a:r>
            <a:endParaRPr lang="en-US" sz="2000" dirty="0">
              <a:solidFill>
                <a:srgbClr val="495057"/>
              </a:solidFill>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v"/>
            </a:pPr>
            <a:r>
              <a:rPr lang="vi-VN" sz="2000" b="0" i="0" dirty="0">
                <a:solidFill>
                  <a:srgbClr val="495057"/>
                </a:solidFill>
                <a:effectLst/>
                <a:latin typeface="Arial" panose="020B0604020202020204" pitchFamily="34" charset="0"/>
                <a:cs typeface="Arial" panose="020B0604020202020204" pitchFamily="34" charset="0"/>
              </a:rPr>
              <a:t>Dependency Injection là việc các Object nên phụ thuộc vào các Abstract Class</a:t>
            </a:r>
            <a:endParaRPr lang="en-US" sz="2000" b="0" i="0" dirty="0">
              <a:solidFill>
                <a:srgbClr val="495057"/>
              </a:solidFill>
              <a:effectLst/>
              <a:latin typeface="Arial" panose="020B0604020202020204" pitchFamily="34" charset="0"/>
              <a:cs typeface="Arial" panose="020B0604020202020204" pitchFamily="34" charset="0"/>
            </a:endParaRPr>
          </a:p>
          <a:p>
            <a:pPr>
              <a:lnSpc>
                <a:spcPct val="150000"/>
              </a:lnSpc>
            </a:pPr>
            <a:r>
              <a:rPr lang="vi-VN" sz="2000" b="0" i="0" dirty="0">
                <a:solidFill>
                  <a:srgbClr val="495057"/>
                </a:solidFill>
                <a:effectLst/>
                <a:latin typeface="Arial" panose="020B0604020202020204" pitchFamily="34" charset="0"/>
                <a:cs typeface="Arial" panose="020B0604020202020204" pitchFamily="34" charset="0"/>
              </a:rPr>
              <a:t> và thể hiện chi tiết của nó sẽ được Inject vào đối tượng lúc runtime.</a:t>
            </a:r>
            <a:endParaRPr lang="en-US" sz="2000" b="0" i="0" dirty="0">
              <a:solidFill>
                <a:srgbClr val="495057"/>
              </a:solidFill>
              <a:effectLst/>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v"/>
            </a:pPr>
            <a:r>
              <a:rPr lang="en-US" sz="2000" dirty="0" err="1">
                <a:solidFill>
                  <a:srgbClr val="495057"/>
                </a:solidFill>
                <a:latin typeface="Arial" panose="020B0604020202020204" pitchFamily="34" charset="0"/>
                <a:cs typeface="Arial" panose="020B0604020202020204" pitchFamily="34" charset="0"/>
              </a:rPr>
              <a:t>Có</a:t>
            </a:r>
            <a:r>
              <a:rPr lang="en-US" sz="2000" dirty="0">
                <a:solidFill>
                  <a:srgbClr val="495057"/>
                </a:solidFill>
                <a:latin typeface="Arial" panose="020B0604020202020204" pitchFamily="34" charset="0"/>
                <a:cs typeface="Arial" panose="020B0604020202020204" pitchFamily="34" charset="0"/>
              </a:rPr>
              <a:t> 3 </a:t>
            </a:r>
            <a:r>
              <a:rPr lang="en-US" sz="2000" dirty="0" err="1">
                <a:solidFill>
                  <a:srgbClr val="495057"/>
                </a:solidFill>
                <a:latin typeface="Arial" panose="020B0604020202020204" pitchFamily="34" charset="0"/>
                <a:cs typeface="Arial" panose="020B0604020202020204" pitchFamily="34" charset="0"/>
              </a:rPr>
              <a:t>cách</a:t>
            </a:r>
            <a:r>
              <a:rPr lang="en-US" sz="2000" dirty="0">
                <a:solidFill>
                  <a:srgbClr val="495057"/>
                </a:solidFill>
                <a:latin typeface="Arial" panose="020B0604020202020204" pitchFamily="34" charset="0"/>
                <a:cs typeface="Arial" panose="020B0604020202020204" pitchFamily="34" charset="0"/>
              </a:rPr>
              <a:t> </a:t>
            </a:r>
            <a:r>
              <a:rPr lang="en-US" sz="2000" dirty="0" err="1">
                <a:solidFill>
                  <a:srgbClr val="495057"/>
                </a:solidFill>
                <a:latin typeface="Arial" panose="020B0604020202020204" pitchFamily="34" charset="0"/>
                <a:cs typeface="Arial" panose="020B0604020202020204" pitchFamily="34" charset="0"/>
              </a:rPr>
              <a:t>để</a:t>
            </a:r>
            <a:r>
              <a:rPr lang="en-US" sz="2000" dirty="0">
                <a:solidFill>
                  <a:srgbClr val="495057"/>
                </a:solidFill>
                <a:latin typeface="Arial" panose="020B0604020202020204" pitchFamily="34" charset="0"/>
                <a:cs typeface="Arial" panose="020B0604020202020204" pitchFamily="34" charset="0"/>
              </a:rPr>
              <a:t> Inject dependency </a:t>
            </a:r>
            <a:r>
              <a:rPr lang="en-US" sz="2000" dirty="0" err="1">
                <a:solidFill>
                  <a:srgbClr val="495057"/>
                </a:solidFill>
                <a:latin typeface="Arial" panose="020B0604020202020204" pitchFamily="34" charset="0"/>
                <a:cs typeface="Arial" panose="020B0604020202020204" pitchFamily="34" charset="0"/>
              </a:rPr>
              <a:t>vào</a:t>
            </a:r>
            <a:r>
              <a:rPr lang="en-US" sz="2000" dirty="0">
                <a:solidFill>
                  <a:srgbClr val="495057"/>
                </a:solidFill>
                <a:latin typeface="Arial" panose="020B0604020202020204" pitchFamily="34" charset="0"/>
                <a:cs typeface="Arial" panose="020B0604020202020204" pitchFamily="34" charset="0"/>
              </a:rPr>
              <a:t> </a:t>
            </a:r>
            <a:r>
              <a:rPr lang="en-US" sz="2000" dirty="0" err="1">
                <a:solidFill>
                  <a:srgbClr val="495057"/>
                </a:solidFill>
                <a:latin typeface="Arial" panose="020B0604020202020204" pitchFamily="34" charset="0"/>
                <a:cs typeface="Arial" panose="020B0604020202020204" pitchFamily="34" charset="0"/>
              </a:rPr>
              <a:t>một</a:t>
            </a:r>
            <a:r>
              <a:rPr lang="en-US" sz="2000" dirty="0">
                <a:solidFill>
                  <a:srgbClr val="495057"/>
                </a:solidFill>
                <a:latin typeface="Arial" panose="020B0604020202020204" pitchFamily="34" charset="0"/>
                <a:cs typeface="Arial" panose="020B0604020202020204" pitchFamily="34" charset="0"/>
              </a:rPr>
              <a:t> </a:t>
            </a:r>
            <a:r>
              <a:rPr lang="en-US" sz="2000" dirty="0" err="1">
                <a:solidFill>
                  <a:srgbClr val="495057"/>
                </a:solidFill>
                <a:latin typeface="Arial" panose="020B0604020202020204" pitchFamily="34" charset="0"/>
                <a:cs typeface="Arial" panose="020B0604020202020204" pitchFamily="34" charset="0"/>
              </a:rPr>
              <a:t>đối</a:t>
            </a:r>
            <a:r>
              <a:rPr lang="en-US" sz="2000" dirty="0">
                <a:solidFill>
                  <a:srgbClr val="495057"/>
                </a:solidFill>
                <a:latin typeface="Arial" panose="020B0604020202020204" pitchFamily="34" charset="0"/>
                <a:cs typeface="Arial" panose="020B0604020202020204" pitchFamily="34" charset="0"/>
              </a:rPr>
              <a:t> </a:t>
            </a:r>
            <a:r>
              <a:rPr lang="en-US" sz="2000" dirty="0" err="1">
                <a:solidFill>
                  <a:srgbClr val="495057"/>
                </a:solidFill>
                <a:latin typeface="Arial" panose="020B0604020202020204" pitchFamily="34" charset="0"/>
                <a:cs typeface="Arial" panose="020B0604020202020204" pitchFamily="34" charset="0"/>
              </a:rPr>
              <a:t>tượng</a:t>
            </a:r>
            <a:r>
              <a:rPr lang="en-US" sz="2000" dirty="0">
                <a:solidFill>
                  <a:srgbClr val="495057"/>
                </a:solidFill>
                <a:latin typeface="Arial" panose="020B0604020202020204" pitchFamily="34" charset="0"/>
                <a:cs typeface="Arial" panose="020B0604020202020204" pitchFamily="34" charset="0"/>
              </a:rPr>
              <a:t>:</a:t>
            </a:r>
          </a:p>
          <a:p>
            <a:pPr marL="800100" lvl="1" indent="-342900">
              <a:lnSpc>
                <a:spcPct val="150000"/>
              </a:lnSpc>
              <a:buFont typeface="Arial" panose="020B0604020202020204" pitchFamily="34" charset="0"/>
              <a:buChar char="•"/>
            </a:pPr>
            <a:r>
              <a:rPr lang="en-US" sz="2000" b="0" i="0" dirty="0">
                <a:solidFill>
                  <a:srgbClr val="495057"/>
                </a:solidFill>
                <a:effectLst/>
                <a:latin typeface="Arial" panose="020B0604020202020204" pitchFamily="34" charset="0"/>
                <a:cs typeface="Arial" panose="020B0604020202020204" pitchFamily="34" charset="0"/>
              </a:rPr>
              <a:t>Constructor </a:t>
            </a:r>
            <a:r>
              <a:rPr lang="en-US" sz="2000" dirty="0">
                <a:solidFill>
                  <a:srgbClr val="495057"/>
                </a:solidFill>
                <a:latin typeface="Arial" panose="020B0604020202020204" pitchFamily="34" charset="0"/>
                <a:cs typeface="Arial" panose="020B0604020202020204" pitchFamily="34" charset="0"/>
              </a:rPr>
              <a:t>I</a:t>
            </a:r>
            <a:r>
              <a:rPr lang="en-US" sz="2000" b="0" i="0" dirty="0">
                <a:solidFill>
                  <a:srgbClr val="495057"/>
                </a:solidFill>
                <a:effectLst/>
                <a:latin typeface="Arial" panose="020B0604020202020204" pitchFamily="34" charset="0"/>
                <a:cs typeface="Arial" panose="020B0604020202020204" pitchFamily="34" charset="0"/>
              </a:rPr>
              <a:t>njection</a:t>
            </a:r>
          </a:p>
          <a:p>
            <a:pPr marL="800100" lvl="1" indent="-342900">
              <a:lnSpc>
                <a:spcPct val="150000"/>
              </a:lnSpc>
              <a:buFont typeface="Arial" panose="020B0604020202020204" pitchFamily="34" charset="0"/>
              <a:buChar char="•"/>
            </a:pPr>
            <a:r>
              <a:rPr lang="en-US" sz="2000" dirty="0">
                <a:solidFill>
                  <a:srgbClr val="495057"/>
                </a:solidFill>
                <a:latin typeface="Arial" panose="020B0604020202020204" pitchFamily="34" charset="0"/>
                <a:cs typeface="Arial" panose="020B0604020202020204" pitchFamily="34" charset="0"/>
              </a:rPr>
              <a:t>Setter Injection</a:t>
            </a:r>
          </a:p>
          <a:p>
            <a:pPr marL="800100" lvl="1" indent="-342900">
              <a:lnSpc>
                <a:spcPct val="150000"/>
              </a:lnSpc>
              <a:buFont typeface="Arial" panose="020B0604020202020204" pitchFamily="34" charset="0"/>
              <a:buChar char="•"/>
            </a:pPr>
            <a:r>
              <a:rPr lang="en-US" sz="2000" b="0" i="0">
                <a:solidFill>
                  <a:srgbClr val="495057"/>
                </a:solidFill>
                <a:effectLst/>
                <a:latin typeface="Arial" panose="020B0604020202020204" pitchFamily="34" charset="0"/>
                <a:cs typeface="Arial" panose="020B0604020202020204" pitchFamily="34" charset="0"/>
              </a:rPr>
              <a:t>Interface Injection</a:t>
            </a:r>
            <a:endParaRPr lang="en-US" sz="2000" b="0" i="0" dirty="0">
              <a:solidFill>
                <a:srgbClr val="495057"/>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7020856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3029869" y="83086"/>
            <a:ext cx="7069564" cy="830997"/>
          </a:xfrm>
          <a:prstGeom prst="rect">
            <a:avLst/>
          </a:prstGeom>
          <a:noFill/>
        </p:spPr>
        <p:txBody>
          <a:bodyPr wrap="none" rtlCol="0">
            <a:spAutoFit/>
          </a:bodyPr>
          <a:lstStyle/>
          <a:p>
            <a:r>
              <a:rPr lang="en-US" sz="4800">
                <a:solidFill>
                  <a:srgbClr val="00B050"/>
                </a:solidFill>
                <a:latin typeface="Arial" panose="020B0604020202020204" pitchFamily="34" charset="0"/>
                <a:cs typeface="Arial" panose="020B0604020202020204" pitchFamily="34" charset="0"/>
              </a:rPr>
              <a:t>Inversion of control (IOC)</a:t>
            </a:r>
          </a:p>
        </p:txBody>
      </p:sp>
      <p:pic>
        <p:nvPicPr>
          <p:cNvPr id="4098" name="Picture 2" descr="dependency injection">
            <a:extLst>
              <a:ext uri="{FF2B5EF4-FFF2-40B4-BE49-F238E27FC236}">
                <a16:creationId xmlns:a16="http://schemas.microsoft.com/office/drawing/2014/main" id="{47CC2C5E-38A5-4F03-A402-EEEA737D40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4712" y="914083"/>
            <a:ext cx="5582575" cy="558257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324041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1768417" y="0"/>
            <a:ext cx="9026830" cy="830997"/>
          </a:xfrm>
          <a:prstGeom prst="rect">
            <a:avLst/>
          </a:prstGeom>
          <a:noFill/>
        </p:spPr>
        <p:txBody>
          <a:bodyPr wrap="none" rtlCol="0">
            <a:spAutoFit/>
          </a:bodyPr>
          <a:lstStyle/>
          <a:p>
            <a:r>
              <a:rPr lang="en-US" sz="4800" dirty="0" err="1">
                <a:solidFill>
                  <a:srgbClr val="00B050"/>
                </a:solidFill>
                <a:latin typeface="Arial" panose="020B0604020202020204" pitchFamily="34" charset="0"/>
                <a:cs typeface="Arial" panose="020B0604020202020204" pitchFamily="34" charset="0"/>
              </a:rPr>
              <a:t>Tạo</a:t>
            </a:r>
            <a:r>
              <a:rPr lang="en-US" sz="4800" dirty="0">
                <a:solidFill>
                  <a:srgbClr val="00B050"/>
                </a:solidFill>
                <a:latin typeface="Arial" panose="020B0604020202020204" pitchFamily="34" charset="0"/>
                <a:cs typeface="Arial" panose="020B0604020202020204" pitchFamily="34" charset="0"/>
              </a:rPr>
              <a:t> Project Spring boot </a:t>
            </a:r>
            <a:r>
              <a:rPr lang="en-US" sz="4800" dirty="0" err="1">
                <a:solidFill>
                  <a:srgbClr val="00B050"/>
                </a:solidFill>
                <a:latin typeface="Arial" panose="020B0604020202020204" pitchFamily="34" charset="0"/>
                <a:cs typeface="Arial" panose="020B0604020202020204" pitchFamily="34" charset="0"/>
              </a:rPr>
              <a:t>đầu</a:t>
            </a:r>
            <a:r>
              <a:rPr lang="en-US" sz="4800" dirty="0">
                <a:solidFill>
                  <a:srgbClr val="00B050"/>
                </a:solidFill>
                <a:latin typeface="Arial" panose="020B0604020202020204" pitchFamily="34" charset="0"/>
                <a:cs typeface="Arial" panose="020B0604020202020204" pitchFamily="34" charset="0"/>
              </a:rPr>
              <a:t> </a:t>
            </a:r>
            <a:r>
              <a:rPr lang="en-US" sz="4800" dirty="0" err="1">
                <a:solidFill>
                  <a:srgbClr val="00B050"/>
                </a:solidFill>
                <a:latin typeface="Arial" panose="020B0604020202020204" pitchFamily="34" charset="0"/>
                <a:cs typeface="Arial" panose="020B0604020202020204" pitchFamily="34" charset="0"/>
              </a:rPr>
              <a:t>tiên</a:t>
            </a:r>
            <a:endParaRPr lang="en-US" sz="4800" dirty="0">
              <a:solidFill>
                <a:srgbClr val="00B050"/>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9DA166C8-FC6C-4DA9-BA9B-18545D04F0E2}"/>
              </a:ext>
            </a:extLst>
          </p:cNvPr>
          <p:cNvSpPr txBox="1"/>
          <p:nvPr/>
        </p:nvSpPr>
        <p:spPr>
          <a:xfrm>
            <a:off x="2157274" y="1225118"/>
            <a:ext cx="8637973" cy="768159"/>
          </a:xfrm>
          <a:prstGeom prst="rect">
            <a:avLst/>
          </a:prstGeom>
          <a:noFill/>
        </p:spPr>
        <p:txBody>
          <a:bodyPr wrap="square" rtlCol="0">
            <a:spAutoFit/>
          </a:bodyPr>
          <a:lstStyle/>
          <a:p>
            <a:pPr marL="285750" indent="-285750">
              <a:lnSpc>
                <a:spcPct val="300000"/>
              </a:lnSpc>
              <a:buFont typeface="Wingdings" panose="05000000000000000000" pitchFamily="2" charset="2"/>
              <a:buChar char="v"/>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3261545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4308253" y="-54157"/>
            <a:ext cx="4123245" cy="830997"/>
          </a:xfrm>
          <a:prstGeom prst="rect">
            <a:avLst/>
          </a:prstGeom>
          <a:noFill/>
        </p:spPr>
        <p:txBody>
          <a:bodyPr wrap="none" rtlCol="0">
            <a:spAutoFit/>
          </a:bodyPr>
          <a:lstStyle/>
          <a:p>
            <a:r>
              <a:rPr lang="en-US" sz="4800" dirty="0">
                <a:solidFill>
                  <a:srgbClr val="00B050"/>
                </a:solidFill>
                <a:latin typeface="Arial" panose="020B0604020202020204" pitchFamily="34" charset="0"/>
                <a:cs typeface="Arial" panose="020B0604020202020204" pitchFamily="34" charset="0"/>
              </a:rPr>
              <a:t>Maven Project</a:t>
            </a:r>
          </a:p>
        </p:txBody>
      </p:sp>
      <p:sp>
        <p:nvSpPr>
          <p:cNvPr id="2" name="TextBox 1">
            <a:extLst>
              <a:ext uri="{FF2B5EF4-FFF2-40B4-BE49-F238E27FC236}">
                <a16:creationId xmlns:a16="http://schemas.microsoft.com/office/drawing/2014/main" id="{9DA166C8-FC6C-4DA9-BA9B-18545D04F0E2}"/>
              </a:ext>
            </a:extLst>
          </p:cNvPr>
          <p:cNvSpPr txBox="1"/>
          <p:nvPr/>
        </p:nvSpPr>
        <p:spPr>
          <a:xfrm>
            <a:off x="2157274" y="1225118"/>
            <a:ext cx="8637973" cy="4923143"/>
          </a:xfrm>
          <a:prstGeom prst="rect">
            <a:avLst/>
          </a:prstGeom>
          <a:noFill/>
        </p:spPr>
        <p:txBody>
          <a:bodyPr wrap="square" rtlCol="0">
            <a:spAutoFit/>
          </a:bodyPr>
          <a:lstStyle/>
          <a:p>
            <a:pPr marL="285750" indent="-285750">
              <a:lnSpc>
                <a:spcPct val="300000"/>
              </a:lnSpc>
              <a:buFont typeface="Wingdings" panose="05000000000000000000" pitchFamily="2" charset="2"/>
              <a:buChar char="v"/>
            </a:pPr>
            <a:r>
              <a:rPr lang="en-US" dirty="0" err="1">
                <a:latin typeface="Arial" panose="020B0604020202020204" pitchFamily="34" charset="0"/>
                <a:cs typeface="Arial" panose="020B0604020202020204" pitchFamily="34" charset="0"/>
              </a:rPr>
              <a:t>Công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cụ</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giúp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chúng</a:t>
            </a:r>
            <a:r>
              <a:rPr lang="en-US" dirty="0">
                <a:latin typeface="Arial" panose="020B0604020202020204" pitchFamily="34" charset="0"/>
                <a:cs typeface="Arial" panose="020B0604020202020204" pitchFamily="34" charset="0"/>
              </a:rPr>
              <a:t> ta </a:t>
            </a:r>
            <a:r>
              <a:rPr lang="en-US" dirty="0" err="1">
                <a:latin typeface="Arial" panose="020B0604020202020204" pitchFamily="34" charset="0"/>
                <a:cs typeface="Arial" panose="020B0604020202020204" pitchFamily="34" charset="0"/>
              </a:rPr>
              <a:t>quản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lý</a:t>
            </a:r>
            <a:r>
              <a:rPr lang="en-US" dirty="0">
                <a:latin typeface="Arial" panose="020B0604020202020204" pitchFamily="34" charset="0"/>
                <a:cs typeface="Arial" panose="020B0604020202020204" pitchFamily="34" charset="0"/>
              </a:rPr>
              <a:t> project </a:t>
            </a:r>
            <a:r>
              <a:rPr lang="en-US" dirty="0" err="1">
                <a:latin typeface="Arial" panose="020B0604020202020204" pitchFamily="34" charset="0"/>
                <a:cs typeface="Arial" panose="020B0604020202020204" pitchFamily="34" charset="0"/>
              </a:rPr>
              <a:t>phần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mềm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quả</a:t>
            </a:r>
            <a:endParaRPr lang="en-US" dirty="0">
              <a:latin typeface="Arial" panose="020B0604020202020204" pitchFamily="34" charset="0"/>
              <a:cs typeface="Arial" panose="020B0604020202020204" pitchFamily="34" charset="0"/>
            </a:endParaRPr>
          </a:p>
          <a:p>
            <a:pPr marL="285750" indent="-285750">
              <a:lnSpc>
                <a:spcPct val="300000"/>
              </a:lnSpc>
              <a:buFont typeface="Wingdings" panose="05000000000000000000" pitchFamily="2" charset="2"/>
              <a:buChar char="v"/>
            </a:pPr>
            <a:r>
              <a:rPr lang="en-US" dirty="0" err="1">
                <a:latin typeface="Arial" panose="020B0604020202020204" pitchFamily="34" charset="0"/>
                <a:cs typeface="Arial" panose="020B0604020202020204" pitchFamily="34" charset="0"/>
              </a:rPr>
              <a:t>Trung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tâm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quản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xây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dựng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phát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triển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báo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tài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nhiều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chức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năng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khách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cho</a:t>
            </a:r>
            <a:r>
              <a:rPr lang="en-US" dirty="0">
                <a:latin typeface="Arial" panose="020B0604020202020204" pitchFamily="34" charset="0"/>
                <a:cs typeface="Arial" panose="020B0604020202020204" pitchFamily="34" charset="0"/>
              </a:rPr>
              <a:t> project</a:t>
            </a:r>
          </a:p>
          <a:p>
            <a:pPr marL="285750" indent="-285750">
              <a:lnSpc>
                <a:spcPct val="300000"/>
              </a:lnSpc>
              <a:buFont typeface="Wingdings" panose="05000000000000000000" pitchFamily="2" charset="2"/>
              <a:buChar char="v"/>
            </a:pPr>
            <a:r>
              <a:rPr lang="en-US" dirty="0" err="1">
                <a:latin typeface="Arial" panose="020B0604020202020204" pitchFamily="34" charset="0"/>
                <a:cs typeface="Arial" panose="020B0604020202020204" pitchFamily="34" charset="0"/>
              </a:rPr>
              <a:t>Tạo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dễ</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dàng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nhanh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chóng</a:t>
            </a:r>
            <a:endParaRPr lang="en-US" dirty="0">
              <a:latin typeface="Arial" panose="020B0604020202020204" pitchFamily="34" charset="0"/>
              <a:cs typeface="Arial" panose="020B0604020202020204" pitchFamily="34" charset="0"/>
            </a:endParaRPr>
          </a:p>
          <a:p>
            <a:pPr marL="285750" indent="-285750">
              <a:lnSpc>
                <a:spcPct val="300000"/>
              </a:lnSpc>
              <a:buFont typeface="Wingdings" panose="05000000000000000000" pitchFamily="2" charset="2"/>
              <a:buChar char="v"/>
            </a:pPr>
            <a:r>
              <a:rPr lang="en-US" dirty="0" err="1">
                <a:latin typeface="Arial" panose="020B0604020202020204" pitchFamily="34" charset="0"/>
                <a:cs typeface="Arial" panose="020B0604020202020204" pitchFamily="34" charset="0"/>
              </a:rPr>
              <a:t>Sử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hầu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project java</a:t>
            </a:r>
          </a:p>
          <a:p>
            <a:pPr marL="285750" indent="-285750">
              <a:lnSpc>
                <a:spcPct val="300000"/>
              </a:lnSpc>
              <a:buFont typeface="Wingdings" panose="05000000000000000000" pitchFamily="2" charset="2"/>
              <a:buChar char="v"/>
            </a:pPr>
            <a:r>
              <a:rPr lang="en-US" dirty="0">
                <a:latin typeface="Arial" panose="020B0604020202020204" pitchFamily="34" charset="0"/>
                <a:cs typeface="Arial" panose="020B0604020202020204" pitchFamily="34" charset="0"/>
              </a:rPr>
              <a:t>Maven </a:t>
            </a:r>
            <a:r>
              <a:rPr lang="en-US" dirty="0" err="1">
                <a:latin typeface="Arial" panose="020B0604020202020204" pitchFamily="34" charset="0"/>
                <a:cs typeface="Arial" panose="020B0604020202020204" pitchFamily="34" charset="0"/>
              </a:rPr>
              <a:t>được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phát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triển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bởi</a:t>
            </a:r>
            <a:r>
              <a:rPr lang="en-US" dirty="0">
                <a:latin typeface="Arial" panose="020B0604020202020204" pitchFamily="34" charset="0"/>
                <a:cs typeface="Arial" panose="020B0604020202020204" pitchFamily="34" charset="0"/>
              </a:rPr>
              <a:t> Apache</a:t>
            </a:r>
          </a:p>
        </p:txBody>
      </p:sp>
    </p:spTree>
    <p:extLst>
      <p:ext uri="{BB962C8B-B14F-4D97-AF65-F5344CB8AC3E}">
        <p14:creationId xmlns:p14="http://schemas.microsoft.com/office/powerpoint/2010/main" val="173921425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3198544" y="-121258"/>
            <a:ext cx="5942652" cy="830997"/>
          </a:xfrm>
          <a:prstGeom prst="rect">
            <a:avLst/>
          </a:prstGeom>
          <a:noFill/>
        </p:spPr>
        <p:txBody>
          <a:bodyPr wrap="none" rtlCol="0">
            <a:spAutoFit/>
          </a:bodyPr>
          <a:lstStyle/>
          <a:p>
            <a:r>
              <a:rPr lang="en-US" sz="4800" err="1">
                <a:solidFill>
                  <a:srgbClr val="00B050"/>
                </a:solidFill>
                <a:latin typeface="Arial" panose="020B0604020202020204" pitchFamily="34" charset="0"/>
                <a:cs typeface="Arial" panose="020B0604020202020204" pitchFamily="34" charset="0"/>
              </a:rPr>
              <a:t>Tác</a:t>
            </a:r>
            <a:r>
              <a:rPr lang="en-US" sz="4800">
                <a:solidFill>
                  <a:srgbClr val="00B050"/>
                </a:solidFill>
                <a:latin typeface="Arial" panose="020B0604020202020204" pitchFamily="34" charset="0"/>
                <a:cs typeface="Arial" panose="020B0604020202020204" pitchFamily="34" charset="0"/>
              </a:rPr>
              <a:t> </a:t>
            </a:r>
            <a:r>
              <a:rPr lang="en-US" sz="4800" err="1">
                <a:solidFill>
                  <a:srgbClr val="00B050"/>
                </a:solidFill>
                <a:latin typeface="Arial" panose="020B0604020202020204" pitchFamily="34" charset="0"/>
                <a:cs typeface="Arial" panose="020B0604020202020204" pitchFamily="34" charset="0"/>
              </a:rPr>
              <a:t>dụng</a:t>
            </a:r>
            <a:r>
              <a:rPr lang="en-US" sz="4800">
                <a:solidFill>
                  <a:srgbClr val="00B050"/>
                </a:solidFill>
                <a:latin typeface="Arial" panose="020B0604020202020204" pitchFamily="34" charset="0"/>
                <a:cs typeface="Arial" panose="020B0604020202020204" pitchFamily="34" charset="0"/>
              </a:rPr>
              <a:t> </a:t>
            </a:r>
            <a:r>
              <a:rPr lang="en-US" sz="4800" err="1">
                <a:solidFill>
                  <a:srgbClr val="00B050"/>
                </a:solidFill>
                <a:latin typeface="Arial" panose="020B0604020202020204" pitchFamily="34" charset="0"/>
                <a:cs typeface="Arial" panose="020B0604020202020204" pitchFamily="34" charset="0"/>
              </a:rPr>
              <a:t>của</a:t>
            </a:r>
            <a:r>
              <a:rPr lang="en-US" sz="4800">
                <a:solidFill>
                  <a:srgbClr val="00B050"/>
                </a:solidFill>
                <a:latin typeface="Arial" panose="020B0604020202020204" pitchFamily="34" charset="0"/>
                <a:cs typeface="Arial" panose="020B0604020202020204" pitchFamily="34" charset="0"/>
              </a:rPr>
              <a:t> Maven</a:t>
            </a:r>
          </a:p>
        </p:txBody>
      </p:sp>
      <p:sp>
        <p:nvSpPr>
          <p:cNvPr id="2" name="TextBox 1">
            <a:extLst>
              <a:ext uri="{FF2B5EF4-FFF2-40B4-BE49-F238E27FC236}">
                <a16:creationId xmlns:a16="http://schemas.microsoft.com/office/drawing/2014/main" id="{9DA166C8-FC6C-4DA9-BA9B-18545D04F0E2}"/>
              </a:ext>
            </a:extLst>
          </p:cNvPr>
          <p:cNvSpPr txBox="1"/>
          <p:nvPr/>
        </p:nvSpPr>
        <p:spPr>
          <a:xfrm>
            <a:off x="2050742" y="1091953"/>
            <a:ext cx="8637973" cy="3261149"/>
          </a:xfrm>
          <a:prstGeom prst="rect">
            <a:avLst/>
          </a:prstGeom>
          <a:noFill/>
        </p:spPr>
        <p:txBody>
          <a:bodyPr wrap="square" rtlCol="0">
            <a:spAutoFit/>
          </a:bodyPr>
          <a:lstStyle/>
          <a:p>
            <a:pPr marL="285750" indent="-285750">
              <a:lnSpc>
                <a:spcPct val="300000"/>
              </a:lnSpc>
              <a:buFont typeface="Wingdings" panose="05000000000000000000" pitchFamily="2" charset="2"/>
              <a:buChar char="v"/>
            </a:pPr>
            <a:r>
              <a:rPr lang="en-US">
                <a:latin typeface="Arial" panose="020B0604020202020204" pitchFamily="34" charset="0"/>
                <a:cs typeface="Arial" panose="020B0604020202020204" pitchFamily="34" charset="0"/>
              </a:rPr>
              <a:t>Download </a:t>
            </a:r>
            <a:r>
              <a:rPr lang="en-US" err="1">
                <a:latin typeface="Arial" panose="020B0604020202020204" pitchFamily="34" charset="0"/>
                <a:cs typeface="Arial" panose="020B0604020202020204" pitchFamily="34" charset="0"/>
              </a:rPr>
              <a:t>và</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quản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lý</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các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thư</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viện</a:t>
            </a:r>
            <a:r>
              <a:rPr lang="en-US">
                <a:latin typeface="Arial" panose="020B0604020202020204" pitchFamily="34" charset="0"/>
                <a:cs typeface="Arial" panose="020B0604020202020204" pitchFamily="34" charset="0"/>
              </a:rPr>
              <a:t>( Dependencies) </a:t>
            </a:r>
            <a:r>
              <a:rPr lang="en-US" err="1">
                <a:latin typeface="Arial" panose="020B0604020202020204" pitchFamily="34" charset="0"/>
                <a:cs typeface="Arial" panose="020B0604020202020204" pitchFamily="34" charset="0"/>
              </a:rPr>
              <a:t>của</a:t>
            </a:r>
            <a:r>
              <a:rPr lang="en-US">
                <a:latin typeface="Arial" panose="020B0604020202020204" pitchFamily="34" charset="0"/>
                <a:cs typeface="Arial" panose="020B0604020202020204" pitchFamily="34" charset="0"/>
              </a:rPr>
              <a:t> project</a:t>
            </a:r>
          </a:p>
          <a:p>
            <a:pPr marL="285750" indent="-285750">
              <a:lnSpc>
                <a:spcPct val="300000"/>
              </a:lnSpc>
              <a:buFont typeface="Wingdings" panose="05000000000000000000" pitchFamily="2" charset="2"/>
              <a:buChar char="v"/>
            </a:pPr>
            <a:r>
              <a:rPr lang="en-US" err="1">
                <a:latin typeface="Arial" panose="020B0604020202020204" pitchFamily="34" charset="0"/>
                <a:cs typeface="Arial" panose="020B0604020202020204" pitchFamily="34" charset="0"/>
              </a:rPr>
              <a:t>Quản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lý</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phiên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bản</a:t>
            </a:r>
            <a:r>
              <a:rPr lang="en-US">
                <a:latin typeface="Arial" panose="020B0604020202020204" pitchFamily="34" charset="0"/>
                <a:cs typeface="Arial" panose="020B0604020202020204" pitchFamily="34" charset="0"/>
              </a:rPr>
              <a:t> build, </a:t>
            </a:r>
            <a:r>
              <a:rPr lang="en-US" err="1">
                <a:latin typeface="Arial" panose="020B0604020202020204" pitchFamily="34" charset="0"/>
                <a:cs typeface="Arial" panose="020B0604020202020204" pitchFamily="34" charset="0"/>
              </a:rPr>
              <a:t>thông</a:t>
            </a:r>
            <a:r>
              <a:rPr lang="en-US">
                <a:latin typeface="Arial" panose="020B0604020202020204" pitchFamily="34" charset="0"/>
                <a:cs typeface="Arial" panose="020B0604020202020204" pitchFamily="34" charset="0"/>
              </a:rPr>
              <a:t> tin Team, </a:t>
            </a:r>
            <a:r>
              <a:rPr lang="en-US" err="1">
                <a:latin typeface="Arial" panose="020B0604020202020204" pitchFamily="34" charset="0"/>
                <a:cs typeface="Arial" panose="020B0604020202020204" pitchFamily="34" charset="0"/>
              </a:rPr>
              <a:t>phiên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bản</a:t>
            </a:r>
            <a:endParaRPr lang="en-US">
              <a:latin typeface="Arial" panose="020B0604020202020204" pitchFamily="34" charset="0"/>
              <a:cs typeface="Arial" panose="020B0604020202020204" pitchFamily="34" charset="0"/>
            </a:endParaRPr>
          </a:p>
          <a:p>
            <a:pPr marL="285750" indent="-285750">
              <a:lnSpc>
                <a:spcPct val="300000"/>
              </a:lnSpc>
              <a:buFont typeface="Wingdings" panose="05000000000000000000" pitchFamily="2" charset="2"/>
              <a:buChar char="v"/>
            </a:pPr>
            <a:r>
              <a:rPr lang="en-US">
                <a:latin typeface="Arial" panose="020B0604020202020204" pitchFamily="34" charset="0"/>
                <a:cs typeface="Arial" panose="020B0604020202020204" pitchFamily="34" charset="0"/>
              </a:rPr>
              <a:t>Build file jar, war,… </a:t>
            </a:r>
            <a:r>
              <a:rPr lang="en-US" err="1">
                <a:latin typeface="Arial" panose="020B0604020202020204" pitchFamily="34" charset="0"/>
                <a:cs typeface="Arial" panose="020B0604020202020204" pitchFamily="34" charset="0"/>
              </a:rPr>
              <a:t>theo</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cấu</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hình</a:t>
            </a:r>
            <a:endParaRPr lang="en-US">
              <a:latin typeface="Arial" panose="020B0604020202020204" pitchFamily="34" charset="0"/>
              <a:cs typeface="Arial" panose="020B0604020202020204" pitchFamily="34" charset="0"/>
            </a:endParaRPr>
          </a:p>
          <a:p>
            <a:pPr marL="285750" indent="-285750">
              <a:lnSpc>
                <a:spcPct val="300000"/>
              </a:lnSpc>
              <a:buFont typeface="Wingdings" panose="05000000000000000000" pitchFamily="2" charset="2"/>
              <a:buChar char="v"/>
            </a:pPr>
            <a:r>
              <a:rPr lang="en-US" err="1">
                <a:latin typeface="Arial" panose="020B0604020202020204" pitchFamily="34" charset="0"/>
                <a:cs typeface="Arial" panose="020B0604020202020204" pitchFamily="34" charset="0"/>
              </a:rPr>
              <a:t>Sử</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dụng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các</a:t>
            </a:r>
            <a:r>
              <a:rPr lang="en-US">
                <a:latin typeface="Arial" panose="020B0604020202020204" pitchFamily="34" charset="0"/>
                <a:cs typeface="Arial" panose="020B0604020202020204" pitchFamily="34" charset="0"/>
              </a:rPr>
              <a:t> plugins </a:t>
            </a:r>
            <a:r>
              <a:rPr lang="en-US" err="1">
                <a:latin typeface="Arial" panose="020B0604020202020204" pitchFamily="34" charset="0"/>
                <a:cs typeface="Arial" panose="020B0604020202020204" pitchFamily="34" charset="0"/>
              </a:rPr>
              <a:t>hỗ</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trợ</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phát</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triển</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2620819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3145861" y="16042"/>
            <a:ext cx="6660798" cy="830997"/>
          </a:xfrm>
          <a:prstGeom prst="rect">
            <a:avLst/>
          </a:prstGeom>
          <a:noFill/>
        </p:spPr>
        <p:txBody>
          <a:bodyPr wrap="none" rtlCol="0">
            <a:spAutoFit/>
          </a:bodyPr>
          <a:lstStyle/>
          <a:p>
            <a:r>
              <a:rPr lang="en-US" sz="4800">
                <a:solidFill>
                  <a:srgbClr val="00B050"/>
                </a:solidFill>
                <a:latin typeface="Arial" panose="020B0604020202020204" pitchFamily="34" charset="0"/>
                <a:cs typeface="Arial" panose="020B0604020202020204" pitchFamily="34" charset="0"/>
              </a:rPr>
              <a:t>Chu </a:t>
            </a:r>
            <a:r>
              <a:rPr lang="en-US" sz="4800" err="1">
                <a:solidFill>
                  <a:srgbClr val="00B050"/>
                </a:solidFill>
                <a:latin typeface="Arial" panose="020B0604020202020204" pitchFamily="34" charset="0"/>
                <a:cs typeface="Arial" panose="020B0604020202020204" pitchFamily="34" charset="0"/>
              </a:rPr>
              <a:t>kì</a:t>
            </a:r>
            <a:r>
              <a:rPr lang="en-US" sz="4800">
                <a:solidFill>
                  <a:srgbClr val="00B050"/>
                </a:solidFill>
                <a:latin typeface="Arial" panose="020B0604020202020204" pitchFamily="34" charset="0"/>
                <a:cs typeface="Arial" panose="020B0604020202020204" pitchFamily="34" charset="0"/>
              </a:rPr>
              <a:t> </a:t>
            </a:r>
            <a:r>
              <a:rPr lang="en-US" sz="4800" err="1">
                <a:solidFill>
                  <a:srgbClr val="00B050"/>
                </a:solidFill>
                <a:latin typeface="Arial" panose="020B0604020202020204" pitchFamily="34" charset="0"/>
                <a:cs typeface="Arial" panose="020B0604020202020204" pitchFamily="34" charset="0"/>
              </a:rPr>
              <a:t>sống</a:t>
            </a:r>
            <a:r>
              <a:rPr lang="en-US" sz="4800">
                <a:solidFill>
                  <a:srgbClr val="00B050"/>
                </a:solidFill>
                <a:latin typeface="Arial" panose="020B0604020202020204" pitchFamily="34" charset="0"/>
                <a:cs typeface="Arial" panose="020B0604020202020204" pitchFamily="34" charset="0"/>
              </a:rPr>
              <a:t> </a:t>
            </a:r>
            <a:r>
              <a:rPr lang="en-US" sz="4800" err="1">
                <a:solidFill>
                  <a:srgbClr val="00B050"/>
                </a:solidFill>
                <a:latin typeface="Arial" panose="020B0604020202020204" pitchFamily="34" charset="0"/>
                <a:cs typeface="Arial" panose="020B0604020202020204" pitchFamily="34" charset="0"/>
              </a:rPr>
              <a:t>của</a:t>
            </a:r>
            <a:r>
              <a:rPr lang="en-US" sz="4800">
                <a:solidFill>
                  <a:srgbClr val="00B050"/>
                </a:solidFill>
                <a:latin typeface="Arial" panose="020B0604020202020204" pitchFamily="34" charset="0"/>
                <a:cs typeface="Arial" panose="020B0604020202020204" pitchFamily="34" charset="0"/>
              </a:rPr>
              <a:t> Maven</a:t>
            </a:r>
          </a:p>
        </p:txBody>
      </p:sp>
      <p:sp>
        <p:nvSpPr>
          <p:cNvPr id="2" name="TextBox 1">
            <a:extLst>
              <a:ext uri="{FF2B5EF4-FFF2-40B4-BE49-F238E27FC236}">
                <a16:creationId xmlns:a16="http://schemas.microsoft.com/office/drawing/2014/main" id="{9DA166C8-FC6C-4DA9-BA9B-18545D04F0E2}"/>
              </a:ext>
            </a:extLst>
          </p:cNvPr>
          <p:cNvSpPr txBox="1"/>
          <p:nvPr/>
        </p:nvSpPr>
        <p:spPr>
          <a:xfrm>
            <a:off x="2157274" y="1225118"/>
            <a:ext cx="8637973" cy="4923143"/>
          </a:xfrm>
          <a:prstGeom prst="rect">
            <a:avLst/>
          </a:prstGeom>
          <a:noFill/>
        </p:spPr>
        <p:txBody>
          <a:bodyPr wrap="square" rtlCol="0">
            <a:spAutoFit/>
          </a:bodyPr>
          <a:lstStyle/>
          <a:p>
            <a:pPr marL="285750" indent="-285750">
              <a:lnSpc>
                <a:spcPct val="300000"/>
              </a:lnSpc>
              <a:buFont typeface="Wingdings" panose="05000000000000000000" pitchFamily="2" charset="2"/>
              <a:buChar char="v"/>
            </a:pPr>
            <a:r>
              <a:rPr lang="en-US">
                <a:latin typeface="Arial" panose="020B0604020202020204" pitchFamily="34" charset="0"/>
                <a:cs typeface="Arial" panose="020B0604020202020204" pitchFamily="34" charset="0"/>
              </a:rPr>
              <a:t>POM: xml file </a:t>
            </a:r>
            <a:r>
              <a:rPr lang="en-US" err="1">
                <a:latin typeface="Arial" panose="020B0604020202020204" pitchFamily="34" charset="0"/>
                <a:cs typeface="Arial" panose="020B0604020202020204" pitchFamily="34" charset="0"/>
              </a:rPr>
              <a:t>cấu</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hình</a:t>
            </a:r>
            <a:endParaRPr lang="en-US">
              <a:latin typeface="Arial" panose="020B0604020202020204" pitchFamily="34" charset="0"/>
              <a:cs typeface="Arial" panose="020B0604020202020204" pitchFamily="34" charset="0"/>
            </a:endParaRPr>
          </a:p>
          <a:p>
            <a:pPr marL="285750" indent="-285750">
              <a:lnSpc>
                <a:spcPct val="300000"/>
              </a:lnSpc>
              <a:buFont typeface="Wingdings" panose="05000000000000000000" pitchFamily="2" charset="2"/>
              <a:buChar char="v"/>
            </a:pPr>
            <a:r>
              <a:rPr lang="en-US">
                <a:latin typeface="Arial" panose="020B0604020202020204" pitchFamily="34" charset="0"/>
                <a:cs typeface="Arial" panose="020B0604020202020204" pitchFamily="34" charset="0"/>
              </a:rPr>
              <a:t>Build: </a:t>
            </a:r>
            <a:r>
              <a:rPr lang="en-US" err="1">
                <a:latin typeface="Arial" panose="020B0604020202020204" pitchFamily="34" charset="0"/>
                <a:cs typeface="Arial" panose="020B0604020202020204" pitchFamily="34" charset="0"/>
              </a:rPr>
              <a:t>Tệp</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lệnh</a:t>
            </a:r>
            <a:r>
              <a:rPr lang="en-US">
                <a:latin typeface="Arial" panose="020B0604020202020204" pitchFamily="34" charset="0"/>
                <a:cs typeface="Arial" panose="020B0604020202020204" pitchFamily="34" charset="0"/>
              </a:rPr>
              <a:t> maven</a:t>
            </a:r>
          </a:p>
          <a:p>
            <a:pPr marL="285750" indent="-285750">
              <a:lnSpc>
                <a:spcPct val="300000"/>
              </a:lnSpc>
              <a:buFont typeface="Wingdings" panose="05000000000000000000" pitchFamily="2" charset="2"/>
              <a:buChar char="v"/>
            </a:pPr>
            <a:r>
              <a:rPr lang="en-US">
                <a:latin typeface="Arial" panose="020B0604020202020204" pitchFamily="34" charset="0"/>
                <a:cs typeface="Arial" panose="020B0604020202020204" pitchFamily="34" charset="0"/>
              </a:rPr>
              <a:t>Dependencies: </a:t>
            </a:r>
            <a:r>
              <a:rPr lang="en-US" err="1">
                <a:latin typeface="Arial" panose="020B0604020202020204" pitchFamily="34" charset="0"/>
                <a:cs typeface="Arial" panose="020B0604020202020204" pitchFamily="34" charset="0"/>
              </a:rPr>
              <a:t>Thư</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viện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cần</a:t>
            </a:r>
            <a:r>
              <a:rPr lang="en-US">
                <a:latin typeface="Arial" panose="020B0604020202020204" pitchFamily="34" charset="0"/>
                <a:cs typeface="Arial" panose="020B0604020202020204" pitchFamily="34" charset="0"/>
              </a:rPr>
              <a:t> dung </a:t>
            </a:r>
            <a:r>
              <a:rPr lang="en-US" err="1">
                <a:latin typeface="Arial" panose="020B0604020202020204" pitchFamily="34" charset="0"/>
                <a:cs typeface="Arial" panose="020B0604020202020204" pitchFamily="34" charset="0"/>
              </a:rPr>
              <a:t>trong</a:t>
            </a:r>
            <a:r>
              <a:rPr lang="en-US">
                <a:latin typeface="Arial" panose="020B0604020202020204" pitchFamily="34" charset="0"/>
                <a:cs typeface="Arial" panose="020B0604020202020204" pitchFamily="34" charset="0"/>
              </a:rPr>
              <a:t> project</a:t>
            </a:r>
          </a:p>
          <a:p>
            <a:pPr marL="285750" indent="-285750">
              <a:lnSpc>
                <a:spcPct val="300000"/>
              </a:lnSpc>
              <a:buFont typeface="Wingdings" panose="05000000000000000000" pitchFamily="2" charset="2"/>
              <a:buChar char="v"/>
            </a:pPr>
            <a:r>
              <a:rPr lang="en-US" err="1">
                <a:latin typeface="Arial" panose="020B0604020202020204" pitchFamily="34" charset="0"/>
                <a:cs typeface="Arial" panose="020B0604020202020204" pitchFamily="34" charset="0"/>
              </a:rPr>
              <a:t>Reponsitory</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Nơi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lưu</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thư</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viện</a:t>
            </a:r>
            <a:endParaRPr lang="en-US">
              <a:latin typeface="Arial" panose="020B0604020202020204" pitchFamily="34" charset="0"/>
              <a:cs typeface="Arial" panose="020B0604020202020204" pitchFamily="34" charset="0"/>
            </a:endParaRPr>
          </a:p>
          <a:p>
            <a:pPr marL="285750" indent="-285750">
              <a:lnSpc>
                <a:spcPct val="300000"/>
              </a:lnSpc>
              <a:buFont typeface="Wingdings" panose="05000000000000000000" pitchFamily="2" charset="2"/>
              <a:buChar char="v"/>
            </a:pPr>
            <a:r>
              <a:rPr lang="en-US">
                <a:latin typeface="Arial" panose="020B0604020202020204" pitchFamily="34" charset="0"/>
                <a:cs typeface="Arial" panose="020B0604020202020204" pitchFamily="34" charset="0"/>
              </a:rPr>
              <a:t>Plugins: libs </a:t>
            </a:r>
            <a:r>
              <a:rPr lang="en-US" err="1">
                <a:latin typeface="Arial" panose="020B0604020202020204" pitchFamily="34" charset="0"/>
                <a:cs typeface="Arial" panose="020B0604020202020204" pitchFamily="34" charset="0"/>
              </a:rPr>
              <a:t>cần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chạy</a:t>
            </a:r>
            <a:r>
              <a:rPr lang="en-US">
                <a:latin typeface="Arial" panose="020B0604020202020204" pitchFamily="34" charset="0"/>
                <a:cs typeface="Arial" panose="020B0604020202020204" pitchFamily="34" charset="0"/>
              </a:rPr>
              <a:t> project</a:t>
            </a:r>
          </a:p>
          <a:p>
            <a:pPr marL="285750" indent="-285750">
              <a:lnSpc>
                <a:spcPct val="300000"/>
              </a:lnSpc>
              <a:buFont typeface="Wingdings" panose="05000000000000000000" pitchFamily="2" charset="2"/>
              <a:buChar char="v"/>
            </a:pPr>
            <a:r>
              <a:rPr lang="en-US">
                <a:latin typeface="Arial" panose="020B0604020202020204" pitchFamily="34" charset="0"/>
                <a:cs typeface="Arial" panose="020B0604020202020204" pitchFamily="34" charset="0"/>
              </a:rPr>
              <a:t>Profiles: build </a:t>
            </a:r>
            <a:r>
              <a:rPr lang="en-US" err="1">
                <a:latin typeface="Arial" panose="020B0604020202020204" pitchFamily="34" charset="0"/>
                <a:cs typeface="Arial" panose="020B0604020202020204" pitchFamily="34" charset="0"/>
              </a:rPr>
              <a:t>khác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nhau</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487377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1582868" y="0"/>
            <a:ext cx="9884437" cy="707886"/>
          </a:xfrm>
          <a:prstGeom prst="rect">
            <a:avLst/>
          </a:prstGeom>
          <a:noFill/>
        </p:spPr>
        <p:txBody>
          <a:bodyPr wrap="none" rtlCol="0">
            <a:spAutoFit/>
          </a:bodyPr>
          <a:lstStyle/>
          <a:p>
            <a:r>
              <a:rPr lang="en-US" sz="4000" dirty="0" err="1">
                <a:solidFill>
                  <a:srgbClr val="00B050"/>
                </a:solidFill>
                <a:latin typeface="Arial" panose="020B0604020202020204" pitchFamily="34" charset="0"/>
                <a:cs typeface="Arial" panose="020B0604020202020204" pitchFamily="34" charset="0"/>
              </a:rPr>
              <a:t>Cách</a:t>
            </a:r>
            <a:r>
              <a:rPr lang="en-US" sz="4000" dirty="0">
                <a:solidFill>
                  <a:srgbClr val="00B050"/>
                </a:solidFill>
                <a:latin typeface="Arial" panose="020B0604020202020204" pitchFamily="34" charset="0"/>
                <a:cs typeface="Arial" panose="020B0604020202020204" pitchFamily="34" charset="0"/>
              </a:rPr>
              <a:t> </a:t>
            </a:r>
            <a:r>
              <a:rPr lang="en-US" sz="4000" dirty="0" err="1">
                <a:solidFill>
                  <a:srgbClr val="00B050"/>
                </a:solidFill>
                <a:latin typeface="Arial" panose="020B0604020202020204" pitchFamily="34" charset="0"/>
                <a:cs typeface="Arial" panose="020B0604020202020204" pitchFamily="34" charset="0"/>
              </a:rPr>
              <a:t>hoạt</a:t>
            </a:r>
            <a:r>
              <a:rPr lang="en-US" sz="4000" dirty="0">
                <a:solidFill>
                  <a:srgbClr val="00B050"/>
                </a:solidFill>
                <a:latin typeface="Arial" panose="020B0604020202020204" pitchFamily="34" charset="0"/>
                <a:cs typeface="Arial" panose="020B0604020202020204" pitchFamily="34" charset="0"/>
              </a:rPr>
              <a:t> </a:t>
            </a:r>
            <a:r>
              <a:rPr lang="en-US" sz="4000" dirty="0" err="1">
                <a:solidFill>
                  <a:srgbClr val="00B050"/>
                </a:solidFill>
                <a:latin typeface="Arial" panose="020B0604020202020204" pitchFamily="34" charset="0"/>
                <a:cs typeface="Arial" panose="020B0604020202020204" pitchFamily="34" charset="0"/>
              </a:rPr>
              <a:t>động</a:t>
            </a:r>
            <a:r>
              <a:rPr lang="en-US" sz="4000" dirty="0">
                <a:solidFill>
                  <a:srgbClr val="00B050"/>
                </a:solidFill>
                <a:latin typeface="Arial" panose="020B0604020202020204" pitchFamily="34" charset="0"/>
                <a:cs typeface="Arial" panose="020B0604020202020204" pitchFamily="34" charset="0"/>
              </a:rPr>
              <a:t> </a:t>
            </a:r>
            <a:r>
              <a:rPr lang="en-US" sz="4000" dirty="0" err="1">
                <a:solidFill>
                  <a:srgbClr val="00B050"/>
                </a:solidFill>
                <a:latin typeface="Arial" panose="020B0604020202020204" pitchFamily="34" charset="0"/>
                <a:cs typeface="Arial" panose="020B0604020202020204" pitchFamily="34" charset="0"/>
              </a:rPr>
              <a:t>của</a:t>
            </a:r>
            <a:r>
              <a:rPr lang="en-US" sz="4000" dirty="0">
                <a:solidFill>
                  <a:srgbClr val="00B050"/>
                </a:solidFill>
                <a:latin typeface="Arial" panose="020B0604020202020204" pitchFamily="34" charset="0"/>
                <a:cs typeface="Arial" panose="020B0604020202020204" pitchFamily="34" charset="0"/>
              </a:rPr>
              <a:t> </a:t>
            </a:r>
            <a:r>
              <a:rPr lang="en-US" sz="4000" dirty="0" err="1">
                <a:solidFill>
                  <a:srgbClr val="00B050"/>
                </a:solidFill>
                <a:latin typeface="Arial" panose="020B0604020202020204" pitchFamily="34" charset="0"/>
                <a:cs typeface="Arial" panose="020B0604020202020204" pitchFamily="34" charset="0"/>
              </a:rPr>
              <a:t>ứng</a:t>
            </a:r>
            <a:r>
              <a:rPr lang="en-US" sz="4000" dirty="0">
                <a:solidFill>
                  <a:srgbClr val="00B050"/>
                </a:solidFill>
                <a:latin typeface="Arial" panose="020B0604020202020204" pitchFamily="34" charset="0"/>
                <a:cs typeface="Arial" panose="020B0604020202020204" pitchFamily="34" charset="0"/>
              </a:rPr>
              <a:t> </a:t>
            </a:r>
            <a:r>
              <a:rPr lang="en-US" sz="4000" dirty="0" err="1">
                <a:solidFill>
                  <a:srgbClr val="00B050"/>
                </a:solidFill>
                <a:latin typeface="Arial" panose="020B0604020202020204" pitchFamily="34" charset="0"/>
                <a:cs typeface="Arial" panose="020B0604020202020204" pitchFamily="34" charset="0"/>
              </a:rPr>
              <a:t>dụng</a:t>
            </a:r>
            <a:r>
              <a:rPr lang="en-US" sz="4000" dirty="0">
                <a:solidFill>
                  <a:srgbClr val="00B050"/>
                </a:solidFill>
                <a:latin typeface="Arial" panose="020B0604020202020204" pitchFamily="34" charset="0"/>
                <a:cs typeface="Arial" panose="020B0604020202020204" pitchFamily="34" charset="0"/>
              </a:rPr>
              <a:t> Spring boot</a:t>
            </a:r>
          </a:p>
        </p:txBody>
      </p:sp>
      <p:sp>
        <p:nvSpPr>
          <p:cNvPr id="2" name="TextBox 1">
            <a:extLst>
              <a:ext uri="{FF2B5EF4-FFF2-40B4-BE49-F238E27FC236}">
                <a16:creationId xmlns:a16="http://schemas.microsoft.com/office/drawing/2014/main" id="{9DA166C8-FC6C-4DA9-BA9B-18545D04F0E2}"/>
              </a:ext>
            </a:extLst>
          </p:cNvPr>
          <p:cNvSpPr txBox="1"/>
          <p:nvPr/>
        </p:nvSpPr>
        <p:spPr>
          <a:xfrm>
            <a:off x="2157274" y="1225118"/>
            <a:ext cx="8735627" cy="4473019"/>
          </a:xfrm>
          <a:prstGeom prst="rect">
            <a:avLst/>
          </a:prstGeom>
          <a:noFill/>
        </p:spPr>
        <p:txBody>
          <a:bodyPr wrap="square" rtlCol="0">
            <a:spAutoFit/>
          </a:bodyPr>
          <a:lstStyle/>
          <a:p>
            <a:pPr marL="285750" indent="-285750">
              <a:buFont typeface="Wingdings" panose="05000000000000000000" pitchFamily="2" charset="2"/>
              <a:buChar char="v"/>
            </a:pPr>
            <a:r>
              <a:rPr lang="en-US" dirty="0" err="1">
                <a:latin typeface="Arial" panose="020B0604020202020204" pitchFamily="34" charset="0"/>
                <a:cs typeface="Arial" panose="020B0604020202020204" pitchFamily="34" charset="0"/>
              </a:rPr>
              <a:t>Cách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thực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hiện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thêm</a:t>
            </a:r>
            <a:r>
              <a:rPr lang="en-US" dirty="0">
                <a:latin typeface="Arial" panose="020B0604020202020204" pitchFamily="34" charset="0"/>
                <a:cs typeface="Arial" panose="020B0604020202020204" pitchFamily="34" charset="0"/>
              </a:rPr>
              <a:t> annotation @SpringBootApplication </a:t>
            </a:r>
            <a:r>
              <a:rPr lang="en-US" dirty="0" err="1">
                <a:latin typeface="Arial" panose="020B0604020202020204" pitchFamily="34" charset="0"/>
                <a:cs typeface="Arial" panose="020B0604020202020204" pitchFamily="34" charset="0"/>
              </a:rPr>
              <a:t>trên</a:t>
            </a:r>
            <a:r>
              <a:rPr lang="en-US" dirty="0">
                <a:latin typeface="Arial" panose="020B0604020202020204" pitchFamily="34" charset="0"/>
                <a:cs typeface="Arial" panose="020B0604020202020204" pitchFamily="34" charset="0"/>
              </a:rPr>
              <a:t> class </a:t>
            </a:r>
            <a:r>
              <a:rPr lang="en-US" dirty="0" err="1">
                <a:latin typeface="Arial" panose="020B0604020202020204" pitchFamily="34" charset="0"/>
                <a:cs typeface="Arial" panose="020B0604020202020204" pitchFamily="34" charset="0"/>
              </a:rPr>
              <a:t>chính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gọi</a:t>
            </a:r>
            <a:r>
              <a:rPr lang="en-US"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SpringApplication.run</a:t>
            </a:r>
            <a:r>
              <a:rPr lang="en-US" b="1" dirty="0">
                <a:latin typeface="Arial" panose="020B0604020202020204" pitchFamily="34" charset="0"/>
                <a:cs typeface="Arial" panose="020B0604020202020204" pitchFamily="34" charset="0"/>
              </a:rPr>
              <a:t>(</a:t>
            </a:r>
            <a:r>
              <a:rPr lang="en-US" b="1" dirty="0" err="1">
                <a:latin typeface="Arial" panose="020B0604020202020204" pitchFamily="34" charset="0"/>
                <a:cs typeface="Arial" panose="020B0604020202020204" pitchFamily="34" charset="0"/>
              </a:rPr>
              <a:t>App.class</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args</a:t>
            </a:r>
            <a:r>
              <a:rPr lang="en-US" b="1"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chạy</a:t>
            </a:r>
            <a:r>
              <a:rPr lang="en-US" dirty="0">
                <a:latin typeface="Arial" panose="020B0604020202020204" pitchFamily="34" charset="0"/>
                <a:cs typeface="Arial" panose="020B0604020202020204" pitchFamily="34" charset="0"/>
              </a:rPr>
              <a:t> project.</a:t>
            </a:r>
          </a:p>
          <a:p>
            <a:pPr marL="285750" indent="-285750">
              <a:buFont typeface="Wingdings" panose="05000000000000000000" pitchFamily="2" charset="2"/>
              <a:buChar char="v"/>
            </a:pPr>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dirty="0" err="1">
                <a:latin typeface="Arial" panose="020B0604020202020204" pitchFamily="34" charset="0"/>
                <a:cs typeface="Arial" panose="020B0604020202020204" pitchFamily="34" charset="0"/>
              </a:rPr>
              <a:t>Từ</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niệm</a:t>
            </a:r>
            <a:r>
              <a:rPr lang="en-US" dirty="0">
                <a:latin typeface="Arial" panose="020B0604020202020204" pitchFamily="34" charset="0"/>
                <a:cs typeface="Arial" panose="020B0604020202020204" pitchFamily="34" charset="0"/>
              </a:rPr>
              <a:t> DI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IOC =&gt; </a:t>
            </a:r>
            <a:r>
              <a:rPr lang="en-US" b="0" i="0" dirty="0" err="1">
                <a:solidFill>
                  <a:srgbClr val="495057"/>
                </a:solidFill>
                <a:effectLst/>
                <a:latin typeface="Source Sans Pro" panose="020B0503030403020204" pitchFamily="34" charset="0"/>
              </a:rPr>
              <a:t>Bạn</a:t>
            </a:r>
            <a:r>
              <a:rPr lang="en-US" b="0" i="0" dirty="0">
                <a:solidFill>
                  <a:srgbClr val="495057"/>
                </a:solidFill>
                <a:effectLst/>
                <a:latin typeface="Source Sans Pro" panose="020B0503030403020204" pitchFamily="34" charset="0"/>
              </a:rPr>
              <a:t> </a:t>
            </a:r>
            <a:r>
              <a:rPr lang="en-US" b="0" i="0" dirty="0" err="1">
                <a:solidFill>
                  <a:srgbClr val="495057"/>
                </a:solidFill>
                <a:effectLst/>
                <a:latin typeface="Source Sans Pro" panose="020B0503030403020204" pitchFamily="34" charset="0"/>
              </a:rPr>
              <a:t>sẽ</a:t>
            </a:r>
            <a:r>
              <a:rPr lang="en-US" b="0" i="0" dirty="0">
                <a:solidFill>
                  <a:srgbClr val="495057"/>
                </a:solidFill>
                <a:effectLst/>
                <a:latin typeface="Source Sans Pro" panose="020B0503030403020204" pitchFamily="34" charset="0"/>
              </a:rPr>
              <a:t> </a:t>
            </a:r>
            <a:r>
              <a:rPr lang="en-US" b="0" i="0" dirty="0" err="1">
                <a:solidFill>
                  <a:srgbClr val="495057"/>
                </a:solidFill>
                <a:effectLst/>
                <a:latin typeface="Source Sans Pro" panose="020B0503030403020204" pitchFamily="34" charset="0"/>
              </a:rPr>
              <a:t>hiểu</a:t>
            </a:r>
            <a:r>
              <a:rPr lang="en-US" b="0" i="0" dirty="0">
                <a:solidFill>
                  <a:srgbClr val="495057"/>
                </a:solidFill>
                <a:effectLst/>
                <a:latin typeface="Source Sans Pro" panose="020B0503030403020204" pitchFamily="34" charset="0"/>
              </a:rPr>
              <a:t>, </a:t>
            </a:r>
            <a:r>
              <a:rPr lang="en-US" b="0" i="0" dirty="0" err="1">
                <a:solidFill>
                  <a:srgbClr val="495057"/>
                </a:solidFill>
                <a:effectLst/>
                <a:latin typeface="Source Sans Pro" panose="020B0503030403020204" pitchFamily="34" charset="0"/>
              </a:rPr>
              <a:t>một</a:t>
            </a:r>
            <a:r>
              <a:rPr lang="en-US" b="0" i="0" dirty="0">
                <a:solidFill>
                  <a:srgbClr val="495057"/>
                </a:solidFill>
                <a:effectLst/>
                <a:latin typeface="Source Sans Pro" panose="020B0503030403020204" pitchFamily="34" charset="0"/>
              </a:rPr>
              <a:t> </a:t>
            </a:r>
            <a:r>
              <a:rPr lang="en-US" b="0" i="0" dirty="0" err="1">
                <a:solidFill>
                  <a:srgbClr val="495057"/>
                </a:solidFill>
                <a:effectLst/>
                <a:latin typeface="Source Sans Pro" panose="020B0503030403020204" pitchFamily="34" charset="0"/>
              </a:rPr>
              <a:t>trong</a:t>
            </a:r>
            <a:r>
              <a:rPr lang="en-US" b="0" i="0" dirty="0">
                <a:solidFill>
                  <a:srgbClr val="495057"/>
                </a:solidFill>
                <a:effectLst/>
                <a:latin typeface="Source Sans Pro" panose="020B0503030403020204" pitchFamily="34" charset="0"/>
              </a:rPr>
              <a:t> </a:t>
            </a:r>
            <a:r>
              <a:rPr lang="en-US" b="0" i="0" dirty="0" err="1">
                <a:solidFill>
                  <a:srgbClr val="495057"/>
                </a:solidFill>
                <a:effectLst/>
                <a:latin typeface="Source Sans Pro" panose="020B0503030403020204" pitchFamily="34" charset="0"/>
              </a:rPr>
              <a:t>những</a:t>
            </a:r>
            <a:r>
              <a:rPr lang="en-US" b="0" i="0" dirty="0">
                <a:solidFill>
                  <a:srgbClr val="495057"/>
                </a:solidFill>
                <a:effectLst/>
                <a:latin typeface="Source Sans Pro" panose="020B0503030403020204" pitchFamily="34" charset="0"/>
              </a:rPr>
              <a:t> </a:t>
            </a:r>
            <a:r>
              <a:rPr lang="en-US" b="0" i="0" dirty="0" err="1">
                <a:solidFill>
                  <a:srgbClr val="495057"/>
                </a:solidFill>
                <a:effectLst/>
                <a:latin typeface="Source Sans Pro" panose="020B0503030403020204" pitchFamily="34" charset="0"/>
              </a:rPr>
              <a:t>nhiệm</a:t>
            </a:r>
            <a:r>
              <a:rPr lang="en-US" b="0" i="0" dirty="0">
                <a:solidFill>
                  <a:srgbClr val="495057"/>
                </a:solidFill>
                <a:effectLst/>
                <a:latin typeface="Source Sans Pro" panose="020B0503030403020204" pitchFamily="34" charset="0"/>
              </a:rPr>
              <a:t> </a:t>
            </a:r>
            <a:r>
              <a:rPr lang="en-US" b="0" i="0" dirty="0" err="1">
                <a:solidFill>
                  <a:srgbClr val="495057"/>
                </a:solidFill>
                <a:effectLst/>
                <a:latin typeface="Source Sans Pro" panose="020B0503030403020204" pitchFamily="34" charset="0"/>
              </a:rPr>
              <a:t>vụ</a:t>
            </a:r>
            <a:r>
              <a:rPr lang="en-US" b="0" i="0" dirty="0">
                <a:solidFill>
                  <a:srgbClr val="495057"/>
                </a:solidFill>
                <a:effectLst/>
                <a:latin typeface="Source Sans Pro" panose="020B0503030403020204" pitchFamily="34" charset="0"/>
              </a:rPr>
              <a:t> </a:t>
            </a:r>
            <a:r>
              <a:rPr lang="en-US" b="0" i="0" dirty="0" err="1">
                <a:solidFill>
                  <a:srgbClr val="495057"/>
                </a:solidFill>
                <a:effectLst/>
                <a:latin typeface="Source Sans Pro" panose="020B0503030403020204" pitchFamily="34" charset="0"/>
              </a:rPr>
              <a:t>chính</a:t>
            </a:r>
            <a:r>
              <a:rPr lang="en-US" b="0" i="0" dirty="0">
                <a:solidFill>
                  <a:srgbClr val="495057"/>
                </a:solidFill>
                <a:effectLst/>
                <a:latin typeface="Source Sans Pro" panose="020B0503030403020204" pitchFamily="34" charset="0"/>
              </a:rPr>
              <a:t> </a:t>
            </a:r>
            <a:r>
              <a:rPr lang="en-US" b="0" i="0" dirty="0" err="1">
                <a:solidFill>
                  <a:srgbClr val="495057"/>
                </a:solidFill>
                <a:effectLst/>
                <a:latin typeface="Source Sans Pro" panose="020B0503030403020204" pitchFamily="34" charset="0"/>
              </a:rPr>
              <a:t>của</a:t>
            </a:r>
            <a:r>
              <a:rPr lang="en-US" b="0" i="0" dirty="0">
                <a:solidFill>
                  <a:srgbClr val="495057"/>
                </a:solidFill>
                <a:effectLst/>
                <a:latin typeface="Source Sans Pro" panose="020B0503030403020204" pitchFamily="34" charset="0"/>
              </a:rPr>
              <a:t> </a:t>
            </a:r>
            <a:r>
              <a:rPr lang="en-US" b="1" i="0" dirty="0">
                <a:solidFill>
                  <a:srgbClr val="495057"/>
                </a:solidFill>
                <a:effectLst/>
                <a:latin typeface="Source Sans Pro" panose="020B0503030403020204" pitchFamily="34" charset="0"/>
              </a:rPr>
              <a:t>Spring</a:t>
            </a:r>
            <a:r>
              <a:rPr lang="en-US" b="0" i="0" dirty="0">
                <a:solidFill>
                  <a:srgbClr val="495057"/>
                </a:solidFill>
                <a:effectLst/>
                <a:latin typeface="Source Sans Pro" panose="020B0503030403020204" pitchFamily="34" charset="0"/>
              </a:rPr>
              <a:t> </a:t>
            </a:r>
            <a:r>
              <a:rPr lang="en-US" b="0" i="0" dirty="0" err="1">
                <a:solidFill>
                  <a:srgbClr val="495057"/>
                </a:solidFill>
                <a:effectLst/>
                <a:latin typeface="Source Sans Pro" panose="020B0503030403020204" pitchFamily="34" charset="0"/>
              </a:rPr>
              <a:t>là</a:t>
            </a:r>
            <a:r>
              <a:rPr lang="en-US" b="0" i="0" dirty="0">
                <a:solidFill>
                  <a:srgbClr val="495057"/>
                </a:solidFill>
                <a:effectLst/>
                <a:latin typeface="Source Sans Pro" panose="020B0503030403020204" pitchFamily="34" charset="0"/>
              </a:rPr>
              <a:t> </a:t>
            </a:r>
            <a:r>
              <a:rPr lang="en-US" b="0" i="0" dirty="0" err="1">
                <a:solidFill>
                  <a:srgbClr val="495057"/>
                </a:solidFill>
                <a:effectLst/>
                <a:latin typeface="Source Sans Pro" panose="020B0503030403020204" pitchFamily="34" charset="0"/>
              </a:rPr>
              <a:t>tạo</a:t>
            </a:r>
            <a:r>
              <a:rPr lang="en-US" b="0" i="0" dirty="0">
                <a:solidFill>
                  <a:srgbClr val="495057"/>
                </a:solidFill>
                <a:effectLst/>
                <a:latin typeface="Source Sans Pro" panose="020B0503030403020204" pitchFamily="34" charset="0"/>
              </a:rPr>
              <a:t> </a:t>
            </a:r>
            <a:r>
              <a:rPr lang="en-US" b="0" i="0" dirty="0" err="1">
                <a:solidFill>
                  <a:srgbClr val="495057"/>
                </a:solidFill>
                <a:effectLst/>
                <a:latin typeface="Source Sans Pro" panose="020B0503030403020204" pitchFamily="34" charset="0"/>
              </a:rPr>
              <a:t>ra</a:t>
            </a:r>
            <a:r>
              <a:rPr lang="en-US" b="0" i="0" dirty="0">
                <a:solidFill>
                  <a:srgbClr val="495057"/>
                </a:solidFill>
                <a:effectLst/>
                <a:latin typeface="Source Sans Pro" panose="020B0503030403020204" pitchFamily="34" charset="0"/>
              </a:rPr>
              <a:t> </a:t>
            </a:r>
            <a:r>
              <a:rPr lang="en-US" b="0" i="0" dirty="0" err="1">
                <a:solidFill>
                  <a:srgbClr val="495057"/>
                </a:solidFill>
                <a:effectLst/>
                <a:latin typeface="Source Sans Pro" panose="020B0503030403020204" pitchFamily="34" charset="0"/>
              </a:rPr>
              <a:t>một</a:t>
            </a:r>
            <a:r>
              <a:rPr lang="en-US" b="0" i="0" dirty="0">
                <a:solidFill>
                  <a:srgbClr val="495057"/>
                </a:solidFill>
                <a:effectLst/>
                <a:latin typeface="Source Sans Pro" panose="020B0503030403020204" pitchFamily="34" charset="0"/>
              </a:rPr>
              <a:t> </a:t>
            </a:r>
            <a:r>
              <a:rPr lang="en-US" b="0" i="0" dirty="0" err="1">
                <a:solidFill>
                  <a:srgbClr val="495057"/>
                </a:solidFill>
                <a:effectLst/>
                <a:latin typeface="Source Sans Pro" panose="020B0503030403020204" pitchFamily="34" charset="0"/>
              </a:rPr>
              <a:t>cái</a:t>
            </a:r>
            <a:r>
              <a:rPr lang="en-US" b="0" i="0" dirty="0">
                <a:solidFill>
                  <a:srgbClr val="495057"/>
                </a:solidFill>
                <a:effectLst/>
                <a:latin typeface="Source Sans Pro" panose="020B0503030403020204" pitchFamily="34" charset="0"/>
              </a:rPr>
              <a:t> </a:t>
            </a:r>
            <a:r>
              <a:rPr lang="en-US" b="1" i="1" dirty="0">
                <a:solidFill>
                  <a:srgbClr val="495057"/>
                </a:solidFill>
                <a:effectLst/>
                <a:latin typeface="Source Sans Pro" panose="020B0503030403020204" pitchFamily="34" charset="0"/>
              </a:rPr>
              <a:t>Container</a:t>
            </a:r>
            <a:r>
              <a:rPr lang="en-US" b="0" i="0" dirty="0">
                <a:solidFill>
                  <a:srgbClr val="495057"/>
                </a:solidFill>
                <a:effectLst/>
                <a:latin typeface="Source Sans Pro" panose="020B0503030403020204" pitchFamily="34" charset="0"/>
              </a:rPr>
              <a:t> </a:t>
            </a:r>
            <a:r>
              <a:rPr lang="en-US" b="0" i="0" dirty="0" err="1">
                <a:solidFill>
                  <a:srgbClr val="495057"/>
                </a:solidFill>
                <a:effectLst/>
                <a:latin typeface="Source Sans Pro" panose="020B0503030403020204" pitchFamily="34" charset="0"/>
              </a:rPr>
              <a:t>chứa</a:t>
            </a:r>
            <a:r>
              <a:rPr lang="en-US" b="0" i="0" dirty="0">
                <a:solidFill>
                  <a:srgbClr val="495057"/>
                </a:solidFill>
                <a:effectLst/>
                <a:latin typeface="Source Sans Pro" panose="020B0503030403020204" pitchFamily="34" charset="0"/>
              </a:rPr>
              <a:t> </a:t>
            </a:r>
            <a:r>
              <a:rPr lang="en-US" b="0" i="0" dirty="0" err="1">
                <a:solidFill>
                  <a:srgbClr val="495057"/>
                </a:solidFill>
                <a:effectLst/>
                <a:latin typeface="Source Sans Pro" panose="020B0503030403020204" pitchFamily="34" charset="0"/>
              </a:rPr>
              <a:t>các</a:t>
            </a:r>
            <a:r>
              <a:rPr lang="en-US" b="0" i="0" dirty="0">
                <a:solidFill>
                  <a:srgbClr val="495057"/>
                </a:solidFill>
                <a:effectLst/>
                <a:latin typeface="Source Sans Pro" panose="020B0503030403020204" pitchFamily="34" charset="0"/>
              </a:rPr>
              <a:t> </a:t>
            </a:r>
            <a:r>
              <a:rPr lang="en-US" b="1" i="1" dirty="0">
                <a:solidFill>
                  <a:srgbClr val="495057"/>
                </a:solidFill>
                <a:effectLst/>
                <a:latin typeface="Source Sans Pro" panose="020B0503030403020204" pitchFamily="34" charset="0"/>
              </a:rPr>
              <a:t>Dependency</a:t>
            </a:r>
            <a:r>
              <a:rPr lang="en-US" b="0" i="0" dirty="0">
                <a:solidFill>
                  <a:srgbClr val="495057"/>
                </a:solidFill>
                <a:effectLst/>
                <a:latin typeface="Source Sans Pro" panose="020B0503030403020204" pitchFamily="34" charset="0"/>
              </a:rPr>
              <a:t> </a:t>
            </a:r>
            <a:r>
              <a:rPr lang="en-US" b="0" i="0" dirty="0" err="1">
                <a:solidFill>
                  <a:srgbClr val="495057"/>
                </a:solidFill>
                <a:effectLst/>
                <a:latin typeface="Source Sans Pro" panose="020B0503030403020204" pitchFamily="34" charset="0"/>
              </a:rPr>
              <a:t>cho</a:t>
            </a:r>
            <a:r>
              <a:rPr lang="en-US" b="0" i="0" dirty="0">
                <a:solidFill>
                  <a:srgbClr val="495057"/>
                </a:solidFill>
                <a:effectLst/>
                <a:latin typeface="Source Sans Pro" panose="020B0503030403020204" pitchFamily="34" charset="0"/>
              </a:rPr>
              <a:t> </a:t>
            </a:r>
            <a:r>
              <a:rPr lang="en-US" b="0" i="0" dirty="0" err="1">
                <a:solidFill>
                  <a:srgbClr val="495057"/>
                </a:solidFill>
                <a:effectLst/>
                <a:latin typeface="Source Sans Pro" panose="020B0503030403020204" pitchFamily="34" charset="0"/>
              </a:rPr>
              <a:t>chúng</a:t>
            </a:r>
            <a:r>
              <a:rPr lang="en-US" b="0" i="0" dirty="0">
                <a:solidFill>
                  <a:srgbClr val="495057"/>
                </a:solidFill>
                <a:effectLst/>
                <a:latin typeface="Source Sans Pro" panose="020B0503030403020204" pitchFamily="34" charset="0"/>
              </a:rPr>
              <a:t> ta</a:t>
            </a:r>
          </a:p>
          <a:p>
            <a:pPr marL="285750" indent="-285750">
              <a:buFont typeface="Wingdings" panose="05000000000000000000" pitchFamily="2" charset="2"/>
              <a:buChar char="v"/>
            </a:pPr>
            <a:endParaRPr lang="en-US" dirty="0">
              <a:solidFill>
                <a:srgbClr val="495057"/>
              </a:solidFill>
              <a:latin typeface="Source Sans Pro" panose="020B0503030403020204" pitchFamily="34" charset="0"/>
              <a:cs typeface="Arial" panose="020B0604020202020204" pitchFamily="34" charset="0"/>
            </a:endParaRPr>
          </a:p>
          <a:p>
            <a:pPr marL="285750" indent="-285750">
              <a:buFont typeface="Wingdings" panose="05000000000000000000" pitchFamily="2" charset="2"/>
              <a:buChar char="v"/>
            </a:pPr>
            <a:r>
              <a:rPr lang="vi-VN" b="1" dirty="0">
                <a:latin typeface="Arial" panose="020B0604020202020204" pitchFamily="34" charset="0"/>
                <a:cs typeface="Arial" panose="020B0604020202020204" pitchFamily="34" charset="0"/>
              </a:rPr>
              <a:t>SpringApplication.run(App.class, args) </a:t>
            </a:r>
            <a:r>
              <a:rPr lang="vi-VN" dirty="0">
                <a:latin typeface="Arial" panose="020B0604020202020204" pitchFamily="34" charset="0"/>
                <a:cs typeface="Arial" panose="020B0604020202020204" pitchFamily="34" charset="0"/>
              </a:rPr>
              <a:t>chính là câu lệnh để tạo ra container. Sau đó nó tìm toàn bộ các dependency trong project của bạn và đưa vào đó.</a:t>
            </a:r>
          </a:p>
          <a:p>
            <a:pPr marL="285750" indent="-285750">
              <a:buFont typeface="Wingdings" panose="05000000000000000000" pitchFamily="2" charset="2"/>
              <a:buChar char="v"/>
            </a:pPr>
            <a:endParaRPr lang="vi-V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vi-VN" dirty="0">
                <a:latin typeface="Arial" panose="020B0604020202020204" pitchFamily="34" charset="0"/>
                <a:cs typeface="Arial" panose="020B0604020202020204" pitchFamily="34" charset="0"/>
              </a:rPr>
              <a:t>Spring đặt tên cho container là </a:t>
            </a:r>
            <a:r>
              <a:rPr lang="vi-VN" b="1" dirty="0">
                <a:latin typeface="Arial" panose="020B0604020202020204" pitchFamily="34" charset="0"/>
                <a:cs typeface="Arial" panose="020B0604020202020204" pitchFamily="34" charset="0"/>
              </a:rPr>
              <a:t>ApplicationContext</a:t>
            </a:r>
            <a:endParaRPr lang="en-US" b="1"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endParaRPr lang="vi-V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dirty="0">
                <a:latin typeface="Arial" panose="020B0604020202020204" pitchFamily="34" charset="0"/>
                <a:cs typeface="Arial" panose="020B0604020202020204" pitchFamily="34" charset="0"/>
              </a:rPr>
              <a:t>V</a:t>
            </a:r>
            <a:r>
              <a:rPr lang="vi-VN" dirty="0">
                <a:latin typeface="Arial" panose="020B0604020202020204" pitchFamily="34" charset="0"/>
                <a:cs typeface="Arial" panose="020B0604020202020204" pitchFamily="34" charset="0"/>
              </a:rPr>
              <a:t>à đặt tên cho các dependency là </a:t>
            </a:r>
            <a:r>
              <a:rPr lang="vi-VN" b="1" dirty="0">
                <a:latin typeface="Arial" panose="020B0604020202020204" pitchFamily="34" charset="0"/>
                <a:cs typeface="Arial" panose="020B0604020202020204" pitchFamily="34" charset="0"/>
              </a:rPr>
              <a:t>Bean</a:t>
            </a:r>
            <a:endParaRPr lang="en-US" b="1"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endParaRPr lang="en-US" dirty="0">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v"/>
            </a:pPr>
            <a:r>
              <a:rPr lang="en-US" dirty="0" err="1">
                <a:solidFill>
                  <a:srgbClr val="FF0000"/>
                </a:solidFill>
                <a:latin typeface="Arial" panose="020B0604020202020204" pitchFamily="34" charset="0"/>
                <a:cs typeface="Arial" panose="020B0604020202020204" pitchFamily="34" charset="0"/>
              </a:rPr>
              <a:t>Vậy</a:t>
            </a:r>
            <a:r>
              <a:rPr lang="en-US" dirty="0">
                <a:solidFill>
                  <a:srgbClr val="FF0000"/>
                </a:solidFill>
                <a:latin typeface="Arial" panose="020B0604020202020204" pitchFamily="34" charset="0"/>
                <a:cs typeface="Arial" panose="020B0604020202020204" pitchFamily="34" charset="0"/>
              </a:rPr>
              <a:t> </a:t>
            </a:r>
            <a:r>
              <a:rPr lang="en-US" dirty="0" err="1">
                <a:solidFill>
                  <a:srgbClr val="FF0000"/>
                </a:solidFill>
                <a:latin typeface="Arial" panose="020B0604020202020204" pitchFamily="34" charset="0"/>
                <a:cs typeface="Arial" panose="020B0604020202020204" pitchFamily="34" charset="0"/>
              </a:rPr>
              <a:t>làm</a:t>
            </a:r>
            <a:r>
              <a:rPr lang="en-US" dirty="0">
                <a:solidFill>
                  <a:srgbClr val="FF0000"/>
                </a:solidFill>
                <a:latin typeface="Arial" panose="020B0604020202020204" pitchFamily="34" charset="0"/>
                <a:cs typeface="Arial" panose="020B0604020202020204" pitchFamily="34" charset="0"/>
              </a:rPr>
              <a:t> </a:t>
            </a:r>
            <a:r>
              <a:rPr lang="en-US" dirty="0" err="1">
                <a:solidFill>
                  <a:srgbClr val="FF0000"/>
                </a:solidFill>
                <a:latin typeface="Arial" panose="020B0604020202020204" pitchFamily="34" charset="0"/>
                <a:cs typeface="Arial" panose="020B0604020202020204" pitchFamily="34" charset="0"/>
              </a:rPr>
              <a:t>sao</a:t>
            </a:r>
            <a:r>
              <a:rPr lang="en-US" dirty="0">
                <a:solidFill>
                  <a:srgbClr val="FF0000"/>
                </a:solidFill>
                <a:latin typeface="Arial" panose="020B0604020202020204" pitchFamily="34" charset="0"/>
                <a:cs typeface="Arial" panose="020B0604020202020204" pitchFamily="34" charset="0"/>
              </a:rPr>
              <a:t> Spring </a:t>
            </a:r>
            <a:r>
              <a:rPr lang="en-US" dirty="0" err="1">
                <a:solidFill>
                  <a:srgbClr val="FF0000"/>
                </a:solidFill>
                <a:latin typeface="Arial" panose="020B0604020202020204" pitchFamily="34" charset="0"/>
                <a:cs typeface="Arial" panose="020B0604020202020204" pitchFamily="34" charset="0"/>
              </a:rPr>
              <a:t>biết</a:t>
            </a:r>
            <a:r>
              <a:rPr lang="en-US" dirty="0">
                <a:solidFill>
                  <a:srgbClr val="FF0000"/>
                </a:solidFill>
                <a:latin typeface="Arial" panose="020B0604020202020204" pitchFamily="34" charset="0"/>
                <a:cs typeface="Arial" panose="020B0604020202020204" pitchFamily="34" charset="0"/>
              </a:rPr>
              <a:t> </a:t>
            </a:r>
            <a:r>
              <a:rPr lang="en-US" dirty="0" err="1">
                <a:solidFill>
                  <a:srgbClr val="FF0000"/>
                </a:solidFill>
                <a:latin typeface="Arial" panose="020B0604020202020204" pitchFamily="34" charset="0"/>
                <a:cs typeface="Arial" panose="020B0604020202020204" pitchFamily="34" charset="0"/>
              </a:rPr>
              <a:t>đâu</a:t>
            </a:r>
            <a:r>
              <a:rPr lang="en-US" dirty="0">
                <a:solidFill>
                  <a:srgbClr val="FF0000"/>
                </a:solidFill>
                <a:latin typeface="Arial" panose="020B0604020202020204" pitchFamily="34" charset="0"/>
                <a:cs typeface="Arial" panose="020B0604020202020204" pitchFamily="34" charset="0"/>
              </a:rPr>
              <a:t> </a:t>
            </a:r>
            <a:r>
              <a:rPr lang="en-US" dirty="0" err="1">
                <a:solidFill>
                  <a:srgbClr val="FF0000"/>
                </a:solidFill>
                <a:latin typeface="Arial" panose="020B0604020202020204" pitchFamily="34" charset="0"/>
                <a:cs typeface="Arial" panose="020B0604020202020204" pitchFamily="34" charset="0"/>
              </a:rPr>
              <a:t>là</a:t>
            </a:r>
            <a:r>
              <a:rPr lang="en-US" dirty="0">
                <a:solidFill>
                  <a:srgbClr val="FF0000"/>
                </a:solidFill>
                <a:latin typeface="Arial" panose="020B0604020202020204" pitchFamily="34" charset="0"/>
                <a:cs typeface="Arial" panose="020B0604020202020204" pitchFamily="34" charset="0"/>
              </a:rPr>
              <a:t> dependency (Bean)? </a:t>
            </a:r>
            <a:r>
              <a:rPr lang="en-US" dirty="0" err="1">
                <a:solidFill>
                  <a:srgbClr val="FF0000"/>
                </a:solidFill>
                <a:latin typeface="Arial" panose="020B0604020202020204" pitchFamily="34" charset="0"/>
                <a:cs typeface="Arial" panose="020B0604020202020204" pitchFamily="34" charset="0"/>
              </a:rPr>
              <a:t>Chúng</a:t>
            </a:r>
            <a:r>
              <a:rPr lang="en-US" dirty="0">
                <a:solidFill>
                  <a:srgbClr val="FF0000"/>
                </a:solidFill>
                <a:latin typeface="Arial" panose="020B0604020202020204" pitchFamily="34" charset="0"/>
                <a:cs typeface="Arial" panose="020B0604020202020204" pitchFamily="34" charset="0"/>
              </a:rPr>
              <a:t> ta </a:t>
            </a:r>
            <a:r>
              <a:rPr lang="en-US" dirty="0" err="1">
                <a:solidFill>
                  <a:srgbClr val="FF0000"/>
                </a:solidFill>
                <a:latin typeface="Arial" panose="020B0604020202020204" pitchFamily="34" charset="0"/>
                <a:cs typeface="Arial" panose="020B0604020202020204" pitchFamily="34" charset="0"/>
              </a:rPr>
              <a:t>tới</a:t>
            </a:r>
            <a:r>
              <a:rPr lang="en-US" dirty="0">
                <a:solidFill>
                  <a:srgbClr val="FF0000"/>
                </a:solidFill>
                <a:latin typeface="Arial" panose="020B0604020202020204" pitchFamily="34" charset="0"/>
                <a:cs typeface="Arial" panose="020B0604020202020204" pitchFamily="34" charset="0"/>
              </a:rPr>
              <a:t> </a:t>
            </a:r>
            <a:r>
              <a:rPr lang="en-US" dirty="0" err="1">
                <a:solidFill>
                  <a:srgbClr val="FF0000"/>
                </a:solidFill>
                <a:latin typeface="Arial" panose="020B0604020202020204" pitchFamily="34" charset="0"/>
                <a:cs typeface="Arial" panose="020B0604020202020204" pitchFamily="34" charset="0"/>
              </a:rPr>
              <a:t>với</a:t>
            </a:r>
            <a:r>
              <a:rPr lang="en-US" dirty="0">
                <a:solidFill>
                  <a:srgbClr val="FF0000"/>
                </a:solidFill>
                <a:latin typeface="Arial" panose="020B0604020202020204" pitchFamily="34" charset="0"/>
                <a:cs typeface="Arial" panose="020B0604020202020204" pitchFamily="34" charset="0"/>
              </a:rPr>
              <a:t> </a:t>
            </a:r>
            <a:r>
              <a:rPr lang="en-US" dirty="0" err="1">
                <a:solidFill>
                  <a:srgbClr val="FF0000"/>
                </a:solidFill>
                <a:latin typeface="Arial" panose="020B0604020202020204" pitchFamily="34" charset="0"/>
                <a:cs typeface="Arial" panose="020B0604020202020204" pitchFamily="34" charset="0"/>
              </a:rPr>
              <a:t>khái</a:t>
            </a:r>
            <a:r>
              <a:rPr lang="en-US" dirty="0">
                <a:solidFill>
                  <a:srgbClr val="FF0000"/>
                </a:solidFill>
                <a:latin typeface="Arial" panose="020B0604020202020204" pitchFamily="34" charset="0"/>
                <a:cs typeface="Arial" panose="020B0604020202020204" pitchFamily="34" charset="0"/>
              </a:rPr>
              <a:t> </a:t>
            </a:r>
            <a:r>
              <a:rPr lang="en-US" dirty="0" err="1">
                <a:solidFill>
                  <a:srgbClr val="FF0000"/>
                </a:solidFill>
                <a:latin typeface="Arial" panose="020B0604020202020204" pitchFamily="34" charset="0"/>
                <a:cs typeface="Arial" panose="020B0604020202020204" pitchFamily="34" charset="0"/>
              </a:rPr>
              <a:t>niệm</a:t>
            </a:r>
            <a:r>
              <a:rPr lang="en-US" dirty="0">
                <a:solidFill>
                  <a:srgbClr val="FF0000"/>
                </a:solidFill>
                <a:latin typeface="Arial" panose="020B0604020202020204" pitchFamily="34" charset="0"/>
                <a:cs typeface="Arial" panose="020B0604020202020204" pitchFamily="34" charset="0"/>
              </a:rPr>
              <a:t> @Component</a:t>
            </a:r>
          </a:p>
        </p:txBody>
      </p:sp>
    </p:spTree>
    <p:extLst>
      <p:ext uri="{BB962C8B-B14F-4D97-AF65-F5344CB8AC3E}">
        <p14:creationId xmlns:p14="http://schemas.microsoft.com/office/powerpoint/2010/main" val="155083312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4371832" y="97654"/>
            <a:ext cx="3996607" cy="830997"/>
          </a:xfrm>
          <a:prstGeom prst="rect">
            <a:avLst/>
          </a:prstGeom>
          <a:noFill/>
        </p:spPr>
        <p:txBody>
          <a:bodyPr wrap="none" rtlCol="0">
            <a:spAutoFit/>
          </a:bodyPr>
          <a:lstStyle/>
          <a:p>
            <a:r>
              <a:rPr lang="en-US" sz="4800">
                <a:solidFill>
                  <a:srgbClr val="00B050"/>
                </a:solidFill>
                <a:latin typeface="Arial" panose="020B0604020202020204" pitchFamily="34" charset="0"/>
                <a:cs typeface="Arial" panose="020B0604020202020204" pitchFamily="34" charset="0"/>
              </a:rPr>
              <a:t>@Component</a:t>
            </a:r>
          </a:p>
        </p:txBody>
      </p:sp>
      <p:sp>
        <p:nvSpPr>
          <p:cNvPr id="2" name="TextBox 1">
            <a:extLst>
              <a:ext uri="{FF2B5EF4-FFF2-40B4-BE49-F238E27FC236}">
                <a16:creationId xmlns:a16="http://schemas.microsoft.com/office/drawing/2014/main" id="{9DA166C8-FC6C-4DA9-BA9B-18545D04F0E2}"/>
              </a:ext>
            </a:extLst>
          </p:cNvPr>
          <p:cNvSpPr txBox="1"/>
          <p:nvPr/>
        </p:nvSpPr>
        <p:spPr>
          <a:xfrm>
            <a:off x="2157274" y="1225118"/>
            <a:ext cx="8735627" cy="3365024"/>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b="1" dirty="0">
                <a:latin typeface="Arial" panose="020B0604020202020204" pitchFamily="34" charset="0"/>
                <a:cs typeface="Arial" panose="020B0604020202020204" pitchFamily="34" charset="0"/>
              </a:rPr>
              <a:t>@Component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Annotation (</a:t>
            </a:r>
            <a:r>
              <a:rPr lang="en-US" dirty="0" err="1">
                <a:latin typeface="Arial" panose="020B0604020202020204" pitchFamily="34" charset="0"/>
                <a:cs typeface="Arial" panose="020B0604020202020204" pitchFamily="34" charset="0"/>
              </a:rPr>
              <a:t>chú</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thích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đánh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dấu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Class </a:t>
            </a:r>
            <a:r>
              <a:rPr lang="en-US" dirty="0" err="1">
                <a:latin typeface="Arial" panose="020B0604020202020204" pitchFamily="34" charset="0"/>
                <a:cs typeface="Arial" panose="020B0604020202020204" pitchFamily="34" charset="0"/>
              </a:rPr>
              <a:t>để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giúp</a:t>
            </a:r>
            <a:r>
              <a:rPr lang="en-US" dirty="0">
                <a:latin typeface="Arial" panose="020B0604020202020204" pitchFamily="34" charset="0"/>
                <a:cs typeface="Arial" panose="020B0604020202020204" pitchFamily="34" charset="0"/>
              </a:rPr>
              <a:t> Spring </a:t>
            </a:r>
            <a:r>
              <a:rPr lang="en-US" dirty="0" err="1">
                <a:latin typeface="Arial" panose="020B0604020202020204" pitchFamily="34" charset="0"/>
                <a:cs typeface="Arial" panose="020B0604020202020204" pitchFamily="34" charset="0"/>
              </a:rPr>
              <a:t>biết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b="1" i="1" dirty="0">
                <a:latin typeface="Arial" panose="020B0604020202020204" pitchFamily="34" charset="0"/>
                <a:cs typeface="Arial" panose="020B0604020202020204" pitchFamily="34" charset="0"/>
              </a:rPr>
              <a:t>Bean</a:t>
            </a:r>
            <a:r>
              <a:rPr lang="en-US" dirty="0">
                <a:latin typeface="Arial" panose="020B0604020202020204" pitchFamily="34" charset="0"/>
                <a:cs typeface="Arial" panose="020B0604020202020204" pitchFamily="34" charset="0"/>
              </a:rPr>
              <a:t>.</a:t>
            </a:r>
          </a:p>
          <a:p>
            <a:pPr marL="285750" indent="-285750">
              <a:lnSpc>
                <a:spcPct val="150000"/>
              </a:lnSpc>
              <a:buFont typeface="Wingdings" panose="05000000000000000000" pitchFamily="2" charset="2"/>
              <a:buChar char="v"/>
            </a:pPr>
            <a:endParaRPr lang="en-US" dirty="0">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v"/>
            </a:pPr>
            <a:r>
              <a:rPr lang="vi-VN" b="1" i="1" dirty="0">
                <a:latin typeface="Arial" panose="020B0604020202020204" pitchFamily="34" charset="0"/>
                <a:cs typeface="Arial" panose="020B0604020202020204" pitchFamily="34" charset="0"/>
              </a:rPr>
              <a:t>Spring Boot </a:t>
            </a:r>
            <a:r>
              <a:rPr lang="vi-VN" dirty="0">
                <a:latin typeface="Arial" panose="020B0604020202020204" pitchFamily="34" charset="0"/>
                <a:cs typeface="Arial" panose="020B0604020202020204" pitchFamily="34" charset="0"/>
              </a:rPr>
              <a:t>khi chạy sẽ dò tìm toàn bộ các Class </a:t>
            </a:r>
            <a:r>
              <a:rPr lang="vi-VN" b="1" i="1" dirty="0">
                <a:latin typeface="Arial" panose="020B0604020202020204" pitchFamily="34" charset="0"/>
                <a:cs typeface="Arial" panose="020B0604020202020204" pitchFamily="34" charset="0"/>
              </a:rPr>
              <a:t>cùng cấp </a:t>
            </a:r>
            <a:r>
              <a:rPr lang="vi-VN" dirty="0">
                <a:latin typeface="Arial" panose="020B0604020202020204" pitchFamily="34" charset="0"/>
                <a:cs typeface="Arial" panose="020B0604020202020204" pitchFamily="34" charset="0"/>
              </a:rPr>
              <a:t>hoặc ở trong các package thấp hơn so với class App mà bạn cung cấp cho Spring (Chúng ta có thể cấu hình việc tìm kiếm này, sẽ đề cập sau). Trong quá trình dò tìm này, khi gặp một class được đánh dấu </a:t>
            </a:r>
            <a:r>
              <a:rPr lang="vi-VN" b="1" dirty="0">
                <a:latin typeface="Arial" panose="020B0604020202020204" pitchFamily="34" charset="0"/>
                <a:cs typeface="Arial" panose="020B0604020202020204" pitchFamily="34" charset="0"/>
              </a:rPr>
              <a:t>@Component </a:t>
            </a:r>
            <a:r>
              <a:rPr lang="vi-VN" dirty="0">
                <a:latin typeface="Arial" panose="020B0604020202020204" pitchFamily="34" charset="0"/>
                <a:cs typeface="Arial" panose="020B0604020202020204" pitchFamily="34" charset="0"/>
              </a:rPr>
              <a:t>thì nó sẽ tạo ra một instance và đưa vào </a:t>
            </a:r>
            <a:r>
              <a:rPr lang="vi-VN" b="1" dirty="0">
                <a:latin typeface="Arial" panose="020B0604020202020204" pitchFamily="34" charset="0"/>
                <a:cs typeface="Arial" panose="020B0604020202020204" pitchFamily="34" charset="0"/>
              </a:rPr>
              <a:t>ApplicationContext</a:t>
            </a:r>
            <a:r>
              <a:rPr lang="vi-VN" dirty="0">
                <a:latin typeface="Arial" panose="020B0604020202020204" pitchFamily="34" charset="0"/>
                <a:cs typeface="Arial" panose="020B0604020202020204" pitchFamily="34" charset="0"/>
              </a:rPr>
              <a:t> để quản lý.</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1711530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4371832" y="97654"/>
            <a:ext cx="3996607" cy="830997"/>
          </a:xfrm>
          <a:prstGeom prst="rect">
            <a:avLst/>
          </a:prstGeom>
          <a:noFill/>
        </p:spPr>
        <p:txBody>
          <a:bodyPr wrap="none" rtlCol="0">
            <a:spAutoFit/>
          </a:bodyPr>
          <a:lstStyle/>
          <a:p>
            <a:r>
              <a:rPr lang="en-US" sz="4800">
                <a:solidFill>
                  <a:srgbClr val="00B050"/>
                </a:solidFill>
                <a:latin typeface="Arial" panose="020B0604020202020204" pitchFamily="34" charset="0"/>
                <a:cs typeface="Arial" panose="020B0604020202020204" pitchFamily="34" charset="0"/>
              </a:rPr>
              <a:t>@Component</a:t>
            </a:r>
          </a:p>
        </p:txBody>
      </p:sp>
      <p:pic>
        <p:nvPicPr>
          <p:cNvPr id="2051" name="Picture 3" descr="spring-component">
            <a:extLst>
              <a:ext uri="{FF2B5EF4-FFF2-40B4-BE49-F238E27FC236}">
                <a16:creationId xmlns:a16="http://schemas.microsoft.com/office/drawing/2014/main" id="{6F17F78F-33D2-41B1-A6DE-9F7451DA58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5732" y="1066800"/>
            <a:ext cx="9753600" cy="2362200"/>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spring-component">
            <a:extLst>
              <a:ext uri="{FF2B5EF4-FFF2-40B4-BE49-F238E27FC236}">
                <a16:creationId xmlns:a16="http://schemas.microsoft.com/office/drawing/2014/main" id="{5BBBEBBE-D689-4E0F-9F50-69A539B334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5732" y="3636496"/>
            <a:ext cx="9753599" cy="3021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99496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58E61A1-35CF-49CB-8B80-3A626D677E4C}"/>
              </a:ext>
            </a:extLst>
          </p:cNvPr>
          <p:cNvSpPr txBox="1"/>
          <p:nvPr/>
        </p:nvSpPr>
        <p:spPr>
          <a:xfrm>
            <a:off x="4123979" y="5858665"/>
            <a:ext cx="4683142" cy="369332"/>
          </a:xfrm>
          <a:prstGeom prst="rect">
            <a:avLst/>
          </a:prstGeom>
          <a:noFill/>
        </p:spPr>
        <p:txBody>
          <a:bodyPr wrap="none" rtlCol="0">
            <a:spAutoFit/>
          </a:bodyPr>
          <a:lstStyle/>
          <a:p>
            <a:r>
              <a:rPr lang="en-US" b="1" err="1"/>
              <a:t>Độ</a:t>
            </a:r>
            <a:r>
              <a:rPr lang="en-US" b="1"/>
              <a:t> </a:t>
            </a:r>
            <a:r>
              <a:rPr lang="en-US" b="1" err="1"/>
              <a:t>phổ</a:t>
            </a:r>
            <a:r>
              <a:rPr lang="en-US" b="1"/>
              <a:t> </a:t>
            </a:r>
            <a:r>
              <a:rPr lang="en-US" b="1" err="1"/>
              <a:t>biến</a:t>
            </a:r>
            <a:r>
              <a:rPr lang="en-US" b="1"/>
              <a:t> </a:t>
            </a:r>
            <a:r>
              <a:rPr lang="en-US" b="1" err="1"/>
              <a:t>của</a:t>
            </a:r>
            <a:r>
              <a:rPr lang="en-US" b="1"/>
              <a:t> </a:t>
            </a:r>
            <a:r>
              <a:rPr lang="en-US" b="1" err="1"/>
              <a:t>các</a:t>
            </a:r>
            <a:r>
              <a:rPr lang="en-US" b="1"/>
              <a:t> framework </a:t>
            </a:r>
            <a:r>
              <a:rPr lang="en-US" b="1" err="1"/>
              <a:t>trong</a:t>
            </a:r>
            <a:r>
              <a:rPr lang="en-US" b="1"/>
              <a:t> java</a:t>
            </a:r>
          </a:p>
        </p:txBody>
      </p:sp>
      <p:pic>
        <p:nvPicPr>
          <p:cNvPr id="1026" name="Picture 2" descr="Java">
            <a:extLst>
              <a:ext uri="{FF2B5EF4-FFF2-40B4-BE49-F238E27FC236}">
                <a16:creationId xmlns:a16="http://schemas.microsoft.com/office/drawing/2014/main" id="{0A8FC2FB-98D4-8BDD-8846-FC851EF3E5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4936" y="584775"/>
            <a:ext cx="8669747" cy="531495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3D4D27D-D0E1-5539-6904-C0B9F7948F2A}"/>
              </a:ext>
            </a:extLst>
          </p:cNvPr>
          <p:cNvSpPr txBox="1"/>
          <p:nvPr/>
        </p:nvSpPr>
        <p:spPr>
          <a:xfrm>
            <a:off x="4954996" y="0"/>
            <a:ext cx="2823883" cy="584775"/>
          </a:xfrm>
          <a:prstGeom prst="rect">
            <a:avLst/>
          </a:prstGeom>
          <a:noFill/>
        </p:spPr>
        <p:txBody>
          <a:bodyPr wrap="square">
            <a:spAutoFit/>
          </a:bodyPr>
          <a:lstStyle/>
          <a:p>
            <a:pPr marL="285750" indent="-285750">
              <a:buFont typeface="Wingdings" panose="05000000000000000000" pitchFamily="2" charset="2"/>
              <a:buChar char="ü"/>
            </a:pPr>
            <a:r>
              <a:rPr lang="en-US" sz="3200" dirty="0" err="1">
                <a:solidFill>
                  <a:srgbClr val="00B050"/>
                </a:solidFill>
                <a:latin typeface="Arial" panose="020B0604020202020204" pitchFamily="34" charset="0"/>
                <a:cs typeface="Arial" panose="020B0604020202020204" pitchFamily="34" charset="0"/>
              </a:rPr>
              <a:t>Chào</a:t>
            </a:r>
            <a:r>
              <a:rPr lang="en-US" sz="3200" dirty="0">
                <a:solidFill>
                  <a:srgbClr val="00B050"/>
                </a:solidFill>
                <a:latin typeface="Arial" panose="020B0604020202020204" pitchFamily="34" charset="0"/>
                <a:cs typeface="Arial" panose="020B0604020202020204" pitchFamily="34" charset="0"/>
              </a:rPr>
              <a:t> </a:t>
            </a:r>
            <a:r>
              <a:rPr lang="en-US" sz="3200" dirty="0" err="1">
                <a:solidFill>
                  <a:srgbClr val="00B050"/>
                </a:solidFill>
                <a:latin typeface="Arial" panose="020B0604020202020204" pitchFamily="34" charset="0"/>
                <a:cs typeface="Arial" panose="020B0604020202020204" pitchFamily="34" charset="0"/>
              </a:rPr>
              <a:t>hàng</a:t>
            </a:r>
            <a:endParaRPr lang="en-US" sz="3200" dirty="0">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2539519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4371832" y="97654"/>
            <a:ext cx="3549370" cy="830997"/>
          </a:xfrm>
          <a:prstGeom prst="rect">
            <a:avLst/>
          </a:prstGeom>
          <a:noFill/>
        </p:spPr>
        <p:txBody>
          <a:bodyPr wrap="none" rtlCol="0">
            <a:spAutoFit/>
          </a:bodyPr>
          <a:lstStyle/>
          <a:p>
            <a:r>
              <a:rPr lang="en-US" sz="4800">
                <a:solidFill>
                  <a:srgbClr val="00B050"/>
                </a:solidFill>
                <a:latin typeface="Arial" panose="020B0604020202020204" pitchFamily="34" charset="0"/>
                <a:cs typeface="Arial" panose="020B0604020202020204" pitchFamily="34" charset="0"/>
              </a:rPr>
              <a:t>@Autowired</a:t>
            </a:r>
          </a:p>
        </p:txBody>
      </p:sp>
      <p:sp>
        <p:nvSpPr>
          <p:cNvPr id="2" name="TextBox 1">
            <a:extLst>
              <a:ext uri="{FF2B5EF4-FFF2-40B4-BE49-F238E27FC236}">
                <a16:creationId xmlns:a16="http://schemas.microsoft.com/office/drawing/2014/main" id="{9DA166C8-FC6C-4DA9-BA9B-18545D04F0E2}"/>
              </a:ext>
            </a:extLst>
          </p:cNvPr>
          <p:cNvSpPr txBox="1"/>
          <p:nvPr/>
        </p:nvSpPr>
        <p:spPr>
          <a:xfrm>
            <a:off x="2317072" y="2867487"/>
            <a:ext cx="8735627" cy="1287532"/>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a:latin typeface="Arial" panose="020B0604020202020204" pitchFamily="34" charset="0"/>
                <a:cs typeface="Arial" panose="020B0604020202020204" pitchFamily="34" charset="0"/>
              </a:rPr>
              <a:t>Khi thêm annotation </a:t>
            </a:r>
            <a:r>
              <a:rPr lang="en-US" b="1">
                <a:latin typeface="Arial" panose="020B0604020202020204" pitchFamily="34" charset="0"/>
                <a:cs typeface="Arial" panose="020B0604020202020204" pitchFamily="34" charset="0"/>
              </a:rPr>
              <a:t>@Autowired </a:t>
            </a:r>
            <a:r>
              <a:rPr lang="en-US">
                <a:latin typeface="Arial" panose="020B0604020202020204" pitchFamily="34" charset="0"/>
                <a:cs typeface="Arial" panose="020B0604020202020204" pitchFamily="34" charset="0"/>
              </a:rPr>
              <a:t>vào thuộc tính của class</a:t>
            </a:r>
          </a:p>
          <a:p>
            <a:pPr>
              <a:lnSpc>
                <a:spcPct val="150000"/>
              </a:lnSpc>
            </a:pPr>
            <a:r>
              <a:rPr lang="en-US" b="1">
                <a:latin typeface="Arial" panose="020B0604020202020204" pitchFamily="34" charset="0"/>
                <a:cs typeface="Arial" panose="020B0604020202020204" pitchFamily="34" charset="0"/>
              </a:rPr>
              <a:t>	=&gt; </a:t>
            </a:r>
            <a:r>
              <a:rPr lang="en-US">
                <a:latin typeface="Arial" panose="020B0604020202020204" pitchFamily="34" charset="0"/>
                <a:cs typeface="Arial" panose="020B0604020202020204" pitchFamily="34" charset="0"/>
              </a:rPr>
              <a:t>Điều này nói với Spring Boot hãy tự </a:t>
            </a:r>
            <a:r>
              <a:rPr lang="en-US" b="1" i="1">
                <a:latin typeface="Arial" panose="020B0604020202020204" pitchFamily="34" charset="0"/>
                <a:cs typeface="Arial" panose="020B0604020202020204" pitchFamily="34" charset="0"/>
              </a:rPr>
              <a:t>inject</a:t>
            </a:r>
            <a:r>
              <a:rPr lang="en-US">
                <a:latin typeface="Arial" panose="020B0604020202020204" pitchFamily="34" charset="0"/>
                <a:cs typeface="Arial" panose="020B0604020202020204" pitchFamily="34" charset="0"/>
              </a:rPr>
              <a:t> (tiêm) một instance của </a:t>
            </a:r>
          </a:p>
          <a:p>
            <a:pPr>
              <a:lnSpc>
                <a:spcPct val="150000"/>
              </a:lnSpc>
            </a:pPr>
            <a:r>
              <a:rPr lang="en-US">
                <a:latin typeface="Arial" panose="020B0604020202020204" pitchFamily="34" charset="0"/>
                <a:cs typeface="Arial" panose="020B0604020202020204" pitchFamily="34" charset="0"/>
              </a:rPr>
              <a:t>	</a:t>
            </a:r>
            <a:r>
              <a:rPr lang="en-US" b="1" i="1">
                <a:latin typeface="Arial" panose="020B0604020202020204" pitchFamily="34" charset="0"/>
                <a:cs typeface="Arial" panose="020B0604020202020204" pitchFamily="34" charset="0"/>
              </a:rPr>
              <a:t>dependency</a:t>
            </a:r>
            <a:r>
              <a:rPr lang="en-US">
                <a:latin typeface="Arial" panose="020B0604020202020204" pitchFamily="34" charset="0"/>
                <a:cs typeface="Arial" panose="020B0604020202020204" pitchFamily="34" charset="0"/>
              </a:rPr>
              <a:t> khi tạo đối tượng</a:t>
            </a:r>
          </a:p>
        </p:txBody>
      </p:sp>
    </p:spTree>
    <p:extLst>
      <p:ext uri="{BB962C8B-B14F-4D97-AF65-F5344CB8AC3E}">
        <p14:creationId xmlns:p14="http://schemas.microsoft.com/office/powerpoint/2010/main" val="310300906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4309688" y="71021"/>
            <a:ext cx="3379451" cy="830997"/>
          </a:xfrm>
          <a:prstGeom prst="rect">
            <a:avLst/>
          </a:prstGeom>
          <a:noFill/>
        </p:spPr>
        <p:txBody>
          <a:bodyPr wrap="none" rtlCol="0">
            <a:spAutoFit/>
          </a:bodyPr>
          <a:lstStyle/>
          <a:p>
            <a:r>
              <a:rPr lang="en-US" sz="4800">
                <a:solidFill>
                  <a:srgbClr val="00B050"/>
                </a:solidFill>
                <a:latin typeface="Arial" panose="020B0604020202020204" pitchFamily="34" charset="0"/>
                <a:cs typeface="Arial" panose="020B0604020202020204" pitchFamily="34" charset="0"/>
              </a:rPr>
              <a:t>@Singleton</a:t>
            </a:r>
          </a:p>
        </p:txBody>
      </p:sp>
      <p:sp>
        <p:nvSpPr>
          <p:cNvPr id="2" name="TextBox 1">
            <a:extLst>
              <a:ext uri="{FF2B5EF4-FFF2-40B4-BE49-F238E27FC236}">
                <a16:creationId xmlns:a16="http://schemas.microsoft.com/office/drawing/2014/main" id="{9DA166C8-FC6C-4DA9-BA9B-18545D04F0E2}"/>
              </a:ext>
            </a:extLst>
          </p:cNvPr>
          <p:cNvSpPr txBox="1"/>
          <p:nvPr/>
        </p:nvSpPr>
        <p:spPr>
          <a:xfrm>
            <a:off x="2006354" y="1518082"/>
            <a:ext cx="9312675" cy="3884397"/>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dirty="0">
                <a:latin typeface="Arial" panose="020B0604020202020204" pitchFamily="34" charset="0"/>
                <a:cs typeface="Arial" panose="020B0604020202020204" pitchFamily="34" charset="0"/>
              </a:rPr>
              <a:t>Điều đặc biệt là các </a:t>
            </a:r>
            <a:r>
              <a:rPr lang="vi-VN" b="1" i="1" dirty="0">
                <a:latin typeface="Arial" panose="020B0604020202020204" pitchFamily="34" charset="0"/>
                <a:cs typeface="Arial" panose="020B0604020202020204" pitchFamily="34" charset="0"/>
              </a:rPr>
              <a:t>Bean</a:t>
            </a:r>
            <a:r>
              <a:rPr lang="vi-VN" dirty="0">
                <a:latin typeface="Arial" panose="020B0604020202020204" pitchFamily="34" charset="0"/>
                <a:cs typeface="Arial" panose="020B0604020202020204" pitchFamily="34" charset="0"/>
              </a:rPr>
              <a:t> được quản lý bên trong </a:t>
            </a:r>
            <a:r>
              <a:rPr lang="vi-VN" b="1" i="1" dirty="0">
                <a:latin typeface="Arial" panose="020B0604020202020204" pitchFamily="34" charset="0"/>
                <a:cs typeface="Arial" panose="020B0604020202020204" pitchFamily="34" charset="0"/>
              </a:rPr>
              <a:t>ApplicationContext</a:t>
            </a:r>
            <a:r>
              <a:rPr lang="vi-VN" dirty="0">
                <a:latin typeface="Arial" panose="020B0604020202020204" pitchFamily="34" charset="0"/>
                <a:cs typeface="Arial" panose="020B0604020202020204" pitchFamily="34" charset="0"/>
              </a:rPr>
              <a:t> đều là </a:t>
            </a:r>
            <a:r>
              <a:rPr lang="vi-VN" b="1" i="1" dirty="0">
                <a:latin typeface="Arial" panose="020B0604020202020204" pitchFamily="34" charset="0"/>
                <a:cs typeface="Arial" panose="020B0604020202020204" pitchFamily="34" charset="0"/>
              </a:rPr>
              <a:t>singleton</a:t>
            </a:r>
            <a:endParaRPr lang="en-US" b="1" i="1" dirty="0">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v"/>
            </a:pPr>
            <a:r>
              <a:rPr lang="vi-VN" dirty="0">
                <a:latin typeface="Arial" panose="020B0604020202020204" pitchFamily="34" charset="0"/>
                <a:cs typeface="Arial" panose="020B0604020202020204" pitchFamily="34" charset="0"/>
              </a:rPr>
              <a:t>Tất cả những </a:t>
            </a:r>
            <a:r>
              <a:rPr lang="vi-VN" b="1" i="1" dirty="0">
                <a:latin typeface="Arial" panose="020B0604020202020204" pitchFamily="34" charset="0"/>
                <a:cs typeface="Arial" panose="020B0604020202020204" pitchFamily="34" charset="0"/>
              </a:rPr>
              <a:t>Bean</a:t>
            </a:r>
            <a:r>
              <a:rPr lang="vi-VN" dirty="0">
                <a:latin typeface="Arial" panose="020B0604020202020204" pitchFamily="34" charset="0"/>
                <a:cs typeface="Arial" panose="020B0604020202020204" pitchFamily="34" charset="0"/>
              </a:rPr>
              <a:t> được quản lý trong </a:t>
            </a:r>
            <a:r>
              <a:rPr lang="vi-VN" b="1" i="1" dirty="0">
                <a:latin typeface="Arial" panose="020B0604020202020204" pitchFamily="34" charset="0"/>
                <a:cs typeface="Arial" panose="020B0604020202020204" pitchFamily="34" charset="0"/>
              </a:rPr>
              <a:t>ApplicationContext</a:t>
            </a:r>
            <a:r>
              <a:rPr lang="vi-VN" dirty="0">
                <a:latin typeface="Arial" panose="020B0604020202020204" pitchFamily="34" charset="0"/>
                <a:cs typeface="Arial" panose="020B0604020202020204" pitchFamily="34" charset="0"/>
              </a:rPr>
              <a:t> đều chỉ được tạo ra một lần duy nhất và khi có Class yêu cầu @</a:t>
            </a:r>
            <a:r>
              <a:rPr lang="vi-VN" b="1" i="1" dirty="0">
                <a:latin typeface="Arial" panose="020B0604020202020204" pitchFamily="34" charset="0"/>
                <a:cs typeface="Arial" panose="020B0604020202020204" pitchFamily="34" charset="0"/>
              </a:rPr>
              <a:t>Autowired</a:t>
            </a:r>
            <a:r>
              <a:rPr lang="vi-VN" dirty="0">
                <a:latin typeface="Arial" panose="020B0604020202020204" pitchFamily="34" charset="0"/>
                <a:cs typeface="Arial" panose="020B0604020202020204" pitchFamily="34" charset="0"/>
              </a:rPr>
              <a:t> thì nó sẽ lấy đối tượng có sẵn trong </a:t>
            </a:r>
            <a:r>
              <a:rPr lang="vi-VN" b="1" i="1" dirty="0">
                <a:latin typeface="Arial" panose="020B0604020202020204" pitchFamily="34" charset="0"/>
                <a:cs typeface="Arial" panose="020B0604020202020204" pitchFamily="34" charset="0"/>
              </a:rPr>
              <a:t>ApplicationContext</a:t>
            </a:r>
            <a:r>
              <a:rPr lang="vi-VN" dirty="0">
                <a:latin typeface="Arial" panose="020B0604020202020204" pitchFamily="34" charset="0"/>
                <a:cs typeface="Arial" panose="020B0604020202020204" pitchFamily="34" charset="0"/>
              </a:rPr>
              <a:t> để </a:t>
            </a:r>
            <a:r>
              <a:rPr lang="vi-VN" b="1" i="1" dirty="0">
                <a:latin typeface="Arial" panose="020B0604020202020204" pitchFamily="34" charset="0"/>
                <a:cs typeface="Arial" panose="020B0604020202020204" pitchFamily="34" charset="0"/>
              </a:rPr>
              <a:t>inject</a:t>
            </a:r>
            <a:r>
              <a:rPr lang="vi-VN" dirty="0">
                <a:latin typeface="Arial" panose="020B0604020202020204" pitchFamily="34" charset="0"/>
                <a:cs typeface="Arial" panose="020B0604020202020204" pitchFamily="34" charset="0"/>
              </a:rPr>
              <a:t> vào.</a:t>
            </a:r>
            <a:endParaRPr lang="en-US" dirty="0">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v"/>
            </a:pPr>
            <a:r>
              <a:rPr lang="vi-VN" dirty="0">
                <a:latin typeface="Arial" panose="020B0604020202020204" pitchFamily="34" charset="0"/>
                <a:cs typeface="Arial" panose="020B0604020202020204" pitchFamily="34" charset="0"/>
              </a:rPr>
              <a:t>Trong trường hợp bạn muốn mỗi lần sử dụng là một </a:t>
            </a:r>
            <a:r>
              <a:rPr lang="vi-VN" b="1" i="1" dirty="0">
                <a:latin typeface="Arial" panose="020B0604020202020204" pitchFamily="34" charset="0"/>
                <a:cs typeface="Arial" panose="020B0604020202020204" pitchFamily="34" charset="0"/>
              </a:rPr>
              <a:t>instance</a:t>
            </a:r>
            <a:r>
              <a:rPr lang="vi-VN" dirty="0">
                <a:latin typeface="Arial" panose="020B0604020202020204" pitchFamily="34" charset="0"/>
                <a:cs typeface="Arial" panose="020B0604020202020204" pitchFamily="34" charset="0"/>
              </a:rPr>
              <a:t> hoàn toàn mới. Thì hãy đánh dấu @</a:t>
            </a:r>
            <a:r>
              <a:rPr lang="vi-VN" b="1" i="1" dirty="0">
                <a:latin typeface="Arial" panose="020B0604020202020204" pitchFamily="34" charset="0"/>
                <a:cs typeface="Arial" panose="020B0604020202020204" pitchFamily="34" charset="0"/>
              </a:rPr>
              <a:t>Component</a:t>
            </a:r>
            <a:r>
              <a:rPr lang="vi-VN" dirty="0">
                <a:latin typeface="Arial" panose="020B0604020202020204" pitchFamily="34" charset="0"/>
                <a:cs typeface="Arial" panose="020B0604020202020204" pitchFamily="34" charset="0"/>
              </a:rPr>
              <a:t> đó bằng </a:t>
            </a:r>
            <a:r>
              <a:rPr lang="vi-VN" b="1" i="1" dirty="0">
                <a:latin typeface="Arial" panose="020B0604020202020204" pitchFamily="34" charset="0"/>
                <a:cs typeface="Arial" panose="020B0604020202020204" pitchFamily="34" charset="0"/>
              </a:rPr>
              <a:t>@Scope("prototype")</a:t>
            </a:r>
            <a:endParaRPr lang="en-US"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5874259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2784837" y="0"/>
            <a:ext cx="6622326" cy="646331"/>
          </a:xfrm>
          <a:prstGeom prst="rect">
            <a:avLst/>
          </a:prstGeom>
          <a:noFill/>
        </p:spPr>
        <p:txBody>
          <a:bodyPr wrap="none" rtlCol="0">
            <a:spAutoFit/>
          </a:bodyPr>
          <a:lstStyle/>
          <a:p>
            <a:r>
              <a:rPr lang="en-US" sz="3600" dirty="0" err="1">
                <a:solidFill>
                  <a:srgbClr val="00B050"/>
                </a:solidFill>
                <a:latin typeface="Arial" panose="020B0604020202020204" pitchFamily="34" charset="0"/>
                <a:cs typeface="Arial" panose="020B0604020202020204" pitchFamily="34" charset="0"/>
              </a:rPr>
              <a:t>Cách</a:t>
            </a:r>
            <a:r>
              <a:rPr lang="en-US" sz="3600" dirty="0">
                <a:solidFill>
                  <a:srgbClr val="00B050"/>
                </a:solidFill>
                <a:latin typeface="Arial" panose="020B0604020202020204" pitchFamily="34" charset="0"/>
                <a:cs typeface="Arial" panose="020B0604020202020204" pitchFamily="34" charset="0"/>
              </a:rPr>
              <a:t> inject Bean Strong Spring</a:t>
            </a:r>
          </a:p>
        </p:txBody>
      </p:sp>
      <p:sp>
        <p:nvSpPr>
          <p:cNvPr id="2" name="TextBox 1">
            <a:extLst>
              <a:ext uri="{FF2B5EF4-FFF2-40B4-BE49-F238E27FC236}">
                <a16:creationId xmlns:a16="http://schemas.microsoft.com/office/drawing/2014/main" id="{9DA166C8-FC6C-4DA9-BA9B-18545D04F0E2}"/>
              </a:ext>
            </a:extLst>
          </p:cNvPr>
          <p:cNvSpPr txBox="1"/>
          <p:nvPr/>
        </p:nvSpPr>
        <p:spPr>
          <a:xfrm>
            <a:off x="2095131" y="1367161"/>
            <a:ext cx="9312675" cy="3884397"/>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dirty="0">
                <a:latin typeface="Arial" panose="020B0604020202020204" pitchFamily="34" charset="0"/>
                <a:cs typeface="Arial" panose="020B0604020202020204" pitchFamily="34" charset="0"/>
              </a:rPr>
              <a:t>Spring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đủ</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minh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biết</a:t>
            </a:r>
            <a:r>
              <a:rPr lang="en-US"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tự động inject bean tương ứng vào vị trí được đánh dấu</a:t>
            </a:r>
            <a:endParaRPr lang="en-US" dirty="0">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v"/>
            </a:pPr>
            <a:r>
              <a:rPr lang="vi-VN" dirty="0">
                <a:latin typeface="Arial" panose="020B0604020202020204" pitchFamily="34" charset="0"/>
                <a:cs typeface="Arial" panose="020B0604020202020204" pitchFamily="34" charset="0"/>
              </a:rPr>
              <a:t>Sau khi tìm thấy một class đánh dấu @</a:t>
            </a:r>
            <a:r>
              <a:rPr lang="vi-VN" b="1" i="1" dirty="0">
                <a:latin typeface="Arial" panose="020B0604020202020204" pitchFamily="34" charset="0"/>
                <a:cs typeface="Arial" panose="020B0604020202020204" pitchFamily="34" charset="0"/>
              </a:rPr>
              <a:t>Component</a:t>
            </a:r>
            <a:r>
              <a:rPr lang="vi-VN" dirty="0">
                <a:latin typeface="Arial" panose="020B0604020202020204" pitchFamily="34" charset="0"/>
                <a:cs typeface="Arial" panose="020B0604020202020204" pitchFamily="34" charset="0"/>
              </a:rPr>
              <a:t>. thì quá trình inject </a:t>
            </a:r>
            <a:r>
              <a:rPr lang="vi-VN" b="1" i="1" dirty="0">
                <a:latin typeface="Arial" panose="020B0604020202020204" pitchFamily="34" charset="0"/>
                <a:cs typeface="Arial" panose="020B0604020202020204" pitchFamily="34" charset="0"/>
              </a:rPr>
              <a:t>Bean</a:t>
            </a:r>
            <a:r>
              <a:rPr lang="vi-VN" dirty="0">
                <a:latin typeface="Arial" panose="020B0604020202020204" pitchFamily="34" charset="0"/>
                <a:cs typeface="Arial" panose="020B0604020202020204" pitchFamily="34" charset="0"/>
              </a:rPr>
              <a:t> xảy ra theo cách như sau:</a:t>
            </a:r>
          </a:p>
          <a:p>
            <a:pPr marL="742950" lvl="1" indent="-285750">
              <a:lnSpc>
                <a:spcPct val="200000"/>
              </a:lnSpc>
              <a:buFont typeface="Arial" panose="020B0604020202020204" pitchFamily="34" charset="0"/>
              <a:buChar char="•"/>
            </a:pPr>
            <a:r>
              <a:rPr lang="vi-VN" dirty="0">
                <a:latin typeface="Arial" panose="020B0604020202020204" pitchFamily="34" charset="0"/>
                <a:cs typeface="Arial" panose="020B0604020202020204" pitchFamily="34" charset="0"/>
              </a:rPr>
              <a:t>Nếu Class không có hàm </a:t>
            </a:r>
            <a:r>
              <a:rPr lang="vi-VN" b="1" i="1" dirty="0">
                <a:latin typeface="Arial" panose="020B0604020202020204" pitchFamily="34" charset="0"/>
                <a:cs typeface="Arial" panose="020B0604020202020204" pitchFamily="34" charset="0"/>
              </a:rPr>
              <a:t>Constructor</a:t>
            </a:r>
            <a:r>
              <a:rPr lang="vi-VN" dirty="0">
                <a:latin typeface="Arial" panose="020B0604020202020204" pitchFamily="34" charset="0"/>
                <a:cs typeface="Arial" panose="020B0604020202020204" pitchFamily="34" charset="0"/>
              </a:rPr>
              <a:t> hay </a:t>
            </a:r>
            <a:r>
              <a:rPr lang="vi-VN" b="1" i="1" dirty="0">
                <a:latin typeface="Arial" panose="020B0604020202020204" pitchFamily="34" charset="0"/>
                <a:cs typeface="Arial" panose="020B0604020202020204" pitchFamily="34" charset="0"/>
              </a:rPr>
              <a:t>Setter</a:t>
            </a:r>
            <a:r>
              <a:rPr lang="vi-VN" dirty="0">
                <a:latin typeface="Arial" panose="020B0604020202020204" pitchFamily="34" charset="0"/>
                <a:cs typeface="Arial" panose="020B0604020202020204" pitchFamily="34" charset="0"/>
              </a:rPr>
              <a:t>. Thì sẽ sử dụng </a:t>
            </a:r>
            <a:r>
              <a:rPr lang="vi-VN" b="1" i="1" dirty="0">
                <a:latin typeface="Arial" panose="020B0604020202020204" pitchFamily="34" charset="0"/>
                <a:cs typeface="Arial" panose="020B0604020202020204" pitchFamily="34" charset="0"/>
              </a:rPr>
              <a:t>Java Reflection </a:t>
            </a:r>
            <a:r>
              <a:rPr lang="vi-VN" dirty="0">
                <a:latin typeface="Arial" panose="020B0604020202020204" pitchFamily="34" charset="0"/>
                <a:cs typeface="Arial" panose="020B0604020202020204" pitchFamily="34" charset="0"/>
              </a:rPr>
              <a:t>để đưa đối tượng vào thuộc tính có đánh dấu @</a:t>
            </a:r>
            <a:r>
              <a:rPr lang="vi-VN" b="1" i="1" dirty="0">
                <a:latin typeface="Arial" panose="020B0604020202020204" pitchFamily="34" charset="0"/>
                <a:cs typeface="Arial" panose="020B0604020202020204" pitchFamily="34" charset="0"/>
              </a:rPr>
              <a:t>Autowired</a:t>
            </a:r>
            <a:r>
              <a:rPr lang="vi-VN" dirty="0">
                <a:latin typeface="Arial" panose="020B0604020202020204" pitchFamily="34" charset="0"/>
                <a:cs typeface="Arial" panose="020B0604020202020204" pitchFamily="34" charset="0"/>
              </a:rPr>
              <a:t>.</a:t>
            </a:r>
          </a:p>
          <a:p>
            <a:pPr marL="742950" lvl="1" indent="-285750">
              <a:lnSpc>
                <a:spcPct val="200000"/>
              </a:lnSpc>
              <a:buFont typeface="Arial" panose="020B0604020202020204" pitchFamily="34" charset="0"/>
              <a:buChar char="•"/>
            </a:pPr>
            <a:r>
              <a:rPr lang="vi-VN" dirty="0">
                <a:latin typeface="Arial" panose="020B0604020202020204" pitchFamily="34" charset="0"/>
                <a:cs typeface="Arial" panose="020B0604020202020204" pitchFamily="34" charset="0"/>
              </a:rPr>
              <a:t>Nếu có hàm </a:t>
            </a:r>
            <a:r>
              <a:rPr lang="vi-VN" b="1" i="1" dirty="0">
                <a:latin typeface="Arial" panose="020B0604020202020204" pitchFamily="34" charset="0"/>
                <a:cs typeface="Arial" panose="020B0604020202020204" pitchFamily="34" charset="0"/>
              </a:rPr>
              <a:t>Constructor</a:t>
            </a:r>
            <a:r>
              <a:rPr lang="vi-VN" dirty="0">
                <a:latin typeface="Arial" panose="020B0604020202020204" pitchFamily="34" charset="0"/>
                <a:cs typeface="Arial" panose="020B0604020202020204" pitchFamily="34" charset="0"/>
              </a:rPr>
              <a:t> thì sẽ inject </a:t>
            </a:r>
            <a:r>
              <a:rPr lang="vi-VN" b="1" i="1" dirty="0">
                <a:latin typeface="Arial" panose="020B0604020202020204" pitchFamily="34" charset="0"/>
                <a:cs typeface="Arial" panose="020B0604020202020204" pitchFamily="34" charset="0"/>
              </a:rPr>
              <a:t>Bean</a:t>
            </a:r>
            <a:r>
              <a:rPr lang="vi-VN" dirty="0">
                <a:latin typeface="Arial" panose="020B0604020202020204" pitchFamily="34" charset="0"/>
                <a:cs typeface="Arial" panose="020B0604020202020204" pitchFamily="34" charset="0"/>
              </a:rPr>
              <a:t> vào bởi tham số của hàm</a:t>
            </a:r>
          </a:p>
          <a:p>
            <a:pPr marL="742950" lvl="1" indent="-285750">
              <a:lnSpc>
                <a:spcPct val="200000"/>
              </a:lnSpc>
              <a:buFont typeface="Arial" panose="020B0604020202020204" pitchFamily="34" charset="0"/>
              <a:buChar char="•"/>
            </a:pPr>
            <a:r>
              <a:rPr lang="vi-VN" dirty="0">
                <a:latin typeface="Arial" panose="020B0604020202020204" pitchFamily="34" charset="0"/>
                <a:cs typeface="Arial" panose="020B0604020202020204" pitchFamily="34" charset="0"/>
              </a:rPr>
              <a:t>Nếu có hàm </a:t>
            </a:r>
            <a:r>
              <a:rPr lang="vi-VN" b="1" i="1" dirty="0">
                <a:latin typeface="Arial" panose="020B0604020202020204" pitchFamily="34" charset="0"/>
                <a:cs typeface="Arial" panose="020B0604020202020204" pitchFamily="34" charset="0"/>
              </a:rPr>
              <a:t>Setter</a:t>
            </a:r>
            <a:r>
              <a:rPr lang="vi-VN" dirty="0">
                <a:latin typeface="Arial" panose="020B0604020202020204" pitchFamily="34" charset="0"/>
                <a:cs typeface="Arial" panose="020B0604020202020204" pitchFamily="34" charset="0"/>
              </a:rPr>
              <a:t> thì sẽ inject </a:t>
            </a:r>
            <a:r>
              <a:rPr lang="vi-VN" b="1" i="1" dirty="0">
                <a:latin typeface="Arial" panose="020B0604020202020204" pitchFamily="34" charset="0"/>
                <a:cs typeface="Arial" panose="020B0604020202020204" pitchFamily="34" charset="0"/>
              </a:rPr>
              <a:t>Bean</a:t>
            </a:r>
            <a:r>
              <a:rPr lang="vi-VN" dirty="0">
                <a:latin typeface="Arial" panose="020B0604020202020204" pitchFamily="34" charset="0"/>
                <a:cs typeface="Arial" panose="020B0604020202020204" pitchFamily="34" charset="0"/>
              </a:rPr>
              <a:t> vào bởi tham số của hàm</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7420920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3111202" y="0"/>
            <a:ext cx="6840334" cy="830997"/>
          </a:xfrm>
          <a:prstGeom prst="rect">
            <a:avLst/>
          </a:prstGeom>
          <a:noFill/>
        </p:spPr>
        <p:txBody>
          <a:bodyPr wrap="none" rtlCol="0">
            <a:spAutoFit/>
          </a:bodyPr>
          <a:lstStyle/>
          <a:p>
            <a:r>
              <a:rPr lang="en-US" sz="4800">
                <a:solidFill>
                  <a:srgbClr val="00B050"/>
                </a:solidFill>
                <a:latin typeface="Arial" panose="020B0604020202020204" pitchFamily="34" charset="0"/>
                <a:cs typeface="Arial" panose="020B0604020202020204" pitchFamily="34" charset="0"/>
              </a:rPr>
              <a:t>Vấn đề của @Autowired</a:t>
            </a:r>
          </a:p>
        </p:txBody>
      </p:sp>
      <p:sp>
        <p:nvSpPr>
          <p:cNvPr id="2" name="TextBox 1">
            <a:extLst>
              <a:ext uri="{FF2B5EF4-FFF2-40B4-BE49-F238E27FC236}">
                <a16:creationId xmlns:a16="http://schemas.microsoft.com/office/drawing/2014/main" id="{9DA166C8-FC6C-4DA9-BA9B-18545D04F0E2}"/>
              </a:ext>
            </a:extLst>
          </p:cNvPr>
          <p:cNvSpPr txBox="1"/>
          <p:nvPr/>
        </p:nvSpPr>
        <p:spPr>
          <a:xfrm>
            <a:off x="2041865" y="1953087"/>
            <a:ext cx="9312675" cy="2782365"/>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Trong thực tế, sẽ có trường hợp chúng ta sử dụng @</a:t>
            </a:r>
            <a:r>
              <a:rPr lang="vi-VN" b="1" i="1">
                <a:latin typeface="Arial" panose="020B0604020202020204" pitchFamily="34" charset="0"/>
                <a:cs typeface="Arial" panose="020B0604020202020204" pitchFamily="34" charset="0"/>
              </a:rPr>
              <a:t>Autowired</a:t>
            </a:r>
            <a:r>
              <a:rPr lang="vi-VN">
                <a:latin typeface="Arial" panose="020B0604020202020204" pitchFamily="34" charset="0"/>
                <a:cs typeface="Arial" panose="020B0604020202020204" pitchFamily="34" charset="0"/>
              </a:rPr>
              <a:t> khi Spring Boot có chứa 2 </a:t>
            </a:r>
            <a:r>
              <a:rPr lang="vi-VN" b="1" i="1">
                <a:latin typeface="Arial" panose="020B0604020202020204" pitchFamily="34" charset="0"/>
                <a:cs typeface="Arial" panose="020B0604020202020204" pitchFamily="34" charset="0"/>
              </a:rPr>
              <a:t>Bean</a:t>
            </a:r>
            <a:r>
              <a:rPr lang="vi-VN">
                <a:latin typeface="Arial" panose="020B0604020202020204" pitchFamily="34" charset="0"/>
                <a:cs typeface="Arial" panose="020B0604020202020204" pitchFamily="34" charset="0"/>
              </a:rPr>
              <a:t> cùng loại trong </a:t>
            </a:r>
            <a:r>
              <a:rPr lang="vi-VN" b="1" i="1">
                <a:latin typeface="Arial" panose="020B0604020202020204" pitchFamily="34" charset="0"/>
                <a:cs typeface="Arial" panose="020B0604020202020204" pitchFamily="34" charset="0"/>
              </a:rPr>
              <a:t>Context</a:t>
            </a:r>
            <a:r>
              <a:rPr lang="vi-VN">
                <a:latin typeface="Arial" panose="020B0604020202020204" pitchFamily="34" charset="0"/>
                <a:cs typeface="Arial" panose="020B0604020202020204" pitchFamily="34" charset="0"/>
              </a:rPr>
              <a:t>.</a:t>
            </a: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Lúc này thì </a:t>
            </a:r>
            <a:r>
              <a:rPr lang="vi-VN" b="1">
                <a:latin typeface="Arial" panose="020B0604020202020204" pitchFamily="34" charset="0"/>
                <a:cs typeface="Arial" panose="020B0604020202020204" pitchFamily="34" charset="0"/>
              </a:rPr>
              <a:t>Spring</a:t>
            </a:r>
            <a:r>
              <a:rPr lang="vi-VN">
                <a:latin typeface="Arial" panose="020B0604020202020204" pitchFamily="34" charset="0"/>
                <a:cs typeface="Arial" panose="020B0604020202020204" pitchFamily="34" charset="0"/>
              </a:rPr>
              <a:t> sẽ bối rối và không biết sử dụng </a:t>
            </a:r>
            <a:r>
              <a:rPr lang="vi-VN" b="1" i="1">
                <a:latin typeface="Arial" panose="020B0604020202020204" pitchFamily="34" charset="0"/>
                <a:cs typeface="Arial" panose="020B0604020202020204" pitchFamily="34" charset="0"/>
              </a:rPr>
              <a:t>Bean</a:t>
            </a:r>
            <a:r>
              <a:rPr lang="vi-VN">
                <a:latin typeface="Arial" panose="020B0604020202020204" pitchFamily="34" charset="0"/>
                <a:cs typeface="Arial" panose="020B0604020202020204" pitchFamily="34" charset="0"/>
              </a:rPr>
              <a:t> nào để </a:t>
            </a:r>
            <a:r>
              <a:rPr lang="vi-VN" b="1" i="1">
                <a:latin typeface="Arial" panose="020B0604020202020204" pitchFamily="34" charset="0"/>
                <a:cs typeface="Arial" panose="020B0604020202020204" pitchFamily="34" charset="0"/>
              </a:rPr>
              <a:t>inject</a:t>
            </a:r>
            <a:r>
              <a:rPr lang="vi-VN">
                <a:latin typeface="Arial" panose="020B0604020202020204" pitchFamily="34" charset="0"/>
                <a:cs typeface="Arial" panose="020B0604020202020204" pitchFamily="34" charset="0"/>
              </a:rPr>
              <a:t> vào đối tượng.</a:t>
            </a:r>
            <a:endParaRPr lang="en-US">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v"/>
            </a:pPr>
            <a:r>
              <a:rPr lang="en-US">
                <a:latin typeface="Arial" panose="020B0604020202020204" pitchFamily="34" charset="0"/>
                <a:cs typeface="Arial" panose="020B0604020202020204" pitchFamily="34" charset="0"/>
              </a:rPr>
              <a:t>Cách giải quyết:</a:t>
            </a:r>
          </a:p>
          <a:p>
            <a:pPr>
              <a:lnSpc>
                <a:spcPct val="200000"/>
              </a:lnSpc>
            </a:pPr>
            <a:r>
              <a:rPr lang="en-US">
                <a:latin typeface="Arial" panose="020B0604020202020204" pitchFamily="34" charset="0"/>
                <a:cs typeface="Arial" panose="020B0604020202020204" pitchFamily="34" charset="0"/>
              </a:rPr>
              <a:t>	Dùng @</a:t>
            </a:r>
            <a:r>
              <a:rPr lang="en-US" b="1" i="1">
                <a:latin typeface="Arial" panose="020B0604020202020204" pitchFamily="34" charset="0"/>
                <a:cs typeface="Arial" panose="020B0604020202020204" pitchFamily="34" charset="0"/>
              </a:rPr>
              <a:t>Primary</a:t>
            </a:r>
            <a:r>
              <a:rPr lang="en-US">
                <a:latin typeface="Arial" panose="020B0604020202020204" pitchFamily="34" charset="0"/>
                <a:cs typeface="Arial" panose="020B0604020202020204" pitchFamily="34" charset="0"/>
              </a:rPr>
              <a:t> hoặc @</a:t>
            </a:r>
            <a:r>
              <a:rPr lang="en-US" b="1" i="1">
                <a:latin typeface="Arial" panose="020B0604020202020204" pitchFamily="34" charset="0"/>
                <a:cs typeface="Arial" panose="020B0604020202020204" pitchFamily="34" charset="0"/>
              </a:rPr>
              <a:t>Qualifier</a:t>
            </a:r>
            <a:endParaRPr lang="en-US" b="1" i="1">
              <a:solidFill>
                <a:srgbClr val="495057"/>
              </a:solidFill>
              <a:effectLst/>
              <a:latin typeface="Source Sans Pro" panose="020B0503030403020204" pitchFamily="34" charset="0"/>
            </a:endParaRPr>
          </a:p>
        </p:txBody>
      </p:sp>
    </p:spTree>
    <p:extLst>
      <p:ext uri="{BB962C8B-B14F-4D97-AF65-F5344CB8AC3E}">
        <p14:creationId xmlns:p14="http://schemas.microsoft.com/office/powerpoint/2010/main" val="315499519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4567140" y="71021"/>
            <a:ext cx="2930610" cy="830997"/>
          </a:xfrm>
          <a:prstGeom prst="rect">
            <a:avLst/>
          </a:prstGeom>
          <a:noFill/>
        </p:spPr>
        <p:txBody>
          <a:bodyPr wrap="none" rtlCol="0">
            <a:spAutoFit/>
          </a:bodyPr>
          <a:lstStyle/>
          <a:p>
            <a:r>
              <a:rPr lang="en-US" sz="4800">
                <a:solidFill>
                  <a:srgbClr val="00B050"/>
                </a:solidFill>
                <a:latin typeface="Arial" panose="020B0604020202020204" pitchFamily="34" charset="0"/>
                <a:cs typeface="Arial" panose="020B0604020202020204" pitchFamily="34" charset="0"/>
              </a:rPr>
              <a:t>@Primary</a:t>
            </a:r>
          </a:p>
        </p:txBody>
      </p:sp>
      <p:sp>
        <p:nvSpPr>
          <p:cNvPr id="2" name="TextBox 1">
            <a:extLst>
              <a:ext uri="{FF2B5EF4-FFF2-40B4-BE49-F238E27FC236}">
                <a16:creationId xmlns:a16="http://schemas.microsoft.com/office/drawing/2014/main" id="{9DA166C8-FC6C-4DA9-BA9B-18545D04F0E2}"/>
              </a:ext>
            </a:extLst>
          </p:cNvPr>
          <p:cNvSpPr txBox="1"/>
          <p:nvPr/>
        </p:nvSpPr>
        <p:spPr>
          <a:xfrm>
            <a:off x="2041865" y="1953087"/>
            <a:ext cx="9312675" cy="2229969"/>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a:solidFill>
                  <a:srgbClr val="495057"/>
                </a:solidFill>
                <a:effectLst/>
                <a:latin typeface="+mj-lt"/>
              </a:rPr>
              <a:t>Cách giải quyết thứ nhất là sử dụng Annotation @</a:t>
            </a:r>
            <a:r>
              <a:rPr lang="vi-VN" b="1" i="1">
                <a:solidFill>
                  <a:srgbClr val="495057"/>
                </a:solidFill>
                <a:effectLst/>
                <a:latin typeface="+mj-lt"/>
              </a:rPr>
              <a:t>Primary</a:t>
            </a:r>
            <a:r>
              <a:rPr lang="vi-VN">
                <a:solidFill>
                  <a:srgbClr val="495057"/>
                </a:solidFill>
                <a:effectLst/>
                <a:latin typeface="+mj-lt"/>
              </a:rPr>
              <a:t>.</a:t>
            </a:r>
          </a:p>
          <a:p>
            <a:pPr marL="285750" indent="-285750">
              <a:lnSpc>
                <a:spcPct val="200000"/>
              </a:lnSpc>
              <a:buFont typeface="Wingdings" panose="05000000000000000000" pitchFamily="2" charset="2"/>
              <a:buChar char="v"/>
            </a:pPr>
            <a:endParaRPr lang="vi-VN">
              <a:solidFill>
                <a:srgbClr val="495057"/>
              </a:solidFill>
              <a:effectLst/>
              <a:latin typeface="+mj-lt"/>
            </a:endParaRPr>
          </a:p>
          <a:p>
            <a:pPr marL="285750" indent="-285750">
              <a:lnSpc>
                <a:spcPct val="200000"/>
              </a:lnSpc>
              <a:buFont typeface="Wingdings" panose="05000000000000000000" pitchFamily="2" charset="2"/>
              <a:buChar char="v"/>
            </a:pPr>
            <a:r>
              <a:rPr lang="vi-VN">
                <a:solidFill>
                  <a:srgbClr val="495057"/>
                </a:solidFill>
                <a:effectLst/>
                <a:latin typeface="+mj-lt"/>
              </a:rPr>
              <a:t>@</a:t>
            </a:r>
            <a:r>
              <a:rPr lang="vi-VN" b="1" i="1">
                <a:solidFill>
                  <a:srgbClr val="495057"/>
                </a:solidFill>
                <a:effectLst/>
                <a:latin typeface="+mj-lt"/>
              </a:rPr>
              <a:t>Primary</a:t>
            </a:r>
            <a:r>
              <a:rPr lang="vi-VN">
                <a:solidFill>
                  <a:srgbClr val="495057"/>
                </a:solidFill>
                <a:effectLst/>
                <a:latin typeface="+mj-lt"/>
              </a:rPr>
              <a:t> là annotation đánh dấu trên một </a:t>
            </a:r>
            <a:r>
              <a:rPr lang="vi-VN" b="1" i="1">
                <a:solidFill>
                  <a:srgbClr val="495057"/>
                </a:solidFill>
                <a:effectLst/>
                <a:latin typeface="+mj-lt"/>
              </a:rPr>
              <a:t>Bean</a:t>
            </a:r>
            <a:r>
              <a:rPr lang="vi-VN">
                <a:solidFill>
                  <a:srgbClr val="495057"/>
                </a:solidFill>
                <a:effectLst/>
                <a:latin typeface="+mj-lt"/>
              </a:rPr>
              <a:t>, giúp nó luôn được ưu tiên lựa chọn trong trường hợp có nhiều </a:t>
            </a:r>
            <a:r>
              <a:rPr lang="vi-VN" b="1" i="1">
                <a:solidFill>
                  <a:srgbClr val="495057"/>
                </a:solidFill>
                <a:effectLst/>
                <a:latin typeface="+mj-lt"/>
              </a:rPr>
              <a:t>Bean</a:t>
            </a:r>
            <a:r>
              <a:rPr lang="vi-VN">
                <a:solidFill>
                  <a:srgbClr val="495057"/>
                </a:solidFill>
                <a:effectLst/>
                <a:latin typeface="+mj-lt"/>
              </a:rPr>
              <a:t> cùng loại trong </a:t>
            </a:r>
            <a:r>
              <a:rPr lang="vi-VN" b="1" i="1">
                <a:solidFill>
                  <a:srgbClr val="495057"/>
                </a:solidFill>
                <a:effectLst/>
                <a:latin typeface="+mj-lt"/>
              </a:rPr>
              <a:t>Context</a:t>
            </a:r>
            <a:r>
              <a:rPr lang="vi-VN">
                <a:solidFill>
                  <a:srgbClr val="495057"/>
                </a:solidFill>
                <a:effectLst/>
                <a:latin typeface="+mj-lt"/>
              </a:rPr>
              <a:t>.</a:t>
            </a:r>
            <a:endParaRPr lang="en-US">
              <a:solidFill>
                <a:srgbClr val="495057"/>
              </a:solidFill>
              <a:effectLst/>
              <a:latin typeface="+mj-lt"/>
            </a:endParaRPr>
          </a:p>
        </p:txBody>
      </p:sp>
    </p:spTree>
    <p:extLst>
      <p:ext uri="{BB962C8B-B14F-4D97-AF65-F5344CB8AC3E}">
        <p14:creationId xmlns:p14="http://schemas.microsoft.com/office/powerpoint/2010/main" val="359645360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4567140" y="71021"/>
            <a:ext cx="3103735" cy="830997"/>
          </a:xfrm>
          <a:prstGeom prst="rect">
            <a:avLst/>
          </a:prstGeom>
          <a:noFill/>
        </p:spPr>
        <p:txBody>
          <a:bodyPr wrap="none" rtlCol="0">
            <a:spAutoFit/>
          </a:bodyPr>
          <a:lstStyle/>
          <a:p>
            <a:r>
              <a:rPr lang="en-US" sz="4800">
                <a:solidFill>
                  <a:srgbClr val="00B050"/>
                </a:solidFill>
                <a:latin typeface="Arial" panose="020B0604020202020204" pitchFamily="34" charset="0"/>
                <a:cs typeface="Arial" panose="020B0604020202020204" pitchFamily="34" charset="0"/>
              </a:rPr>
              <a:t>@Qualifier</a:t>
            </a:r>
          </a:p>
        </p:txBody>
      </p:sp>
      <p:sp>
        <p:nvSpPr>
          <p:cNvPr id="2" name="TextBox 1">
            <a:extLst>
              <a:ext uri="{FF2B5EF4-FFF2-40B4-BE49-F238E27FC236}">
                <a16:creationId xmlns:a16="http://schemas.microsoft.com/office/drawing/2014/main" id="{9DA166C8-FC6C-4DA9-BA9B-18545D04F0E2}"/>
              </a:ext>
            </a:extLst>
          </p:cNvPr>
          <p:cNvSpPr txBox="1"/>
          <p:nvPr/>
        </p:nvSpPr>
        <p:spPr>
          <a:xfrm>
            <a:off x="2041865" y="1953087"/>
            <a:ext cx="9312675" cy="1668405"/>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a:solidFill>
                  <a:srgbClr val="495057"/>
                </a:solidFill>
                <a:effectLst/>
                <a:latin typeface="Arial" panose="020B0604020202020204" pitchFamily="34" charset="0"/>
                <a:cs typeface="Arial" panose="020B0604020202020204" pitchFamily="34" charset="0"/>
              </a:rPr>
              <a:t>Cách giải quyết thứ </a:t>
            </a:r>
            <a:r>
              <a:rPr lang="en-US">
                <a:solidFill>
                  <a:srgbClr val="495057"/>
                </a:solidFill>
                <a:effectLst/>
                <a:latin typeface="Arial" panose="020B0604020202020204" pitchFamily="34" charset="0"/>
                <a:cs typeface="Arial" panose="020B0604020202020204" pitchFamily="34" charset="0"/>
              </a:rPr>
              <a:t>hai</a:t>
            </a:r>
            <a:r>
              <a:rPr lang="vi-VN">
                <a:solidFill>
                  <a:srgbClr val="495057"/>
                </a:solidFill>
                <a:effectLst/>
                <a:latin typeface="Arial" panose="020B0604020202020204" pitchFamily="34" charset="0"/>
                <a:cs typeface="Arial" panose="020B0604020202020204" pitchFamily="34" charset="0"/>
              </a:rPr>
              <a:t> là sử dụng Annotation @</a:t>
            </a:r>
            <a:r>
              <a:rPr lang="en-US" b="1" i="1">
                <a:solidFill>
                  <a:srgbClr val="495057"/>
                </a:solidFill>
                <a:effectLst/>
                <a:latin typeface="Arial" panose="020B0604020202020204" pitchFamily="34" charset="0"/>
                <a:cs typeface="Arial" panose="020B0604020202020204" pitchFamily="34" charset="0"/>
              </a:rPr>
              <a:t>Qualifier</a:t>
            </a:r>
            <a:r>
              <a:rPr lang="vi-VN">
                <a:solidFill>
                  <a:srgbClr val="495057"/>
                </a:solidFill>
                <a:effectLst/>
                <a:latin typeface="Arial" panose="020B0604020202020204" pitchFamily="34" charset="0"/>
                <a:cs typeface="Arial" panose="020B0604020202020204" pitchFamily="34" charset="0"/>
              </a:rPr>
              <a:t>.</a:t>
            </a:r>
          </a:p>
          <a:p>
            <a:pPr marL="285750" indent="-285750">
              <a:lnSpc>
                <a:spcPct val="200000"/>
              </a:lnSpc>
              <a:buFont typeface="Wingdings" panose="05000000000000000000" pitchFamily="2" charset="2"/>
              <a:buChar char="v"/>
            </a:pPr>
            <a:r>
              <a:rPr lang="vi-VN">
                <a:solidFill>
                  <a:srgbClr val="495057"/>
                </a:solidFill>
                <a:effectLst/>
                <a:latin typeface="Arial" panose="020B0604020202020204" pitchFamily="34" charset="0"/>
                <a:cs typeface="Arial" panose="020B0604020202020204" pitchFamily="34" charset="0"/>
              </a:rPr>
              <a:t>@</a:t>
            </a:r>
            <a:r>
              <a:rPr lang="vi-VN" b="1" i="1">
                <a:solidFill>
                  <a:srgbClr val="495057"/>
                </a:solidFill>
                <a:effectLst/>
                <a:latin typeface="Arial" panose="020B0604020202020204" pitchFamily="34" charset="0"/>
                <a:cs typeface="Arial" panose="020B0604020202020204" pitchFamily="34" charset="0"/>
              </a:rPr>
              <a:t>Qualifier</a:t>
            </a:r>
            <a:r>
              <a:rPr lang="vi-VN">
                <a:solidFill>
                  <a:srgbClr val="495057"/>
                </a:solidFill>
                <a:effectLst/>
                <a:latin typeface="Arial" panose="020B0604020202020204" pitchFamily="34" charset="0"/>
                <a:cs typeface="Arial" panose="020B0604020202020204" pitchFamily="34" charset="0"/>
              </a:rPr>
              <a:t> xác định tên của một </a:t>
            </a:r>
            <a:r>
              <a:rPr lang="vi-VN" b="1" i="1">
                <a:solidFill>
                  <a:srgbClr val="495057"/>
                </a:solidFill>
                <a:effectLst/>
                <a:latin typeface="Arial" panose="020B0604020202020204" pitchFamily="34" charset="0"/>
                <a:cs typeface="Arial" panose="020B0604020202020204" pitchFamily="34" charset="0"/>
              </a:rPr>
              <a:t>Bean</a:t>
            </a:r>
            <a:r>
              <a:rPr lang="vi-VN">
                <a:solidFill>
                  <a:srgbClr val="495057"/>
                </a:solidFill>
                <a:effectLst/>
                <a:latin typeface="Arial" panose="020B0604020202020204" pitchFamily="34" charset="0"/>
                <a:cs typeface="Arial" panose="020B0604020202020204" pitchFamily="34" charset="0"/>
              </a:rPr>
              <a:t> mà bạn muốn chỉ định </a:t>
            </a:r>
            <a:r>
              <a:rPr lang="vi-VN" b="1" i="1">
                <a:solidFill>
                  <a:srgbClr val="495057"/>
                </a:solidFill>
                <a:effectLst/>
                <a:latin typeface="Arial" panose="020B0604020202020204" pitchFamily="34" charset="0"/>
                <a:cs typeface="Arial" panose="020B0604020202020204" pitchFamily="34" charset="0"/>
              </a:rPr>
              <a:t>inject</a:t>
            </a:r>
            <a:r>
              <a:rPr lang="vi-VN">
                <a:solidFill>
                  <a:srgbClr val="495057"/>
                </a:solidFill>
                <a:effectLst/>
                <a:latin typeface="Arial" panose="020B0604020202020204" pitchFamily="34" charset="0"/>
                <a:cs typeface="Arial" panose="020B0604020202020204" pitchFamily="34" charset="0"/>
              </a:rPr>
              <a:t>.</a:t>
            </a:r>
            <a:endParaRPr lang="en-US">
              <a:solidFill>
                <a:srgbClr val="495057"/>
              </a:solidFill>
              <a:effectLst/>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Ø"/>
            </a:pPr>
            <a:r>
              <a:rPr lang="en-US">
                <a:solidFill>
                  <a:srgbClr val="FF0000"/>
                </a:solidFill>
                <a:effectLst/>
                <a:latin typeface="Arial" panose="020B0604020202020204" pitchFamily="34" charset="0"/>
                <a:cs typeface="Arial" panose="020B0604020202020204" pitchFamily="34" charset="0"/>
              </a:rPr>
              <a:t>Chú ý: </a:t>
            </a:r>
            <a:r>
              <a:rPr lang="en-US">
                <a:solidFill>
                  <a:srgbClr val="495057"/>
                </a:solidFill>
                <a:effectLst/>
                <a:latin typeface="Arial" panose="020B0604020202020204" pitchFamily="34" charset="0"/>
                <a:cs typeface="Arial" panose="020B0604020202020204" pitchFamily="34" charset="0"/>
              </a:rPr>
              <a:t>Cần đặt tên cho Bean</a:t>
            </a:r>
            <a:endParaRPr lang="vi-VN">
              <a:solidFill>
                <a:srgbClr val="495057"/>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045139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4567140" y="71021"/>
            <a:ext cx="4499950" cy="830997"/>
          </a:xfrm>
          <a:prstGeom prst="rect">
            <a:avLst/>
          </a:prstGeom>
          <a:noFill/>
        </p:spPr>
        <p:txBody>
          <a:bodyPr wrap="none" rtlCol="0">
            <a:spAutoFit/>
          </a:bodyPr>
          <a:lstStyle/>
          <a:p>
            <a:r>
              <a:rPr lang="en-US" sz="4800">
                <a:solidFill>
                  <a:srgbClr val="00B050"/>
                </a:solidFill>
                <a:latin typeface="Arial" panose="020B0604020202020204" pitchFamily="34" charset="0"/>
                <a:cs typeface="Arial" panose="020B0604020202020204" pitchFamily="34" charset="0"/>
              </a:rPr>
              <a:t>Bean Life Cycle</a:t>
            </a:r>
          </a:p>
        </p:txBody>
      </p:sp>
      <p:sp>
        <p:nvSpPr>
          <p:cNvPr id="2" name="TextBox 1">
            <a:extLst>
              <a:ext uri="{FF2B5EF4-FFF2-40B4-BE49-F238E27FC236}">
                <a16:creationId xmlns:a16="http://schemas.microsoft.com/office/drawing/2014/main" id="{9DA166C8-FC6C-4DA9-BA9B-18545D04F0E2}"/>
              </a:ext>
            </a:extLst>
          </p:cNvPr>
          <p:cNvSpPr txBox="1"/>
          <p:nvPr/>
        </p:nvSpPr>
        <p:spPr>
          <a:xfrm>
            <a:off x="1882066" y="1198485"/>
            <a:ext cx="9312675" cy="5026120"/>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vi-VN" b="1" i="1">
                <a:solidFill>
                  <a:srgbClr val="495057"/>
                </a:solidFill>
                <a:effectLst/>
                <a:latin typeface="+mj-lt"/>
              </a:rPr>
              <a:t>Spring Boot </a:t>
            </a:r>
            <a:r>
              <a:rPr lang="vi-VN">
                <a:solidFill>
                  <a:srgbClr val="495057"/>
                </a:solidFill>
                <a:effectLst/>
                <a:latin typeface="+mj-lt"/>
              </a:rPr>
              <a:t>từ thời điểm chạy lần đầu tới khi </a:t>
            </a:r>
            <a:r>
              <a:rPr lang="vi-VN" b="1" i="1">
                <a:solidFill>
                  <a:srgbClr val="495057"/>
                </a:solidFill>
                <a:effectLst/>
                <a:latin typeface="+mj-lt"/>
              </a:rPr>
              <a:t>shutdown</a:t>
            </a:r>
            <a:r>
              <a:rPr lang="vi-VN">
                <a:solidFill>
                  <a:srgbClr val="495057"/>
                </a:solidFill>
                <a:effectLst/>
                <a:latin typeface="+mj-lt"/>
              </a:rPr>
              <a:t> thì các </a:t>
            </a:r>
            <a:r>
              <a:rPr lang="vi-VN" b="1" i="1">
                <a:solidFill>
                  <a:srgbClr val="495057"/>
                </a:solidFill>
                <a:effectLst/>
                <a:latin typeface="+mj-lt"/>
              </a:rPr>
              <a:t>Bean</a:t>
            </a:r>
            <a:r>
              <a:rPr lang="vi-VN">
                <a:solidFill>
                  <a:srgbClr val="495057"/>
                </a:solidFill>
                <a:effectLst/>
                <a:latin typeface="+mj-lt"/>
              </a:rPr>
              <a:t> nó quản lý sẽ có một vòng đời được biểu diễn như ảnh dưới đây:</a:t>
            </a:r>
            <a:endParaRPr lang="en-US">
              <a:solidFill>
                <a:srgbClr val="495057"/>
              </a:solidFill>
              <a:latin typeface="+mj-lt"/>
            </a:endParaRPr>
          </a:p>
          <a:p>
            <a:pPr marL="800100" lvl="1" indent="-342900">
              <a:lnSpc>
                <a:spcPct val="150000"/>
              </a:lnSpc>
              <a:buFont typeface="+mj-lt"/>
              <a:buAutoNum type="arabicPeriod"/>
            </a:pPr>
            <a:r>
              <a:rPr lang="vi-VN">
                <a:solidFill>
                  <a:srgbClr val="495057"/>
                </a:solidFill>
                <a:effectLst/>
                <a:latin typeface="+mj-lt"/>
              </a:rPr>
              <a:t>Khi </a:t>
            </a:r>
            <a:r>
              <a:rPr lang="vi-VN" b="1" i="1">
                <a:solidFill>
                  <a:srgbClr val="495057"/>
                </a:solidFill>
                <a:effectLst/>
                <a:latin typeface="+mj-lt"/>
              </a:rPr>
              <a:t>IoC Container </a:t>
            </a:r>
            <a:r>
              <a:rPr lang="vi-VN">
                <a:solidFill>
                  <a:srgbClr val="495057"/>
                </a:solidFill>
                <a:effectLst/>
                <a:latin typeface="+mj-lt"/>
              </a:rPr>
              <a:t>(ApplicationContext) tìm thấy một </a:t>
            </a:r>
            <a:r>
              <a:rPr lang="vi-VN" b="1" i="1">
                <a:solidFill>
                  <a:srgbClr val="495057"/>
                </a:solidFill>
                <a:effectLst/>
                <a:latin typeface="+mj-lt"/>
              </a:rPr>
              <a:t>Bean</a:t>
            </a:r>
            <a:r>
              <a:rPr lang="vi-VN">
                <a:solidFill>
                  <a:srgbClr val="495057"/>
                </a:solidFill>
                <a:effectLst/>
                <a:latin typeface="+mj-lt"/>
              </a:rPr>
              <a:t> cần quản lý, nó sẽ khởi tạo bằng </a:t>
            </a:r>
            <a:r>
              <a:rPr lang="vi-VN" b="1" i="1">
                <a:solidFill>
                  <a:srgbClr val="495057"/>
                </a:solidFill>
                <a:effectLst/>
                <a:latin typeface="+mj-lt"/>
              </a:rPr>
              <a:t>Constructor</a:t>
            </a:r>
          </a:p>
          <a:p>
            <a:pPr marL="800100" lvl="1" indent="-342900">
              <a:lnSpc>
                <a:spcPct val="150000"/>
              </a:lnSpc>
              <a:buFont typeface="+mj-lt"/>
              <a:buAutoNum type="arabicPeriod"/>
            </a:pPr>
            <a:r>
              <a:rPr lang="vi-VN" b="1" i="1">
                <a:solidFill>
                  <a:srgbClr val="495057"/>
                </a:solidFill>
                <a:effectLst/>
                <a:latin typeface="+mj-lt"/>
              </a:rPr>
              <a:t>inject dependencies </a:t>
            </a:r>
            <a:r>
              <a:rPr lang="vi-VN">
                <a:solidFill>
                  <a:srgbClr val="495057"/>
                </a:solidFill>
                <a:effectLst/>
                <a:latin typeface="+mj-lt"/>
              </a:rPr>
              <a:t>vào </a:t>
            </a:r>
            <a:r>
              <a:rPr lang="vi-VN" b="1" i="1">
                <a:solidFill>
                  <a:srgbClr val="495057"/>
                </a:solidFill>
                <a:effectLst/>
                <a:latin typeface="+mj-lt"/>
              </a:rPr>
              <a:t>Bean</a:t>
            </a:r>
            <a:r>
              <a:rPr lang="vi-VN">
                <a:solidFill>
                  <a:srgbClr val="495057"/>
                </a:solidFill>
                <a:effectLst/>
                <a:latin typeface="+mj-lt"/>
              </a:rPr>
              <a:t> bằng </a:t>
            </a:r>
            <a:r>
              <a:rPr lang="vi-VN" b="1" i="1">
                <a:solidFill>
                  <a:srgbClr val="495057"/>
                </a:solidFill>
                <a:effectLst/>
                <a:latin typeface="+mj-lt"/>
              </a:rPr>
              <a:t>Setter</a:t>
            </a:r>
            <a:r>
              <a:rPr lang="vi-VN">
                <a:solidFill>
                  <a:srgbClr val="495057"/>
                </a:solidFill>
                <a:effectLst/>
                <a:latin typeface="+mj-lt"/>
              </a:rPr>
              <a:t>, và thực hiện các quá trình cài đặt khác vào </a:t>
            </a:r>
            <a:r>
              <a:rPr lang="vi-VN" b="1" i="1">
                <a:solidFill>
                  <a:srgbClr val="495057"/>
                </a:solidFill>
                <a:effectLst/>
                <a:latin typeface="+mj-lt"/>
              </a:rPr>
              <a:t>Bean</a:t>
            </a:r>
            <a:r>
              <a:rPr lang="vi-VN">
                <a:solidFill>
                  <a:srgbClr val="495057"/>
                </a:solidFill>
                <a:effectLst/>
                <a:latin typeface="+mj-lt"/>
              </a:rPr>
              <a:t> như </a:t>
            </a:r>
            <a:r>
              <a:rPr lang="vi-VN" b="1" i="1">
                <a:solidFill>
                  <a:srgbClr val="495057"/>
                </a:solidFill>
                <a:effectLst/>
                <a:latin typeface="+mj-lt"/>
              </a:rPr>
              <a:t>setBeanName</a:t>
            </a:r>
            <a:r>
              <a:rPr lang="vi-VN">
                <a:solidFill>
                  <a:srgbClr val="495057"/>
                </a:solidFill>
                <a:effectLst/>
                <a:latin typeface="+mj-lt"/>
              </a:rPr>
              <a:t>, </a:t>
            </a:r>
            <a:r>
              <a:rPr lang="vi-VN" b="1" i="1">
                <a:solidFill>
                  <a:srgbClr val="495057"/>
                </a:solidFill>
                <a:effectLst/>
                <a:latin typeface="+mj-lt"/>
              </a:rPr>
              <a:t>setBeanClassLoader</a:t>
            </a:r>
            <a:r>
              <a:rPr lang="vi-VN">
                <a:solidFill>
                  <a:srgbClr val="495057"/>
                </a:solidFill>
                <a:effectLst/>
                <a:latin typeface="+mj-lt"/>
              </a:rPr>
              <a:t>, v.v..</a:t>
            </a:r>
          </a:p>
          <a:p>
            <a:pPr marL="800100" lvl="1" indent="-342900">
              <a:lnSpc>
                <a:spcPct val="150000"/>
              </a:lnSpc>
              <a:buFont typeface="+mj-lt"/>
              <a:buAutoNum type="arabicPeriod"/>
            </a:pPr>
            <a:r>
              <a:rPr lang="vi-VN">
                <a:solidFill>
                  <a:srgbClr val="495057"/>
                </a:solidFill>
                <a:effectLst/>
                <a:latin typeface="+mj-lt"/>
              </a:rPr>
              <a:t>Hàm đánh dấu @</a:t>
            </a:r>
            <a:r>
              <a:rPr lang="vi-VN" b="1" i="1">
                <a:solidFill>
                  <a:srgbClr val="495057"/>
                </a:solidFill>
                <a:effectLst/>
                <a:latin typeface="+mj-lt"/>
              </a:rPr>
              <a:t>PostConstruct</a:t>
            </a:r>
            <a:r>
              <a:rPr lang="vi-VN">
                <a:solidFill>
                  <a:srgbClr val="495057"/>
                </a:solidFill>
                <a:effectLst/>
                <a:latin typeface="+mj-lt"/>
              </a:rPr>
              <a:t> được gọi</a:t>
            </a:r>
          </a:p>
          <a:p>
            <a:pPr marL="800100" lvl="1" indent="-342900">
              <a:lnSpc>
                <a:spcPct val="150000"/>
              </a:lnSpc>
              <a:buFont typeface="+mj-lt"/>
              <a:buAutoNum type="arabicPeriod"/>
            </a:pPr>
            <a:r>
              <a:rPr lang="vi-VN">
                <a:solidFill>
                  <a:srgbClr val="495057"/>
                </a:solidFill>
                <a:effectLst/>
                <a:latin typeface="+mj-lt"/>
              </a:rPr>
              <a:t>Tiền xử lý sau khi @</a:t>
            </a:r>
            <a:r>
              <a:rPr lang="vi-VN" b="1" i="1">
                <a:solidFill>
                  <a:srgbClr val="495057"/>
                </a:solidFill>
                <a:effectLst/>
                <a:latin typeface="+mj-lt"/>
              </a:rPr>
              <a:t>PostConstruct</a:t>
            </a:r>
            <a:r>
              <a:rPr lang="vi-VN">
                <a:solidFill>
                  <a:srgbClr val="495057"/>
                </a:solidFill>
                <a:effectLst/>
                <a:latin typeface="+mj-lt"/>
              </a:rPr>
              <a:t> được gọi.</a:t>
            </a:r>
          </a:p>
          <a:p>
            <a:pPr marL="800100" lvl="1" indent="-342900">
              <a:lnSpc>
                <a:spcPct val="150000"/>
              </a:lnSpc>
              <a:buFont typeface="+mj-lt"/>
              <a:buAutoNum type="arabicPeriod"/>
            </a:pPr>
            <a:r>
              <a:rPr lang="vi-VN" b="1" i="1">
                <a:solidFill>
                  <a:srgbClr val="495057"/>
                </a:solidFill>
                <a:effectLst/>
                <a:latin typeface="+mj-lt"/>
              </a:rPr>
              <a:t>Bean</a:t>
            </a:r>
            <a:r>
              <a:rPr lang="vi-VN">
                <a:solidFill>
                  <a:srgbClr val="495057"/>
                </a:solidFill>
                <a:effectLst/>
                <a:latin typeface="+mj-lt"/>
              </a:rPr>
              <a:t> sẵn sàng để hoạt động</a:t>
            </a:r>
          </a:p>
          <a:p>
            <a:pPr marL="800100" lvl="1" indent="-342900">
              <a:lnSpc>
                <a:spcPct val="150000"/>
              </a:lnSpc>
              <a:buFont typeface="+mj-lt"/>
              <a:buAutoNum type="arabicPeriod"/>
            </a:pPr>
            <a:r>
              <a:rPr lang="vi-VN">
                <a:solidFill>
                  <a:srgbClr val="495057"/>
                </a:solidFill>
                <a:effectLst/>
                <a:latin typeface="+mj-lt"/>
              </a:rPr>
              <a:t>Nếu </a:t>
            </a:r>
            <a:r>
              <a:rPr lang="vi-VN" b="1" i="1">
                <a:solidFill>
                  <a:srgbClr val="495057"/>
                </a:solidFill>
                <a:effectLst/>
                <a:latin typeface="+mj-lt"/>
              </a:rPr>
              <a:t>IoC Container</a:t>
            </a:r>
            <a:r>
              <a:rPr lang="vi-VN">
                <a:solidFill>
                  <a:srgbClr val="495057"/>
                </a:solidFill>
                <a:effectLst/>
                <a:latin typeface="+mj-lt"/>
              </a:rPr>
              <a:t> không quản lý bean nữa hoặc bị </a:t>
            </a:r>
            <a:r>
              <a:rPr lang="vi-VN" b="1" i="1">
                <a:solidFill>
                  <a:srgbClr val="495057"/>
                </a:solidFill>
                <a:effectLst/>
                <a:latin typeface="+mj-lt"/>
              </a:rPr>
              <a:t>shutdown</a:t>
            </a:r>
            <a:r>
              <a:rPr lang="vi-VN">
                <a:solidFill>
                  <a:srgbClr val="495057"/>
                </a:solidFill>
                <a:effectLst/>
                <a:latin typeface="+mj-lt"/>
              </a:rPr>
              <a:t> nó sẽ gọi hàm @</a:t>
            </a:r>
            <a:r>
              <a:rPr lang="vi-VN" b="1" i="1">
                <a:solidFill>
                  <a:srgbClr val="495057"/>
                </a:solidFill>
                <a:effectLst/>
                <a:latin typeface="+mj-lt"/>
              </a:rPr>
              <a:t>PreDestroy</a:t>
            </a:r>
            <a:r>
              <a:rPr lang="vi-VN">
                <a:solidFill>
                  <a:srgbClr val="495057"/>
                </a:solidFill>
                <a:effectLst/>
                <a:latin typeface="+mj-lt"/>
              </a:rPr>
              <a:t> trong Bean</a:t>
            </a:r>
          </a:p>
          <a:p>
            <a:pPr marL="800100" lvl="1" indent="-342900">
              <a:lnSpc>
                <a:spcPct val="150000"/>
              </a:lnSpc>
              <a:buFont typeface="+mj-lt"/>
              <a:buAutoNum type="arabicPeriod"/>
            </a:pPr>
            <a:r>
              <a:rPr lang="vi-VN">
                <a:solidFill>
                  <a:srgbClr val="495057"/>
                </a:solidFill>
                <a:effectLst/>
                <a:latin typeface="+mj-lt"/>
              </a:rPr>
              <a:t>Xóa </a:t>
            </a:r>
            <a:r>
              <a:rPr lang="vi-VN" b="1" i="1">
                <a:solidFill>
                  <a:srgbClr val="495057"/>
                </a:solidFill>
                <a:effectLst/>
                <a:latin typeface="+mj-lt"/>
              </a:rPr>
              <a:t>Bean</a:t>
            </a:r>
            <a:r>
              <a:rPr lang="vi-VN">
                <a:solidFill>
                  <a:srgbClr val="495057"/>
                </a:solidFill>
                <a:effectLst/>
                <a:latin typeface="+mj-lt"/>
              </a:rPr>
              <a:t>.</a:t>
            </a:r>
            <a:endParaRPr lang="en-US">
              <a:solidFill>
                <a:srgbClr val="495057"/>
              </a:solidFill>
              <a:effectLst/>
              <a:latin typeface="+mj-lt"/>
            </a:endParaRPr>
          </a:p>
        </p:txBody>
      </p:sp>
    </p:spTree>
    <p:extLst>
      <p:ext uri="{BB962C8B-B14F-4D97-AF65-F5344CB8AC3E}">
        <p14:creationId xmlns:p14="http://schemas.microsoft.com/office/powerpoint/2010/main" val="180085290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2303334" y="0"/>
            <a:ext cx="9036448" cy="830997"/>
          </a:xfrm>
          <a:prstGeom prst="rect">
            <a:avLst/>
          </a:prstGeom>
          <a:noFill/>
        </p:spPr>
        <p:txBody>
          <a:bodyPr wrap="none" rtlCol="0">
            <a:spAutoFit/>
          </a:bodyPr>
          <a:lstStyle/>
          <a:p>
            <a:r>
              <a:rPr lang="en-US" sz="4800">
                <a:solidFill>
                  <a:srgbClr val="00B050"/>
                </a:solidFill>
                <a:latin typeface="Arial" panose="020B0604020202020204" pitchFamily="34" charset="0"/>
                <a:cs typeface="Arial" panose="020B0604020202020204" pitchFamily="34" charset="0"/>
              </a:rPr>
              <a:t>@PostContruct vs @PreDestroy</a:t>
            </a:r>
          </a:p>
        </p:txBody>
      </p:sp>
      <p:sp>
        <p:nvSpPr>
          <p:cNvPr id="2" name="TextBox 1">
            <a:extLst>
              <a:ext uri="{FF2B5EF4-FFF2-40B4-BE49-F238E27FC236}">
                <a16:creationId xmlns:a16="http://schemas.microsoft.com/office/drawing/2014/main" id="{9DA166C8-FC6C-4DA9-BA9B-18545D04F0E2}"/>
              </a:ext>
            </a:extLst>
          </p:cNvPr>
          <p:cNvSpPr txBox="1"/>
          <p:nvPr/>
        </p:nvSpPr>
        <p:spPr>
          <a:xfrm>
            <a:off x="1855433" y="1828800"/>
            <a:ext cx="9312675" cy="3780522"/>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a:solidFill>
                  <a:srgbClr val="495057"/>
                </a:solidFill>
                <a:effectLst/>
                <a:latin typeface="Arial" panose="020B0604020202020204" pitchFamily="34" charset="0"/>
                <a:cs typeface="Arial" panose="020B0604020202020204" pitchFamily="34" charset="0"/>
              </a:rPr>
              <a:t>@</a:t>
            </a:r>
            <a:r>
              <a:rPr lang="en-US" b="1" i="1">
                <a:solidFill>
                  <a:srgbClr val="495057"/>
                </a:solidFill>
                <a:effectLst/>
                <a:latin typeface="Arial" panose="020B0604020202020204" pitchFamily="34" charset="0"/>
                <a:cs typeface="Arial" panose="020B0604020202020204" pitchFamily="34" charset="0"/>
              </a:rPr>
              <a:t>PostContruct</a:t>
            </a:r>
            <a:r>
              <a:rPr lang="en-US">
                <a:solidFill>
                  <a:srgbClr val="495057"/>
                </a:solidFill>
                <a:effectLst/>
                <a:latin typeface="Arial" panose="020B0604020202020204" pitchFamily="34" charset="0"/>
                <a:cs typeface="Arial" panose="020B0604020202020204" pitchFamily="34" charset="0"/>
              </a:rPr>
              <a:t>:</a:t>
            </a:r>
          </a:p>
          <a:p>
            <a:pPr marL="742950" lvl="1" indent="-285750">
              <a:lnSpc>
                <a:spcPct val="150000"/>
              </a:lnSpc>
              <a:buFont typeface="Arial" panose="020B0604020202020204" pitchFamily="34" charset="0"/>
              <a:buChar char="•"/>
            </a:pPr>
            <a:r>
              <a:rPr lang="vi-VN">
                <a:solidFill>
                  <a:srgbClr val="495057"/>
                </a:solidFill>
                <a:effectLst/>
                <a:latin typeface="Arial" panose="020B0604020202020204" pitchFamily="34" charset="0"/>
                <a:cs typeface="Arial" panose="020B0604020202020204" pitchFamily="34" charset="0"/>
              </a:rPr>
              <a:t>@</a:t>
            </a:r>
            <a:r>
              <a:rPr lang="vi-VN" b="1" i="1">
                <a:solidFill>
                  <a:srgbClr val="495057"/>
                </a:solidFill>
                <a:effectLst/>
                <a:latin typeface="Arial" panose="020B0604020202020204" pitchFamily="34" charset="0"/>
                <a:cs typeface="Arial" panose="020B0604020202020204" pitchFamily="34" charset="0"/>
              </a:rPr>
              <a:t>PostConstruct</a:t>
            </a:r>
            <a:r>
              <a:rPr lang="vi-VN">
                <a:solidFill>
                  <a:srgbClr val="495057"/>
                </a:solidFill>
                <a:effectLst/>
                <a:latin typeface="Arial" panose="020B0604020202020204" pitchFamily="34" charset="0"/>
                <a:cs typeface="Arial" panose="020B0604020202020204" pitchFamily="34" charset="0"/>
              </a:rPr>
              <a:t> được đánh dấu trên một method duy nhất bên trong </a:t>
            </a:r>
            <a:r>
              <a:rPr lang="vi-VN" b="1" i="1">
                <a:solidFill>
                  <a:srgbClr val="495057"/>
                </a:solidFill>
                <a:effectLst/>
                <a:latin typeface="Arial" panose="020B0604020202020204" pitchFamily="34" charset="0"/>
                <a:cs typeface="Arial" panose="020B0604020202020204" pitchFamily="34" charset="0"/>
              </a:rPr>
              <a:t>Bean</a:t>
            </a:r>
            <a:r>
              <a:rPr lang="vi-VN">
                <a:solidFill>
                  <a:srgbClr val="495057"/>
                </a:solidFill>
                <a:effectLst/>
                <a:latin typeface="Arial" panose="020B0604020202020204" pitchFamily="34" charset="0"/>
                <a:cs typeface="Arial" panose="020B0604020202020204" pitchFamily="34" charset="0"/>
              </a:rPr>
              <a:t>. </a:t>
            </a:r>
            <a:endParaRPr lang="en-US">
              <a:solidFill>
                <a:srgbClr val="495057"/>
              </a:solidFill>
              <a:effectLst/>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vi-VN" b="1" i="1">
                <a:solidFill>
                  <a:srgbClr val="495057"/>
                </a:solidFill>
                <a:effectLst/>
                <a:latin typeface="Arial" panose="020B0604020202020204" pitchFamily="34" charset="0"/>
                <a:cs typeface="Arial" panose="020B0604020202020204" pitchFamily="34" charset="0"/>
              </a:rPr>
              <a:t>IoC Container </a:t>
            </a:r>
            <a:r>
              <a:rPr lang="vi-VN">
                <a:solidFill>
                  <a:srgbClr val="495057"/>
                </a:solidFill>
                <a:effectLst/>
                <a:latin typeface="Arial" panose="020B0604020202020204" pitchFamily="34" charset="0"/>
                <a:cs typeface="Arial" panose="020B0604020202020204" pitchFamily="34" charset="0"/>
              </a:rPr>
              <a:t>hoặc </a:t>
            </a:r>
            <a:r>
              <a:rPr lang="vi-VN" b="1" i="1">
                <a:solidFill>
                  <a:srgbClr val="495057"/>
                </a:solidFill>
                <a:effectLst/>
                <a:latin typeface="Arial" panose="020B0604020202020204" pitchFamily="34" charset="0"/>
                <a:cs typeface="Arial" panose="020B0604020202020204" pitchFamily="34" charset="0"/>
              </a:rPr>
              <a:t>ApplicationContext</a:t>
            </a:r>
            <a:r>
              <a:rPr lang="vi-VN">
                <a:solidFill>
                  <a:srgbClr val="495057"/>
                </a:solidFill>
                <a:effectLst/>
                <a:latin typeface="Arial" panose="020B0604020202020204" pitchFamily="34" charset="0"/>
                <a:cs typeface="Arial" panose="020B0604020202020204" pitchFamily="34" charset="0"/>
              </a:rPr>
              <a:t> sẽ gọi hàm này sau khi một </a:t>
            </a:r>
            <a:r>
              <a:rPr lang="vi-VN" b="1" i="1">
                <a:solidFill>
                  <a:srgbClr val="495057"/>
                </a:solidFill>
                <a:effectLst/>
                <a:latin typeface="Arial" panose="020B0604020202020204" pitchFamily="34" charset="0"/>
                <a:cs typeface="Arial" panose="020B0604020202020204" pitchFamily="34" charset="0"/>
              </a:rPr>
              <a:t>Bean</a:t>
            </a:r>
            <a:r>
              <a:rPr lang="vi-VN">
                <a:solidFill>
                  <a:srgbClr val="495057"/>
                </a:solidFill>
                <a:effectLst/>
                <a:latin typeface="Arial" panose="020B0604020202020204" pitchFamily="34" charset="0"/>
                <a:cs typeface="Arial" panose="020B0604020202020204" pitchFamily="34" charset="0"/>
              </a:rPr>
              <a:t> được </a:t>
            </a:r>
            <a:r>
              <a:rPr lang="vi-VN" b="1" i="1">
                <a:solidFill>
                  <a:srgbClr val="495057"/>
                </a:solidFill>
                <a:effectLst/>
                <a:latin typeface="Arial" panose="020B0604020202020204" pitchFamily="34" charset="0"/>
                <a:cs typeface="Arial" panose="020B0604020202020204" pitchFamily="34" charset="0"/>
              </a:rPr>
              <a:t>tạo</a:t>
            </a:r>
            <a:r>
              <a:rPr lang="vi-VN">
                <a:solidFill>
                  <a:srgbClr val="495057"/>
                </a:solidFill>
                <a:effectLst/>
                <a:latin typeface="Arial" panose="020B0604020202020204" pitchFamily="34" charset="0"/>
                <a:cs typeface="Arial" panose="020B0604020202020204" pitchFamily="34" charset="0"/>
              </a:rPr>
              <a:t> ra và quản lý.</a:t>
            </a:r>
            <a:endParaRPr lang="en-US">
              <a:solidFill>
                <a:srgbClr val="495057"/>
              </a:solidFill>
              <a:effectLst/>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endParaRPr lang="en-US">
              <a:solidFill>
                <a:srgbClr val="495057"/>
              </a:solidFill>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v"/>
            </a:pPr>
            <a:r>
              <a:rPr lang="en-US">
                <a:solidFill>
                  <a:srgbClr val="495057"/>
                </a:solidFill>
                <a:effectLst/>
                <a:latin typeface="Arial" panose="020B0604020202020204" pitchFamily="34" charset="0"/>
                <a:cs typeface="Arial" panose="020B0604020202020204" pitchFamily="34" charset="0"/>
              </a:rPr>
              <a:t>@</a:t>
            </a:r>
            <a:r>
              <a:rPr lang="en-US" b="1" i="1">
                <a:solidFill>
                  <a:srgbClr val="495057"/>
                </a:solidFill>
                <a:effectLst/>
                <a:latin typeface="Arial" panose="020B0604020202020204" pitchFamily="34" charset="0"/>
                <a:cs typeface="Arial" panose="020B0604020202020204" pitchFamily="34" charset="0"/>
              </a:rPr>
              <a:t>Predestroy:</a:t>
            </a:r>
          </a:p>
          <a:p>
            <a:pPr marL="742950" lvl="1" indent="-285750">
              <a:lnSpc>
                <a:spcPct val="150000"/>
              </a:lnSpc>
              <a:buFont typeface="Arial" panose="020B0604020202020204" pitchFamily="34" charset="0"/>
              <a:buChar char="•"/>
            </a:pPr>
            <a:r>
              <a:rPr lang="vi-VN">
                <a:solidFill>
                  <a:srgbClr val="495057"/>
                </a:solidFill>
                <a:effectLst/>
                <a:latin typeface="Arial" panose="020B0604020202020204" pitchFamily="34" charset="0"/>
                <a:cs typeface="Arial" panose="020B0604020202020204" pitchFamily="34" charset="0"/>
              </a:rPr>
              <a:t>@</a:t>
            </a:r>
            <a:r>
              <a:rPr lang="vi-VN" b="1" i="1">
                <a:solidFill>
                  <a:srgbClr val="495057"/>
                </a:solidFill>
                <a:effectLst/>
                <a:latin typeface="Arial" panose="020B0604020202020204" pitchFamily="34" charset="0"/>
                <a:cs typeface="Arial" panose="020B0604020202020204" pitchFamily="34" charset="0"/>
              </a:rPr>
              <a:t>PreDestroy</a:t>
            </a:r>
            <a:r>
              <a:rPr lang="vi-VN">
                <a:solidFill>
                  <a:srgbClr val="495057"/>
                </a:solidFill>
                <a:effectLst/>
                <a:latin typeface="Arial" panose="020B0604020202020204" pitchFamily="34" charset="0"/>
                <a:cs typeface="Arial" panose="020B0604020202020204" pitchFamily="34" charset="0"/>
              </a:rPr>
              <a:t> được đánh dấu trên một method duy nhất bên trong </a:t>
            </a:r>
            <a:r>
              <a:rPr lang="vi-VN" b="1" i="1">
                <a:solidFill>
                  <a:srgbClr val="495057"/>
                </a:solidFill>
                <a:effectLst/>
                <a:latin typeface="Arial" panose="020B0604020202020204" pitchFamily="34" charset="0"/>
                <a:cs typeface="Arial" panose="020B0604020202020204" pitchFamily="34" charset="0"/>
              </a:rPr>
              <a:t>Bean</a:t>
            </a:r>
            <a:r>
              <a:rPr lang="vi-VN">
                <a:solidFill>
                  <a:srgbClr val="495057"/>
                </a:solidFill>
                <a:effectLst/>
                <a:latin typeface="Arial" panose="020B0604020202020204" pitchFamily="34" charset="0"/>
                <a:cs typeface="Arial" panose="020B0604020202020204" pitchFamily="34" charset="0"/>
              </a:rPr>
              <a:t>.</a:t>
            </a:r>
            <a:endParaRPr lang="en-US">
              <a:solidFill>
                <a:srgbClr val="495057"/>
              </a:solidFill>
              <a:effectLst/>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vi-VN">
                <a:solidFill>
                  <a:srgbClr val="495057"/>
                </a:solidFill>
                <a:effectLst/>
                <a:latin typeface="Arial" panose="020B0604020202020204" pitchFamily="34" charset="0"/>
                <a:cs typeface="Arial" panose="020B0604020202020204" pitchFamily="34" charset="0"/>
              </a:rPr>
              <a:t> I</a:t>
            </a:r>
            <a:r>
              <a:rPr lang="vi-VN" b="1" i="1">
                <a:solidFill>
                  <a:srgbClr val="495057"/>
                </a:solidFill>
                <a:effectLst/>
                <a:latin typeface="Arial" panose="020B0604020202020204" pitchFamily="34" charset="0"/>
                <a:cs typeface="Arial" panose="020B0604020202020204" pitchFamily="34" charset="0"/>
              </a:rPr>
              <a:t>oC Container </a:t>
            </a:r>
            <a:r>
              <a:rPr lang="vi-VN">
                <a:solidFill>
                  <a:srgbClr val="495057"/>
                </a:solidFill>
                <a:effectLst/>
                <a:latin typeface="Arial" panose="020B0604020202020204" pitchFamily="34" charset="0"/>
                <a:cs typeface="Arial" panose="020B0604020202020204" pitchFamily="34" charset="0"/>
              </a:rPr>
              <a:t>hoặc </a:t>
            </a:r>
            <a:r>
              <a:rPr lang="vi-VN" b="1" i="1">
                <a:solidFill>
                  <a:srgbClr val="495057"/>
                </a:solidFill>
                <a:effectLst/>
                <a:latin typeface="Arial" panose="020B0604020202020204" pitchFamily="34" charset="0"/>
                <a:cs typeface="Arial" panose="020B0604020202020204" pitchFamily="34" charset="0"/>
              </a:rPr>
              <a:t>ApplicationContext</a:t>
            </a:r>
            <a:r>
              <a:rPr lang="vi-VN">
                <a:solidFill>
                  <a:srgbClr val="495057"/>
                </a:solidFill>
                <a:effectLst/>
                <a:latin typeface="Arial" panose="020B0604020202020204" pitchFamily="34" charset="0"/>
                <a:cs typeface="Arial" panose="020B0604020202020204" pitchFamily="34" charset="0"/>
              </a:rPr>
              <a:t> sẽ gọi hàm này trước khi một </a:t>
            </a:r>
            <a:r>
              <a:rPr lang="vi-VN" b="1" i="1">
                <a:solidFill>
                  <a:srgbClr val="495057"/>
                </a:solidFill>
                <a:effectLst/>
                <a:latin typeface="Arial" panose="020B0604020202020204" pitchFamily="34" charset="0"/>
                <a:cs typeface="Arial" panose="020B0604020202020204" pitchFamily="34" charset="0"/>
              </a:rPr>
              <a:t>Bean</a:t>
            </a:r>
            <a:r>
              <a:rPr lang="vi-VN">
                <a:solidFill>
                  <a:srgbClr val="495057"/>
                </a:solidFill>
                <a:effectLst/>
                <a:latin typeface="Arial" panose="020B0604020202020204" pitchFamily="34" charset="0"/>
                <a:cs typeface="Arial" panose="020B0604020202020204" pitchFamily="34" charset="0"/>
              </a:rPr>
              <a:t> bị </a:t>
            </a:r>
            <a:r>
              <a:rPr lang="vi-VN" b="1" i="1">
                <a:solidFill>
                  <a:srgbClr val="495057"/>
                </a:solidFill>
                <a:effectLst/>
                <a:latin typeface="Arial" panose="020B0604020202020204" pitchFamily="34" charset="0"/>
                <a:cs typeface="Arial" panose="020B0604020202020204" pitchFamily="34" charset="0"/>
              </a:rPr>
              <a:t>xóa</a:t>
            </a:r>
            <a:r>
              <a:rPr lang="vi-VN">
                <a:solidFill>
                  <a:srgbClr val="495057"/>
                </a:solidFill>
                <a:effectLst/>
                <a:latin typeface="Arial" panose="020B0604020202020204" pitchFamily="34" charset="0"/>
                <a:cs typeface="Arial" panose="020B0604020202020204" pitchFamily="34" charset="0"/>
              </a:rPr>
              <a:t> hoặc không được quản lý nữa.</a:t>
            </a:r>
            <a:endParaRPr lang="en-US">
              <a:solidFill>
                <a:srgbClr val="495057"/>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2013409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2303334" y="0"/>
            <a:ext cx="7585731" cy="830997"/>
          </a:xfrm>
          <a:prstGeom prst="rect">
            <a:avLst/>
          </a:prstGeom>
          <a:noFill/>
        </p:spPr>
        <p:txBody>
          <a:bodyPr wrap="none" rtlCol="0">
            <a:spAutoFit/>
          </a:bodyPr>
          <a:lstStyle/>
          <a:p>
            <a:r>
              <a:rPr lang="en-US" sz="4800">
                <a:solidFill>
                  <a:srgbClr val="00B050"/>
                </a:solidFill>
                <a:latin typeface="Arial" panose="020B0604020202020204" pitchFamily="34" charset="0"/>
                <a:cs typeface="Arial" panose="020B0604020202020204" pitchFamily="34" charset="0"/>
              </a:rPr>
              <a:t>Kiến trúc trong Spring Boot</a:t>
            </a:r>
          </a:p>
        </p:txBody>
      </p:sp>
      <p:sp>
        <p:nvSpPr>
          <p:cNvPr id="2" name="TextBox 1">
            <a:extLst>
              <a:ext uri="{FF2B5EF4-FFF2-40B4-BE49-F238E27FC236}">
                <a16:creationId xmlns:a16="http://schemas.microsoft.com/office/drawing/2014/main" id="{9DA166C8-FC6C-4DA9-BA9B-18545D04F0E2}"/>
              </a:ext>
            </a:extLst>
          </p:cNvPr>
          <p:cNvSpPr txBox="1"/>
          <p:nvPr/>
        </p:nvSpPr>
        <p:spPr>
          <a:xfrm>
            <a:off x="1748901" y="2281561"/>
            <a:ext cx="9312675" cy="2534027"/>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vi-VN" b="0" i="0">
                <a:solidFill>
                  <a:srgbClr val="495057"/>
                </a:solidFill>
                <a:effectLst/>
                <a:latin typeface="Source Sans Pro" panose="020B0503030403020204" pitchFamily="34" charset="0"/>
              </a:rPr>
              <a:t>Kiến trúc MVC trong Spring Boot được xây dựng dựa trên tư tưởng "</a:t>
            </a:r>
            <a:r>
              <a:rPr lang="vi-VN" b="1" i="1">
                <a:solidFill>
                  <a:srgbClr val="495057"/>
                </a:solidFill>
                <a:effectLst/>
                <a:latin typeface="Source Sans Pro" panose="020B0503030403020204" pitchFamily="34" charset="0"/>
              </a:rPr>
              <a:t>độc lập</a:t>
            </a:r>
            <a:r>
              <a:rPr lang="vi-VN" b="0" i="0">
                <a:solidFill>
                  <a:srgbClr val="495057"/>
                </a:solidFill>
                <a:effectLst/>
                <a:latin typeface="Source Sans Pro" panose="020B0503030403020204" pitchFamily="34" charset="0"/>
              </a:rPr>
              <a:t>" kết hợp với các nguyên lý thiết kế hướng đối tượng (một đại diện tiêu biểu là </a:t>
            </a:r>
            <a:r>
              <a:rPr lang="vi-VN" b="1" i="1">
                <a:solidFill>
                  <a:srgbClr val="495057"/>
                </a:solidFill>
                <a:effectLst/>
                <a:latin typeface="Source Sans Pro" panose="020B0503030403020204" pitchFamily="34" charset="0"/>
              </a:rPr>
              <a:t>Dependency Inversion</a:t>
            </a:r>
            <a:r>
              <a:rPr lang="vi-VN" b="0" i="0">
                <a:solidFill>
                  <a:srgbClr val="495057"/>
                </a:solidFill>
                <a:effectLst/>
                <a:latin typeface="Source Sans Pro" panose="020B0503030403020204" pitchFamily="34" charset="0"/>
              </a:rPr>
              <a:t>). </a:t>
            </a:r>
            <a:endParaRPr lang="en-US" b="0" i="0">
              <a:solidFill>
                <a:srgbClr val="495057"/>
              </a:solidFill>
              <a:effectLst/>
              <a:latin typeface="Source Sans Pro" panose="020B0503030403020204" pitchFamily="34" charset="0"/>
            </a:endParaRPr>
          </a:p>
          <a:p>
            <a:pPr marL="285750" indent="-285750">
              <a:lnSpc>
                <a:spcPct val="150000"/>
              </a:lnSpc>
              <a:buFont typeface="Wingdings" panose="05000000000000000000" pitchFamily="2" charset="2"/>
              <a:buChar char="v"/>
            </a:pPr>
            <a:r>
              <a:rPr lang="vi-VN" b="0" i="0">
                <a:solidFill>
                  <a:srgbClr val="495057"/>
                </a:solidFill>
                <a:effectLst/>
                <a:latin typeface="Source Sans Pro" panose="020B0503030403020204" pitchFamily="34" charset="0"/>
              </a:rPr>
              <a:t>Độc lập ở đây ám chỉ việc các layer phục vụ các mục đích nhất định, khi muốn thực hiện một công việc ngoài phạm vi thì sẽ đưa công việc xuống các layer thấp hơn.</a:t>
            </a:r>
            <a:endParaRPr lang="en-US" b="0" i="0">
              <a:solidFill>
                <a:srgbClr val="495057"/>
              </a:solidFill>
              <a:effectLst/>
              <a:latin typeface="Source Sans Pro" panose="020B0503030403020204" pitchFamily="34" charset="0"/>
            </a:endParaRPr>
          </a:p>
          <a:p>
            <a:pPr marL="285750" indent="-285750">
              <a:lnSpc>
                <a:spcPct val="150000"/>
              </a:lnSpc>
              <a:buFont typeface="Wingdings" panose="05000000000000000000" pitchFamily="2" charset="2"/>
              <a:buChar char="v"/>
            </a:pPr>
            <a:endParaRPr lang="en-US">
              <a:solidFill>
                <a:srgbClr val="495057"/>
              </a:solidFill>
              <a:latin typeface="Source Sans Pro" panose="020B0503030403020204" pitchFamily="34" charset="0"/>
              <a:cs typeface="Arial" panose="020B0604020202020204" pitchFamily="34" charset="0"/>
            </a:endParaRPr>
          </a:p>
          <a:p>
            <a:pPr marL="285750" indent="-285750">
              <a:lnSpc>
                <a:spcPct val="150000"/>
              </a:lnSpc>
              <a:buFont typeface="Wingdings" panose="05000000000000000000" pitchFamily="2" charset="2"/>
              <a:buChar char="v"/>
            </a:pPr>
            <a:r>
              <a:rPr lang="en-US" b="0" i="0">
                <a:solidFill>
                  <a:srgbClr val="495057"/>
                </a:solidFill>
                <a:effectLst/>
                <a:latin typeface="Source Sans Pro" panose="020B0503030403020204" pitchFamily="34" charset="0"/>
              </a:rPr>
              <a:t>Kiến trúc Controller-Service - Repository chia project thành 3 lớp:</a:t>
            </a:r>
            <a:endParaRPr lang="en-US">
              <a:solidFill>
                <a:srgbClr val="495057"/>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131660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2303334" y="0"/>
            <a:ext cx="7585731" cy="830997"/>
          </a:xfrm>
          <a:prstGeom prst="rect">
            <a:avLst/>
          </a:prstGeom>
          <a:noFill/>
        </p:spPr>
        <p:txBody>
          <a:bodyPr wrap="none" rtlCol="0">
            <a:spAutoFit/>
          </a:bodyPr>
          <a:lstStyle/>
          <a:p>
            <a:r>
              <a:rPr lang="en-US" sz="4800">
                <a:solidFill>
                  <a:srgbClr val="00B050"/>
                </a:solidFill>
                <a:latin typeface="Arial" panose="020B0604020202020204" pitchFamily="34" charset="0"/>
                <a:cs typeface="Arial" panose="020B0604020202020204" pitchFamily="34" charset="0"/>
              </a:rPr>
              <a:t>Kiến trúc trong Spring Boot</a:t>
            </a:r>
          </a:p>
        </p:txBody>
      </p:sp>
      <p:pic>
        <p:nvPicPr>
          <p:cNvPr id="1026" name="Picture 2" descr="spring-bean-life-cycle">
            <a:extLst>
              <a:ext uri="{FF2B5EF4-FFF2-40B4-BE49-F238E27FC236}">
                <a16:creationId xmlns:a16="http://schemas.microsoft.com/office/drawing/2014/main" id="{2432840E-30FD-4836-A1DA-C0A136415D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911" y="1183318"/>
            <a:ext cx="5095875" cy="559034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B1E9EBE-2DC4-4AA1-9A62-94ACE386C632}"/>
              </a:ext>
            </a:extLst>
          </p:cNvPr>
          <p:cNvSpPr txBox="1"/>
          <p:nvPr/>
        </p:nvSpPr>
        <p:spPr>
          <a:xfrm>
            <a:off x="6784847" y="1453895"/>
            <a:ext cx="5013575" cy="4801314"/>
          </a:xfrm>
          <a:prstGeom prst="rect">
            <a:avLst/>
          </a:prstGeom>
          <a:noFill/>
        </p:spPr>
        <p:txBody>
          <a:bodyPr wrap="square" rtlCol="0">
            <a:spAutoFit/>
          </a:bodyPr>
          <a:lstStyle/>
          <a:p>
            <a:pPr marL="285750" indent="-285750" algn="l">
              <a:lnSpc>
                <a:spcPct val="200000"/>
              </a:lnSpc>
              <a:buFont typeface="Wingdings" panose="05000000000000000000" pitchFamily="2" charset="2"/>
              <a:buChar char="v"/>
            </a:pPr>
            <a:r>
              <a:rPr lang="vi-VN" b="1" i="0">
                <a:solidFill>
                  <a:srgbClr val="495057"/>
                </a:solidFill>
                <a:effectLst/>
                <a:latin typeface="Source Sans Pro" panose="020B0503030403020204" pitchFamily="34" charset="0"/>
              </a:rPr>
              <a:t>Consumer Layer hay Controller:</a:t>
            </a:r>
            <a:r>
              <a:rPr lang="vi-VN" b="0" i="0">
                <a:solidFill>
                  <a:srgbClr val="495057"/>
                </a:solidFill>
                <a:effectLst/>
                <a:latin typeface="Source Sans Pro" panose="020B0503030403020204" pitchFamily="34" charset="0"/>
              </a:rPr>
              <a:t> là tầng giao tiếp với bên ngoài và </a:t>
            </a:r>
            <a:r>
              <a:rPr lang="vi-VN" b="1" i="1">
                <a:solidFill>
                  <a:srgbClr val="495057"/>
                </a:solidFill>
                <a:effectLst/>
                <a:latin typeface="Source Sans Pro" panose="020B0503030403020204" pitchFamily="34" charset="0"/>
              </a:rPr>
              <a:t>handler</a:t>
            </a:r>
            <a:r>
              <a:rPr lang="vi-VN" b="0" i="0">
                <a:solidFill>
                  <a:srgbClr val="495057"/>
                </a:solidFill>
                <a:effectLst/>
                <a:latin typeface="Source Sans Pro" panose="020B0503030403020204" pitchFamily="34" charset="0"/>
              </a:rPr>
              <a:t> các </a:t>
            </a:r>
            <a:r>
              <a:rPr lang="vi-VN" b="1" i="1">
                <a:solidFill>
                  <a:srgbClr val="495057"/>
                </a:solidFill>
                <a:effectLst/>
                <a:latin typeface="Source Sans Pro" panose="020B0503030403020204" pitchFamily="34" charset="0"/>
              </a:rPr>
              <a:t>request</a:t>
            </a:r>
            <a:r>
              <a:rPr lang="vi-VN" b="0" i="0">
                <a:solidFill>
                  <a:srgbClr val="495057"/>
                </a:solidFill>
                <a:effectLst/>
                <a:latin typeface="Source Sans Pro" panose="020B0503030403020204" pitchFamily="34" charset="0"/>
              </a:rPr>
              <a:t> từ bên ngoài tới hệ thống.</a:t>
            </a:r>
          </a:p>
          <a:p>
            <a:pPr marL="285750" indent="-285750" algn="l">
              <a:lnSpc>
                <a:spcPct val="200000"/>
              </a:lnSpc>
              <a:buFont typeface="Wingdings" panose="05000000000000000000" pitchFamily="2" charset="2"/>
              <a:buChar char="v"/>
            </a:pPr>
            <a:r>
              <a:rPr lang="vi-VN" b="1" i="0">
                <a:solidFill>
                  <a:srgbClr val="495057"/>
                </a:solidFill>
                <a:effectLst/>
                <a:latin typeface="Source Sans Pro" panose="020B0503030403020204" pitchFamily="34" charset="0"/>
              </a:rPr>
              <a:t>Service Layer:</a:t>
            </a:r>
            <a:r>
              <a:rPr lang="vi-VN" b="0" i="0">
                <a:solidFill>
                  <a:srgbClr val="495057"/>
                </a:solidFill>
                <a:effectLst/>
                <a:latin typeface="Source Sans Pro" panose="020B0503030403020204" pitchFamily="34" charset="0"/>
              </a:rPr>
              <a:t> Thực hiện các nghiệp vụ và </a:t>
            </a:r>
            <a:r>
              <a:rPr lang="vi-VN" b="1" i="1">
                <a:solidFill>
                  <a:srgbClr val="495057"/>
                </a:solidFill>
                <a:effectLst/>
                <a:latin typeface="Source Sans Pro" panose="020B0503030403020204" pitchFamily="34" charset="0"/>
              </a:rPr>
              <a:t>xử lý logic</a:t>
            </a:r>
          </a:p>
          <a:p>
            <a:pPr marL="285750" indent="-285750" algn="l">
              <a:lnSpc>
                <a:spcPct val="200000"/>
              </a:lnSpc>
              <a:buFont typeface="Wingdings" panose="05000000000000000000" pitchFamily="2" charset="2"/>
              <a:buChar char="v"/>
            </a:pPr>
            <a:r>
              <a:rPr lang="vi-VN" b="1" i="0">
                <a:solidFill>
                  <a:srgbClr val="495057"/>
                </a:solidFill>
                <a:effectLst/>
                <a:latin typeface="Source Sans Pro" panose="020B0503030403020204" pitchFamily="34" charset="0"/>
              </a:rPr>
              <a:t>Repository Layer:</a:t>
            </a:r>
            <a:r>
              <a:rPr lang="vi-VN" b="0" i="0">
                <a:solidFill>
                  <a:srgbClr val="495057"/>
                </a:solidFill>
                <a:effectLst/>
                <a:latin typeface="Source Sans Pro" panose="020B0503030403020204" pitchFamily="34" charset="0"/>
              </a:rPr>
              <a:t>: Chịu trách nhiệm giao tiếp với các </a:t>
            </a:r>
            <a:r>
              <a:rPr lang="vi-VN" b="1" i="1">
                <a:solidFill>
                  <a:srgbClr val="495057"/>
                </a:solidFill>
                <a:effectLst/>
                <a:latin typeface="Source Sans Pro" panose="020B0503030403020204" pitchFamily="34" charset="0"/>
              </a:rPr>
              <a:t>DB</a:t>
            </a:r>
            <a:r>
              <a:rPr lang="vi-VN" b="0" i="0">
                <a:solidFill>
                  <a:srgbClr val="495057"/>
                </a:solidFill>
                <a:effectLst/>
                <a:latin typeface="Source Sans Pro" panose="020B0503030403020204" pitchFamily="34" charset="0"/>
              </a:rPr>
              <a:t>, thiết bị lưu trữ, xử lý query và trả về các kiểu dữ liệu mà tầng </a:t>
            </a:r>
            <a:r>
              <a:rPr lang="vi-VN" b="1" i="1">
                <a:solidFill>
                  <a:srgbClr val="495057"/>
                </a:solidFill>
                <a:effectLst/>
                <a:latin typeface="Source Sans Pro" panose="020B0503030403020204" pitchFamily="34" charset="0"/>
              </a:rPr>
              <a:t>Service</a:t>
            </a:r>
            <a:r>
              <a:rPr lang="vi-VN" b="0" i="0">
                <a:solidFill>
                  <a:srgbClr val="495057"/>
                </a:solidFill>
                <a:effectLst/>
                <a:latin typeface="Source Sans Pro" panose="020B0503030403020204" pitchFamily="34" charset="0"/>
              </a:rPr>
              <a:t> yêu cầu.</a:t>
            </a:r>
          </a:p>
          <a:p>
            <a:endParaRPr lang="en-US"/>
          </a:p>
        </p:txBody>
      </p:sp>
    </p:spTree>
    <p:extLst>
      <p:ext uri="{BB962C8B-B14F-4D97-AF65-F5344CB8AC3E}">
        <p14:creationId xmlns:p14="http://schemas.microsoft.com/office/powerpoint/2010/main" val="375795926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0CA12C-A1A9-4D14-9151-D6AB87184B82}"/>
              </a:ext>
            </a:extLst>
          </p:cNvPr>
          <p:cNvSpPr txBox="1"/>
          <p:nvPr/>
        </p:nvSpPr>
        <p:spPr>
          <a:xfrm>
            <a:off x="1322773" y="639192"/>
            <a:ext cx="9682459" cy="584775"/>
          </a:xfrm>
          <a:prstGeom prst="rect">
            <a:avLst/>
          </a:prstGeom>
          <a:noFill/>
        </p:spPr>
        <p:txBody>
          <a:bodyPr wrap="none" rtlCol="0">
            <a:spAutoFit/>
          </a:bodyPr>
          <a:lstStyle/>
          <a:p>
            <a:pPr marL="285750" indent="-285750">
              <a:buFont typeface="Wingdings" panose="05000000000000000000" pitchFamily="2" charset="2"/>
              <a:buChar char="ü"/>
            </a:pPr>
            <a:r>
              <a:rPr lang="en-US" sz="3200" dirty="0">
                <a:solidFill>
                  <a:srgbClr val="00B050"/>
                </a:solidFill>
                <a:latin typeface="Arial" panose="020B0604020202020204" pitchFamily="34" charset="0"/>
                <a:cs typeface="Arial" panose="020B0604020202020204" pitchFamily="34" charset="0"/>
              </a:rPr>
              <a:t>Spring </a:t>
            </a:r>
            <a:r>
              <a:rPr lang="en-US" sz="3200" dirty="0" err="1">
                <a:solidFill>
                  <a:srgbClr val="00B050"/>
                </a:solidFill>
                <a:latin typeface="Arial" panose="020B0604020202020204" pitchFamily="34" charset="0"/>
                <a:cs typeface="Arial" panose="020B0604020202020204" pitchFamily="34" charset="0"/>
              </a:rPr>
              <a:t>là</a:t>
            </a:r>
            <a:r>
              <a:rPr lang="en-US" sz="3200" dirty="0">
                <a:solidFill>
                  <a:srgbClr val="00B050"/>
                </a:solidFill>
                <a:latin typeface="Arial" panose="020B0604020202020204" pitchFamily="34" charset="0"/>
                <a:cs typeface="Arial" panose="020B0604020202020204" pitchFamily="34" charset="0"/>
              </a:rPr>
              <a:t> </a:t>
            </a:r>
            <a:r>
              <a:rPr lang="en-US" sz="3200" dirty="0" err="1">
                <a:solidFill>
                  <a:srgbClr val="00B050"/>
                </a:solidFill>
                <a:latin typeface="Arial" panose="020B0604020202020204" pitchFamily="34" charset="0"/>
                <a:cs typeface="Arial" panose="020B0604020202020204" pitchFamily="34" charset="0"/>
              </a:rPr>
              <a:t>cái</a:t>
            </a:r>
            <a:r>
              <a:rPr lang="en-US" sz="3200" dirty="0">
                <a:solidFill>
                  <a:srgbClr val="00B050"/>
                </a:solidFill>
                <a:latin typeface="Arial" panose="020B0604020202020204" pitchFamily="34" charset="0"/>
                <a:cs typeface="Arial" panose="020B0604020202020204" pitchFamily="34" charset="0"/>
              </a:rPr>
              <a:t> </a:t>
            </a:r>
            <a:r>
              <a:rPr lang="en-US" sz="3200" dirty="0" err="1">
                <a:solidFill>
                  <a:srgbClr val="00B050"/>
                </a:solidFill>
                <a:latin typeface="Arial" panose="020B0604020202020204" pitchFamily="34" charset="0"/>
                <a:cs typeface="Arial" panose="020B0604020202020204" pitchFamily="34" charset="0"/>
              </a:rPr>
              <a:t>khỉ</a:t>
            </a:r>
            <a:r>
              <a:rPr lang="en-US" sz="3200" dirty="0">
                <a:solidFill>
                  <a:srgbClr val="00B050"/>
                </a:solidFill>
                <a:latin typeface="Arial" panose="020B0604020202020204" pitchFamily="34" charset="0"/>
                <a:cs typeface="Arial" panose="020B0604020202020204" pitchFamily="34" charset="0"/>
              </a:rPr>
              <a:t> </a:t>
            </a:r>
            <a:r>
              <a:rPr lang="en-US" sz="3200" dirty="0" err="1">
                <a:solidFill>
                  <a:srgbClr val="00B050"/>
                </a:solidFill>
                <a:latin typeface="Arial" panose="020B0604020202020204" pitchFamily="34" charset="0"/>
                <a:cs typeface="Arial" panose="020B0604020202020204" pitchFamily="34" charset="0"/>
              </a:rPr>
              <a:t>gì</a:t>
            </a:r>
            <a:r>
              <a:rPr lang="en-US" sz="3200" dirty="0">
                <a:solidFill>
                  <a:srgbClr val="00B050"/>
                </a:solidFill>
                <a:latin typeface="Arial" panose="020B0604020202020204" pitchFamily="34" charset="0"/>
                <a:cs typeface="Arial" panose="020B0604020202020204" pitchFamily="34" charset="0"/>
              </a:rPr>
              <a:t>? </a:t>
            </a:r>
            <a:r>
              <a:rPr lang="en-US" sz="3200" dirty="0" err="1">
                <a:solidFill>
                  <a:srgbClr val="00B050"/>
                </a:solidFill>
                <a:latin typeface="Arial" panose="020B0604020202020204" pitchFamily="34" charset="0"/>
                <a:cs typeface="Arial" panose="020B0604020202020204" pitchFamily="34" charset="0"/>
              </a:rPr>
              <a:t>Và</a:t>
            </a:r>
            <a:r>
              <a:rPr lang="en-US" sz="3200" dirty="0">
                <a:solidFill>
                  <a:srgbClr val="00B050"/>
                </a:solidFill>
                <a:latin typeface="Arial" panose="020B0604020202020204" pitchFamily="34" charset="0"/>
                <a:cs typeface="Arial" panose="020B0604020202020204" pitchFamily="34" charset="0"/>
              </a:rPr>
              <a:t> </a:t>
            </a:r>
            <a:r>
              <a:rPr lang="en-US" sz="3200" dirty="0" err="1">
                <a:solidFill>
                  <a:srgbClr val="00B050"/>
                </a:solidFill>
                <a:latin typeface="Arial" panose="020B0604020202020204" pitchFamily="34" charset="0"/>
                <a:cs typeface="Arial" panose="020B0604020202020204" pitchFamily="34" charset="0"/>
              </a:rPr>
              <a:t>nó</a:t>
            </a:r>
            <a:r>
              <a:rPr lang="en-US" sz="3200" dirty="0">
                <a:solidFill>
                  <a:srgbClr val="00B050"/>
                </a:solidFill>
                <a:latin typeface="Arial" panose="020B0604020202020204" pitchFamily="34" charset="0"/>
                <a:cs typeface="Arial" panose="020B0604020202020204" pitchFamily="34" charset="0"/>
              </a:rPr>
              <a:t> </a:t>
            </a:r>
            <a:r>
              <a:rPr lang="en-US" sz="3200" dirty="0" err="1">
                <a:solidFill>
                  <a:srgbClr val="00B050"/>
                </a:solidFill>
                <a:latin typeface="Arial" panose="020B0604020202020204" pitchFamily="34" charset="0"/>
                <a:cs typeface="Arial" panose="020B0604020202020204" pitchFamily="34" charset="0"/>
              </a:rPr>
              <a:t>làm</a:t>
            </a:r>
            <a:r>
              <a:rPr lang="en-US" sz="3200" dirty="0">
                <a:solidFill>
                  <a:srgbClr val="00B050"/>
                </a:solidFill>
                <a:latin typeface="Arial" panose="020B0604020202020204" pitchFamily="34" charset="0"/>
                <a:cs typeface="Arial" panose="020B0604020202020204" pitchFamily="34" charset="0"/>
              </a:rPr>
              <a:t> </a:t>
            </a:r>
            <a:r>
              <a:rPr lang="en-US" sz="3200" dirty="0" err="1">
                <a:solidFill>
                  <a:srgbClr val="00B050"/>
                </a:solidFill>
                <a:latin typeface="Arial" panose="020B0604020202020204" pitchFamily="34" charset="0"/>
                <a:cs typeface="Arial" panose="020B0604020202020204" pitchFamily="34" charset="0"/>
              </a:rPr>
              <a:t>được</a:t>
            </a:r>
            <a:r>
              <a:rPr lang="en-US" sz="3200" dirty="0">
                <a:solidFill>
                  <a:srgbClr val="00B050"/>
                </a:solidFill>
                <a:latin typeface="Arial" panose="020B0604020202020204" pitchFamily="34" charset="0"/>
                <a:cs typeface="Arial" panose="020B0604020202020204" pitchFamily="34" charset="0"/>
              </a:rPr>
              <a:t> </a:t>
            </a:r>
            <a:r>
              <a:rPr lang="en-US" sz="3200" dirty="0" err="1">
                <a:solidFill>
                  <a:srgbClr val="00B050"/>
                </a:solidFill>
                <a:latin typeface="Arial" panose="020B0604020202020204" pitchFamily="34" charset="0"/>
                <a:cs typeface="Arial" panose="020B0604020202020204" pitchFamily="34" charset="0"/>
              </a:rPr>
              <a:t>cái</a:t>
            </a:r>
            <a:r>
              <a:rPr lang="en-US" sz="3200" dirty="0">
                <a:solidFill>
                  <a:srgbClr val="00B050"/>
                </a:solidFill>
                <a:latin typeface="Arial" panose="020B0604020202020204" pitchFamily="34" charset="0"/>
                <a:cs typeface="Arial" panose="020B0604020202020204" pitchFamily="34" charset="0"/>
              </a:rPr>
              <a:t> </a:t>
            </a:r>
            <a:r>
              <a:rPr lang="en-US" sz="3200" dirty="0" err="1">
                <a:solidFill>
                  <a:srgbClr val="00B050"/>
                </a:solidFill>
                <a:latin typeface="Arial" panose="020B0604020202020204" pitchFamily="34" charset="0"/>
                <a:cs typeface="Arial" panose="020B0604020202020204" pitchFamily="34" charset="0"/>
              </a:rPr>
              <a:t>vẹo</a:t>
            </a:r>
            <a:r>
              <a:rPr lang="en-US" sz="3200" dirty="0">
                <a:solidFill>
                  <a:srgbClr val="00B050"/>
                </a:solidFill>
                <a:latin typeface="Arial" panose="020B0604020202020204" pitchFamily="34" charset="0"/>
                <a:cs typeface="Arial" panose="020B0604020202020204" pitchFamily="34" charset="0"/>
              </a:rPr>
              <a:t> </a:t>
            </a:r>
            <a:r>
              <a:rPr lang="en-US" sz="3200" dirty="0" err="1">
                <a:solidFill>
                  <a:srgbClr val="00B050"/>
                </a:solidFill>
                <a:latin typeface="Arial" panose="020B0604020202020204" pitchFamily="34" charset="0"/>
                <a:cs typeface="Arial" panose="020B0604020202020204" pitchFamily="34" charset="0"/>
              </a:rPr>
              <a:t>gì</a:t>
            </a:r>
            <a:r>
              <a:rPr lang="en-US" sz="3200" dirty="0">
                <a:solidFill>
                  <a:srgbClr val="00B050"/>
                </a:solidFill>
                <a:latin typeface="Arial" panose="020B0604020202020204" pitchFamily="34" charset="0"/>
                <a:cs typeface="Arial" panose="020B0604020202020204" pitchFamily="34" charset="0"/>
              </a:rPr>
              <a:t>???</a:t>
            </a:r>
          </a:p>
        </p:txBody>
      </p:sp>
      <p:sp>
        <p:nvSpPr>
          <p:cNvPr id="5" name="TextBox 4">
            <a:extLst>
              <a:ext uri="{FF2B5EF4-FFF2-40B4-BE49-F238E27FC236}">
                <a16:creationId xmlns:a16="http://schemas.microsoft.com/office/drawing/2014/main" id="{82DCE229-F3C8-4707-A8B1-7ED22B6C4B9F}"/>
              </a:ext>
            </a:extLst>
          </p:cNvPr>
          <p:cNvSpPr txBox="1"/>
          <p:nvPr/>
        </p:nvSpPr>
        <p:spPr>
          <a:xfrm>
            <a:off x="1855433" y="2095130"/>
            <a:ext cx="9796272" cy="646331"/>
          </a:xfrm>
          <a:prstGeom prst="rect">
            <a:avLst/>
          </a:prstGeom>
          <a:noFill/>
        </p:spPr>
        <p:txBody>
          <a:bodyPr wrap="none" rtlCol="0">
            <a:spAutoFit/>
          </a:bodyPr>
          <a:lstStyle/>
          <a:p>
            <a:pPr marL="285750" indent="-285750">
              <a:buFont typeface="Wingdings" panose="05000000000000000000" pitchFamily="2" charset="2"/>
              <a:buChar char="v"/>
            </a:pPr>
            <a:r>
              <a:rPr lang="vi-VN" b="1" i="0" dirty="0">
                <a:solidFill>
                  <a:srgbClr val="495057"/>
                </a:solidFill>
                <a:effectLst/>
                <a:latin typeface="Arial" panose="020B0604020202020204" pitchFamily="34" charset="0"/>
                <a:cs typeface="Arial" panose="020B0604020202020204" pitchFamily="34" charset="0"/>
              </a:rPr>
              <a:t>Spring</a:t>
            </a:r>
            <a:r>
              <a:rPr lang="vi-VN" b="0" i="0" dirty="0">
                <a:solidFill>
                  <a:srgbClr val="495057"/>
                </a:solidFill>
                <a:effectLst/>
                <a:latin typeface="Arial" panose="020B0604020202020204" pitchFamily="34" charset="0"/>
                <a:cs typeface="Arial" panose="020B0604020202020204" pitchFamily="34" charset="0"/>
              </a:rPr>
              <a:t> là một framework java mãnh mẽ và phổ biến nhất hiện nay dành cho doanh nghiệp.</a:t>
            </a:r>
            <a:endParaRPr lang="en-US" b="0" i="0" dirty="0">
              <a:solidFill>
                <a:srgbClr val="495057"/>
              </a:solidFill>
              <a:effectLst/>
              <a:latin typeface="Arial" panose="020B0604020202020204" pitchFamily="34" charset="0"/>
              <a:cs typeface="Arial" panose="020B0604020202020204" pitchFamily="34" charset="0"/>
            </a:endParaRPr>
          </a:p>
          <a:p>
            <a:r>
              <a:rPr lang="vi-VN" b="0" i="0" dirty="0">
                <a:solidFill>
                  <a:srgbClr val="495057"/>
                </a:solidFill>
                <a:effectLst/>
                <a:latin typeface="Arial" panose="020B0604020202020204" pitchFamily="34" charset="0"/>
                <a:cs typeface="Arial" panose="020B0604020202020204" pitchFamily="34" charset="0"/>
              </a:rPr>
              <a:t> Nó giúp rút ngắn thời gian </a:t>
            </a:r>
            <a:r>
              <a:rPr lang="vi-VN" b="1" i="0" dirty="0">
                <a:solidFill>
                  <a:srgbClr val="495057"/>
                </a:solidFill>
                <a:effectLst/>
                <a:latin typeface="Arial" panose="020B0604020202020204" pitchFamily="34" charset="0"/>
                <a:cs typeface="Arial" panose="020B0604020202020204" pitchFamily="34" charset="0"/>
              </a:rPr>
              <a:t>lập trình </a:t>
            </a:r>
            <a:r>
              <a:rPr lang="vi-VN" b="0" i="0" dirty="0">
                <a:solidFill>
                  <a:srgbClr val="495057"/>
                </a:solidFill>
                <a:effectLst/>
                <a:latin typeface="Arial" panose="020B0604020202020204" pitchFamily="34" charset="0"/>
                <a:cs typeface="Arial" panose="020B0604020202020204" pitchFamily="34" charset="0"/>
              </a:rPr>
              <a:t>và </a:t>
            </a:r>
            <a:r>
              <a:rPr lang="vi-VN" b="1" i="0" dirty="0">
                <a:solidFill>
                  <a:srgbClr val="495057"/>
                </a:solidFill>
                <a:effectLst/>
                <a:latin typeface="Arial" panose="020B0604020202020204" pitchFamily="34" charset="0"/>
                <a:cs typeface="Arial" panose="020B0604020202020204" pitchFamily="34" charset="0"/>
              </a:rPr>
              <a:t>test</a:t>
            </a:r>
            <a:r>
              <a:rPr lang="vi-VN" b="0" i="0" dirty="0">
                <a:solidFill>
                  <a:srgbClr val="495057"/>
                </a:solidFill>
                <a:effectLst/>
                <a:latin typeface="Arial" panose="020B0604020202020204" pitchFamily="34" charset="0"/>
                <a:cs typeface="Arial" panose="020B0604020202020204" pitchFamily="34" charset="0"/>
              </a:rPr>
              <a:t>, giảm sự rườm rà trong code</a:t>
            </a:r>
            <a:endParaRPr lang="en-US"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955302E9-A51A-497F-B481-1902BDDF4E44}"/>
              </a:ext>
            </a:extLst>
          </p:cNvPr>
          <p:cNvSpPr txBox="1"/>
          <p:nvPr/>
        </p:nvSpPr>
        <p:spPr>
          <a:xfrm>
            <a:off x="1907612" y="3266982"/>
            <a:ext cx="8891088" cy="923330"/>
          </a:xfrm>
          <a:prstGeom prst="rect">
            <a:avLst/>
          </a:prstGeom>
          <a:noFill/>
        </p:spPr>
        <p:txBody>
          <a:bodyPr wrap="none" rtlCol="0">
            <a:spAutoFit/>
          </a:bodyPr>
          <a:lstStyle/>
          <a:p>
            <a:pPr marL="285750" indent="-285750">
              <a:buFont typeface="Wingdings" panose="05000000000000000000" pitchFamily="2" charset="2"/>
              <a:buChar char="v"/>
            </a:pPr>
            <a:r>
              <a:rPr lang="en-US" b="1" i="0" dirty="0" err="1">
                <a:solidFill>
                  <a:srgbClr val="495057"/>
                </a:solidFill>
                <a:effectLst/>
                <a:latin typeface="Arial" panose="020B0604020202020204" pitchFamily="34" charset="0"/>
                <a:cs typeface="Arial" panose="020B0604020202020204" pitchFamily="34" charset="0"/>
              </a:rPr>
              <a:t>Hệ</a:t>
            </a:r>
            <a:r>
              <a:rPr lang="en-US" b="1" i="0" dirty="0">
                <a:solidFill>
                  <a:srgbClr val="495057"/>
                </a:solidFill>
                <a:effectLst/>
                <a:latin typeface="Arial" panose="020B0604020202020204" pitchFamily="34" charset="0"/>
                <a:cs typeface="Arial" panose="020B0604020202020204" pitchFamily="34" charset="0"/>
              </a:rPr>
              <a:t> </a:t>
            </a:r>
            <a:r>
              <a:rPr lang="en-US" b="1" i="0" dirty="0" err="1">
                <a:solidFill>
                  <a:srgbClr val="495057"/>
                </a:solidFill>
                <a:effectLst/>
                <a:latin typeface="Arial" panose="020B0604020202020204" pitchFamily="34" charset="0"/>
                <a:cs typeface="Arial" panose="020B0604020202020204" pitchFamily="34" charset="0"/>
              </a:rPr>
              <a:t>sinh</a:t>
            </a:r>
            <a:r>
              <a:rPr lang="en-US" b="1" i="0" dirty="0">
                <a:solidFill>
                  <a:srgbClr val="495057"/>
                </a:solidFill>
                <a:effectLst/>
                <a:latin typeface="Arial" panose="020B0604020202020204" pitchFamily="34" charset="0"/>
                <a:cs typeface="Arial" panose="020B0604020202020204" pitchFamily="34" charset="0"/>
              </a:rPr>
              <a:t> </a:t>
            </a:r>
            <a:r>
              <a:rPr lang="en-US" b="1" i="0" dirty="0" err="1">
                <a:solidFill>
                  <a:srgbClr val="495057"/>
                </a:solidFill>
                <a:effectLst/>
                <a:latin typeface="Arial" panose="020B0604020202020204" pitchFamily="34" charset="0"/>
                <a:cs typeface="Arial" panose="020B0604020202020204" pitchFamily="34" charset="0"/>
              </a:rPr>
              <a:t>thái</a:t>
            </a:r>
            <a:r>
              <a:rPr lang="en-US" b="1" i="0" dirty="0">
                <a:solidFill>
                  <a:srgbClr val="495057"/>
                </a:solidFill>
                <a:effectLst/>
                <a:latin typeface="Arial" panose="020B0604020202020204" pitchFamily="34" charset="0"/>
                <a:cs typeface="Arial" panose="020B0604020202020204" pitchFamily="34" charset="0"/>
              </a:rPr>
              <a:t> Spring</a:t>
            </a:r>
            <a:r>
              <a:rPr lang="en-US" b="0" i="0" dirty="0">
                <a:solidFill>
                  <a:srgbClr val="495057"/>
                </a:solidFill>
                <a:effectLst/>
                <a:latin typeface="Arial" panose="020B0604020202020204" pitchFamily="34" charset="0"/>
                <a:cs typeface="Arial" panose="020B0604020202020204" pitchFamily="34" charset="0"/>
              </a:rPr>
              <a:t> </a:t>
            </a:r>
            <a:r>
              <a:rPr lang="en-US" b="0" i="0" dirty="0" err="1">
                <a:solidFill>
                  <a:srgbClr val="495057"/>
                </a:solidFill>
                <a:effectLst/>
                <a:latin typeface="Arial" panose="020B0604020202020204" pitchFamily="34" charset="0"/>
                <a:cs typeface="Arial" panose="020B0604020202020204" pitchFamily="34" charset="0"/>
              </a:rPr>
              <a:t>hỗ</a:t>
            </a:r>
            <a:r>
              <a:rPr lang="en-US" b="0" i="0" dirty="0">
                <a:solidFill>
                  <a:srgbClr val="495057"/>
                </a:solidFill>
                <a:effectLst/>
                <a:latin typeface="Arial" panose="020B0604020202020204" pitchFamily="34" charset="0"/>
                <a:cs typeface="Arial" panose="020B0604020202020204" pitchFamily="34" charset="0"/>
              </a:rPr>
              <a:t> </a:t>
            </a:r>
            <a:r>
              <a:rPr lang="en-US" b="0" i="0" dirty="0" err="1">
                <a:solidFill>
                  <a:srgbClr val="495057"/>
                </a:solidFill>
                <a:effectLst/>
                <a:latin typeface="Arial" panose="020B0604020202020204" pitchFamily="34" charset="0"/>
                <a:cs typeface="Arial" panose="020B0604020202020204" pitchFamily="34" charset="0"/>
              </a:rPr>
              <a:t>trợ</a:t>
            </a:r>
            <a:r>
              <a:rPr lang="en-US" b="0" i="0" dirty="0">
                <a:solidFill>
                  <a:srgbClr val="495057"/>
                </a:solidFill>
                <a:effectLst/>
                <a:latin typeface="Arial" panose="020B0604020202020204" pitchFamily="34" charset="0"/>
                <a:cs typeface="Arial" panose="020B0604020202020204" pitchFamily="34" charset="0"/>
              </a:rPr>
              <a:t> </a:t>
            </a:r>
            <a:r>
              <a:rPr lang="en-US" b="0" i="0" dirty="0" err="1">
                <a:solidFill>
                  <a:srgbClr val="495057"/>
                </a:solidFill>
                <a:effectLst/>
                <a:latin typeface="Arial" panose="020B0604020202020204" pitchFamily="34" charset="0"/>
                <a:cs typeface="Arial" panose="020B0604020202020204" pitchFamily="34" charset="0"/>
              </a:rPr>
              <a:t>mọi</a:t>
            </a:r>
            <a:r>
              <a:rPr lang="en-US" b="0" i="0" dirty="0">
                <a:solidFill>
                  <a:srgbClr val="495057"/>
                </a:solidFill>
                <a:effectLst/>
                <a:latin typeface="Arial" panose="020B0604020202020204" pitchFamily="34" charset="0"/>
                <a:cs typeface="Arial" panose="020B0604020202020204" pitchFamily="34" charset="0"/>
              </a:rPr>
              <a:t> layer </a:t>
            </a:r>
            <a:r>
              <a:rPr lang="en-US" b="0" i="0" dirty="0" err="1">
                <a:solidFill>
                  <a:srgbClr val="495057"/>
                </a:solidFill>
                <a:effectLst/>
                <a:latin typeface="Arial" panose="020B0604020202020204" pitchFamily="34" charset="0"/>
                <a:cs typeface="Arial" panose="020B0604020202020204" pitchFamily="34" charset="0"/>
              </a:rPr>
              <a:t>từ</a:t>
            </a:r>
            <a:r>
              <a:rPr lang="en-US" b="0" i="0" dirty="0">
                <a:solidFill>
                  <a:srgbClr val="495057"/>
                </a:solidFill>
                <a:effectLst/>
                <a:latin typeface="Arial" panose="020B0604020202020204" pitchFamily="34" charset="0"/>
                <a:cs typeface="Arial" panose="020B0604020202020204" pitchFamily="34" charset="0"/>
              </a:rPr>
              <a:t> frontend, backend, persistence, third-</a:t>
            </a:r>
            <a:r>
              <a:rPr lang="en-US" b="0" i="0" dirty="0" err="1">
                <a:solidFill>
                  <a:srgbClr val="495057"/>
                </a:solidFill>
                <a:effectLst/>
                <a:latin typeface="Arial" panose="020B0604020202020204" pitchFamily="34" charset="0"/>
                <a:cs typeface="Arial" panose="020B0604020202020204" pitchFamily="34" charset="0"/>
              </a:rPr>
              <a:t>paty</a:t>
            </a:r>
            <a:r>
              <a:rPr lang="en-US" b="0" i="0" dirty="0">
                <a:solidFill>
                  <a:srgbClr val="495057"/>
                </a:solidFill>
                <a:effectLst/>
                <a:latin typeface="Arial" panose="020B0604020202020204" pitchFamily="34" charset="0"/>
                <a:cs typeface="Arial" panose="020B0604020202020204" pitchFamily="34" charset="0"/>
              </a:rPr>
              <a:t>,</a:t>
            </a:r>
          </a:p>
          <a:p>
            <a:r>
              <a:rPr lang="en-US" b="0" i="0" dirty="0" err="1">
                <a:solidFill>
                  <a:srgbClr val="495057"/>
                </a:solidFill>
                <a:effectLst/>
                <a:latin typeface="Arial" panose="020B0604020202020204" pitchFamily="34" charset="0"/>
                <a:cs typeface="Arial" panose="020B0604020202020204" pitchFamily="34" charset="0"/>
              </a:rPr>
              <a:t>hỗ</a:t>
            </a:r>
            <a:r>
              <a:rPr lang="en-US" b="0" i="0" dirty="0">
                <a:solidFill>
                  <a:srgbClr val="495057"/>
                </a:solidFill>
                <a:effectLst/>
                <a:latin typeface="Arial" panose="020B0604020202020204" pitchFamily="34" charset="0"/>
                <a:cs typeface="Arial" panose="020B0604020202020204" pitchFamily="34" charset="0"/>
              </a:rPr>
              <a:t> </a:t>
            </a:r>
            <a:r>
              <a:rPr lang="en-US" b="0" i="0" dirty="0" err="1">
                <a:solidFill>
                  <a:srgbClr val="495057"/>
                </a:solidFill>
                <a:effectLst/>
                <a:latin typeface="Arial" panose="020B0604020202020204" pitchFamily="34" charset="0"/>
                <a:cs typeface="Arial" panose="020B0604020202020204" pitchFamily="34" charset="0"/>
              </a:rPr>
              <a:t>trợ</a:t>
            </a:r>
            <a:r>
              <a:rPr lang="en-US" b="0" i="0" dirty="0">
                <a:solidFill>
                  <a:srgbClr val="495057"/>
                </a:solidFill>
                <a:effectLst/>
                <a:latin typeface="Arial" panose="020B0604020202020204" pitchFamily="34" charset="0"/>
                <a:cs typeface="Arial" panose="020B0604020202020204" pitchFamily="34" charset="0"/>
              </a:rPr>
              <a:t> </a:t>
            </a:r>
            <a:r>
              <a:rPr lang="en-US" b="0" i="0" dirty="0" err="1">
                <a:solidFill>
                  <a:srgbClr val="495057"/>
                </a:solidFill>
                <a:effectLst/>
                <a:latin typeface="Arial" panose="020B0604020202020204" pitchFamily="34" charset="0"/>
                <a:cs typeface="Arial" panose="020B0604020202020204" pitchFamily="34" charset="0"/>
              </a:rPr>
              <a:t>mọi</a:t>
            </a:r>
            <a:r>
              <a:rPr lang="en-US" b="0" i="0" dirty="0">
                <a:solidFill>
                  <a:srgbClr val="495057"/>
                </a:solidFill>
                <a:effectLst/>
                <a:latin typeface="Arial" panose="020B0604020202020204" pitchFamily="34" charset="0"/>
                <a:cs typeface="Arial" panose="020B0604020202020204" pitchFamily="34" charset="0"/>
              </a:rPr>
              <a:t> </a:t>
            </a:r>
            <a:r>
              <a:rPr lang="en-US" b="0" i="0" dirty="0" err="1">
                <a:solidFill>
                  <a:srgbClr val="495057"/>
                </a:solidFill>
                <a:effectLst/>
                <a:latin typeface="Arial" panose="020B0604020202020204" pitchFamily="34" charset="0"/>
                <a:cs typeface="Arial" panose="020B0604020202020204" pitchFamily="34" charset="0"/>
              </a:rPr>
              <a:t>kiến</a:t>
            </a:r>
            <a:r>
              <a:rPr lang="en-US" b="0" i="0" dirty="0">
                <a:solidFill>
                  <a:srgbClr val="495057"/>
                </a:solidFill>
                <a:effectLst/>
                <a:latin typeface="Arial" panose="020B0604020202020204" pitchFamily="34" charset="0"/>
                <a:cs typeface="Arial" panose="020B0604020202020204" pitchFamily="34" charset="0"/>
              </a:rPr>
              <a:t> </a:t>
            </a:r>
            <a:r>
              <a:rPr lang="en-US" b="0" i="0" dirty="0" err="1">
                <a:solidFill>
                  <a:srgbClr val="495057"/>
                </a:solidFill>
                <a:effectLst/>
                <a:latin typeface="Arial" panose="020B0604020202020204" pitchFamily="34" charset="0"/>
                <a:cs typeface="Arial" panose="020B0604020202020204" pitchFamily="34" charset="0"/>
              </a:rPr>
              <a:t>trúc</a:t>
            </a:r>
            <a:r>
              <a:rPr lang="en-US" b="0" i="0" dirty="0">
                <a:solidFill>
                  <a:srgbClr val="495057"/>
                </a:solidFill>
                <a:effectLst/>
                <a:latin typeface="Arial" panose="020B0604020202020204" pitchFamily="34" charset="0"/>
                <a:cs typeface="Arial" panose="020B0604020202020204" pitchFamily="34" charset="0"/>
              </a:rPr>
              <a:t> </a:t>
            </a:r>
            <a:r>
              <a:rPr lang="en-US" b="0" i="0" dirty="0" err="1">
                <a:solidFill>
                  <a:srgbClr val="495057"/>
                </a:solidFill>
                <a:effectLst/>
                <a:latin typeface="Arial" panose="020B0604020202020204" pitchFamily="34" charset="0"/>
                <a:cs typeface="Arial" panose="020B0604020202020204" pitchFamily="34" charset="0"/>
              </a:rPr>
              <a:t>từ</a:t>
            </a:r>
            <a:r>
              <a:rPr lang="en-US" b="0" i="0" dirty="0">
                <a:solidFill>
                  <a:srgbClr val="495057"/>
                </a:solidFill>
                <a:effectLst/>
                <a:latin typeface="Arial" panose="020B0604020202020204" pitchFamily="34" charset="0"/>
                <a:cs typeface="Arial" panose="020B0604020202020204" pitchFamily="34" charset="0"/>
              </a:rPr>
              <a:t> </a:t>
            </a:r>
            <a:r>
              <a:rPr lang="en-US" b="0" i="0" dirty="0" err="1">
                <a:solidFill>
                  <a:srgbClr val="495057"/>
                </a:solidFill>
                <a:effectLst/>
                <a:latin typeface="Arial" panose="020B0604020202020204" pitchFamily="34" charset="0"/>
                <a:cs typeface="Arial" panose="020B0604020202020204" pitchFamily="34" charset="0"/>
              </a:rPr>
              <a:t>củ</a:t>
            </a:r>
            <a:r>
              <a:rPr lang="en-US" b="0" i="0" dirty="0">
                <a:solidFill>
                  <a:srgbClr val="495057"/>
                </a:solidFill>
                <a:effectLst/>
                <a:latin typeface="Arial" panose="020B0604020202020204" pitchFamily="34" charset="0"/>
                <a:cs typeface="Arial" panose="020B0604020202020204" pitchFamily="34" charset="0"/>
              </a:rPr>
              <a:t> </a:t>
            </a:r>
            <a:r>
              <a:rPr lang="en-US" b="0" i="0" dirty="0" err="1">
                <a:solidFill>
                  <a:srgbClr val="495057"/>
                </a:solidFill>
                <a:effectLst/>
                <a:latin typeface="Arial" panose="020B0604020202020204" pitchFamily="34" charset="0"/>
                <a:cs typeface="Arial" panose="020B0604020202020204" pitchFamily="34" charset="0"/>
              </a:rPr>
              <a:t>chuối</a:t>
            </a:r>
            <a:r>
              <a:rPr lang="en-US" b="0" i="0" dirty="0">
                <a:solidFill>
                  <a:srgbClr val="495057"/>
                </a:solidFill>
                <a:effectLst/>
                <a:latin typeface="Arial" panose="020B0604020202020204" pitchFamily="34" charset="0"/>
                <a:cs typeface="Arial" panose="020B0604020202020204" pitchFamily="34" charset="0"/>
              </a:rPr>
              <a:t> </a:t>
            </a:r>
            <a:r>
              <a:rPr lang="en-US" b="0" i="0" dirty="0" err="1">
                <a:solidFill>
                  <a:srgbClr val="495057"/>
                </a:solidFill>
                <a:effectLst/>
                <a:latin typeface="Arial" panose="020B0604020202020204" pitchFamily="34" charset="0"/>
                <a:cs typeface="Arial" panose="020B0604020202020204" pitchFamily="34" charset="0"/>
              </a:rPr>
              <a:t>tới</a:t>
            </a:r>
            <a:r>
              <a:rPr lang="en-US" b="0" i="0" dirty="0">
                <a:solidFill>
                  <a:srgbClr val="495057"/>
                </a:solidFill>
                <a:effectLst/>
                <a:latin typeface="Arial" panose="020B0604020202020204" pitchFamily="34" charset="0"/>
                <a:cs typeface="Arial" panose="020B0604020202020204" pitchFamily="34" charset="0"/>
              </a:rPr>
              <a:t> microservice, code </a:t>
            </a:r>
            <a:r>
              <a:rPr lang="en-US" b="0" i="0" dirty="0" err="1">
                <a:solidFill>
                  <a:srgbClr val="495057"/>
                </a:solidFill>
                <a:effectLst/>
                <a:latin typeface="Arial" panose="020B0604020202020204" pitchFamily="34" charset="0"/>
                <a:cs typeface="Arial" panose="020B0604020202020204" pitchFamily="34" charset="0"/>
              </a:rPr>
              <a:t>thì</a:t>
            </a:r>
            <a:r>
              <a:rPr lang="en-US" b="0" i="0" dirty="0">
                <a:solidFill>
                  <a:srgbClr val="495057"/>
                </a:solidFill>
                <a:effectLst/>
                <a:latin typeface="Arial" panose="020B0604020202020204" pitchFamily="34" charset="0"/>
                <a:cs typeface="Arial" panose="020B0604020202020204" pitchFamily="34" charset="0"/>
              </a:rPr>
              <a:t> </a:t>
            </a:r>
            <a:r>
              <a:rPr lang="en-US" b="0" i="0" dirty="0" err="1">
                <a:solidFill>
                  <a:srgbClr val="495057"/>
                </a:solidFill>
                <a:effectLst/>
                <a:latin typeface="Arial" panose="020B0604020202020204" pitchFamily="34" charset="0"/>
                <a:cs typeface="Arial" panose="020B0604020202020204" pitchFamily="34" charset="0"/>
              </a:rPr>
              <a:t>lại</a:t>
            </a:r>
            <a:r>
              <a:rPr lang="en-US" b="0" i="0" dirty="0">
                <a:solidFill>
                  <a:srgbClr val="495057"/>
                </a:solidFill>
                <a:effectLst/>
                <a:latin typeface="Arial" panose="020B0604020202020204" pitchFamily="34" charset="0"/>
                <a:cs typeface="Arial" panose="020B0604020202020204" pitchFamily="34" charset="0"/>
              </a:rPr>
              <a:t> </a:t>
            </a:r>
            <a:r>
              <a:rPr lang="en-US" b="0" i="0" dirty="0" err="1">
                <a:solidFill>
                  <a:srgbClr val="495057"/>
                </a:solidFill>
                <a:effectLst/>
                <a:latin typeface="Arial" panose="020B0604020202020204" pitchFamily="34" charset="0"/>
                <a:cs typeface="Arial" panose="020B0604020202020204" pitchFamily="34" charset="0"/>
              </a:rPr>
              <a:t>dễ</a:t>
            </a:r>
            <a:r>
              <a:rPr lang="en-US" b="0" i="0" dirty="0">
                <a:solidFill>
                  <a:srgbClr val="495057"/>
                </a:solidFill>
                <a:effectLst/>
                <a:latin typeface="Arial" panose="020B0604020202020204" pitchFamily="34" charset="0"/>
                <a:cs typeface="Arial" panose="020B0604020202020204" pitchFamily="34" charset="0"/>
              </a:rPr>
              <a:t> </a:t>
            </a:r>
            <a:r>
              <a:rPr lang="en-US" b="0" i="0" dirty="0" err="1">
                <a:solidFill>
                  <a:srgbClr val="495057"/>
                </a:solidFill>
                <a:effectLst/>
                <a:latin typeface="Arial" panose="020B0604020202020204" pitchFamily="34" charset="0"/>
                <a:cs typeface="Arial" panose="020B0604020202020204" pitchFamily="34" charset="0"/>
              </a:rPr>
              <a:t>dàng</a:t>
            </a:r>
            <a:r>
              <a:rPr lang="en-US" b="0" i="0" dirty="0">
                <a:solidFill>
                  <a:srgbClr val="495057"/>
                </a:solidFill>
                <a:effectLst/>
                <a:latin typeface="Arial" panose="020B0604020202020204" pitchFamily="34" charset="0"/>
                <a:cs typeface="Arial" panose="020B0604020202020204" pitchFamily="34" charset="0"/>
              </a:rPr>
              <a:t>, </a:t>
            </a:r>
          </a:p>
          <a:p>
            <a:r>
              <a:rPr lang="en-US" b="0" i="0" dirty="0" err="1">
                <a:solidFill>
                  <a:srgbClr val="495057"/>
                </a:solidFill>
                <a:effectLst/>
                <a:latin typeface="Arial" panose="020B0604020202020204" pitchFamily="34" charset="0"/>
                <a:cs typeface="Arial" panose="020B0604020202020204" pitchFamily="34" charset="0"/>
              </a:rPr>
              <a:t>nâng</a:t>
            </a:r>
            <a:r>
              <a:rPr lang="en-US" b="0" i="0" dirty="0">
                <a:solidFill>
                  <a:srgbClr val="495057"/>
                </a:solidFill>
                <a:effectLst/>
                <a:latin typeface="Arial" panose="020B0604020202020204" pitchFamily="34" charset="0"/>
                <a:cs typeface="Arial" panose="020B0604020202020204" pitchFamily="34" charset="0"/>
              </a:rPr>
              <a:t> </a:t>
            </a:r>
            <a:r>
              <a:rPr lang="en-US" b="0" i="0" dirty="0" err="1">
                <a:solidFill>
                  <a:srgbClr val="495057"/>
                </a:solidFill>
                <a:effectLst/>
                <a:latin typeface="Arial" panose="020B0604020202020204" pitchFamily="34" charset="0"/>
                <a:cs typeface="Arial" panose="020B0604020202020204" pitchFamily="34" charset="0"/>
              </a:rPr>
              <a:t>cao</a:t>
            </a:r>
            <a:r>
              <a:rPr lang="en-US" b="0" i="0" dirty="0">
                <a:solidFill>
                  <a:srgbClr val="495057"/>
                </a:solidFill>
                <a:effectLst/>
                <a:latin typeface="Arial" panose="020B0604020202020204" pitchFamily="34" charset="0"/>
                <a:cs typeface="Arial" panose="020B0604020202020204" pitchFamily="34" charset="0"/>
              </a:rPr>
              <a:t> </a:t>
            </a:r>
            <a:r>
              <a:rPr lang="en-US" b="0" i="0" dirty="0" err="1">
                <a:solidFill>
                  <a:srgbClr val="495057"/>
                </a:solidFill>
                <a:effectLst/>
                <a:latin typeface="Arial" panose="020B0604020202020204" pitchFamily="34" charset="0"/>
                <a:cs typeface="Arial" panose="020B0604020202020204" pitchFamily="34" charset="0"/>
              </a:rPr>
              <a:t>hiệu</a:t>
            </a:r>
            <a:r>
              <a:rPr lang="en-US" b="0" i="0" dirty="0">
                <a:solidFill>
                  <a:srgbClr val="495057"/>
                </a:solidFill>
                <a:effectLst/>
                <a:latin typeface="Arial" panose="020B0604020202020204" pitchFamily="34" charset="0"/>
                <a:cs typeface="Arial" panose="020B0604020202020204" pitchFamily="34" charset="0"/>
              </a:rPr>
              <a:t> </a:t>
            </a:r>
            <a:r>
              <a:rPr lang="en-US" b="0" i="0" dirty="0" err="1">
                <a:solidFill>
                  <a:srgbClr val="495057"/>
                </a:solidFill>
                <a:effectLst/>
                <a:latin typeface="Arial" panose="020B0604020202020204" pitchFamily="34" charset="0"/>
                <a:cs typeface="Arial" panose="020B0604020202020204" pitchFamily="34" charset="0"/>
              </a:rPr>
              <a:t>năng</a:t>
            </a:r>
            <a:r>
              <a:rPr lang="en-US" b="0" i="0" dirty="0">
                <a:solidFill>
                  <a:srgbClr val="495057"/>
                </a:solidFill>
                <a:effectLst/>
                <a:latin typeface="Arial" panose="020B0604020202020204" pitchFamily="34" charset="0"/>
                <a:cs typeface="Arial" panose="020B0604020202020204" pitchFamily="34" charset="0"/>
              </a:rPr>
              <a:t> </a:t>
            </a:r>
            <a:r>
              <a:rPr lang="en-US" b="0" i="0" dirty="0" err="1">
                <a:solidFill>
                  <a:srgbClr val="495057"/>
                </a:solidFill>
                <a:effectLst/>
                <a:latin typeface="Arial" panose="020B0604020202020204" pitchFamily="34" charset="0"/>
                <a:cs typeface="Arial" panose="020B0604020202020204" pitchFamily="34" charset="0"/>
              </a:rPr>
              <a:t>của</a:t>
            </a:r>
            <a:r>
              <a:rPr lang="en-US" b="0" i="0" dirty="0">
                <a:solidFill>
                  <a:srgbClr val="495057"/>
                </a:solidFill>
                <a:effectLst/>
                <a:latin typeface="Arial" panose="020B0604020202020204" pitchFamily="34" charset="0"/>
                <a:cs typeface="Arial" panose="020B0604020202020204" pitchFamily="34" charset="0"/>
              </a:rPr>
              <a:t> </a:t>
            </a:r>
            <a:r>
              <a:rPr lang="en-US" b="0" i="0" dirty="0" err="1">
                <a:solidFill>
                  <a:srgbClr val="495057"/>
                </a:solidFill>
                <a:effectLst/>
                <a:latin typeface="Arial" panose="020B0604020202020204" pitchFamily="34" charset="0"/>
                <a:cs typeface="Arial" panose="020B0604020202020204" pitchFamily="34" charset="0"/>
              </a:rPr>
              <a:t>lập</a:t>
            </a:r>
            <a:r>
              <a:rPr lang="en-US" b="0" i="0" dirty="0">
                <a:solidFill>
                  <a:srgbClr val="495057"/>
                </a:solidFill>
                <a:effectLst/>
                <a:latin typeface="Arial" panose="020B0604020202020204" pitchFamily="34" charset="0"/>
                <a:cs typeface="Arial" panose="020B0604020202020204" pitchFamily="34" charset="0"/>
              </a:rPr>
              <a:t> </a:t>
            </a:r>
            <a:r>
              <a:rPr lang="en-US" b="0" i="0" dirty="0" err="1">
                <a:solidFill>
                  <a:srgbClr val="495057"/>
                </a:solidFill>
                <a:effectLst/>
                <a:latin typeface="Arial" panose="020B0604020202020204" pitchFamily="34" charset="0"/>
                <a:cs typeface="Arial" panose="020B0604020202020204" pitchFamily="34" charset="0"/>
              </a:rPr>
              <a:t>trình</a:t>
            </a:r>
            <a:r>
              <a:rPr lang="en-US" b="0" i="0" dirty="0">
                <a:solidFill>
                  <a:srgbClr val="495057"/>
                </a:solidFill>
                <a:effectLst/>
                <a:latin typeface="Arial" panose="020B0604020202020204" pitchFamily="34" charset="0"/>
                <a:cs typeface="Arial" panose="020B0604020202020204" pitchFamily="34" charset="0"/>
              </a:rPr>
              <a:t> </a:t>
            </a:r>
            <a:r>
              <a:rPr lang="en-US" b="0" i="0" dirty="0" err="1">
                <a:solidFill>
                  <a:srgbClr val="495057"/>
                </a:solidFill>
                <a:effectLst/>
                <a:latin typeface="Arial" panose="020B0604020202020204" pitchFamily="34" charset="0"/>
                <a:cs typeface="Arial" panose="020B0604020202020204" pitchFamily="34" charset="0"/>
              </a:rPr>
              <a:t>viên</a:t>
            </a:r>
            <a:r>
              <a:rPr lang="en-US" b="0" i="0" dirty="0">
                <a:solidFill>
                  <a:srgbClr val="495057"/>
                </a:solidFill>
                <a:effectLst/>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2D021831-F745-FC09-FB7D-C3813078D4AF}"/>
              </a:ext>
            </a:extLst>
          </p:cNvPr>
          <p:cNvSpPr txBox="1"/>
          <p:nvPr/>
        </p:nvSpPr>
        <p:spPr>
          <a:xfrm>
            <a:off x="1907612" y="5108993"/>
            <a:ext cx="6096000" cy="369332"/>
          </a:xfrm>
          <a:prstGeom prst="rect">
            <a:avLst/>
          </a:prstGeom>
          <a:noFill/>
        </p:spPr>
        <p:txBody>
          <a:bodyPr wrap="square">
            <a:spAutoFit/>
          </a:bodyPr>
          <a:lstStyle/>
          <a:p>
            <a:r>
              <a:rPr lang="en-US" dirty="0" err="1"/>
              <a:t>Ghé</a:t>
            </a:r>
            <a:r>
              <a:rPr lang="en-US" dirty="0"/>
              <a:t> </a:t>
            </a:r>
            <a:r>
              <a:rPr lang="en-US" dirty="0" err="1"/>
              <a:t>thăm</a:t>
            </a:r>
            <a:r>
              <a:rPr lang="en-US" dirty="0"/>
              <a:t> </a:t>
            </a:r>
            <a:r>
              <a:rPr lang="en-US" dirty="0" err="1"/>
              <a:t>cội</a:t>
            </a:r>
            <a:r>
              <a:rPr lang="en-US" dirty="0"/>
              <a:t> </a:t>
            </a:r>
            <a:r>
              <a:rPr lang="en-US" dirty="0" err="1"/>
              <a:t>nguồn</a:t>
            </a:r>
            <a:r>
              <a:rPr lang="en-US" dirty="0"/>
              <a:t> tri </a:t>
            </a:r>
            <a:r>
              <a:rPr lang="en-US" dirty="0" err="1"/>
              <a:t>thức</a:t>
            </a:r>
            <a:r>
              <a:rPr lang="en-US" dirty="0"/>
              <a:t>: </a:t>
            </a:r>
            <a:r>
              <a:rPr lang="en-US" dirty="0">
                <a:hlinkClick r:id="rId2"/>
              </a:rPr>
              <a:t>https://spring.io/</a:t>
            </a:r>
            <a:endParaRPr lang="en-US" dirty="0"/>
          </a:p>
        </p:txBody>
      </p:sp>
    </p:spTree>
    <p:extLst>
      <p:ext uri="{BB962C8B-B14F-4D97-AF65-F5344CB8AC3E}">
        <p14:creationId xmlns:p14="http://schemas.microsoft.com/office/powerpoint/2010/main" val="420043448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1178622" y="35863"/>
            <a:ext cx="9732151"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@Controller vs @Service vs @Repository</a:t>
            </a:r>
          </a:p>
        </p:txBody>
      </p:sp>
      <p:sp>
        <p:nvSpPr>
          <p:cNvPr id="3" name="TextBox 2">
            <a:extLst>
              <a:ext uri="{FF2B5EF4-FFF2-40B4-BE49-F238E27FC236}">
                <a16:creationId xmlns:a16="http://schemas.microsoft.com/office/drawing/2014/main" id="{6B1E9EBE-2DC4-4AA1-9A62-94ACE386C632}"/>
              </a:ext>
            </a:extLst>
          </p:cNvPr>
          <p:cNvSpPr txBox="1"/>
          <p:nvPr/>
        </p:nvSpPr>
        <p:spPr>
          <a:xfrm>
            <a:off x="995082" y="1855694"/>
            <a:ext cx="10803340" cy="3330399"/>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en-US">
                <a:latin typeface="Arial" panose="020B0604020202020204" pitchFamily="34" charset="0"/>
                <a:cs typeface="Arial" panose="020B0604020202020204" pitchFamily="34" charset="0"/>
              </a:rPr>
              <a:t>C</a:t>
            </a:r>
            <a:r>
              <a:rPr lang="vi-VN">
                <a:latin typeface="Arial" panose="020B0604020202020204" pitchFamily="34" charset="0"/>
                <a:cs typeface="Arial" panose="020B0604020202020204" pitchFamily="34" charset="0"/>
              </a:rPr>
              <a:t>húng ta sẽ tìm hiểu 2 Annotation @</a:t>
            </a:r>
            <a:r>
              <a:rPr lang="vi-VN" b="1" i="1">
                <a:latin typeface="Arial" panose="020B0604020202020204" pitchFamily="34" charset="0"/>
                <a:cs typeface="Arial" panose="020B0604020202020204" pitchFamily="34" charset="0"/>
              </a:rPr>
              <a:t>Service</a:t>
            </a:r>
            <a:r>
              <a:rPr lang="vi-VN">
                <a:latin typeface="Arial" panose="020B0604020202020204" pitchFamily="34" charset="0"/>
                <a:cs typeface="Arial" panose="020B0604020202020204" pitchFamily="34" charset="0"/>
              </a:rPr>
              <a:t> vs @</a:t>
            </a:r>
            <a:r>
              <a:rPr lang="vi-VN" b="1" i="1">
                <a:latin typeface="Arial" panose="020B0604020202020204" pitchFamily="34" charset="0"/>
                <a:cs typeface="Arial" panose="020B0604020202020204" pitchFamily="34" charset="0"/>
              </a:rPr>
              <a:t>Repository</a:t>
            </a:r>
            <a:r>
              <a:rPr lang="vi-VN">
                <a:latin typeface="Arial" panose="020B0604020202020204" pitchFamily="34" charset="0"/>
                <a:cs typeface="Arial" panose="020B0604020202020204" pitchFamily="34" charset="0"/>
              </a:rPr>
              <a:t> trước</a:t>
            </a:r>
            <a:r>
              <a:rPr lang="en-US">
                <a:latin typeface="Arial" panose="020B0604020202020204" pitchFamily="34" charset="0"/>
                <a:cs typeface="Arial" panose="020B0604020202020204" pitchFamily="34" charset="0"/>
              </a:rPr>
              <a:t>:</a:t>
            </a:r>
          </a:p>
          <a:p>
            <a:pPr marL="742950" lvl="1" indent="-285750">
              <a:lnSpc>
                <a:spcPct val="200000"/>
              </a:lnSpc>
              <a:buFont typeface="Wingdings" panose="05000000000000000000" pitchFamily="2" charset="2"/>
              <a:buChar char="v"/>
            </a:pPr>
            <a:r>
              <a:rPr lang="en-US">
                <a:latin typeface="Arial" panose="020B0604020202020204" pitchFamily="34" charset="0"/>
                <a:cs typeface="Arial" panose="020B0604020202020204" pitchFamily="34" charset="0"/>
              </a:rPr>
              <a:t>@</a:t>
            </a:r>
            <a:r>
              <a:rPr lang="en-US" b="1" i="1">
                <a:latin typeface="Arial" panose="020B0604020202020204" pitchFamily="34" charset="0"/>
                <a:cs typeface="Arial" panose="020B0604020202020204" pitchFamily="34" charset="0"/>
              </a:rPr>
              <a:t>Service</a:t>
            </a:r>
            <a:r>
              <a:rPr lang="en-US">
                <a:latin typeface="Arial" panose="020B0604020202020204" pitchFamily="34" charset="0"/>
                <a:cs typeface="Arial" panose="020B0604020202020204" pitchFamily="34" charset="0"/>
              </a:rPr>
              <a:t> Đánh dấu một Class thuộc tầng </a:t>
            </a:r>
            <a:r>
              <a:rPr lang="en-US" b="1" i="1">
                <a:latin typeface="Arial" panose="020B0604020202020204" pitchFamily="34" charset="0"/>
                <a:cs typeface="Arial" panose="020B0604020202020204" pitchFamily="34" charset="0"/>
              </a:rPr>
              <a:t>Service</a:t>
            </a:r>
            <a:r>
              <a:rPr lang="en-US">
                <a:latin typeface="Arial" panose="020B0604020202020204" pitchFamily="34" charset="0"/>
                <a:cs typeface="Arial" panose="020B0604020202020204" pitchFamily="34" charset="0"/>
              </a:rPr>
              <a:t>, phục vụ cho việc xử lý các </a:t>
            </a:r>
            <a:r>
              <a:rPr lang="en-US" b="1" i="1">
                <a:latin typeface="Arial" panose="020B0604020202020204" pitchFamily="34" charset="0"/>
                <a:cs typeface="Arial" panose="020B0604020202020204" pitchFamily="34" charset="0"/>
              </a:rPr>
              <a:t>logic nghiệp vụ</a:t>
            </a:r>
            <a:r>
              <a:rPr lang="en-US">
                <a:latin typeface="Arial" panose="020B0604020202020204" pitchFamily="34" charset="0"/>
                <a:cs typeface="Arial" panose="020B0604020202020204" pitchFamily="34" charset="0"/>
              </a:rPr>
              <a:t>.</a:t>
            </a:r>
          </a:p>
          <a:p>
            <a:pPr marL="742950" lvl="1" indent="-285750">
              <a:lnSpc>
                <a:spcPct val="200000"/>
              </a:lnSpc>
              <a:buFont typeface="Wingdings" panose="05000000000000000000" pitchFamily="2" charset="2"/>
              <a:buChar char="v"/>
            </a:pPr>
            <a:r>
              <a:rPr lang="en-US">
                <a:latin typeface="Arial" panose="020B0604020202020204" pitchFamily="34" charset="0"/>
                <a:cs typeface="Arial" panose="020B0604020202020204" pitchFamily="34" charset="0"/>
              </a:rPr>
              <a:t>@</a:t>
            </a:r>
            <a:r>
              <a:rPr lang="en-US" b="1" i="1">
                <a:latin typeface="Arial" panose="020B0604020202020204" pitchFamily="34" charset="0"/>
                <a:cs typeface="Arial" panose="020B0604020202020204" pitchFamily="34" charset="0"/>
              </a:rPr>
              <a:t>Repository</a:t>
            </a:r>
            <a:r>
              <a:rPr lang="en-US">
                <a:latin typeface="Arial" panose="020B0604020202020204" pitchFamily="34" charset="0"/>
                <a:cs typeface="Arial" panose="020B0604020202020204" pitchFamily="34" charset="0"/>
              </a:rPr>
              <a:t> Đánh dấu một Class thuộc tầng </a:t>
            </a:r>
            <a:r>
              <a:rPr lang="en-US" b="1" i="1">
                <a:latin typeface="Arial" panose="020B0604020202020204" pitchFamily="34" charset="0"/>
                <a:cs typeface="Arial" panose="020B0604020202020204" pitchFamily="34" charset="0"/>
              </a:rPr>
              <a:t>Repository</a:t>
            </a:r>
            <a:r>
              <a:rPr lang="en-US">
                <a:latin typeface="Arial" panose="020B0604020202020204" pitchFamily="34" charset="0"/>
                <a:cs typeface="Arial" panose="020B0604020202020204" pitchFamily="34" charset="0"/>
              </a:rPr>
              <a:t>, phục vụ </a:t>
            </a:r>
            <a:r>
              <a:rPr lang="en-US" b="1" i="1">
                <a:latin typeface="Arial" panose="020B0604020202020204" pitchFamily="34" charset="0"/>
                <a:cs typeface="Arial" panose="020B0604020202020204" pitchFamily="34" charset="0"/>
              </a:rPr>
              <a:t>truy xuất dữ liệu</a:t>
            </a:r>
            <a:r>
              <a:rPr lang="en-US">
                <a:latin typeface="Arial" panose="020B0604020202020204" pitchFamily="34" charset="0"/>
                <a:cs typeface="Arial" panose="020B0604020202020204" pitchFamily="34" charset="0"/>
              </a:rPr>
              <a:t>.</a:t>
            </a:r>
          </a:p>
          <a:p>
            <a:pPr marL="285750" indent="-285750">
              <a:lnSpc>
                <a:spcPct val="200000"/>
              </a:lnSpc>
              <a:buFont typeface="Wingdings" panose="05000000000000000000" pitchFamily="2" charset="2"/>
              <a:buChar char="v"/>
            </a:pPr>
            <a:r>
              <a:rPr lang="en-US">
                <a:solidFill>
                  <a:srgbClr val="FF0000"/>
                </a:solidFill>
                <a:latin typeface="Arial" panose="020B0604020202020204" pitchFamily="34" charset="0"/>
                <a:cs typeface="Arial" panose="020B0604020202020204" pitchFamily="34" charset="0"/>
              </a:rPr>
              <a:t>Giải thích:</a:t>
            </a:r>
          </a:p>
          <a:p>
            <a:pPr lvl="1">
              <a:lnSpc>
                <a:spcPct val="200000"/>
              </a:lnSpc>
            </a:pPr>
            <a:r>
              <a:rPr lang="vi-VN">
                <a:latin typeface="Arial" panose="020B0604020202020204" pitchFamily="34" charset="0"/>
                <a:cs typeface="Arial" panose="020B0604020202020204" pitchFamily="34" charset="0"/>
              </a:rPr>
              <a:t>Về bản chất @</a:t>
            </a:r>
            <a:r>
              <a:rPr lang="vi-VN" b="1" i="1">
                <a:latin typeface="Arial" panose="020B0604020202020204" pitchFamily="34" charset="0"/>
                <a:cs typeface="Arial" panose="020B0604020202020204" pitchFamily="34" charset="0"/>
              </a:rPr>
              <a:t>Service</a:t>
            </a:r>
            <a:r>
              <a:rPr lang="vi-VN">
                <a:latin typeface="Arial" panose="020B0604020202020204" pitchFamily="34" charset="0"/>
                <a:cs typeface="Arial" panose="020B0604020202020204" pitchFamily="34" charset="0"/>
              </a:rPr>
              <a:t> và @</a:t>
            </a:r>
            <a:r>
              <a:rPr lang="vi-VN" b="1" i="1">
                <a:latin typeface="Arial" panose="020B0604020202020204" pitchFamily="34" charset="0"/>
                <a:cs typeface="Arial" panose="020B0604020202020204" pitchFamily="34" charset="0"/>
              </a:rPr>
              <a:t>Repository</a:t>
            </a:r>
            <a:r>
              <a:rPr lang="vi-VN">
                <a:latin typeface="Arial" panose="020B0604020202020204" pitchFamily="34" charset="0"/>
                <a:cs typeface="Arial" panose="020B0604020202020204" pitchFamily="34" charset="0"/>
              </a:rPr>
              <a:t> cũng chính là @</a:t>
            </a:r>
            <a:r>
              <a:rPr lang="vi-VN" b="1" i="1">
                <a:latin typeface="Arial" panose="020B0604020202020204" pitchFamily="34" charset="0"/>
                <a:cs typeface="Arial" panose="020B0604020202020204" pitchFamily="34" charset="0"/>
              </a:rPr>
              <a:t>Component</a:t>
            </a:r>
            <a:r>
              <a:rPr lang="vi-VN">
                <a:latin typeface="Arial" panose="020B0604020202020204" pitchFamily="34" charset="0"/>
                <a:cs typeface="Arial" panose="020B0604020202020204" pitchFamily="34" charset="0"/>
              </a:rPr>
              <a:t>. Nhưng đặt tên khác nhau để giúp chúng ta phân biệt các tầng với nhau.</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9917639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1178622" y="35863"/>
            <a:ext cx="10273966"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@Controller vs @Service vs @Responsitory</a:t>
            </a:r>
          </a:p>
        </p:txBody>
      </p:sp>
      <p:pic>
        <p:nvPicPr>
          <p:cNvPr id="5" name="Picture 4">
            <a:extLst>
              <a:ext uri="{FF2B5EF4-FFF2-40B4-BE49-F238E27FC236}">
                <a16:creationId xmlns:a16="http://schemas.microsoft.com/office/drawing/2014/main" id="{0E7628CB-1EE7-4CC3-AC0B-B328E5267EC0}"/>
              </a:ext>
            </a:extLst>
          </p:cNvPr>
          <p:cNvPicPr>
            <a:picLocks noChangeAspect="1"/>
          </p:cNvPicPr>
          <p:nvPr/>
        </p:nvPicPr>
        <p:blipFill>
          <a:blip r:embed="rId2"/>
          <a:stretch>
            <a:fillRect/>
          </a:stretch>
        </p:blipFill>
        <p:spPr>
          <a:xfrm>
            <a:off x="2846278" y="814594"/>
            <a:ext cx="6880725" cy="2614406"/>
          </a:xfrm>
          <a:prstGeom prst="rect">
            <a:avLst/>
          </a:prstGeom>
        </p:spPr>
      </p:pic>
      <p:pic>
        <p:nvPicPr>
          <p:cNvPr id="7" name="Picture 6">
            <a:extLst>
              <a:ext uri="{FF2B5EF4-FFF2-40B4-BE49-F238E27FC236}">
                <a16:creationId xmlns:a16="http://schemas.microsoft.com/office/drawing/2014/main" id="{E2C14D16-2659-4494-B757-778EA38F9D32}"/>
              </a:ext>
            </a:extLst>
          </p:cNvPr>
          <p:cNvPicPr>
            <a:picLocks noChangeAspect="1"/>
          </p:cNvPicPr>
          <p:nvPr/>
        </p:nvPicPr>
        <p:blipFill>
          <a:blip r:embed="rId3"/>
          <a:stretch>
            <a:fillRect/>
          </a:stretch>
        </p:blipFill>
        <p:spPr>
          <a:xfrm>
            <a:off x="2827534" y="3661768"/>
            <a:ext cx="6899469" cy="2727867"/>
          </a:xfrm>
          <a:prstGeom prst="rect">
            <a:avLst/>
          </a:prstGeom>
        </p:spPr>
      </p:pic>
    </p:spTree>
    <p:extLst>
      <p:ext uri="{BB962C8B-B14F-4D97-AF65-F5344CB8AC3E}">
        <p14:creationId xmlns:p14="http://schemas.microsoft.com/office/powerpoint/2010/main" val="274271299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2892013" y="2246403"/>
            <a:ext cx="6971079" cy="1323439"/>
          </a:xfrm>
          <a:prstGeom prst="rect">
            <a:avLst/>
          </a:prstGeom>
          <a:noFill/>
        </p:spPr>
        <p:txBody>
          <a:bodyPr wrap="square" rtlCol="0">
            <a:spAutoFit/>
          </a:bodyPr>
          <a:lstStyle/>
          <a:p>
            <a:r>
              <a:rPr lang="en-US" sz="4000">
                <a:solidFill>
                  <a:srgbClr val="00B050"/>
                </a:solidFill>
                <a:latin typeface="Arial" panose="020B0604020202020204" pitchFamily="34" charset="0"/>
                <a:cs typeface="Arial" panose="020B0604020202020204" pitchFamily="34" charset="0"/>
              </a:rPr>
              <a:t>@ComponentScan và scanBasePackage là gì???</a:t>
            </a:r>
          </a:p>
        </p:txBody>
      </p:sp>
    </p:spTree>
    <p:extLst>
      <p:ext uri="{BB962C8B-B14F-4D97-AF65-F5344CB8AC3E}">
        <p14:creationId xmlns:p14="http://schemas.microsoft.com/office/powerpoint/2010/main" val="143178913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3336857" y="80251"/>
            <a:ext cx="6303329"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@Configuration và @Bean</a:t>
            </a:r>
          </a:p>
        </p:txBody>
      </p:sp>
      <p:sp>
        <p:nvSpPr>
          <p:cNvPr id="3" name="TextBox 2">
            <a:extLst>
              <a:ext uri="{FF2B5EF4-FFF2-40B4-BE49-F238E27FC236}">
                <a16:creationId xmlns:a16="http://schemas.microsoft.com/office/drawing/2014/main" id="{6B1E9EBE-2DC4-4AA1-9A62-94ACE386C632}"/>
              </a:ext>
            </a:extLst>
          </p:cNvPr>
          <p:cNvSpPr txBox="1"/>
          <p:nvPr/>
        </p:nvSpPr>
        <p:spPr>
          <a:xfrm>
            <a:off x="1178622" y="1892808"/>
            <a:ext cx="10619800" cy="3884397"/>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a:t>
            </a:r>
            <a:r>
              <a:rPr lang="vi-VN" b="1" i="1">
                <a:latin typeface="Arial" panose="020B0604020202020204" pitchFamily="34" charset="0"/>
                <a:cs typeface="Arial" panose="020B0604020202020204" pitchFamily="34" charset="0"/>
              </a:rPr>
              <a:t>Configuration</a:t>
            </a:r>
            <a:r>
              <a:rPr lang="vi-VN">
                <a:latin typeface="Arial" panose="020B0604020202020204" pitchFamily="34" charset="0"/>
                <a:cs typeface="Arial" panose="020B0604020202020204" pitchFamily="34" charset="0"/>
              </a:rPr>
              <a:t> là một </a:t>
            </a:r>
            <a:r>
              <a:rPr lang="vi-VN" b="1" i="1">
                <a:latin typeface="Arial" panose="020B0604020202020204" pitchFamily="34" charset="0"/>
                <a:cs typeface="Arial" panose="020B0604020202020204" pitchFamily="34" charset="0"/>
              </a:rPr>
              <a:t>Annotation</a:t>
            </a:r>
            <a:r>
              <a:rPr lang="vi-VN">
                <a:latin typeface="Arial" panose="020B0604020202020204" pitchFamily="34" charset="0"/>
                <a:cs typeface="Arial" panose="020B0604020202020204" pitchFamily="34" charset="0"/>
              </a:rPr>
              <a:t> đánh dấu trên một Class cho phép </a:t>
            </a:r>
            <a:r>
              <a:rPr lang="vi-VN" b="1" i="1">
                <a:latin typeface="Arial" panose="020B0604020202020204" pitchFamily="34" charset="0"/>
                <a:cs typeface="Arial" panose="020B0604020202020204" pitchFamily="34" charset="0"/>
              </a:rPr>
              <a:t>Spring Boot </a:t>
            </a:r>
            <a:r>
              <a:rPr lang="vi-VN">
                <a:latin typeface="Arial" panose="020B0604020202020204" pitchFamily="34" charset="0"/>
                <a:cs typeface="Arial" panose="020B0604020202020204" pitchFamily="34" charset="0"/>
              </a:rPr>
              <a:t>biết được đây là nơi định nghĩa ra các </a:t>
            </a:r>
            <a:r>
              <a:rPr lang="vi-VN" b="1" i="1">
                <a:latin typeface="Arial" panose="020B0604020202020204" pitchFamily="34" charset="0"/>
                <a:cs typeface="Arial" panose="020B0604020202020204" pitchFamily="34" charset="0"/>
              </a:rPr>
              <a:t>Bean</a:t>
            </a:r>
            <a:r>
              <a:rPr lang="vi-VN">
                <a:latin typeface="Arial" panose="020B0604020202020204" pitchFamily="34" charset="0"/>
                <a:cs typeface="Arial" panose="020B0604020202020204" pitchFamily="34" charset="0"/>
              </a:rPr>
              <a:t>.</a:t>
            </a:r>
          </a:p>
          <a:p>
            <a:pPr marL="285750" indent="-285750">
              <a:lnSpc>
                <a:spcPct val="200000"/>
              </a:lnSpc>
              <a:buFont typeface="Wingdings" panose="05000000000000000000" pitchFamily="2" charset="2"/>
              <a:buChar char="v"/>
            </a:pPr>
            <a:endParaRPr lang="vi-VN">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a:t>
            </a:r>
            <a:r>
              <a:rPr lang="vi-VN" b="1" i="1">
                <a:latin typeface="Arial" panose="020B0604020202020204" pitchFamily="34" charset="0"/>
                <a:cs typeface="Arial" panose="020B0604020202020204" pitchFamily="34" charset="0"/>
              </a:rPr>
              <a:t>Bean</a:t>
            </a:r>
            <a:r>
              <a:rPr lang="vi-VN">
                <a:latin typeface="Arial" panose="020B0604020202020204" pitchFamily="34" charset="0"/>
                <a:cs typeface="Arial" panose="020B0604020202020204" pitchFamily="34" charset="0"/>
              </a:rPr>
              <a:t> là một </a:t>
            </a:r>
            <a:r>
              <a:rPr lang="vi-VN" b="1" i="1">
                <a:latin typeface="Arial" panose="020B0604020202020204" pitchFamily="34" charset="0"/>
                <a:cs typeface="Arial" panose="020B0604020202020204" pitchFamily="34" charset="0"/>
              </a:rPr>
              <a:t>Annotation</a:t>
            </a:r>
            <a:r>
              <a:rPr lang="vi-VN">
                <a:latin typeface="Arial" panose="020B0604020202020204" pitchFamily="34" charset="0"/>
                <a:cs typeface="Arial" panose="020B0604020202020204" pitchFamily="34" charset="0"/>
              </a:rPr>
              <a:t> được đánh dấu trên các </a:t>
            </a:r>
            <a:r>
              <a:rPr lang="vi-VN" b="1" i="1">
                <a:latin typeface="Arial" panose="020B0604020202020204" pitchFamily="34" charset="0"/>
                <a:cs typeface="Arial" panose="020B0604020202020204" pitchFamily="34" charset="0"/>
              </a:rPr>
              <a:t>method</a:t>
            </a:r>
            <a:r>
              <a:rPr lang="vi-VN">
                <a:latin typeface="Arial" panose="020B0604020202020204" pitchFamily="34" charset="0"/>
                <a:cs typeface="Arial" panose="020B0604020202020204" pitchFamily="34" charset="0"/>
              </a:rPr>
              <a:t> cho phép </a:t>
            </a:r>
            <a:r>
              <a:rPr lang="vi-VN" b="1" i="1">
                <a:latin typeface="Arial" panose="020B0604020202020204" pitchFamily="34" charset="0"/>
                <a:cs typeface="Arial" panose="020B0604020202020204" pitchFamily="34" charset="0"/>
              </a:rPr>
              <a:t>Spring Boot </a:t>
            </a:r>
            <a:r>
              <a:rPr lang="vi-VN">
                <a:latin typeface="Arial" panose="020B0604020202020204" pitchFamily="34" charset="0"/>
                <a:cs typeface="Arial" panose="020B0604020202020204" pitchFamily="34" charset="0"/>
              </a:rPr>
              <a:t>biết được đây là </a:t>
            </a:r>
            <a:r>
              <a:rPr lang="vi-VN" b="1" i="1">
                <a:latin typeface="Arial" panose="020B0604020202020204" pitchFamily="34" charset="0"/>
                <a:cs typeface="Arial" panose="020B0604020202020204" pitchFamily="34" charset="0"/>
              </a:rPr>
              <a:t>Bean</a:t>
            </a:r>
            <a:r>
              <a:rPr lang="vi-VN">
                <a:latin typeface="Arial" panose="020B0604020202020204" pitchFamily="34" charset="0"/>
                <a:cs typeface="Arial" panose="020B0604020202020204" pitchFamily="34" charset="0"/>
              </a:rPr>
              <a:t> và sẽ thực hiện đưa </a:t>
            </a:r>
            <a:r>
              <a:rPr lang="vi-VN" b="1" i="1">
                <a:latin typeface="Arial" panose="020B0604020202020204" pitchFamily="34" charset="0"/>
                <a:cs typeface="Arial" panose="020B0604020202020204" pitchFamily="34" charset="0"/>
              </a:rPr>
              <a:t>Bean</a:t>
            </a:r>
            <a:r>
              <a:rPr lang="vi-VN">
                <a:latin typeface="Arial" panose="020B0604020202020204" pitchFamily="34" charset="0"/>
                <a:cs typeface="Arial" panose="020B0604020202020204" pitchFamily="34" charset="0"/>
              </a:rPr>
              <a:t> này vào </a:t>
            </a:r>
            <a:r>
              <a:rPr lang="vi-VN" b="1" i="1">
                <a:latin typeface="Arial" panose="020B0604020202020204" pitchFamily="34" charset="0"/>
                <a:cs typeface="Arial" panose="020B0604020202020204" pitchFamily="34" charset="0"/>
              </a:rPr>
              <a:t>Context</a:t>
            </a:r>
            <a:r>
              <a:rPr lang="vi-VN">
                <a:latin typeface="Arial" panose="020B0604020202020204" pitchFamily="34" charset="0"/>
                <a:cs typeface="Arial" panose="020B0604020202020204" pitchFamily="34" charset="0"/>
              </a:rPr>
              <a:t>.</a:t>
            </a:r>
          </a:p>
          <a:p>
            <a:pPr marL="285750" indent="-285750">
              <a:lnSpc>
                <a:spcPct val="200000"/>
              </a:lnSpc>
              <a:buFont typeface="Wingdings" panose="05000000000000000000" pitchFamily="2" charset="2"/>
              <a:buChar char="v"/>
            </a:pPr>
            <a:endParaRPr lang="vi-VN">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a:t>
            </a:r>
            <a:r>
              <a:rPr lang="vi-VN" b="1" i="1">
                <a:latin typeface="Arial" panose="020B0604020202020204" pitchFamily="34" charset="0"/>
                <a:cs typeface="Arial" panose="020B0604020202020204" pitchFamily="34" charset="0"/>
              </a:rPr>
              <a:t>Bean</a:t>
            </a:r>
            <a:r>
              <a:rPr lang="vi-VN">
                <a:latin typeface="Arial" panose="020B0604020202020204" pitchFamily="34" charset="0"/>
                <a:cs typeface="Arial" panose="020B0604020202020204" pitchFamily="34" charset="0"/>
              </a:rPr>
              <a:t> sẽ nằm trong các class có đánh dấu @</a:t>
            </a:r>
            <a:r>
              <a:rPr lang="vi-VN" b="1" i="1">
                <a:latin typeface="Arial" panose="020B0604020202020204" pitchFamily="34" charset="0"/>
                <a:cs typeface="Arial" panose="020B0604020202020204" pitchFamily="34" charset="0"/>
              </a:rPr>
              <a:t>Configuration</a:t>
            </a:r>
            <a:r>
              <a:rPr lang="vi-VN">
                <a:latin typeface="Arial" panose="020B0604020202020204" pitchFamily="34" charset="0"/>
                <a:cs typeface="Arial" panose="020B0604020202020204" pitchFamily="34" charset="0"/>
              </a:rPr>
              <a:t>.</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086862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4349368" y="106884"/>
            <a:ext cx="3493264"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In Background</a:t>
            </a:r>
          </a:p>
        </p:txBody>
      </p:sp>
      <p:sp>
        <p:nvSpPr>
          <p:cNvPr id="3" name="TextBox 2">
            <a:extLst>
              <a:ext uri="{FF2B5EF4-FFF2-40B4-BE49-F238E27FC236}">
                <a16:creationId xmlns:a16="http://schemas.microsoft.com/office/drawing/2014/main" id="{6B1E9EBE-2DC4-4AA1-9A62-94ACE386C632}"/>
              </a:ext>
            </a:extLst>
          </p:cNvPr>
          <p:cNvSpPr txBox="1"/>
          <p:nvPr/>
        </p:nvSpPr>
        <p:spPr>
          <a:xfrm>
            <a:off x="1107601" y="1129329"/>
            <a:ext cx="10619800" cy="3330399"/>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dirty="0">
                <a:latin typeface="Arial" panose="020B0604020202020204" pitchFamily="34" charset="0"/>
                <a:cs typeface="Arial" panose="020B0604020202020204" pitchFamily="34" charset="0"/>
              </a:rPr>
              <a:t>Đằng sau chương trình, </a:t>
            </a:r>
            <a:r>
              <a:rPr lang="vi-VN" b="1" i="1" dirty="0">
                <a:latin typeface="Arial" panose="020B0604020202020204" pitchFamily="34" charset="0"/>
                <a:cs typeface="Arial" panose="020B0604020202020204" pitchFamily="34" charset="0"/>
              </a:rPr>
              <a:t>Spring Boot</a:t>
            </a:r>
            <a:r>
              <a:rPr lang="vi-VN" dirty="0">
                <a:latin typeface="Arial" panose="020B0604020202020204" pitchFamily="34" charset="0"/>
                <a:cs typeface="Arial" panose="020B0604020202020204" pitchFamily="34" charset="0"/>
              </a:rPr>
              <a:t> lần đầu khởi chạy, ngoài việc đi tìm các @</a:t>
            </a:r>
            <a:r>
              <a:rPr lang="vi-VN" b="1" i="1" dirty="0">
                <a:latin typeface="Arial" panose="020B0604020202020204" pitchFamily="34" charset="0"/>
                <a:cs typeface="Arial" panose="020B0604020202020204" pitchFamily="34" charset="0"/>
              </a:rPr>
              <a:t>Component</a:t>
            </a:r>
            <a:r>
              <a:rPr lang="vi-VN" dirty="0">
                <a:latin typeface="Arial" panose="020B0604020202020204" pitchFamily="34" charset="0"/>
                <a:cs typeface="Arial" panose="020B0604020202020204" pitchFamily="34" charset="0"/>
              </a:rPr>
              <a:t> thì nó còn làm một nhiệm vụ nữa là tìm các class @</a:t>
            </a:r>
            <a:r>
              <a:rPr lang="vi-VN" b="1" i="1" dirty="0">
                <a:latin typeface="Arial" panose="020B0604020202020204" pitchFamily="34" charset="0"/>
                <a:cs typeface="Arial" panose="020B0604020202020204" pitchFamily="34" charset="0"/>
              </a:rPr>
              <a:t>Configuration</a:t>
            </a:r>
            <a:r>
              <a:rPr lang="vi-VN" dirty="0">
                <a:latin typeface="Arial" panose="020B0604020202020204" pitchFamily="34" charset="0"/>
                <a:cs typeface="Arial" panose="020B0604020202020204" pitchFamily="34" charset="0"/>
              </a:rPr>
              <a:t>.</a:t>
            </a:r>
          </a:p>
          <a:p>
            <a:pPr marL="285750" indent="-285750">
              <a:lnSpc>
                <a:spcPct val="200000"/>
              </a:lnSpc>
              <a:buFont typeface="Wingdings" panose="05000000000000000000" pitchFamily="2" charset="2"/>
              <a:buChar char="v"/>
            </a:pPr>
            <a:r>
              <a:rPr lang="en-US" dirty="0">
                <a:latin typeface="Arial" panose="020B0604020202020204" pitchFamily="34" charset="0"/>
                <a:cs typeface="Arial" panose="020B0604020202020204" pitchFamily="34" charset="0"/>
              </a:rPr>
              <a:t>T</a:t>
            </a:r>
            <a:r>
              <a:rPr lang="vi-VN" dirty="0">
                <a:latin typeface="Arial" panose="020B0604020202020204" pitchFamily="34" charset="0"/>
                <a:cs typeface="Arial" panose="020B0604020202020204" pitchFamily="34" charset="0"/>
              </a:rPr>
              <a:t>ìm các method có đánh dấu @</a:t>
            </a:r>
            <a:r>
              <a:rPr lang="vi-VN" b="1" i="1" dirty="0">
                <a:latin typeface="Arial" panose="020B0604020202020204" pitchFamily="34" charset="0"/>
                <a:cs typeface="Arial" panose="020B0604020202020204" pitchFamily="34" charset="0"/>
              </a:rPr>
              <a:t>Bean</a:t>
            </a:r>
            <a:r>
              <a:rPr lang="vi-VN" dirty="0">
                <a:latin typeface="Arial" panose="020B0604020202020204" pitchFamily="34" charset="0"/>
                <a:cs typeface="Arial" panose="020B0604020202020204" pitchFamily="34" charset="0"/>
              </a:rPr>
              <a:t> </a:t>
            </a:r>
            <a:endParaRPr lang="en-US">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Thực </a:t>
            </a:r>
            <a:r>
              <a:rPr lang="vi-VN" dirty="0">
                <a:latin typeface="Arial" panose="020B0604020202020204" pitchFamily="34" charset="0"/>
                <a:cs typeface="Arial" panose="020B0604020202020204" pitchFamily="34" charset="0"/>
              </a:rPr>
              <a:t>hiện gọi các method có đánh dấu @</a:t>
            </a:r>
            <a:r>
              <a:rPr lang="vi-VN" b="1" i="1" dirty="0">
                <a:latin typeface="Arial" panose="020B0604020202020204" pitchFamily="34" charset="0"/>
                <a:cs typeface="Arial" panose="020B0604020202020204" pitchFamily="34" charset="0"/>
              </a:rPr>
              <a:t>Bean</a:t>
            </a:r>
            <a:r>
              <a:rPr lang="vi-VN" dirty="0">
                <a:latin typeface="Arial" panose="020B0604020202020204" pitchFamily="34" charset="0"/>
                <a:cs typeface="Arial" panose="020B0604020202020204" pitchFamily="34" charset="0"/>
              </a:rPr>
              <a:t> để lấy ra các </a:t>
            </a:r>
            <a:r>
              <a:rPr lang="vi-VN" b="1" i="1" dirty="0">
                <a:latin typeface="Arial" panose="020B0604020202020204" pitchFamily="34" charset="0"/>
                <a:cs typeface="Arial" panose="020B0604020202020204" pitchFamily="34" charset="0"/>
              </a:rPr>
              <a:t>Bean</a:t>
            </a:r>
            <a:r>
              <a:rPr lang="vi-VN" dirty="0">
                <a:latin typeface="Arial" panose="020B0604020202020204" pitchFamily="34" charset="0"/>
                <a:cs typeface="Arial" panose="020B0604020202020204" pitchFamily="34" charset="0"/>
              </a:rPr>
              <a:t> và đưa vào </a:t>
            </a:r>
            <a:r>
              <a:rPr lang="vi-VN" b="1" i="1" dirty="0">
                <a:latin typeface="Arial" panose="020B0604020202020204" pitchFamily="34" charset="0"/>
                <a:cs typeface="Arial" panose="020B0604020202020204" pitchFamily="34" charset="0"/>
              </a:rPr>
              <a:t>Context</a:t>
            </a:r>
            <a:r>
              <a:rPr lang="vi-VN" dirty="0">
                <a:latin typeface="Arial" panose="020B0604020202020204" pitchFamily="34" charset="0"/>
                <a:cs typeface="Arial" panose="020B0604020202020204" pitchFamily="34" charset="0"/>
              </a:rPr>
              <a:t>.</a:t>
            </a:r>
          </a:p>
          <a:p>
            <a:pPr marL="285750" indent="-285750">
              <a:lnSpc>
                <a:spcPct val="200000"/>
              </a:lnSpc>
              <a:buFont typeface="Wingdings" panose="05000000000000000000" pitchFamily="2" charset="2"/>
              <a:buChar char="v"/>
            </a:pPr>
            <a:r>
              <a:rPr lang="vi-VN" dirty="0">
                <a:latin typeface="Arial" panose="020B0604020202020204" pitchFamily="34" charset="0"/>
                <a:cs typeface="Arial" panose="020B0604020202020204" pitchFamily="34" charset="0"/>
              </a:rPr>
              <a:t>Ngoài ra, về bản chất, @</a:t>
            </a:r>
            <a:r>
              <a:rPr lang="vi-VN" b="1" i="1" dirty="0">
                <a:latin typeface="Arial" panose="020B0604020202020204" pitchFamily="34" charset="0"/>
                <a:cs typeface="Arial" panose="020B0604020202020204" pitchFamily="34" charset="0"/>
              </a:rPr>
              <a:t>Configuration</a:t>
            </a:r>
            <a:r>
              <a:rPr lang="vi-VN" dirty="0">
                <a:latin typeface="Arial" panose="020B0604020202020204" pitchFamily="34" charset="0"/>
                <a:cs typeface="Arial" panose="020B0604020202020204" pitchFamily="34" charset="0"/>
              </a:rPr>
              <a:t> cũng là @</a:t>
            </a:r>
            <a:r>
              <a:rPr lang="vi-VN" b="1" i="1" dirty="0">
                <a:latin typeface="Arial" panose="020B0604020202020204" pitchFamily="34" charset="0"/>
                <a:cs typeface="Arial" panose="020B0604020202020204" pitchFamily="34" charset="0"/>
              </a:rPr>
              <a:t>Component</a:t>
            </a:r>
            <a:r>
              <a:rPr lang="vi-VN" dirty="0">
                <a:latin typeface="Arial" panose="020B0604020202020204" pitchFamily="34" charset="0"/>
                <a:cs typeface="Arial" panose="020B0604020202020204" pitchFamily="34" charset="0"/>
              </a:rPr>
              <a:t>. Nó chỉ khác ở ý nghĩa sử dụng. (Giống với việc class được đánh dấu @</a:t>
            </a:r>
            <a:r>
              <a:rPr lang="vi-VN" b="1" i="1" dirty="0">
                <a:latin typeface="Arial" panose="020B0604020202020204" pitchFamily="34" charset="0"/>
                <a:cs typeface="Arial" panose="020B0604020202020204" pitchFamily="34" charset="0"/>
              </a:rPr>
              <a:t>Service</a:t>
            </a:r>
            <a:r>
              <a:rPr lang="vi-VN" dirty="0">
                <a:latin typeface="Arial" panose="020B0604020202020204" pitchFamily="34" charset="0"/>
                <a:cs typeface="Arial" panose="020B0604020202020204" pitchFamily="34" charset="0"/>
              </a:rPr>
              <a:t> chỉ nên phục vụ </a:t>
            </a:r>
            <a:r>
              <a:rPr lang="vi-VN" b="1" i="1" dirty="0">
                <a:latin typeface="Arial" panose="020B0604020202020204" pitchFamily="34" charset="0"/>
                <a:cs typeface="Arial" panose="020B0604020202020204" pitchFamily="34" charset="0"/>
              </a:rPr>
              <a:t>logic</a:t>
            </a:r>
            <a:r>
              <a:rPr lang="vi-VN" dirty="0">
                <a:latin typeface="Arial" panose="020B0604020202020204" pitchFamily="34" charset="0"/>
                <a:cs typeface="Arial" panose="020B0604020202020204" pitchFamily="34" charset="0"/>
              </a:rPr>
              <a:t> vậy).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7628493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1896560" y="98007"/>
            <a:ext cx="9183924"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Ý nghĩa của @Configuration và @Bean</a:t>
            </a:r>
          </a:p>
        </p:txBody>
      </p:sp>
      <p:sp>
        <p:nvSpPr>
          <p:cNvPr id="3" name="TextBox 2">
            <a:extLst>
              <a:ext uri="{FF2B5EF4-FFF2-40B4-BE49-F238E27FC236}">
                <a16:creationId xmlns:a16="http://schemas.microsoft.com/office/drawing/2014/main" id="{6B1E9EBE-2DC4-4AA1-9A62-94ACE386C632}"/>
              </a:ext>
            </a:extLst>
          </p:cNvPr>
          <p:cNvSpPr txBox="1"/>
          <p:nvPr/>
        </p:nvSpPr>
        <p:spPr>
          <a:xfrm>
            <a:off x="1178622" y="1892808"/>
            <a:ext cx="10619800" cy="4438395"/>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Nhiều bạn sẽ tự hỏi rằng @</a:t>
            </a:r>
            <a:r>
              <a:rPr lang="vi-VN" b="1" i="1">
                <a:latin typeface="Arial" panose="020B0604020202020204" pitchFamily="34" charset="0"/>
                <a:cs typeface="Arial" panose="020B0604020202020204" pitchFamily="34" charset="0"/>
              </a:rPr>
              <a:t>Configuration</a:t>
            </a:r>
            <a:r>
              <a:rPr lang="vi-VN">
                <a:latin typeface="Arial" panose="020B0604020202020204" pitchFamily="34" charset="0"/>
                <a:cs typeface="Arial" panose="020B0604020202020204" pitchFamily="34" charset="0"/>
              </a:rPr>
              <a:t> và @</a:t>
            </a:r>
            <a:r>
              <a:rPr lang="vi-VN" b="1" i="1">
                <a:latin typeface="Arial" panose="020B0604020202020204" pitchFamily="34" charset="0"/>
                <a:cs typeface="Arial" panose="020B0604020202020204" pitchFamily="34" charset="0"/>
              </a:rPr>
              <a:t>Bean</a:t>
            </a:r>
            <a:r>
              <a:rPr lang="vi-VN">
                <a:latin typeface="Arial" panose="020B0604020202020204" pitchFamily="34" charset="0"/>
                <a:cs typeface="Arial" panose="020B0604020202020204" pitchFamily="34" charset="0"/>
              </a:rPr>
              <a:t> sẽ có ý nghĩa gì khi chúng ta đã có @</a:t>
            </a:r>
            <a:r>
              <a:rPr lang="vi-VN" b="1" i="1">
                <a:latin typeface="Arial" panose="020B0604020202020204" pitchFamily="34" charset="0"/>
                <a:cs typeface="Arial" panose="020B0604020202020204" pitchFamily="34" charset="0"/>
              </a:rPr>
              <a:t>Component</a:t>
            </a:r>
            <a:r>
              <a:rPr lang="vi-VN">
                <a:latin typeface="Arial" panose="020B0604020202020204" pitchFamily="34" charset="0"/>
                <a:cs typeface="Arial" panose="020B0604020202020204" pitchFamily="34" charset="0"/>
              </a:rPr>
              <a:t>? Sao không đánh dấu SimpleBean là @</a:t>
            </a:r>
            <a:r>
              <a:rPr lang="vi-VN" b="1" i="1">
                <a:latin typeface="Arial" panose="020B0604020202020204" pitchFamily="34" charset="0"/>
                <a:cs typeface="Arial" panose="020B0604020202020204" pitchFamily="34" charset="0"/>
              </a:rPr>
              <a:t>Component</a:t>
            </a:r>
            <a:r>
              <a:rPr lang="vi-VN">
                <a:latin typeface="Arial" panose="020B0604020202020204" pitchFamily="34" charset="0"/>
                <a:cs typeface="Arial" panose="020B0604020202020204" pitchFamily="34" charset="0"/>
              </a:rPr>
              <a:t> cho nhanh?</a:t>
            </a: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Các bạn thắc mắc rất đúng, và việc sử dụng @</a:t>
            </a:r>
            <a:r>
              <a:rPr lang="vi-VN" b="1" i="1">
                <a:latin typeface="Arial" panose="020B0604020202020204" pitchFamily="34" charset="0"/>
                <a:cs typeface="Arial" panose="020B0604020202020204" pitchFamily="34" charset="0"/>
              </a:rPr>
              <a:t>Component</a:t>
            </a:r>
            <a:r>
              <a:rPr lang="vi-VN">
                <a:latin typeface="Arial" panose="020B0604020202020204" pitchFamily="34" charset="0"/>
                <a:cs typeface="Arial" panose="020B0604020202020204" pitchFamily="34" charset="0"/>
              </a:rPr>
              <a:t> cũng hoàn toàn ổn.</a:t>
            </a: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Thông thường thì các class được đánh dấu @</a:t>
            </a:r>
            <a:r>
              <a:rPr lang="vi-VN" b="1" i="1">
                <a:latin typeface="Arial" panose="020B0604020202020204" pitchFamily="34" charset="0"/>
                <a:cs typeface="Arial" panose="020B0604020202020204" pitchFamily="34" charset="0"/>
              </a:rPr>
              <a:t>Component</a:t>
            </a:r>
            <a:r>
              <a:rPr lang="vi-VN">
                <a:latin typeface="Arial" panose="020B0604020202020204" pitchFamily="34" charset="0"/>
                <a:cs typeface="Arial" panose="020B0604020202020204" pitchFamily="34" charset="0"/>
              </a:rPr>
              <a:t> đều có thể tạo tự động và inject tự động được.</a:t>
            </a: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Tuy nhiên trong thực tế, nếu một Bean có quá nhiều logic để khởi tạo và cấu hình, thì chúng ta sẽ sử dụng @</a:t>
            </a:r>
            <a:r>
              <a:rPr lang="vi-VN" b="1" i="1">
                <a:latin typeface="Arial" panose="020B0604020202020204" pitchFamily="34" charset="0"/>
                <a:cs typeface="Arial" panose="020B0604020202020204" pitchFamily="34" charset="0"/>
              </a:rPr>
              <a:t>Configuration</a:t>
            </a:r>
            <a:r>
              <a:rPr lang="vi-VN">
                <a:latin typeface="Arial" panose="020B0604020202020204" pitchFamily="34" charset="0"/>
                <a:cs typeface="Arial" panose="020B0604020202020204" pitchFamily="34" charset="0"/>
              </a:rPr>
              <a:t> và @</a:t>
            </a:r>
            <a:r>
              <a:rPr lang="vi-VN" b="1" i="1">
                <a:latin typeface="Arial" panose="020B0604020202020204" pitchFamily="34" charset="0"/>
                <a:cs typeface="Arial" panose="020B0604020202020204" pitchFamily="34" charset="0"/>
              </a:rPr>
              <a:t>Bean</a:t>
            </a:r>
            <a:r>
              <a:rPr lang="vi-VN">
                <a:latin typeface="Arial" panose="020B0604020202020204" pitchFamily="34" charset="0"/>
                <a:cs typeface="Arial" panose="020B0604020202020204" pitchFamily="34" charset="0"/>
              </a:rPr>
              <a:t> để tự tay tạo ra </a:t>
            </a:r>
            <a:r>
              <a:rPr lang="vi-VN" b="1" i="1">
                <a:latin typeface="Arial" panose="020B0604020202020204" pitchFamily="34" charset="0"/>
                <a:cs typeface="Arial" panose="020B0604020202020204" pitchFamily="34" charset="0"/>
              </a:rPr>
              <a:t>Bean</a:t>
            </a:r>
            <a:r>
              <a:rPr lang="vi-VN">
                <a:latin typeface="Arial" panose="020B0604020202020204" pitchFamily="34" charset="0"/>
                <a:cs typeface="Arial" panose="020B0604020202020204" pitchFamily="34" charset="0"/>
              </a:rPr>
              <a:t>. Việc tự tay tạo ra </a:t>
            </a:r>
            <a:r>
              <a:rPr lang="vi-VN" b="1" i="1">
                <a:latin typeface="Arial" panose="020B0604020202020204" pitchFamily="34" charset="0"/>
                <a:cs typeface="Arial" panose="020B0604020202020204" pitchFamily="34" charset="0"/>
              </a:rPr>
              <a:t>Bean</a:t>
            </a:r>
            <a:r>
              <a:rPr lang="vi-VN">
                <a:latin typeface="Arial" panose="020B0604020202020204" pitchFamily="34" charset="0"/>
                <a:cs typeface="Arial" panose="020B0604020202020204" pitchFamily="34" charset="0"/>
              </a:rPr>
              <a:t> như này có thể hiểu phần nào là chúng ta đang </a:t>
            </a:r>
            <a:r>
              <a:rPr lang="vi-VN" b="1" i="1">
                <a:latin typeface="Arial" panose="020B0604020202020204" pitchFamily="34" charset="0"/>
                <a:cs typeface="Arial" panose="020B0604020202020204" pitchFamily="34" charset="0"/>
              </a:rPr>
              <a:t>config</a:t>
            </a:r>
            <a:r>
              <a:rPr lang="vi-VN">
                <a:latin typeface="Arial" panose="020B0604020202020204" pitchFamily="34" charset="0"/>
                <a:cs typeface="Arial" panose="020B0604020202020204" pitchFamily="34" charset="0"/>
              </a:rPr>
              <a:t> cho chương trình.</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3559896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1896560" y="98007"/>
            <a:ext cx="9183924"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Ý nghĩa của @Configuration và @Bean</a:t>
            </a:r>
          </a:p>
        </p:txBody>
      </p:sp>
      <p:sp>
        <p:nvSpPr>
          <p:cNvPr id="3" name="TextBox 2">
            <a:extLst>
              <a:ext uri="{FF2B5EF4-FFF2-40B4-BE49-F238E27FC236}">
                <a16:creationId xmlns:a16="http://schemas.microsoft.com/office/drawing/2014/main" id="{6B1E9EBE-2DC4-4AA1-9A62-94ACE386C632}"/>
              </a:ext>
            </a:extLst>
          </p:cNvPr>
          <p:cNvSpPr txBox="1"/>
          <p:nvPr/>
        </p:nvSpPr>
        <p:spPr>
          <a:xfrm>
            <a:off x="1178622" y="1892808"/>
            <a:ext cx="10619800" cy="2776401"/>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Trong thực tế, việc sử dụng @</a:t>
            </a:r>
            <a:r>
              <a:rPr lang="vi-VN" b="1" i="1">
                <a:latin typeface="Arial" panose="020B0604020202020204" pitchFamily="34" charset="0"/>
                <a:cs typeface="Arial" panose="020B0604020202020204" pitchFamily="34" charset="0"/>
              </a:rPr>
              <a:t>Configuration</a:t>
            </a:r>
            <a:r>
              <a:rPr lang="vi-VN">
                <a:latin typeface="Arial" panose="020B0604020202020204" pitchFamily="34" charset="0"/>
                <a:cs typeface="Arial" panose="020B0604020202020204" pitchFamily="34" charset="0"/>
              </a:rPr>
              <a:t> là hết sức cần thiết, và nó đóng vai trò là nơi cấu hình cho toàn bộ ứng dụng của bạn. Một Ứng dụng sẽ có nhiều class chứa @</a:t>
            </a:r>
            <a:r>
              <a:rPr lang="vi-VN" b="1" i="1">
                <a:latin typeface="Arial" panose="020B0604020202020204" pitchFamily="34" charset="0"/>
                <a:cs typeface="Arial" panose="020B0604020202020204" pitchFamily="34" charset="0"/>
              </a:rPr>
              <a:t>Configuration</a:t>
            </a:r>
            <a:r>
              <a:rPr lang="vi-VN">
                <a:latin typeface="Arial" panose="020B0604020202020204" pitchFamily="34" charset="0"/>
                <a:cs typeface="Arial" panose="020B0604020202020204" pitchFamily="34" charset="0"/>
              </a:rPr>
              <a:t> và mỗi class sẽ đảm nhận cấu hình một bộ phận gì đó trong ứng dụng.</a:t>
            </a:r>
          </a:p>
          <a:p>
            <a:pPr marL="285750" indent="-285750">
              <a:lnSpc>
                <a:spcPct val="200000"/>
              </a:lnSpc>
              <a:buFont typeface="Wingdings" panose="05000000000000000000" pitchFamily="2" charset="2"/>
              <a:buChar char="v"/>
            </a:pPr>
            <a:endParaRPr lang="vi-VN">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Ví dụ </a:t>
            </a:r>
            <a:r>
              <a:rPr lang="en-US">
                <a:latin typeface="Arial" panose="020B0604020202020204" pitchFamily="34" charset="0"/>
                <a:cs typeface="Arial" panose="020B0604020202020204" pitchFamily="34" charset="0"/>
              </a:rPr>
              <a:t>như </a:t>
            </a:r>
            <a:r>
              <a:rPr lang="vi-VN">
                <a:latin typeface="Arial" panose="020B0604020202020204" pitchFamily="34" charset="0"/>
                <a:cs typeface="Arial" panose="020B0604020202020204" pitchFamily="34" charset="0"/>
              </a:rPr>
              <a:t>cấu hình cho </a:t>
            </a:r>
            <a:r>
              <a:rPr lang="vi-VN" b="1" i="1">
                <a:latin typeface="Arial" panose="020B0604020202020204" pitchFamily="34" charset="0"/>
                <a:cs typeface="Arial" panose="020B0604020202020204" pitchFamily="34" charset="0"/>
              </a:rPr>
              <a:t>Spring Security</a:t>
            </a:r>
            <a:endParaRPr lang="en-US" b="1" i="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0614365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1896560" y="98007"/>
            <a:ext cx="9536970"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Spring boot application config và @Value</a:t>
            </a:r>
          </a:p>
        </p:txBody>
      </p:sp>
      <p:sp>
        <p:nvSpPr>
          <p:cNvPr id="3" name="TextBox 2">
            <a:extLst>
              <a:ext uri="{FF2B5EF4-FFF2-40B4-BE49-F238E27FC236}">
                <a16:creationId xmlns:a16="http://schemas.microsoft.com/office/drawing/2014/main" id="{6B1E9EBE-2DC4-4AA1-9A62-94ACE386C632}"/>
              </a:ext>
            </a:extLst>
          </p:cNvPr>
          <p:cNvSpPr txBox="1"/>
          <p:nvPr/>
        </p:nvSpPr>
        <p:spPr>
          <a:xfrm>
            <a:off x="1178622" y="1892808"/>
            <a:ext cx="10619800" cy="3330399"/>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Trong thực tế không phải lúc nào chúng ta cũng nên để mọi thứ trong code của mình. Có những thông số tốt hơn hết nên được truyền từ bên ngoài vào ứng dụng, để giúp ứng dụng của bạn dễ dàng thay đổi giữa các môi trường khác nhau.</a:t>
            </a:r>
          </a:p>
          <a:p>
            <a:pPr marL="285750" indent="-285750">
              <a:lnSpc>
                <a:spcPct val="200000"/>
              </a:lnSpc>
              <a:buFont typeface="Wingdings" panose="05000000000000000000" pitchFamily="2" charset="2"/>
              <a:buChar char="v"/>
            </a:pPr>
            <a:endParaRPr lang="vi-VN">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Để phục vụ điều này, chúng ta sẽ tìm hiểu về khái niệm </a:t>
            </a:r>
            <a:r>
              <a:rPr lang="vi-VN" b="1" i="1">
                <a:latin typeface="Arial" panose="020B0604020202020204" pitchFamily="34" charset="0"/>
                <a:cs typeface="Arial" panose="020B0604020202020204" pitchFamily="34" charset="0"/>
              </a:rPr>
              <a:t>config</a:t>
            </a:r>
            <a:r>
              <a:rPr lang="vi-VN">
                <a:latin typeface="Arial" panose="020B0604020202020204" pitchFamily="34" charset="0"/>
                <a:cs typeface="Arial" panose="020B0604020202020204" pitchFamily="34" charset="0"/>
              </a:rPr>
              <a:t> ứng dụng </a:t>
            </a:r>
            <a:r>
              <a:rPr lang="vi-VN" b="1" i="1">
                <a:latin typeface="Arial" panose="020B0604020202020204" pitchFamily="34" charset="0"/>
                <a:cs typeface="Arial" panose="020B0604020202020204" pitchFamily="34" charset="0"/>
              </a:rPr>
              <a:t>Spring Boot </a:t>
            </a:r>
            <a:r>
              <a:rPr lang="vi-VN">
                <a:latin typeface="Arial" panose="020B0604020202020204" pitchFamily="34" charset="0"/>
                <a:cs typeface="Arial" panose="020B0604020202020204" pitchFamily="34" charset="0"/>
              </a:rPr>
              <a:t>với </a:t>
            </a:r>
            <a:r>
              <a:rPr lang="vi-VN" b="1" i="1">
                <a:latin typeface="Arial" panose="020B0604020202020204" pitchFamily="34" charset="0"/>
                <a:cs typeface="Arial" panose="020B0604020202020204" pitchFamily="34" charset="0"/>
              </a:rPr>
              <a:t>application.properties</a:t>
            </a:r>
            <a:endParaRPr lang="en-US" b="1" i="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156545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3237088" y="89130"/>
            <a:ext cx="6915676"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Spring boot application config</a:t>
            </a:r>
          </a:p>
        </p:txBody>
      </p:sp>
      <p:sp>
        <p:nvSpPr>
          <p:cNvPr id="3" name="TextBox 2">
            <a:extLst>
              <a:ext uri="{FF2B5EF4-FFF2-40B4-BE49-F238E27FC236}">
                <a16:creationId xmlns:a16="http://schemas.microsoft.com/office/drawing/2014/main" id="{6B1E9EBE-2DC4-4AA1-9A62-94ACE386C632}"/>
              </a:ext>
            </a:extLst>
          </p:cNvPr>
          <p:cNvSpPr txBox="1"/>
          <p:nvPr/>
        </p:nvSpPr>
        <p:spPr>
          <a:xfrm>
            <a:off x="1196377" y="916265"/>
            <a:ext cx="10619800" cy="4992392"/>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Trong </a:t>
            </a:r>
            <a:r>
              <a:rPr lang="vi-VN" b="1" i="1">
                <a:latin typeface="Arial" panose="020B0604020202020204" pitchFamily="34" charset="0"/>
                <a:cs typeface="Arial" panose="020B0604020202020204" pitchFamily="34" charset="0"/>
              </a:rPr>
              <a:t>Spring Boot</a:t>
            </a:r>
            <a:r>
              <a:rPr lang="vi-VN">
                <a:latin typeface="Arial" panose="020B0604020202020204" pitchFamily="34" charset="0"/>
                <a:cs typeface="Arial" panose="020B0604020202020204" pitchFamily="34" charset="0"/>
              </a:rPr>
              <a:t>, các thông tin cấu hình mặc định được lấy từ file </a:t>
            </a:r>
            <a:r>
              <a:rPr lang="vi-VN" b="1" i="1">
                <a:latin typeface="Arial" panose="020B0604020202020204" pitchFamily="34" charset="0"/>
                <a:cs typeface="Arial" panose="020B0604020202020204" pitchFamily="34" charset="0"/>
              </a:rPr>
              <a:t>resources/applications.properties</a:t>
            </a:r>
            <a:r>
              <a:rPr lang="vi-VN">
                <a:latin typeface="Arial" panose="020B0604020202020204" pitchFamily="34" charset="0"/>
                <a:cs typeface="Arial" panose="020B0604020202020204" pitchFamily="34" charset="0"/>
              </a:rPr>
              <a:t>.</a:t>
            </a: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Ví dụ, bạn muốn </a:t>
            </a:r>
            <a:r>
              <a:rPr lang="vi-VN" b="1" i="1">
                <a:latin typeface="Arial" panose="020B0604020202020204" pitchFamily="34" charset="0"/>
                <a:cs typeface="Arial" panose="020B0604020202020204" pitchFamily="34" charset="0"/>
              </a:rPr>
              <a:t>Spring Boot</a:t>
            </a:r>
            <a:r>
              <a:rPr lang="vi-VN">
                <a:latin typeface="Arial" panose="020B0604020202020204" pitchFamily="34" charset="0"/>
                <a:cs typeface="Arial" panose="020B0604020202020204" pitchFamily="34" charset="0"/>
              </a:rPr>
              <a:t> chạy trên port </a:t>
            </a:r>
            <a:r>
              <a:rPr lang="vi-VN" b="1" i="1">
                <a:latin typeface="Arial" panose="020B0604020202020204" pitchFamily="34" charset="0"/>
                <a:cs typeface="Arial" panose="020B0604020202020204" pitchFamily="34" charset="0"/>
              </a:rPr>
              <a:t>8081</a:t>
            </a:r>
            <a:r>
              <a:rPr lang="vi-VN">
                <a:latin typeface="Arial" panose="020B0604020202020204" pitchFamily="34" charset="0"/>
                <a:cs typeface="Arial" panose="020B0604020202020204" pitchFamily="34" charset="0"/>
              </a:rPr>
              <a:t> thay vì 8080:</a:t>
            </a: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applicatoin.properties</a:t>
            </a:r>
            <a:r>
              <a:rPr lang="en-US">
                <a:latin typeface="Arial" panose="020B0604020202020204" pitchFamily="34" charset="0"/>
                <a:cs typeface="Arial" panose="020B0604020202020204" pitchFamily="34" charset="0"/>
              </a:rPr>
              <a:t> </a:t>
            </a:r>
            <a:r>
              <a:rPr lang="vi-VN" b="1" i="1">
                <a:latin typeface="Arial" panose="020B0604020202020204" pitchFamily="34" charset="0"/>
                <a:cs typeface="Arial" panose="020B0604020202020204" pitchFamily="34" charset="0"/>
              </a:rPr>
              <a:t>server.port = 8081</a:t>
            </a: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Hoặc bạn muốn log của chương trình chi tiết hơn. Hãy chuyển nó sang d</a:t>
            </a:r>
            <a:r>
              <a:rPr lang="en-US">
                <a:latin typeface="Arial" panose="020B0604020202020204" pitchFamily="34" charset="0"/>
                <a:cs typeface="Arial" panose="020B0604020202020204" pitchFamily="34" charset="0"/>
              </a:rPr>
              <a:t>ạ</a:t>
            </a:r>
            <a:r>
              <a:rPr lang="vi-VN">
                <a:latin typeface="Arial" panose="020B0604020202020204" pitchFamily="34" charset="0"/>
                <a:cs typeface="Arial" panose="020B0604020202020204" pitchFamily="34" charset="0"/>
              </a:rPr>
              <a:t>ng </a:t>
            </a:r>
            <a:r>
              <a:rPr lang="vi-VN" b="1" i="1">
                <a:latin typeface="Arial" panose="020B0604020202020204" pitchFamily="34" charset="0"/>
                <a:cs typeface="Arial" panose="020B0604020202020204" pitchFamily="34" charset="0"/>
              </a:rPr>
              <a:t>Debug</a:t>
            </a:r>
            <a:r>
              <a:rPr lang="vi-VN">
                <a:latin typeface="Arial" panose="020B0604020202020204" pitchFamily="34" charset="0"/>
                <a:cs typeface="Arial" panose="020B0604020202020204" pitchFamily="34" charset="0"/>
              </a:rPr>
              <a:t> bằng cách </a:t>
            </a:r>
            <a:r>
              <a:rPr lang="vi-VN" b="1" i="1">
                <a:latin typeface="Arial" panose="020B0604020202020204" pitchFamily="34" charset="0"/>
                <a:cs typeface="Arial" panose="020B0604020202020204" pitchFamily="34" charset="0"/>
              </a:rPr>
              <a:t>config</a:t>
            </a:r>
            <a:r>
              <a:rPr lang="vi-VN">
                <a:latin typeface="Arial" panose="020B0604020202020204" pitchFamily="34" charset="0"/>
                <a:cs typeface="Arial" panose="020B0604020202020204" pitchFamily="34" charset="0"/>
              </a:rPr>
              <a:t> như sau:</a:t>
            </a:r>
          </a:p>
          <a:p>
            <a:pPr marL="285750" indent="-285750">
              <a:lnSpc>
                <a:spcPct val="200000"/>
              </a:lnSpc>
              <a:buFont typeface="Wingdings" panose="05000000000000000000" pitchFamily="2" charset="2"/>
              <a:buChar char="v"/>
            </a:pPr>
            <a:r>
              <a:rPr lang="vi-VN" b="1" i="1">
                <a:latin typeface="Arial" panose="020B0604020202020204" pitchFamily="34" charset="0"/>
                <a:cs typeface="Arial" panose="020B0604020202020204" pitchFamily="34" charset="0"/>
              </a:rPr>
              <a:t>logging.level.root=DEBUG</a:t>
            </a:r>
          </a:p>
          <a:p>
            <a:pPr marL="285750" indent="-285750">
              <a:lnSpc>
                <a:spcPct val="200000"/>
              </a:lnSpc>
              <a:buFont typeface="Wingdings" panose="05000000000000000000" pitchFamily="2" charset="2"/>
              <a:buChar char="v"/>
            </a:pPr>
            <a:r>
              <a:rPr lang="vi-VN">
                <a:solidFill>
                  <a:srgbClr val="FF0000"/>
                </a:solidFill>
                <a:latin typeface="Arial" panose="020B0604020202020204" pitchFamily="34" charset="0"/>
                <a:cs typeface="Arial" panose="020B0604020202020204" pitchFamily="34" charset="0"/>
              </a:rPr>
              <a:t>Đây là cách chúng ta có thể can thiệp vào các cấu hình của ứng dụng từ bên ngoài. Cho phép thay đổi linh hoạt tùy môi trường.</a:t>
            </a:r>
            <a:endParaRPr lang="en-US" b="1" i="1">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9424776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5516871" y="89130"/>
            <a:ext cx="1978811"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@Value</a:t>
            </a:r>
          </a:p>
        </p:txBody>
      </p:sp>
      <p:sp>
        <p:nvSpPr>
          <p:cNvPr id="3" name="TextBox 2">
            <a:extLst>
              <a:ext uri="{FF2B5EF4-FFF2-40B4-BE49-F238E27FC236}">
                <a16:creationId xmlns:a16="http://schemas.microsoft.com/office/drawing/2014/main" id="{6B1E9EBE-2DC4-4AA1-9A62-94ACE386C632}"/>
              </a:ext>
            </a:extLst>
          </p:cNvPr>
          <p:cNvSpPr txBox="1"/>
          <p:nvPr/>
        </p:nvSpPr>
        <p:spPr>
          <a:xfrm>
            <a:off x="1196376" y="2040799"/>
            <a:ext cx="10619800" cy="2776401"/>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Trong trường hợp, bạn muốn tự config những giá trị của riêng mình, thì </a:t>
            </a:r>
            <a:r>
              <a:rPr lang="vi-VN" b="1" i="1">
                <a:latin typeface="Arial" panose="020B0604020202020204" pitchFamily="34" charset="0"/>
                <a:cs typeface="Arial" panose="020B0604020202020204" pitchFamily="34" charset="0"/>
              </a:rPr>
              <a:t>Spring Boot </a:t>
            </a:r>
            <a:r>
              <a:rPr lang="vi-VN">
                <a:latin typeface="Arial" panose="020B0604020202020204" pitchFamily="34" charset="0"/>
                <a:cs typeface="Arial" panose="020B0604020202020204" pitchFamily="34" charset="0"/>
              </a:rPr>
              <a:t>hỗ trợ bạn với annotation @</a:t>
            </a:r>
            <a:r>
              <a:rPr lang="vi-VN" b="1" i="1">
                <a:latin typeface="Arial" panose="020B0604020202020204" pitchFamily="34" charset="0"/>
                <a:cs typeface="Arial" panose="020B0604020202020204" pitchFamily="34" charset="0"/>
              </a:rPr>
              <a:t>Value</a:t>
            </a:r>
            <a:endParaRPr lang="en-US" b="1" i="1">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a:t>
            </a:r>
            <a:r>
              <a:rPr lang="vi-VN" b="1" i="1">
                <a:latin typeface="Arial" panose="020B0604020202020204" pitchFamily="34" charset="0"/>
                <a:cs typeface="Arial" panose="020B0604020202020204" pitchFamily="34" charset="0"/>
              </a:rPr>
              <a:t>Value</a:t>
            </a:r>
            <a:r>
              <a:rPr lang="vi-VN">
                <a:latin typeface="Arial" panose="020B0604020202020204" pitchFamily="34" charset="0"/>
                <a:cs typeface="Arial" panose="020B0604020202020204" pitchFamily="34" charset="0"/>
              </a:rPr>
              <a:t> được sử dụng trên thuộc tính của class, Có nhiệm vụ lấy thông tin từ file </a:t>
            </a:r>
            <a:r>
              <a:rPr lang="vi-VN" b="1" i="1">
                <a:latin typeface="Arial" panose="020B0604020202020204" pitchFamily="34" charset="0"/>
                <a:cs typeface="Arial" panose="020B0604020202020204" pitchFamily="34" charset="0"/>
              </a:rPr>
              <a:t>properties</a:t>
            </a:r>
            <a:r>
              <a:rPr lang="vi-VN">
                <a:latin typeface="Arial" panose="020B0604020202020204" pitchFamily="34" charset="0"/>
                <a:cs typeface="Arial" panose="020B0604020202020204" pitchFamily="34" charset="0"/>
              </a:rPr>
              <a:t> và gán vào biến.</a:t>
            </a:r>
            <a:endParaRPr lang="en-US">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v"/>
            </a:pPr>
            <a:r>
              <a:rPr lang="en-US">
                <a:latin typeface="Arial" panose="020B0604020202020204" pitchFamily="34" charset="0"/>
                <a:cs typeface="Arial" panose="020B0604020202020204" pitchFamily="34" charset="0"/>
              </a:rPr>
              <a:t>Thông tin truyền vào annottaion @</a:t>
            </a:r>
            <a:r>
              <a:rPr lang="en-US" b="1" i="1">
                <a:latin typeface="Arial" panose="020B0604020202020204" pitchFamily="34" charset="0"/>
                <a:cs typeface="Arial" panose="020B0604020202020204" pitchFamily="34" charset="0"/>
              </a:rPr>
              <a:t>Value</a:t>
            </a:r>
            <a:r>
              <a:rPr lang="en-US">
                <a:latin typeface="Arial" panose="020B0604020202020204" pitchFamily="34" charset="0"/>
                <a:cs typeface="Arial" panose="020B0604020202020204" pitchFamily="34" charset="0"/>
              </a:rPr>
              <a:t> chính là tên của cấu hình đặt trong dấu </a:t>
            </a:r>
            <a:r>
              <a:rPr lang="en-US" b="1" i="1">
                <a:latin typeface="Arial" panose="020B0604020202020204" pitchFamily="34" charset="0"/>
                <a:cs typeface="Arial" panose="020B0604020202020204" pitchFamily="34" charset="0"/>
              </a:rPr>
              <a:t>${name}</a:t>
            </a:r>
          </a:p>
        </p:txBody>
      </p:sp>
    </p:spTree>
    <p:extLst>
      <p:ext uri="{BB962C8B-B14F-4D97-AF65-F5344CB8AC3E}">
        <p14:creationId xmlns:p14="http://schemas.microsoft.com/office/powerpoint/2010/main" val="208778418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2956264" y="195309"/>
            <a:ext cx="6622326" cy="830997"/>
          </a:xfrm>
          <a:prstGeom prst="rect">
            <a:avLst/>
          </a:prstGeom>
          <a:noFill/>
        </p:spPr>
        <p:txBody>
          <a:bodyPr wrap="none" rtlCol="0">
            <a:spAutoFit/>
          </a:bodyPr>
          <a:lstStyle/>
          <a:p>
            <a:r>
              <a:rPr lang="en-US" sz="4800" err="1">
                <a:solidFill>
                  <a:srgbClr val="00B050"/>
                </a:solidFill>
                <a:latin typeface="Arial" panose="020B0604020202020204" pitchFamily="34" charset="0"/>
                <a:cs typeface="Arial" panose="020B0604020202020204" pitchFamily="34" charset="0"/>
              </a:rPr>
              <a:t>Hoạt</a:t>
            </a:r>
            <a:r>
              <a:rPr lang="en-US" sz="4800">
                <a:solidFill>
                  <a:srgbClr val="00B050"/>
                </a:solidFill>
                <a:latin typeface="Arial" panose="020B0604020202020204" pitchFamily="34" charset="0"/>
                <a:cs typeface="Arial" panose="020B0604020202020204" pitchFamily="34" charset="0"/>
              </a:rPr>
              <a:t> </a:t>
            </a:r>
            <a:r>
              <a:rPr lang="en-US" sz="4800" err="1">
                <a:solidFill>
                  <a:srgbClr val="00B050"/>
                </a:solidFill>
                <a:latin typeface="Arial" panose="020B0604020202020204" pitchFamily="34" charset="0"/>
                <a:cs typeface="Arial" panose="020B0604020202020204" pitchFamily="34" charset="0"/>
              </a:rPr>
              <a:t>Động</a:t>
            </a:r>
            <a:r>
              <a:rPr lang="en-US" sz="4800">
                <a:solidFill>
                  <a:srgbClr val="00B050"/>
                </a:solidFill>
                <a:latin typeface="Arial" panose="020B0604020202020204" pitchFamily="34" charset="0"/>
                <a:cs typeface="Arial" panose="020B0604020202020204" pitchFamily="34" charset="0"/>
              </a:rPr>
              <a:t> Spring MVC</a:t>
            </a:r>
          </a:p>
        </p:txBody>
      </p:sp>
      <p:sp>
        <p:nvSpPr>
          <p:cNvPr id="2" name="TextBox 1">
            <a:extLst>
              <a:ext uri="{FF2B5EF4-FFF2-40B4-BE49-F238E27FC236}">
                <a16:creationId xmlns:a16="http://schemas.microsoft.com/office/drawing/2014/main" id="{5353A5EA-70B5-4AFA-B036-E925F9ECA834}"/>
              </a:ext>
            </a:extLst>
          </p:cNvPr>
          <p:cNvSpPr txBox="1"/>
          <p:nvPr/>
        </p:nvSpPr>
        <p:spPr>
          <a:xfrm>
            <a:off x="2422358" y="1748589"/>
            <a:ext cx="5248360" cy="2437206"/>
          </a:xfrm>
          <a:prstGeom prst="rect">
            <a:avLst/>
          </a:prstGeom>
          <a:noFill/>
        </p:spPr>
        <p:txBody>
          <a:bodyPr wrap="none" rtlCol="0">
            <a:spAutoFit/>
          </a:bodyPr>
          <a:lstStyle/>
          <a:p>
            <a:pPr marL="285750" indent="-285750">
              <a:lnSpc>
                <a:spcPct val="300000"/>
              </a:lnSpc>
              <a:buFont typeface="Wingdings" panose="05000000000000000000" pitchFamily="2" charset="2"/>
              <a:buChar char="v"/>
            </a:pPr>
            <a:r>
              <a:rPr lang="en-US"/>
              <a:t>Model: </a:t>
            </a:r>
            <a:r>
              <a:rPr lang="en-US" err="1"/>
              <a:t>Các</a:t>
            </a:r>
            <a:r>
              <a:rPr lang="en-US"/>
              <a:t> </a:t>
            </a:r>
            <a:r>
              <a:rPr lang="en-US" err="1"/>
              <a:t>đối</a:t>
            </a:r>
            <a:r>
              <a:rPr lang="en-US"/>
              <a:t> </a:t>
            </a:r>
            <a:r>
              <a:rPr lang="en-US" err="1"/>
              <a:t>tượng</a:t>
            </a:r>
            <a:r>
              <a:rPr lang="en-US"/>
              <a:t> </a:t>
            </a:r>
            <a:r>
              <a:rPr lang="en-US" err="1"/>
              <a:t>chứa</a:t>
            </a:r>
            <a:r>
              <a:rPr lang="en-US"/>
              <a:t> </a:t>
            </a:r>
            <a:r>
              <a:rPr lang="en-US" err="1"/>
              <a:t>dữ</a:t>
            </a:r>
            <a:r>
              <a:rPr lang="en-US"/>
              <a:t> </a:t>
            </a:r>
            <a:r>
              <a:rPr lang="en-US" err="1"/>
              <a:t>liệu</a:t>
            </a:r>
            <a:endParaRPr lang="en-US"/>
          </a:p>
          <a:p>
            <a:pPr marL="285750" indent="-285750">
              <a:lnSpc>
                <a:spcPct val="300000"/>
              </a:lnSpc>
              <a:buFont typeface="Wingdings" panose="05000000000000000000" pitchFamily="2" charset="2"/>
              <a:buChar char="v"/>
            </a:pPr>
            <a:r>
              <a:rPr lang="en-US"/>
              <a:t>View: </a:t>
            </a:r>
            <a:r>
              <a:rPr lang="en-US" err="1"/>
              <a:t>Xử</a:t>
            </a:r>
            <a:r>
              <a:rPr lang="en-US"/>
              <a:t> </a:t>
            </a:r>
            <a:r>
              <a:rPr lang="en-US" err="1"/>
              <a:t>lý</a:t>
            </a:r>
            <a:r>
              <a:rPr lang="en-US"/>
              <a:t> </a:t>
            </a:r>
            <a:r>
              <a:rPr lang="en-US" err="1"/>
              <a:t>dữ</a:t>
            </a:r>
            <a:r>
              <a:rPr lang="en-US"/>
              <a:t> </a:t>
            </a:r>
            <a:r>
              <a:rPr lang="en-US" err="1"/>
              <a:t>liệu</a:t>
            </a:r>
            <a:r>
              <a:rPr lang="en-US"/>
              <a:t> </a:t>
            </a:r>
            <a:r>
              <a:rPr lang="en-US" err="1"/>
              <a:t>và</a:t>
            </a:r>
            <a:r>
              <a:rPr lang="en-US"/>
              <a:t> </a:t>
            </a:r>
            <a:r>
              <a:rPr lang="en-US" err="1"/>
              <a:t>trả</a:t>
            </a:r>
            <a:r>
              <a:rPr lang="en-US"/>
              <a:t> </a:t>
            </a:r>
            <a:r>
              <a:rPr lang="en-US" err="1"/>
              <a:t>về</a:t>
            </a:r>
            <a:r>
              <a:rPr lang="en-US"/>
              <a:t> response</a:t>
            </a:r>
          </a:p>
          <a:p>
            <a:pPr marL="285750" indent="-285750">
              <a:lnSpc>
                <a:spcPct val="300000"/>
              </a:lnSpc>
              <a:buFont typeface="Wingdings" panose="05000000000000000000" pitchFamily="2" charset="2"/>
              <a:buChar char="v"/>
            </a:pPr>
            <a:r>
              <a:rPr lang="en-US"/>
              <a:t>Controller: </a:t>
            </a:r>
            <a:r>
              <a:rPr lang="en-US" err="1"/>
              <a:t>Điều</a:t>
            </a:r>
            <a:r>
              <a:rPr lang="en-US"/>
              <a:t> </a:t>
            </a:r>
            <a:r>
              <a:rPr lang="en-US" err="1"/>
              <a:t>hướng</a:t>
            </a:r>
            <a:r>
              <a:rPr lang="en-US"/>
              <a:t> </a:t>
            </a:r>
            <a:r>
              <a:rPr lang="en-US" err="1"/>
              <a:t>các</a:t>
            </a:r>
            <a:r>
              <a:rPr lang="en-US"/>
              <a:t> request </a:t>
            </a:r>
            <a:r>
              <a:rPr lang="en-US" err="1"/>
              <a:t>đến</a:t>
            </a:r>
            <a:r>
              <a:rPr lang="en-US"/>
              <a:t> </a:t>
            </a:r>
            <a:r>
              <a:rPr lang="en-US" err="1"/>
              <a:t>tài</a:t>
            </a:r>
            <a:r>
              <a:rPr lang="en-US"/>
              <a:t> </a:t>
            </a:r>
            <a:r>
              <a:rPr lang="en-US" err="1"/>
              <a:t>nguyên</a:t>
            </a:r>
            <a:endParaRPr lang="en-US"/>
          </a:p>
        </p:txBody>
      </p:sp>
    </p:spTree>
    <p:extLst>
      <p:ext uri="{BB962C8B-B14F-4D97-AF65-F5344CB8AC3E}">
        <p14:creationId xmlns:p14="http://schemas.microsoft.com/office/powerpoint/2010/main" val="331027195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5176517" y="71374"/>
            <a:ext cx="1838965"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lombok</a:t>
            </a:r>
          </a:p>
        </p:txBody>
      </p:sp>
      <p:sp>
        <p:nvSpPr>
          <p:cNvPr id="3" name="TextBox 2">
            <a:extLst>
              <a:ext uri="{FF2B5EF4-FFF2-40B4-BE49-F238E27FC236}">
                <a16:creationId xmlns:a16="http://schemas.microsoft.com/office/drawing/2014/main" id="{6B1E9EBE-2DC4-4AA1-9A62-94ACE386C632}"/>
              </a:ext>
            </a:extLst>
          </p:cNvPr>
          <p:cNvSpPr txBox="1"/>
          <p:nvPr/>
        </p:nvSpPr>
        <p:spPr>
          <a:xfrm>
            <a:off x="965557" y="703993"/>
            <a:ext cx="10619800" cy="6100388"/>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b="1" i="1">
                <a:latin typeface="Arial" panose="020B0604020202020204" pitchFamily="34" charset="0"/>
                <a:cs typeface="Arial" panose="020B0604020202020204" pitchFamily="34" charset="0"/>
              </a:rPr>
              <a:t>Lombok</a:t>
            </a:r>
            <a:r>
              <a:rPr lang="vi-VN">
                <a:latin typeface="Arial" panose="020B0604020202020204" pitchFamily="34" charset="0"/>
                <a:cs typeface="Arial" panose="020B0604020202020204" pitchFamily="34" charset="0"/>
              </a:rPr>
              <a:t> là một thư viện, một </a:t>
            </a:r>
            <a:r>
              <a:rPr lang="vi-VN" b="1" i="1">
                <a:latin typeface="Arial" panose="020B0604020202020204" pitchFamily="34" charset="0"/>
                <a:cs typeface="Arial" panose="020B0604020202020204" pitchFamily="34" charset="0"/>
              </a:rPr>
              <a:t>plugin</a:t>
            </a:r>
            <a:r>
              <a:rPr lang="vi-VN">
                <a:latin typeface="Arial" panose="020B0604020202020204" pitchFamily="34" charset="0"/>
                <a:cs typeface="Arial" panose="020B0604020202020204" pitchFamily="34" charset="0"/>
              </a:rPr>
              <a:t>, giúp chúng ta giảm thiểu các đoạn code thừa (boilerplate) bằng cách tự động sinh ra các hàm </a:t>
            </a:r>
            <a:r>
              <a:rPr lang="vi-VN" b="1" i="1">
                <a:latin typeface="Arial" panose="020B0604020202020204" pitchFamily="34" charset="0"/>
                <a:cs typeface="Arial" panose="020B0604020202020204" pitchFamily="34" charset="0"/>
              </a:rPr>
              <a:t>Get, Set, Constructor</a:t>
            </a:r>
            <a:r>
              <a:rPr lang="vi-VN">
                <a:latin typeface="Arial" panose="020B0604020202020204" pitchFamily="34" charset="0"/>
                <a:cs typeface="Arial" panose="020B0604020202020204" pitchFamily="34" charset="0"/>
              </a:rPr>
              <a:t>, v.v..</a:t>
            </a: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Chắc hẳn ai là Java Developer chinh chiến nhiều năm thì đều ngán ngẩm với việc ngồi viết những hàm </a:t>
            </a:r>
            <a:r>
              <a:rPr lang="vi-VN" b="1" i="1">
                <a:latin typeface="Arial" panose="020B0604020202020204" pitchFamily="34" charset="0"/>
                <a:cs typeface="Arial" panose="020B0604020202020204" pitchFamily="34" charset="0"/>
              </a:rPr>
              <a:t>Get/Set</a:t>
            </a:r>
            <a:r>
              <a:rPr lang="vi-VN">
                <a:latin typeface="Arial" panose="020B0604020202020204" pitchFamily="34" charset="0"/>
                <a:cs typeface="Arial" panose="020B0604020202020204" pitchFamily="34" charset="0"/>
              </a:rPr>
              <a:t>, Các </a:t>
            </a:r>
            <a:r>
              <a:rPr lang="vi-VN" b="1" i="1">
                <a:latin typeface="Arial" panose="020B0604020202020204" pitchFamily="34" charset="0"/>
                <a:cs typeface="Arial" panose="020B0604020202020204" pitchFamily="34" charset="0"/>
              </a:rPr>
              <a:t>Constructor</a:t>
            </a:r>
            <a:r>
              <a:rPr lang="vi-VN">
                <a:latin typeface="Arial" panose="020B0604020202020204" pitchFamily="34" charset="0"/>
                <a:cs typeface="Arial" panose="020B0604020202020204" pitchFamily="34" charset="0"/>
              </a:rPr>
              <a:t> có tham số lặp đi lặp lại, mặc dù các IDE đều hỗ trợ </a:t>
            </a:r>
            <a:r>
              <a:rPr lang="vi-VN" b="1" i="1">
                <a:latin typeface="Arial" panose="020B0604020202020204" pitchFamily="34" charset="0"/>
                <a:cs typeface="Arial" panose="020B0604020202020204" pitchFamily="34" charset="0"/>
              </a:rPr>
              <a:t>Generate</a:t>
            </a:r>
            <a:r>
              <a:rPr lang="vi-VN">
                <a:latin typeface="Arial" panose="020B0604020202020204" pitchFamily="34" charset="0"/>
                <a:cs typeface="Arial" panose="020B0604020202020204" pitchFamily="34" charset="0"/>
              </a:rPr>
              <a:t> tự động, tuy nhiên khi Project lớn, việc quản lý hàng chục function như vậy trông rất </a:t>
            </a:r>
            <a:r>
              <a:rPr lang="vi-VN" b="1" i="1">
                <a:latin typeface="Arial" panose="020B0604020202020204" pitchFamily="34" charset="0"/>
                <a:cs typeface="Arial" panose="020B0604020202020204" pitchFamily="34" charset="0"/>
              </a:rPr>
              <a:t>rối mắt </a:t>
            </a:r>
            <a:r>
              <a:rPr lang="vi-VN">
                <a:latin typeface="Arial" panose="020B0604020202020204" pitchFamily="34" charset="0"/>
                <a:cs typeface="Arial" panose="020B0604020202020204" pitchFamily="34" charset="0"/>
              </a:rPr>
              <a:t>và </a:t>
            </a:r>
            <a:r>
              <a:rPr lang="vi-VN" b="1" i="1">
                <a:latin typeface="Arial" panose="020B0604020202020204" pitchFamily="34" charset="0"/>
                <a:cs typeface="Arial" panose="020B0604020202020204" pitchFamily="34" charset="0"/>
              </a:rPr>
              <a:t>thừa thãi</a:t>
            </a:r>
            <a:r>
              <a:rPr lang="vi-VN">
                <a:latin typeface="Arial" panose="020B0604020202020204" pitchFamily="34" charset="0"/>
                <a:cs typeface="Arial" panose="020B0604020202020204" pitchFamily="34" charset="0"/>
              </a:rPr>
              <a:t>.</a:t>
            </a: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Từ đây, vị cứu tinh của chúng ta, **</a:t>
            </a:r>
            <a:r>
              <a:rPr lang="vi-VN" b="1" i="1">
                <a:latin typeface="Arial" panose="020B0604020202020204" pitchFamily="34" charset="0"/>
                <a:cs typeface="Arial" panose="020B0604020202020204" pitchFamily="34" charset="0"/>
              </a:rPr>
              <a:t>Lombok</a:t>
            </a:r>
            <a:r>
              <a:rPr lang="vi-VN">
                <a:latin typeface="Arial" panose="020B0604020202020204" pitchFamily="34" charset="0"/>
                <a:cs typeface="Arial" panose="020B0604020202020204" pitchFamily="34" charset="0"/>
              </a:rPr>
              <a:t>** ra đời </a:t>
            </a:r>
            <a:r>
              <a:rPr lang="en-US">
                <a:latin typeface="Arial" panose="020B0604020202020204" pitchFamily="34" charset="0"/>
                <a:cs typeface="Arial" panose="020B0604020202020204" pitchFamily="34" charset="0"/>
              </a:rPr>
              <a:t>.</a:t>
            </a:r>
            <a:r>
              <a:rPr lang="vi-VN">
                <a:latin typeface="Arial" panose="020B0604020202020204" pitchFamily="34" charset="0"/>
                <a:cs typeface="Arial" panose="020B0604020202020204" pitchFamily="34" charset="0"/>
              </a:rPr>
              <a:t> Với tiêu chí giúp developer tập trung vào tầng nghiệp vụ và logic thay vì mất thời gian làm những việc</a:t>
            </a:r>
            <a:r>
              <a:rPr lang="vi-VN" b="1" i="1">
                <a:latin typeface="Arial" panose="020B0604020202020204" pitchFamily="34" charset="0"/>
                <a:cs typeface="Arial" panose="020B0604020202020204" pitchFamily="34" charset="0"/>
              </a:rPr>
              <a:t> "thừa thãi"</a:t>
            </a:r>
            <a:r>
              <a:rPr lang="vi-VN">
                <a:latin typeface="Arial" panose="020B0604020202020204" pitchFamily="34" charset="0"/>
                <a:cs typeface="Arial" panose="020B0604020202020204" pitchFamily="34" charset="0"/>
              </a:rPr>
              <a:t>. Không những làm cho code sáng sửa mà còn trông rất hợp lý, dễ quản lý hơn </a:t>
            </a:r>
            <a:endParaRPr lang="en-US">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Sức mạnh của </a:t>
            </a:r>
            <a:r>
              <a:rPr lang="vi-VN" b="1" i="1">
                <a:latin typeface="Arial" panose="020B0604020202020204" pitchFamily="34" charset="0"/>
                <a:cs typeface="Arial" panose="020B0604020202020204" pitchFamily="34" charset="0"/>
              </a:rPr>
              <a:t>Lombok</a:t>
            </a:r>
            <a:r>
              <a:rPr lang="vi-VN">
                <a:latin typeface="Arial" panose="020B0604020202020204" pitchFamily="34" charset="0"/>
                <a:cs typeface="Arial" panose="020B0604020202020204" pitchFamily="34" charset="0"/>
              </a:rPr>
              <a:t> không chỉ dừng ở việc </a:t>
            </a:r>
            <a:r>
              <a:rPr lang="vi-VN" b="1" i="1">
                <a:latin typeface="Arial" panose="020B0604020202020204" pitchFamily="34" charset="0"/>
                <a:cs typeface="Arial" panose="020B0604020202020204" pitchFamily="34" charset="0"/>
              </a:rPr>
              <a:t>Get/Set </a:t>
            </a:r>
            <a:r>
              <a:rPr lang="vi-VN">
                <a:latin typeface="Arial" panose="020B0604020202020204" pitchFamily="34" charset="0"/>
                <a:cs typeface="Arial" panose="020B0604020202020204" pitchFamily="34" charset="0"/>
              </a:rPr>
              <a:t>mà còn nhiều khả năng tuyệt vời khác nữa, mình cũng tìm hiểu ở dưới nhé.</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5752386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1608140" y="0"/>
            <a:ext cx="9796272" cy="584775"/>
          </a:xfrm>
          <a:prstGeom prst="rect">
            <a:avLst/>
          </a:prstGeom>
          <a:noFill/>
        </p:spPr>
        <p:txBody>
          <a:bodyPr wrap="none" rtlCol="0">
            <a:spAutoFit/>
          </a:bodyPr>
          <a:lstStyle/>
          <a:p>
            <a:r>
              <a:rPr lang="en-US" sz="3200">
                <a:solidFill>
                  <a:srgbClr val="00B050"/>
                </a:solidFill>
                <a:latin typeface="Arial" panose="020B0604020202020204" pitchFamily="34" charset="0"/>
                <a:cs typeface="Arial" panose="020B0604020202020204" pitchFamily="34" charset="0"/>
              </a:rPr>
              <a:t>Bạn cần cài Lombok plugin cho IDE của bạn, vì sao?</a:t>
            </a:r>
          </a:p>
        </p:txBody>
      </p:sp>
      <p:sp>
        <p:nvSpPr>
          <p:cNvPr id="3" name="TextBox 2">
            <a:extLst>
              <a:ext uri="{FF2B5EF4-FFF2-40B4-BE49-F238E27FC236}">
                <a16:creationId xmlns:a16="http://schemas.microsoft.com/office/drawing/2014/main" id="{6B1E9EBE-2DC4-4AA1-9A62-94ACE386C632}"/>
              </a:ext>
            </a:extLst>
          </p:cNvPr>
          <p:cNvSpPr txBox="1"/>
          <p:nvPr/>
        </p:nvSpPr>
        <p:spPr>
          <a:xfrm>
            <a:off x="1196376" y="2040799"/>
            <a:ext cx="10619800" cy="3884397"/>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Bạn hiểu là </a:t>
            </a:r>
            <a:r>
              <a:rPr lang="vi-VN" b="1" i="1">
                <a:latin typeface="Arial" panose="020B0604020202020204" pitchFamily="34" charset="0"/>
                <a:cs typeface="Arial" panose="020B0604020202020204" pitchFamily="34" charset="0"/>
              </a:rPr>
              <a:t>IDE</a:t>
            </a:r>
            <a:r>
              <a:rPr lang="vi-VN">
                <a:latin typeface="Arial" panose="020B0604020202020204" pitchFamily="34" charset="0"/>
                <a:cs typeface="Arial" panose="020B0604020202020204" pitchFamily="34" charset="0"/>
              </a:rPr>
              <a:t> chỉ nhìn thấy những dòng </a:t>
            </a:r>
            <a:r>
              <a:rPr lang="vi-VN" b="1" i="1">
                <a:latin typeface="Arial" panose="020B0604020202020204" pitchFamily="34" charset="0"/>
                <a:cs typeface="Arial" panose="020B0604020202020204" pitchFamily="34" charset="0"/>
              </a:rPr>
              <a:t>code</a:t>
            </a:r>
            <a:r>
              <a:rPr lang="vi-VN">
                <a:latin typeface="Arial" panose="020B0604020202020204" pitchFamily="34" charset="0"/>
                <a:cs typeface="Arial" panose="020B0604020202020204" pitchFamily="34" charset="0"/>
              </a:rPr>
              <a:t> của bạn hiện tại, và từ đó tham chiếu tới nó, bây giờ bạn không viết hàm </a:t>
            </a:r>
            <a:r>
              <a:rPr lang="vi-VN" b="1" i="1">
                <a:latin typeface="Arial" panose="020B0604020202020204" pitchFamily="34" charset="0"/>
                <a:cs typeface="Arial" panose="020B0604020202020204" pitchFamily="34" charset="0"/>
              </a:rPr>
              <a:t>Get/Set </a:t>
            </a:r>
            <a:r>
              <a:rPr lang="vi-VN">
                <a:latin typeface="Arial" panose="020B0604020202020204" pitchFamily="34" charset="0"/>
                <a:cs typeface="Arial" panose="020B0604020202020204" pitchFamily="34" charset="0"/>
              </a:rPr>
              <a:t>nữa, thì nó không nhìn thấy, và điều gì sẽ xảy ra nếu bạn viết </a:t>
            </a:r>
            <a:r>
              <a:rPr lang="vi-VN" b="1" i="1">
                <a:latin typeface="Arial" panose="020B0604020202020204" pitchFamily="34" charset="0"/>
                <a:cs typeface="Arial" panose="020B0604020202020204" pitchFamily="34" charset="0"/>
              </a:rPr>
              <a:t>user.getName() </a:t>
            </a:r>
            <a:r>
              <a:rPr lang="vi-VN">
                <a:latin typeface="Arial" panose="020B0604020202020204" pitchFamily="34" charset="0"/>
                <a:cs typeface="Arial" panose="020B0604020202020204" pitchFamily="34" charset="0"/>
              </a:rPr>
              <a:t>trong khi function </a:t>
            </a:r>
            <a:r>
              <a:rPr lang="vi-VN" b="1" i="1">
                <a:latin typeface="Arial" panose="020B0604020202020204" pitchFamily="34" charset="0"/>
                <a:cs typeface="Arial" panose="020B0604020202020204" pitchFamily="34" charset="0"/>
              </a:rPr>
              <a:t>getName() </a:t>
            </a:r>
            <a:r>
              <a:rPr lang="vi-VN">
                <a:latin typeface="Arial" panose="020B0604020202020204" pitchFamily="34" charset="0"/>
                <a:cs typeface="Arial" panose="020B0604020202020204" pitchFamily="34" charset="0"/>
              </a:rPr>
              <a:t>không hề tồn tại. </a:t>
            </a:r>
            <a:r>
              <a:rPr lang="vi-VN">
                <a:solidFill>
                  <a:srgbClr val="FF0000"/>
                </a:solidFill>
                <a:latin typeface="Arial" panose="020B0604020202020204" pitchFamily="34" charset="0"/>
                <a:cs typeface="Arial" panose="020B0604020202020204" pitchFamily="34" charset="0"/>
              </a:rPr>
              <a:t>Thông báo lỗi đỏ lè.</a:t>
            </a: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Bản thân </a:t>
            </a:r>
            <a:r>
              <a:rPr lang="vi-VN" b="1" i="1">
                <a:latin typeface="Arial" panose="020B0604020202020204" pitchFamily="34" charset="0"/>
                <a:cs typeface="Arial" panose="020B0604020202020204" pitchFamily="34" charset="0"/>
              </a:rPr>
              <a:t>Lombok</a:t>
            </a:r>
            <a:r>
              <a:rPr lang="vi-VN">
                <a:latin typeface="Arial" panose="020B0604020202020204" pitchFamily="34" charset="0"/>
                <a:cs typeface="Arial" panose="020B0604020202020204" pitchFamily="34" charset="0"/>
              </a:rPr>
              <a:t> là một thư viện, nó sẽ tự động thêm </a:t>
            </a:r>
            <a:r>
              <a:rPr lang="vi-VN" b="1" i="1">
                <a:latin typeface="Arial" panose="020B0604020202020204" pitchFamily="34" charset="0"/>
                <a:cs typeface="Arial" panose="020B0604020202020204" pitchFamily="34" charset="0"/>
              </a:rPr>
              <a:t>Get/Set </a:t>
            </a:r>
            <a:r>
              <a:rPr lang="vi-VN">
                <a:latin typeface="Arial" panose="020B0604020202020204" pitchFamily="34" charset="0"/>
                <a:cs typeface="Arial" panose="020B0604020202020204" pitchFamily="34" charset="0"/>
              </a:rPr>
              <a:t>khi project của bạn được </a:t>
            </a:r>
            <a:r>
              <a:rPr lang="vi-VN" b="1" i="1">
                <a:latin typeface="Arial" panose="020B0604020202020204" pitchFamily="34" charset="0"/>
                <a:cs typeface="Arial" panose="020B0604020202020204" pitchFamily="34" charset="0"/>
              </a:rPr>
              <a:t>build</a:t>
            </a:r>
            <a:r>
              <a:rPr lang="vi-VN">
                <a:latin typeface="Arial" panose="020B0604020202020204" pitchFamily="34" charset="0"/>
                <a:cs typeface="Arial" panose="020B0604020202020204" pitchFamily="34" charset="0"/>
              </a:rPr>
              <a:t>. Tức tự viết thêm code vào class đó trước khi nó thành file jar.</a:t>
            </a: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Nên để </a:t>
            </a:r>
            <a:r>
              <a:rPr lang="vi-VN" b="1" i="1">
                <a:latin typeface="Arial" panose="020B0604020202020204" pitchFamily="34" charset="0"/>
                <a:cs typeface="Arial" panose="020B0604020202020204" pitchFamily="34" charset="0"/>
              </a:rPr>
              <a:t>IDE</a:t>
            </a:r>
            <a:r>
              <a:rPr lang="vi-VN">
                <a:latin typeface="Arial" panose="020B0604020202020204" pitchFamily="34" charset="0"/>
                <a:cs typeface="Arial" panose="020B0604020202020204" pitchFamily="34" charset="0"/>
              </a:rPr>
              <a:t> hiểu rằng class đã có các hàm </a:t>
            </a:r>
            <a:r>
              <a:rPr lang="vi-VN" b="1" i="1">
                <a:latin typeface="Arial" panose="020B0604020202020204" pitchFamily="34" charset="0"/>
                <a:cs typeface="Arial" panose="020B0604020202020204" pitchFamily="34" charset="0"/>
              </a:rPr>
              <a:t>Get/ Set/ Constructor</a:t>
            </a:r>
            <a:r>
              <a:rPr lang="vi-VN">
                <a:latin typeface="Arial" panose="020B0604020202020204" pitchFamily="34" charset="0"/>
                <a:cs typeface="Arial" panose="020B0604020202020204" pitchFamily="34" charset="0"/>
              </a:rPr>
              <a:t> này rồi, hiển thị nó cho tao, thì bạn phải cài </a:t>
            </a:r>
            <a:r>
              <a:rPr lang="vi-VN" b="1" i="1">
                <a:latin typeface="Arial" panose="020B0604020202020204" pitchFamily="34" charset="0"/>
                <a:cs typeface="Arial" panose="020B0604020202020204" pitchFamily="34" charset="0"/>
              </a:rPr>
              <a:t>Lombok Plugin</a:t>
            </a:r>
            <a:endParaRPr lang="en-US" b="1" i="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4303548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5201364" y="8878"/>
            <a:ext cx="1789272"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@Data</a:t>
            </a:r>
          </a:p>
        </p:txBody>
      </p:sp>
      <p:sp>
        <p:nvSpPr>
          <p:cNvPr id="3" name="TextBox 2">
            <a:extLst>
              <a:ext uri="{FF2B5EF4-FFF2-40B4-BE49-F238E27FC236}">
                <a16:creationId xmlns:a16="http://schemas.microsoft.com/office/drawing/2014/main" id="{6B1E9EBE-2DC4-4AA1-9A62-94ACE386C632}"/>
              </a:ext>
            </a:extLst>
          </p:cNvPr>
          <p:cNvSpPr txBox="1"/>
          <p:nvPr/>
        </p:nvSpPr>
        <p:spPr>
          <a:xfrm>
            <a:off x="1196376" y="2040799"/>
            <a:ext cx="10619800" cy="560410"/>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endParaRPr lang="en-US" b="1" i="1">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23752249-B227-430F-B8FF-7E159875A97A}"/>
              </a:ext>
            </a:extLst>
          </p:cNvPr>
          <p:cNvPicPr>
            <a:picLocks noChangeAspect="1"/>
          </p:cNvPicPr>
          <p:nvPr/>
        </p:nvPicPr>
        <p:blipFill>
          <a:blip r:embed="rId2"/>
          <a:stretch>
            <a:fillRect/>
          </a:stretch>
        </p:blipFill>
        <p:spPr>
          <a:xfrm>
            <a:off x="1716505" y="1056443"/>
            <a:ext cx="3254990" cy="5694394"/>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67BA667F-0F4F-47A9-8E98-9119233DBB2B}"/>
              </a:ext>
            </a:extLst>
          </p:cNvPr>
          <p:cNvPicPr>
            <a:picLocks noChangeAspect="1"/>
          </p:cNvPicPr>
          <p:nvPr/>
        </p:nvPicPr>
        <p:blipFill>
          <a:blip r:embed="rId3"/>
          <a:stretch>
            <a:fillRect/>
          </a:stretch>
        </p:blipFill>
        <p:spPr>
          <a:xfrm>
            <a:off x="7683251" y="1331531"/>
            <a:ext cx="2010056" cy="5144218"/>
          </a:xfrm>
          <a:prstGeom prst="rect">
            <a:avLst/>
          </a:prstGeom>
          <a:ln>
            <a:noFill/>
          </a:ln>
          <a:effectLst>
            <a:outerShdw blurRad="292100" dist="139700" dir="2700000" algn="tl" rotWithShape="0">
              <a:srgbClr val="333333">
                <a:alpha val="65000"/>
              </a:srgbClr>
            </a:outerShdw>
          </a:effectLst>
        </p:spPr>
      </p:pic>
      <p:sp>
        <p:nvSpPr>
          <p:cNvPr id="9" name="Arrow: Right 8">
            <a:extLst>
              <a:ext uri="{FF2B5EF4-FFF2-40B4-BE49-F238E27FC236}">
                <a16:creationId xmlns:a16="http://schemas.microsoft.com/office/drawing/2014/main" id="{6E41701B-7DCF-4C41-A519-B2D496C47265}"/>
              </a:ext>
            </a:extLst>
          </p:cNvPr>
          <p:cNvSpPr/>
          <p:nvPr/>
        </p:nvSpPr>
        <p:spPr>
          <a:xfrm>
            <a:off x="5278327" y="3429000"/>
            <a:ext cx="2098091" cy="1311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278473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4677182" y="0"/>
            <a:ext cx="2837636"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Constructor</a:t>
            </a:r>
          </a:p>
        </p:txBody>
      </p:sp>
      <p:sp>
        <p:nvSpPr>
          <p:cNvPr id="3" name="TextBox 2">
            <a:extLst>
              <a:ext uri="{FF2B5EF4-FFF2-40B4-BE49-F238E27FC236}">
                <a16:creationId xmlns:a16="http://schemas.microsoft.com/office/drawing/2014/main" id="{6B1E9EBE-2DC4-4AA1-9A62-94ACE386C632}"/>
              </a:ext>
            </a:extLst>
          </p:cNvPr>
          <p:cNvSpPr txBox="1"/>
          <p:nvPr/>
        </p:nvSpPr>
        <p:spPr>
          <a:xfrm>
            <a:off x="1134232" y="1401607"/>
            <a:ext cx="10619800" cy="4438395"/>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Trong trường hợp bạn muốn định nghĩa các Constructor theo ý mình, thì Lombok hỗ trợ 3 </a:t>
            </a:r>
            <a:r>
              <a:rPr lang="vi-VN" b="1" i="1">
                <a:latin typeface="Arial" panose="020B0604020202020204" pitchFamily="34" charset="0"/>
                <a:cs typeface="Arial" panose="020B0604020202020204" pitchFamily="34" charset="0"/>
              </a:rPr>
              <a:t>Annotation</a:t>
            </a:r>
            <a:r>
              <a:rPr lang="vi-VN">
                <a:latin typeface="Arial" panose="020B0604020202020204" pitchFamily="34" charset="0"/>
                <a:cs typeface="Arial" panose="020B0604020202020204" pitchFamily="34" charset="0"/>
              </a:rPr>
              <a:t>:</a:t>
            </a:r>
          </a:p>
          <a:p>
            <a:pPr marL="742950" lvl="1" indent="-285750">
              <a:lnSpc>
                <a:spcPct val="200000"/>
              </a:lnSpc>
              <a:buFont typeface="Arial" panose="020B0604020202020204" pitchFamily="34" charset="0"/>
              <a:buChar char="•"/>
            </a:pPr>
            <a:r>
              <a:rPr lang="vi-VN">
                <a:latin typeface="Arial" panose="020B0604020202020204" pitchFamily="34" charset="0"/>
                <a:cs typeface="Arial" panose="020B0604020202020204" pitchFamily="34" charset="0"/>
              </a:rPr>
              <a:t>@</a:t>
            </a:r>
            <a:r>
              <a:rPr lang="vi-VN" b="1" i="1">
                <a:latin typeface="Arial" panose="020B0604020202020204" pitchFamily="34" charset="0"/>
                <a:cs typeface="Arial" panose="020B0604020202020204" pitchFamily="34" charset="0"/>
              </a:rPr>
              <a:t>NoArgsConstructor</a:t>
            </a:r>
            <a:r>
              <a:rPr lang="vi-VN">
                <a:latin typeface="Arial" panose="020B0604020202020204" pitchFamily="34" charset="0"/>
                <a:cs typeface="Arial" panose="020B0604020202020204" pitchFamily="34" charset="0"/>
              </a:rPr>
              <a:t>: Hàm khởi tạo rỗng, đã đề cập ở trên</a:t>
            </a:r>
          </a:p>
          <a:p>
            <a:pPr marL="742950" lvl="1" indent="-285750">
              <a:lnSpc>
                <a:spcPct val="200000"/>
              </a:lnSpc>
              <a:buFont typeface="Arial" panose="020B0604020202020204" pitchFamily="34" charset="0"/>
              <a:buChar char="•"/>
            </a:pPr>
            <a:r>
              <a:rPr lang="vi-VN">
                <a:latin typeface="Arial" panose="020B0604020202020204" pitchFamily="34" charset="0"/>
                <a:cs typeface="Arial" panose="020B0604020202020204" pitchFamily="34" charset="0"/>
              </a:rPr>
              <a:t>@</a:t>
            </a:r>
            <a:r>
              <a:rPr lang="vi-VN" b="1" i="1">
                <a:latin typeface="Arial" panose="020B0604020202020204" pitchFamily="34" charset="0"/>
                <a:cs typeface="Arial" panose="020B0604020202020204" pitchFamily="34" charset="0"/>
              </a:rPr>
              <a:t>AllArgsConstructor</a:t>
            </a:r>
            <a:r>
              <a:rPr lang="vi-VN">
                <a:latin typeface="Arial" panose="020B0604020202020204" pitchFamily="34" charset="0"/>
                <a:cs typeface="Arial" panose="020B0604020202020204" pitchFamily="34" charset="0"/>
              </a:rPr>
              <a:t>: Hàm khởi tạo chứa tất cả thuộc tính, ví dụ Champion(String name, String type)</a:t>
            </a:r>
          </a:p>
          <a:p>
            <a:pPr marL="742950" lvl="1" indent="-285750">
              <a:lnSpc>
                <a:spcPct val="200000"/>
              </a:lnSpc>
              <a:buFont typeface="Arial" panose="020B0604020202020204" pitchFamily="34" charset="0"/>
              <a:buChar char="•"/>
            </a:pPr>
            <a:r>
              <a:rPr lang="vi-VN">
                <a:latin typeface="Arial" panose="020B0604020202020204" pitchFamily="34" charset="0"/>
                <a:cs typeface="Arial" panose="020B0604020202020204" pitchFamily="34" charset="0"/>
              </a:rPr>
              <a:t>@</a:t>
            </a:r>
            <a:r>
              <a:rPr lang="vi-VN" b="1" i="1">
                <a:latin typeface="Arial" panose="020B0604020202020204" pitchFamily="34" charset="0"/>
                <a:cs typeface="Arial" panose="020B0604020202020204" pitchFamily="34" charset="0"/>
              </a:rPr>
              <a:t>RequiredArgsConstructor</a:t>
            </a:r>
            <a:r>
              <a:rPr lang="vi-VN">
                <a:latin typeface="Arial" panose="020B0604020202020204" pitchFamily="34" charset="0"/>
                <a:cs typeface="Arial" panose="020B0604020202020204" pitchFamily="34" charset="0"/>
              </a:rPr>
              <a:t>: Hàm khởi tạo theo yêu cầu. Bạn chỉ muốn hàm khởi tạo có vài thuộc tính do bạn chọn thôi, thì bạn thêm </a:t>
            </a:r>
            <a:r>
              <a:rPr lang="vi-VN" b="1" i="1">
                <a:latin typeface="Arial" panose="020B0604020202020204" pitchFamily="34" charset="0"/>
                <a:cs typeface="Arial" panose="020B0604020202020204" pitchFamily="34" charset="0"/>
              </a:rPr>
              <a:t>final</a:t>
            </a:r>
            <a:r>
              <a:rPr lang="vi-VN">
                <a:latin typeface="Arial" panose="020B0604020202020204" pitchFamily="34" charset="0"/>
                <a:cs typeface="Arial" panose="020B0604020202020204" pitchFamily="34" charset="0"/>
              </a:rPr>
              <a:t> trước thuộc tính trong class, nó sẽ tự sinh ra </a:t>
            </a:r>
            <a:r>
              <a:rPr lang="vi-VN" b="1" i="1">
                <a:latin typeface="Arial" panose="020B0604020202020204" pitchFamily="34" charset="0"/>
                <a:cs typeface="Arial" panose="020B0604020202020204" pitchFamily="34" charset="0"/>
              </a:rPr>
              <a:t>Constructor</a:t>
            </a:r>
            <a:r>
              <a:rPr lang="vi-VN">
                <a:latin typeface="Arial" panose="020B0604020202020204" pitchFamily="34" charset="0"/>
                <a:cs typeface="Arial" panose="020B0604020202020204" pitchFamily="34" charset="0"/>
              </a:rPr>
              <a:t> như thế.</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145593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3222436" y="-8878"/>
            <a:ext cx="6709722"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@Getter/@Setter/@ToString</a:t>
            </a:r>
          </a:p>
        </p:txBody>
      </p:sp>
      <p:sp>
        <p:nvSpPr>
          <p:cNvPr id="3" name="TextBox 2">
            <a:extLst>
              <a:ext uri="{FF2B5EF4-FFF2-40B4-BE49-F238E27FC236}">
                <a16:creationId xmlns:a16="http://schemas.microsoft.com/office/drawing/2014/main" id="{6B1E9EBE-2DC4-4AA1-9A62-94ACE386C632}"/>
              </a:ext>
            </a:extLst>
          </p:cNvPr>
          <p:cNvSpPr txBox="1"/>
          <p:nvPr/>
        </p:nvSpPr>
        <p:spPr>
          <a:xfrm>
            <a:off x="1267397" y="2594797"/>
            <a:ext cx="10619800" cy="2222403"/>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Khi bạn chỉ muốn generate mỗi </a:t>
            </a:r>
            <a:r>
              <a:rPr lang="vi-VN" b="1" i="1">
                <a:latin typeface="Arial" panose="020B0604020202020204" pitchFamily="34" charset="0"/>
                <a:cs typeface="Arial" panose="020B0604020202020204" pitchFamily="34" charset="0"/>
              </a:rPr>
              <a:t>Get/Set </a:t>
            </a:r>
            <a:r>
              <a:rPr lang="vi-VN">
                <a:latin typeface="Arial" panose="020B0604020202020204" pitchFamily="34" charset="0"/>
                <a:cs typeface="Arial" panose="020B0604020202020204" pitchFamily="34" charset="0"/>
              </a:rPr>
              <a:t>thôi và không muốn dùng @</a:t>
            </a:r>
            <a:r>
              <a:rPr lang="vi-VN" b="1" i="1">
                <a:latin typeface="Arial" panose="020B0604020202020204" pitchFamily="34" charset="0"/>
                <a:cs typeface="Arial" panose="020B0604020202020204" pitchFamily="34" charset="0"/>
              </a:rPr>
              <a:t>Data</a:t>
            </a:r>
            <a:r>
              <a:rPr lang="vi-VN">
                <a:latin typeface="Arial" panose="020B0604020202020204" pitchFamily="34" charset="0"/>
                <a:cs typeface="Arial" panose="020B0604020202020204" pitchFamily="34" charset="0"/>
              </a:rPr>
              <a:t> vì nó quá nhiều chức năng, thì có thể xài 2 câu thần chú @</a:t>
            </a:r>
            <a:r>
              <a:rPr lang="vi-VN" b="1" i="1">
                <a:latin typeface="Arial" panose="020B0604020202020204" pitchFamily="34" charset="0"/>
                <a:cs typeface="Arial" panose="020B0604020202020204" pitchFamily="34" charset="0"/>
              </a:rPr>
              <a:t>Getter</a:t>
            </a:r>
            <a:r>
              <a:rPr lang="vi-VN">
                <a:latin typeface="Arial" panose="020B0604020202020204" pitchFamily="34" charset="0"/>
                <a:cs typeface="Arial" panose="020B0604020202020204" pitchFamily="34" charset="0"/>
              </a:rPr>
              <a:t> và @</a:t>
            </a:r>
            <a:r>
              <a:rPr lang="vi-VN" b="1" i="1">
                <a:latin typeface="Arial" panose="020B0604020202020204" pitchFamily="34" charset="0"/>
                <a:cs typeface="Arial" panose="020B0604020202020204" pitchFamily="34" charset="0"/>
              </a:rPr>
              <a:t>Setter</a:t>
            </a:r>
            <a:endParaRPr lang="en-US" b="1" i="1">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v"/>
            </a:pPr>
            <a:r>
              <a:rPr lang="en-US" b="1" i="1">
                <a:latin typeface="Arial" panose="020B0604020202020204" pitchFamily="34" charset="0"/>
                <a:cs typeface="Arial" panose="020B0604020202020204" pitchFamily="34" charset="0"/>
              </a:rPr>
              <a:t>@ToString: </a:t>
            </a:r>
            <a:r>
              <a:rPr lang="en-US">
                <a:latin typeface="Arial" panose="020B0604020202020204" pitchFamily="34" charset="0"/>
                <a:cs typeface="Arial" panose="020B0604020202020204" pitchFamily="34" charset="0"/>
              </a:rPr>
              <a:t>Tạo ra hàm </a:t>
            </a:r>
            <a:r>
              <a:rPr lang="en-US" b="1" i="1">
                <a:latin typeface="Arial" panose="020B0604020202020204" pitchFamily="34" charset="0"/>
                <a:cs typeface="Arial" panose="020B0604020202020204" pitchFamily="34" charset="0"/>
              </a:rPr>
              <a:t>toString() </a:t>
            </a:r>
            <a:r>
              <a:rPr lang="en-US">
                <a:latin typeface="Arial" panose="020B0604020202020204" pitchFamily="34" charset="0"/>
                <a:cs typeface="Arial" panose="020B0604020202020204" pitchFamily="34" charset="0"/>
              </a:rPr>
              <a:t>từ thuộc tính class.</a:t>
            </a:r>
          </a:p>
          <a:p>
            <a:pPr marL="285750" indent="-285750">
              <a:lnSpc>
                <a:spcPct val="200000"/>
              </a:lnSpc>
              <a:buFont typeface="Wingdings" panose="05000000000000000000" pitchFamily="2" charset="2"/>
              <a:buChar char="q"/>
            </a:pPr>
            <a:r>
              <a:rPr lang="en-US">
                <a:solidFill>
                  <a:srgbClr val="FF0000"/>
                </a:solidFill>
                <a:latin typeface="Arial" panose="020B0604020202020204" pitchFamily="34" charset="0"/>
                <a:cs typeface="Arial" panose="020B0604020202020204" pitchFamily="34" charset="0"/>
              </a:rPr>
              <a:t>Tìm hiểu </a:t>
            </a:r>
            <a:r>
              <a:rPr lang="en-US" b="1" i="1">
                <a:solidFill>
                  <a:srgbClr val="FF0000"/>
                </a:solidFill>
                <a:latin typeface="Arial" panose="020B0604020202020204" pitchFamily="34" charset="0"/>
                <a:cs typeface="Arial" panose="020B0604020202020204" pitchFamily="34" charset="0"/>
              </a:rPr>
              <a:t>@Builder</a:t>
            </a:r>
          </a:p>
        </p:txBody>
      </p:sp>
    </p:spTree>
    <p:extLst>
      <p:ext uri="{BB962C8B-B14F-4D97-AF65-F5344CB8AC3E}">
        <p14:creationId xmlns:p14="http://schemas.microsoft.com/office/powerpoint/2010/main" val="9439859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4397612" y="1332913"/>
            <a:ext cx="2930610" cy="707886"/>
          </a:xfrm>
          <a:prstGeom prst="rect">
            <a:avLst/>
          </a:prstGeom>
          <a:noFill/>
        </p:spPr>
        <p:txBody>
          <a:bodyPr wrap="none" rtlCol="0">
            <a:spAutoFit/>
          </a:bodyPr>
          <a:lstStyle/>
          <a:p>
            <a:r>
              <a:rPr lang="en-US" sz="4000" dirty="0">
                <a:solidFill>
                  <a:srgbClr val="00B050"/>
                </a:solidFill>
                <a:latin typeface="Arial" panose="020B0604020202020204" pitchFamily="34" charset="0"/>
                <a:cs typeface="Arial" panose="020B0604020202020204" pitchFamily="34" charset="0"/>
              </a:rPr>
              <a:t>@Controller</a:t>
            </a:r>
          </a:p>
        </p:txBody>
      </p:sp>
      <p:sp>
        <p:nvSpPr>
          <p:cNvPr id="3" name="TextBox 2">
            <a:extLst>
              <a:ext uri="{FF2B5EF4-FFF2-40B4-BE49-F238E27FC236}">
                <a16:creationId xmlns:a16="http://schemas.microsoft.com/office/drawing/2014/main" id="{6B1E9EBE-2DC4-4AA1-9A62-94ACE386C632}"/>
              </a:ext>
            </a:extLst>
          </p:cNvPr>
          <p:cNvSpPr txBox="1"/>
          <p:nvPr/>
        </p:nvSpPr>
        <p:spPr>
          <a:xfrm>
            <a:off x="1196376" y="2040799"/>
            <a:ext cx="10619800" cy="3884397"/>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dirty="0">
                <a:latin typeface="Arial" panose="020B0604020202020204" pitchFamily="34" charset="0"/>
                <a:cs typeface="Arial" panose="020B0604020202020204" pitchFamily="34" charset="0"/>
              </a:rPr>
              <a:t>@</a:t>
            </a:r>
            <a:r>
              <a:rPr lang="vi-VN" b="1" i="1" dirty="0">
                <a:latin typeface="Arial" panose="020B0604020202020204" pitchFamily="34" charset="0"/>
                <a:cs typeface="Arial" panose="020B0604020202020204" pitchFamily="34" charset="0"/>
              </a:rPr>
              <a:t>Controller</a:t>
            </a:r>
            <a:r>
              <a:rPr lang="en-US" b="1" i="1"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đánh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dấu</a:t>
            </a:r>
            <a:r>
              <a:rPr lang="en-US" dirty="0">
                <a:latin typeface="Arial" panose="020B0604020202020204" pitchFamily="34" charset="0"/>
                <a:cs typeface="Arial" panose="020B0604020202020204" pitchFamily="34" charset="0"/>
              </a:rPr>
              <a:t> class</a:t>
            </a:r>
            <a:r>
              <a:rPr lang="vi-VN" dirty="0">
                <a:latin typeface="Arial" panose="020B0604020202020204" pitchFamily="34" charset="0"/>
                <a:cs typeface="Arial" panose="020B0604020202020204" pitchFamily="34" charset="0"/>
              </a:rPr>
              <a:t> là nơi tiếp nhận các thông tin request từ phía người dùng. </a:t>
            </a:r>
            <a:endParaRPr lang="en-US" dirty="0">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v"/>
            </a:pPr>
            <a:r>
              <a:rPr lang="en-US" dirty="0">
                <a:latin typeface="Arial" panose="020B0604020202020204" pitchFamily="34" charset="0"/>
                <a:cs typeface="Arial" panose="020B0604020202020204" pitchFamily="34" charset="0"/>
              </a:rPr>
              <a:t>C</a:t>
            </a:r>
            <a:r>
              <a:rPr lang="vi-VN" dirty="0">
                <a:latin typeface="Arial" panose="020B0604020202020204" pitchFamily="34" charset="0"/>
                <a:cs typeface="Arial" panose="020B0604020202020204" pitchFamily="34" charset="0"/>
              </a:rPr>
              <a:t>ó nhiệm vụ đón nhận các yêu cầu (kèm theo thông tin request) </a:t>
            </a:r>
            <a:endParaRPr lang="en-US" dirty="0">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v"/>
            </a:pPr>
            <a:r>
              <a:rPr lang="en-US" dirty="0">
                <a:latin typeface="Arial" panose="020B0604020202020204" pitchFamily="34" charset="0"/>
                <a:cs typeface="Arial" panose="020B0604020202020204" pitchFamily="34" charset="0"/>
              </a:rPr>
              <a:t>C</a:t>
            </a:r>
            <a:r>
              <a:rPr lang="vi-VN" dirty="0">
                <a:latin typeface="Arial" panose="020B0604020202020204" pitchFamily="34" charset="0"/>
                <a:cs typeface="Arial" panose="020B0604020202020204" pitchFamily="34" charset="0"/>
              </a:rPr>
              <a:t>huyển các yêu cầu này xuống cho tầng @</a:t>
            </a:r>
            <a:r>
              <a:rPr lang="vi-VN" b="1" i="1" dirty="0">
                <a:latin typeface="Arial" panose="020B0604020202020204" pitchFamily="34" charset="0"/>
                <a:cs typeface="Arial" panose="020B0604020202020204" pitchFamily="34" charset="0"/>
              </a:rPr>
              <a:t>Serivce</a:t>
            </a:r>
            <a:r>
              <a:rPr lang="vi-VN" dirty="0">
                <a:latin typeface="Arial" panose="020B0604020202020204" pitchFamily="34" charset="0"/>
                <a:cs typeface="Arial" panose="020B0604020202020204" pitchFamily="34" charset="0"/>
              </a:rPr>
              <a:t> xử lý logic.</a:t>
            </a:r>
            <a:endParaRPr lang="en-US" dirty="0">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v"/>
            </a:pPr>
            <a:r>
              <a:rPr lang="en-US" dirty="0" err="1">
                <a:latin typeface="Arial" panose="020B0604020202020204" pitchFamily="34" charset="0"/>
                <a:cs typeface="Arial" panose="020B0604020202020204" pitchFamily="34" charset="0"/>
              </a:rPr>
              <a:t>Giải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thích</a:t>
            </a:r>
            <a:r>
              <a:rPr lang="en-US" dirty="0">
                <a:latin typeface="Arial" panose="020B0604020202020204" pitchFamily="34" charset="0"/>
                <a:cs typeface="Arial" panose="020B0604020202020204" pitchFamily="34" charset="0"/>
              </a:rPr>
              <a:t>:</a:t>
            </a:r>
          </a:p>
          <a:p>
            <a:pPr marL="742950" lvl="1" indent="-285750">
              <a:lnSpc>
                <a:spcPct val="200000"/>
              </a:lnSpc>
              <a:buFont typeface="Arial" panose="020B0604020202020204" pitchFamily="34" charset="0"/>
              <a:buChar char="•"/>
            </a:pPr>
            <a:r>
              <a:rPr lang="vi-VN" dirty="0">
                <a:latin typeface="Arial" panose="020B0604020202020204" pitchFamily="34" charset="0"/>
                <a:cs typeface="Arial" panose="020B0604020202020204" pitchFamily="34" charset="0"/>
              </a:rPr>
              <a:t>Bản thân @</a:t>
            </a:r>
            <a:r>
              <a:rPr lang="vi-VN" b="1" i="1" dirty="0">
                <a:latin typeface="Arial" panose="020B0604020202020204" pitchFamily="34" charset="0"/>
                <a:cs typeface="Arial" panose="020B0604020202020204" pitchFamily="34" charset="0"/>
              </a:rPr>
              <a:t>Controller</a:t>
            </a:r>
            <a:r>
              <a:rPr lang="vi-VN" dirty="0">
                <a:latin typeface="Arial" panose="020B0604020202020204" pitchFamily="34" charset="0"/>
                <a:cs typeface="Arial" panose="020B0604020202020204" pitchFamily="34" charset="0"/>
              </a:rPr>
              <a:t> Cũng là một @</a:t>
            </a:r>
            <a:r>
              <a:rPr lang="vi-VN" b="1" i="1" dirty="0">
                <a:latin typeface="Arial" panose="020B0604020202020204" pitchFamily="34" charset="0"/>
                <a:cs typeface="Arial" panose="020B0604020202020204" pitchFamily="34" charset="0"/>
              </a:rPr>
              <a:t>Component</a:t>
            </a:r>
            <a:r>
              <a:rPr lang="vi-VN" dirty="0">
                <a:latin typeface="Arial" panose="020B0604020202020204" pitchFamily="34" charset="0"/>
                <a:cs typeface="Arial" panose="020B0604020202020204" pitchFamily="34" charset="0"/>
              </a:rPr>
              <a:t> nên nó sẽ được </a:t>
            </a:r>
            <a:r>
              <a:rPr lang="vi-VN" b="1" i="1" dirty="0">
                <a:latin typeface="Arial" panose="020B0604020202020204" pitchFamily="34" charset="0"/>
                <a:cs typeface="Arial" panose="020B0604020202020204" pitchFamily="34" charset="0"/>
              </a:rPr>
              <a:t>Spring Boot </a:t>
            </a:r>
            <a:r>
              <a:rPr lang="vi-VN" dirty="0">
                <a:latin typeface="Arial" panose="020B0604020202020204" pitchFamily="34" charset="0"/>
                <a:cs typeface="Arial" panose="020B0604020202020204" pitchFamily="34" charset="0"/>
              </a:rPr>
              <a:t>quản lý.</a:t>
            </a:r>
            <a:endParaRPr lang="en-US" dirty="0">
              <a:latin typeface="Arial" panose="020B0604020202020204" pitchFamily="34" charset="0"/>
              <a:cs typeface="Arial" panose="020B0604020202020204" pitchFamily="34" charset="0"/>
            </a:endParaRPr>
          </a:p>
          <a:p>
            <a:pPr marL="742950" lvl="1" indent="-285750">
              <a:lnSpc>
                <a:spcPct val="200000"/>
              </a:lnSpc>
              <a:buFont typeface="Arial" panose="020B0604020202020204" pitchFamily="34" charset="0"/>
              <a:buChar char="•"/>
            </a:pPr>
            <a:r>
              <a:rPr lang="vi-VN" b="1" i="1" dirty="0">
                <a:latin typeface="Arial" panose="020B0604020202020204" pitchFamily="34" charset="0"/>
                <a:cs typeface="Arial" panose="020B0604020202020204" pitchFamily="34" charset="0"/>
              </a:rPr>
              <a:t>Spring Boot </a:t>
            </a:r>
            <a:r>
              <a:rPr lang="vi-VN" dirty="0">
                <a:latin typeface="Arial" panose="020B0604020202020204" pitchFamily="34" charset="0"/>
                <a:cs typeface="Arial" panose="020B0604020202020204" pitchFamily="34" charset="0"/>
              </a:rPr>
              <a:t>sẽ lắng nghe các request từ phía người dùng. và tùy theo đường dẫn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phương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thức</a:t>
            </a:r>
            <a:r>
              <a:rPr lang="vi-VN" dirty="0">
                <a:latin typeface="Arial" panose="020B0604020202020204" pitchFamily="34" charset="0"/>
                <a:cs typeface="Arial" panose="020B0604020202020204" pitchFamily="34" charset="0"/>
              </a:rPr>
              <a:t> là gì, nó sẽ mapping tới hàm xử lý tương ứng trong @</a:t>
            </a:r>
            <a:r>
              <a:rPr lang="vi-VN" b="1" i="1" dirty="0">
                <a:latin typeface="Arial" panose="020B0604020202020204" pitchFamily="34" charset="0"/>
                <a:cs typeface="Arial" panose="020B0604020202020204" pitchFamily="34" charset="0"/>
              </a:rPr>
              <a:t>Controller</a:t>
            </a:r>
            <a:r>
              <a:rPr lang="vi-VN"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1D889653-EB23-4BB6-87ED-AD3E3DB83A90}"/>
              </a:ext>
            </a:extLst>
          </p:cNvPr>
          <p:cNvSpPr txBox="1"/>
          <p:nvPr/>
        </p:nvSpPr>
        <p:spPr>
          <a:xfrm>
            <a:off x="2326766" y="54626"/>
            <a:ext cx="8762576" cy="769441"/>
          </a:xfrm>
          <a:prstGeom prst="rect">
            <a:avLst/>
          </a:prstGeom>
          <a:noFill/>
        </p:spPr>
        <p:txBody>
          <a:bodyPr wrap="square">
            <a:spAutoFit/>
          </a:bodyPr>
          <a:lstStyle/>
          <a:p>
            <a:r>
              <a:rPr lang="en-US" sz="4400" dirty="0" err="1">
                <a:solidFill>
                  <a:srgbClr val="00B050"/>
                </a:solidFill>
                <a:latin typeface="Arial" panose="020B0604020202020204" pitchFamily="34" charset="0"/>
                <a:cs typeface="Arial" panose="020B0604020202020204" pitchFamily="34" charset="0"/>
              </a:rPr>
              <a:t>Phần</a:t>
            </a:r>
            <a:r>
              <a:rPr lang="en-US" sz="4400" dirty="0">
                <a:solidFill>
                  <a:srgbClr val="00B050"/>
                </a:solidFill>
                <a:latin typeface="Arial" panose="020B0604020202020204" pitchFamily="34" charset="0"/>
                <a:cs typeface="Arial" panose="020B0604020202020204" pitchFamily="34" charset="0"/>
              </a:rPr>
              <a:t> 2:Restful web service</a:t>
            </a:r>
          </a:p>
        </p:txBody>
      </p:sp>
    </p:spTree>
    <p:extLst>
      <p:ext uri="{BB962C8B-B14F-4D97-AF65-F5344CB8AC3E}">
        <p14:creationId xmlns:p14="http://schemas.microsoft.com/office/powerpoint/2010/main" val="5659482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3779500" y="0"/>
            <a:ext cx="4633000" cy="707886"/>
          </a:xfrm>
          <a:prstGeom prst="rect">
            <a:avLst/>
          </a:prstGeom>
          <a:noFill/>
        </p:spPr>
        <p:txBody>
          <a:bodyPr wrap="none" rtlCol="0">
            <a:spAutoFit/>
          </a:bodyPr>
          <a:lstStyle/>
          <a:p>
            <a:r>
              <a:rPr lang="en-US" sz="4000" dirty="0">
                <a:solidFill>
                  <a:srgbClr val="00B050"/>
                </a:solidFill>
                <a:latin typeface="Arial" panose="020B0604020202020204" pitchFamily="34" charset="0"/>
                <a:cs typeface="Arial" panose="020B0604020202020204" pitchFamily="34" charset="0"/>
              </a:rPr>
              <a:t>Restful web service</a:t>
            </a:r>
          </a:p>
        </p:txBody>
      </p:sp>
      <p:sp>
        <p:nvSpPr>
          <p:cNvPr id="3" name="TextBox 2">
            <a:extLst>
              <a:ext uri="{FF2B5EF4-FFF2-40B4-BE49-F238E27FC236}">
                <a16:creationId xmlns:a16="http://schemas.microsoft.com/office/drawing/2014/main" id="{6B1E9EBE-2DC4-4AA1-9A62-94ACE386C632}"/>
              </a:ext>
            </a:extLst>
          </p:cNvPr>
          <p:cNvSpPr txBox="1"/>
          <p:nvPr/>
        </p:nvSpPr>
        <p:spPr>
          <a:xfrm>
            <a:off x="1196375" y="3958376"/>
            <a:ext cx="10619800" cy="1114408"/>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dirty="0">
                <a:latin typeface="Arial" panose="020B0604020202020204" pitchFamily="34" charset="0"/>
                <a:cs typeface="Arial" panose="020B0604020202020204" pitchFamily="34" charset="0"/>
              </a:rPr>
              <a:t>Trong bài này, </a:t>
            </a:r>
            <a:r>
              <a:rPr lang="en-US" dirty="0" err="1">
                <a:latin typeface="Arial" panose="020B0604020202020204" pitchFamily="34" charset="0"/>
                <a:cs typeface="Arial" panose="020B0604020202020204" pitchFamily="34" charset="0"/>
              </a:rPr>
              <a:t>chúng</a:t>
            </a:r>
            <a:r>
              <a:rPr lang="en-US" dirty="0">
                <a:latin typeface="Arial" panose="020B0604020202020204" pitchFamily="34" charset="0"/>
                <a:cs typeface="Arial" panose="020B0604020202020204" pitchFamily="34" charset="0"/>
              </a:rPr>
              <a:t> ta </a:t>
            </a:r>
            <a:r>
              <a:rPr lang="en-US" dirty="0" err="1">
                <a:latin typeface="Arial" panose="020B0604020202020204" pitchFamily="34" charset="0"/>
                <a:cs typeface="Arial" panose="020B0604020202020204" pitchFamily="34" charset="0"/>
              </a:rPr>
              <a:t>sẽ</a:t>
            </a:r>
            <a:r>
              <a:rPr lang="en-US"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sử dụng thêm thư viện spring-boot-starter-thymeleaf. </a:t>
            </a:r>
            <a:endParaRPr lang="en-US" dirty="0">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v"/>
            </a:pPr>
            <a:r>
              <a:rPr lang="en-US" dirty="0" err="1">
                <a:solidFill>
                  <a:srgbClr val="FF0000"/>
                </a:solidFill>
                <a:latin typeface="Arial" panose="020B0604020202020204" pitchFamily="34" charset="0"/>
                <a:cs typeface="Arial" panose="020B0604020202020204" pitchFamily="34" charset="0"/>
              </a:rPr>
              <a:t>Vậy</a:t>
            </a:r>
            <a:r>
              <a:rPr lang="en-US" dirty="0">
                <a:solidFill>
                  <a:srgbClr val="FF0000"/>
                </a:solidFill>
                <a:latin typeface="Arial" panose="020B0604020202020204" pitchFamily="34" charset="0"/>
                <a:cs typeface="Arial" panose="020B0604020202020204" pitchFamily="34" charset="0"/>
              </a:rPr>
              <a:t> </a:t>
            </a:r>
            <a:r>
              <a:rPr lang="en-US" dirty="0" err="1">
                <a:solidFill>
                  <a:srgbClr val="FF0000"/>
                </a:solidFill>
                <a:latin typeface="Arial" panose="020B0604020202020204" pitchFamily="34" charset="0"/>
                <a:cs typeface="Arial" panose="020B0604020202020204" pitchFamily="34" charset="0"/>
              </a:rPr>
              <a:t>Thymeleaf</a:t>
            </a:r>
            <a:r>
              <a:rPr lang="en-US" dirty="0">
                <a:solidFill>
                  <a:srgbClr val="FF0000"/>
                </a:solidFill>
                <a:latin typeface="Arial" panose="020B0604020202020204" pitchFamily="34" charset="0"/>
                <a:cs typeface="Arial" panose="020B0604020202020204" pitchFamily="34" charset="0"/>
              </a:rPr>
              <a:t> </a:t>
            </a:r>
            <a:r>
              <a:rPr lang="en-US" dirty="0" err="1">
                <a:solidFill>
                  <a:srgbClr val="FF0000"/>
                </a:solidFill>
                <a:latin typeface="Arial" panose="020B0604020202020204" pitchFamily="34" charset="0"/>
                <a:cs typeface="Arial" panose="020B0604020202020204" pitchFamily="34" charset="0"/>
              </a:rPr>
              <a:t>là</a:t>
            </a:r>
            <a:r>
              <a:rPr lang="en-US" dirty="0">
                <a:solidFill>
                  <a:srgbClr val="FF0000"/>
                </a:solidFill>
                <a:latin typeface="Arial" panose="020B0604020202020204" pitchFamily="34" charset="0"/>
                <a:cs typeface="Arial" panose="020B0604020202020204" pitchFamily="34" charset="0"/>
              </a:rPr>
              <a:t> </a:t>
            </a:r>
            <a:r>
              <a:rPr lang="en-US" dirty="0" err="1">
                <a:solidFill>
                  <a:srgbClr val="FF0000"/>
                </a:solidFill>
                <a:latin typeface="Arial" panose="020B0604020202020204" pitchFamily="34" charset="0"/>
                <a:cs typeface="Arial" panose="020B0604020202020204" pitchFamily="34" charset="0"/>
              </a:rPr>
              <a:t>gì</a:t>
            </a:r>
            <a:r>
              <a:rPr lang="en-US" dirty="0">
                <a:solidFill>
                  <a:srgbClr val="FF0000"/>
                </a:solidFill>
                <a:latin typeface="Arial" panose="020B0604020202020204" pitchFamily="34" charset="0"/>
                <a:cs typeface="Arial" panose="020B0604020202020204" pitchFamily="34" charset="0"/>
              </a:rPr>
              <a:t>????</a:t>
            </a:r>
          </a:p>
        </p:txBody>
      </p:sp>
      <p:pic>
        <p:nvPicPr>
          <p:cNvPr id="5" name="Picture 4">
            <a:extLst>
              <a:ext uri="{FF2B5EF4-FFF2-40B4-BE49-F238E27FC236}">
                <a16:creationId xmlns:a16="http://schemas.microsoft.com/office/drawing/2014/main" id="{E19E36E7-3F57-4F50-B948-54A2C528ADA3}"/>
              </a:ext>
            </a:extLst>
          </p:cNvPr>
          <p:cNvPicPr>
            <a:picLocks noChangeAspect="1"/>
          </p:cNvPicPr>
          <p:nvPr/>
        </p:nvPicPr>
        <p:blipFill>
          <a:blip r:embed="rId2"/>
          <a:stretch>
            <a:fillRect/>
          </a:stretch>
        </p:blipFill>
        <p:spPr>
          <a:xfrm>
            <a:off x="1276029" y="1616896"/>
            <a:ext cx="8430802" cy="2124371"/>
          </a:xfrm>
          <a:prstGeom prst="rect">
            <a:avLst/>
          </a:prstGeom>
          <a:ln>
            <a:noFill/>
          </a:ln>
          <a:effectLst>
            <a:softEdge rad="112500"/>
          </a:effectLst>
        </p:spPr>
      </p:pic>
    </p:spTree>
    <p:extLst>
      <p:ext uri="{BB962C8B-B14F-4D97-AF65-F5344CB8AC3E}">
        <p14:creationId xmlns:p14="http://schemas.microsoft.com/office/powerpoint/2010/main" val="299561239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4630695" y="71374"/>
            <a:ext cx="2579552"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Thymeleaf</a:t>
            </a:r>
          </a:p>
        </p:txBody>
      </p:sp>
      <p:sp>
        <p:nvSpPr>
          <p:cNvPr id="3" name="TextBox 2">
            <a:extLst>
              <a:ext uri="{FF2B5EF4-FFF2-40B4-BE49-F238E27FC236}">
                <a16:creationId xmlns:a16="http://schemas.microsoft.com/office/drawing/2014/main" id="{6B1E9EBE-2DC4-4AA1-9A62-94ACE386C632}"/>
              </a:ext>
            </a:extLst>
          </p:cNvPr>
          <p:cNvSpPr txBox="1"/>
          <p:nvPr/>
        </p:nvSpPr>
        <p:spPr>
          <a:xfrm>
            <a:off x="1196376" y="2040799"/>
            <a:ext cx="10619800" cy="2782365"/>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en-US" b="1" i="1" dirty="0" err="1">
                <a:latin typeface="Arial" panose="020B0604020202020204" pitchFamily="34" charset="0"/>
                <a:cs typeface="Arial" panose="020B0604020202020204" pitchFamily="34" charset="0"/>
              </a:rPr>
              <a:t>Thymeleaf</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b="1" i="1" dirty="0">
                <a:latin typeface="Arial" panose="020B0604020202020204" pitchFamily="34" charset="0"/>
                <a:cs typeface="Arial" panose="020B0604020202020204" pitchFamily="34" charset="0"/>
              </a:rPr>
              <a:t>Java Template Engine</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nhiệm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vụ</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b="1" i="1" dirty="0">
                <a:latin typeface="Arial" panose="020B0604020202020204" pitchFamily="34" charset="0"/>
                <a:cs typeface="Arial" panose="020B0604020202020204" pitchFamily="34" charset="0"/>
              </a:rPr>
              <a:t>generate</a:t>
            </a:r>
            <a:r>
              <a:rPr lang="en-US" dirty="0">
                <a:latin typeface="Arial" panose="020B0604020202020204" pitchFamily="34" charset="0"/>
                <a:cs typeface="Arial" panose="020B0604020202020204" pitchFamily="34" charset="0"/>
              </a:rPr>
              <a:t> ra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file HTML, XML,... </a:t>
            </a:r>
          </a:p>
          <a:p>
            <a:pPr marL="285750" indent="-285750">
              <a:lnSpc>
                <a:spcPct val="200000"/>
              </a:lnSpc>
              <a:buFont typeface="Wingdings" panose="05000000000000000000" pitchFamily="2" charset="2"/>
              <a:buChar char="v"/>
            </a:pP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file </a:t>
            </a:r>
            <a:r>
              <a:rPr lang="en-US" b="1" i="1" dirty="0">
                <a:latin typeface="Arial" panose="020B0604020202020204" pitchFamily="34" charset="0"/>
                <a:cs typeface="Arial" panose="020B0604020202020204" pitchFamily="34" charset="0"/>
              </a:rPr>
              <a:t>HMTL</a:t>
            </a:r>
            <a:r>
              <a:rPr lang="en-US" dirty="0">
                <a:latin typeface="Arial" panose="020B0604020202020204" pitchFamily="34" charset="0"/>
                <a:cs typeface="Arial" panose="020B0604020202020204" pitchFamily="34" charset="0"/>
              </a:rPr>
              <a:t> do </a:t>
            </a:r>
            <a:r>
              <a:rPr lang="en-US" b="1" i="1" dirty="0" err="1">
                <a:latin typeface="Arial" panose="020B0604020202020204" pitchFamily="34" charset="0"/>
                <a:cs typeface="Arial" panose="020B0604020202020204" pitchFamily="34" charset="0"/>
              </a:rPr>
              <a:t>Thymeleaf</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tạo</a:t>
            </a:r>
            <a:r>
              <a:rPr lang="en-US" dirty="0">
                <a:latin typeface="Arial" panose="020B0604020202020204" pitchFamily="34" charset="0"/>
                <a:cs typeface="Arial" panose="020B0604020202020204" pitchFamily="34" charset="0"/>
              </a:rPr>
              <a:t> ra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nhờ</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hợp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dữ</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template + </a:t>
            </a:r>
            <a:r>
              <a:rPr lang="en-US" dirty="0" err="1">
                <a:latin typeface="Arial" panose="020B0604020202020204" pitchFamily="34" charset="0"/>
                <a:cs typeface="Arial" panose="020B0604020202020204" pitchFamily="34" charset="0"/>
              </a:rPr>
              <a:t>quy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tắc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sinh</a:t>
            </a:r>
            <a:r>
              <a:rPr lang="en-US" dirty="0">
                <a:latin typeface="Arial" panose="020B0604020202020204" pitchFamily="34" charset="0"/>
                <a:cs typeface="Arial" panose="020B0604020202020204" pitchFamily="34" charset="0"/>
              </a:rPr>
              <a:t> ra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file </a:t>
            </a:r>
            <a:r>
              <a:rPr lang="en-US" b="1" i="1" dirty="0">
                <a:latin typeface="Arial" panose="020B0604020202020204" pitchFamily="34" charset="0"/>
                <a:cs typeface="Arial" panose="020B0604020202020204" pitchFamily="34" charset="0"/>
              </a:rPr>
              <a:t>HTML</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chứa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đầy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đủ</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thông</a:t>
            </a:r>
            <a:r>
              <a:rPr lang="en-US" dirty="0">
                <a:latin typeface="Arial" panose="020B0604020202020204" pitchFamily="34" charset="0"/>
                <a:cs typeface="Arial" panose="020B0604020202020204" pitchFamily="34" charset="0"/>
              </a:rPr>
              <a:t> tin.</a:t>
            </a:r>
          </a:p>
          <a:p>
            <a:pPr marL="285750" indent="-285750">
              <a:lnSpc>
                <a:spcPct val="200000"/>
              </a:lnSpc>
              <a:buFont typeface="Wingdings" panose="05000000000000000000" pitchFamily="2" charset="2"/>
              <a:buChar char="v"/>
            </a:pPr>
            <a:r>
              <a:rPr lang="vi-VN" b="0" i="0" dirty="0">
                <a:solidFill>
                  <a:srgbClr val="495057"/>
                </a:solidFill>
                <a:effectLst/>
                <a:latin typeface="Source Sans Pro" panose="020B0503030403020204" pitchFamily="34" charset="0"/>
              </a:rPr>
              <a:t>Việc của bạn là cung cấp dữ liệu và quy định </a:t>
            </a:r>
            <a:r>
              <a:rPr lang="vi-VN" b="1" i="0" dirty="0">
                <a:solidFill>
                  <a:srgbClr val="495057"/>
                </a:solidFill>
                <a:effectLst/>
                <a:latin typeface="Source Sans Pro" panose="020B0503030403020204" pitchFamily="34" charset="0"/>
              </a:rPr>
              <a:t>template</a:t>
            </a:r>
            <a:r>
              <a:rPr lang="vi-VN" b="0" i="0" dirty="0">
                <a:solidFill>
                  <a:srgbClr val="495057"/>
                </a:solidFill>
                <a:effectLst/>
                <a:latin typeface="Source Sans Pro" panose="020B0503030403020204" pitchFamily="34" charset="0"/>
              </a:rPr>
              <a:t> như nào, còn việc dùng các thông tin đó để render ra HTML </a:t>
            </a:r>
            <a:r>
              <a:rPr lang="en-US" dirty="0" err="1">
                <a:solidFill>
                  <a:srgbClr val="495057"/>
                </a:solidFill>
                <a:latin typeface="Source Sans Pro" panose="020B0503030403020204" pitchFamily="34" charset="0"/>
              </a:rPr>
              <a:t>cứ</a:t>
            </a:r>
            <a:r>
              <a:rPr lang="en-US" dirty="0">
                <a:solidFill>
                  <a:srgbClr val="495057"/>
                </a:solidFill>
                <a:latin typeface="Source Sans Pro" panose="020B0503030403020204" pitchFamily="34" charset="0"/>
              </a:rPr>
              <a:t> </a:t>
            </a:r>
            <a:r>
              <a:rPr lang="en-US" dirty="0" err="1">
                <a:solidFill>
                  <a:srgbClr val="495057"/>
                </a:solidFill>
                <a:latin typeface="Source Sans Pro" panose="020B0503030403020204" pitchFamily="34" charset="0"/>
              </a:rPr>
              <a:t>để</a:t>
            </a:r>
            <a:r>
              <a:rPr lang="vi-VN" b="0" i="0" dirty="0">
                <a:solidFill>
                  <a:srgbClr val="495057"/>
                </a:solidFill>
                <a:effectLst/>
                <a:latin typeface="Source Sans Pro" panose="020B0503030403020204" pitchFamily="34" charset="0"/>
              </a:rPr>
              <a:t> </a:t>
            </a:r>
            <a:r>
              <a:rPr lang="vi-VN" b="1" i="0" dirty="0">
                <a:solidFill>
                  <a:srgbClr val="495057"/>
                </a:solidFill>
                <a:effectLst/>
                <a:latin typeface="Source Sans Pro" panose="020B0503030403020204" pitchFamily="34" charset="0"/>
              </a:rPr>
              <a:t>Thymeleaf</a:t>
            </a:r>
            <a:r>
              <a:rPr lang="vi-VN" b="0" i="0" dirty="0">
                <a:solidFill>
                  <a:srgbClr val="495057"/>
                </a:solidFill>
                <a:effectLst/>
                <a:latin typeface="Source Sans Pro" panose="020B0503030403020204" pitchFamily="34" charset="0"/>
              </a:rPr>
              <a:t> </a:t>
            </a:r>
            <a:r>
              <a:rPr lang="en-US" b="0" i="0" dirty="0">
                <a:solidFill>
                  <a:srgbClr val="495057"/>
                </a:solidFill>
                <a:effectLst/>
                <a:latin typeface="Source Sans Pro" panose="020B0503030403020204" pitchFamily="34" charset="0"/>
              </a:rPr>
              <a:t>lo</a:t>
            </a:r>
            <a:r>
              <a:rPr lang="vi-VN" b="0" i="0" dirty="0">
                <a:solidFill>
                  <a:srgbClr val="495057"/>
                </a:solidFill>
                <a:effectLst/>
                <a:latin typeface="Source Sans Pro" panose="020B0503030403020204" pitchFamily="34" charset="0"/>
              </a:rPr>
              <a: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9442755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3284813" y="89129"/>
            <a:ext cx="5622373"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Cú pháp của Thymeleaf</a:t>
            </a:r>
          </a:p>
        </p:txBody>
      </p:sp>
      <p:sp>
        <p:nvSpPr>
          <p:cNvPr id="3" name="TextBox 2">
            <a:extLst>
              <a:ext uri="{FF2B5EF4-FFF2-40B4-BE49-F238E27FC236}">
                <a16:creationId xmlns:a16="http://schemas.microsoft.com/office/drawing/2014/main" id="{6B1E9EBE-2DC4-4AA1-9A62-94ACE386C632}"/>
              </a:ext>
            </a:extLst>
          </p:cNvPr>
          <p:cNvSpPr txBox="1"/>
          <p:nvPr/>
        </p:nvSpPr>
        <p:spPr>
          <a:xfrm>
            <a:off x="1027264" y="1029006"/>
            <a:ext cx="10734430" cy="5552354"/>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dirty="0">
                <a:latin typeface="Arial" panose="020B0604020202020204" pitchFamily="34" charset="0"/>
                <a:cs typeface="Arial" panose="020B0604020202020204" pitchFamily="34" charset="0"/>
              </a:rPr>
              <a:t>Cú pháp của Thymeleaf sẽ 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thêm</a:t>
            </a:r>
            <a:r>
              <a:rPr lang="vi-VN" dirty="0">
                <a:latin typeface="Arial" panose="020B0604020202020204" pitchFamily="34" charset="0"/>
                <a:cs typeface="Arial" panose="020B0604020202020204" pitchFamily="34" charset="0"/>
              </a:rPr>
              <a:t> một attributes (Thuộc tính) và bắt đầu bằng chữ th: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thẻ</a:t>
            </a:r>
            <a:r>
              <a:rPr lang="en-US" dirty="0">
                <a:latin typeface="Arial" panose="020B0604020202020204" pitchFamily="34" charset="0"/>
                <a:cs typeface="Arial" panose="020B0604020202020204" pitchFamily="34" charset="0"/>
              </a:rPr>
              <a:t> HTML</a:t>
            </a:r>
            <a:endParaRPr lang="vi-VN" dirty="0">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v"/>
            </a:pPr>
            <a:r>
              <a:rPr lang="vi-VN" dirty="0">
                <a:latin typeface="Arial" panose="020B0604020202020204" pitchFamily="34" charset="0"/>
                <a:cs typeface="Arial" panose="020B0604020202020204" pitchFamily="34" charset="0"/>
              </a:rPr>
              <a:t>Với cách tiếp cận này, bạn sẽ chỉ cần sử dụng các thẻ HTML cơ bản đã biết mà không cần bổ sung thêm syntax hay thẻ mới như JSP truyền thống.</a:t>
            </a:r>
          </a:p>
          <a:p>
            <a:pPr marL="285750" indent="-285750">
              <a:lnSpc>
                <a:spcPct val="200000"/>
              </a:lnSpc>
              <a:buFont typeface="Wingdings" panose="05000000000000000000" pitchFamily="2" charset="2"/>
              <a:buChar char="v"/>
            </a:pPr>
            <a:r>
              <a:rPr lang="vi-VN" dirty="0">
                <a:latin typeface="Arial" panose="020B0604020202020204" pitchFamily="34" charset="0"/>
                <a:cs typeface="Arial" panose="020B0604020202020204" pitchFamily="34" charset="0"/>
              </a:rPr>
              <a:t>Ví dụ:</a:t>
            </a:r>
          </a:p>
          <a:p>
            <a:pPr marL="285750" indent="-285750">
              <a:lnSpc>
                <a:spcPct val="200000"/>
              </a:lnSpc>
              <a:buFont typeface="Wingdings" panose="05000000000000000000" pitchFamily="2" charset="2"/>
              <a:buChar char="v"/>
            </a:pPr>
            <a:r>
              <a:rPr lang="vi-VN" dirty="0">
                <a:latin typeface="Arial" panose="020B0604020202020204" pitchFamily="34" charset="0"/>
                <a:cs typeface="Arial" panose="020B0604020202020204" pitchFamily="34" charset="0"/>
              </a:rPr>
              <a:t>Để truyền dữ liệu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chuỗi</a:t>
            </a:r>
            <a:r>
              <a:rPr lang="en-US"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vào một thẻ H1 của HTML.</a:t>
            </a:r>
          </a:p>
          <a:p>
            <a:pPr marL="285750" indent="-285750">
              <a:lnSpc>
                <a:spcPct val="200000"/>
              </a:lnSpc>
              <a:buFont typeface="Wingdings" panose="05000000000000000000" pitchFamily="2" charset="2"/>
              <a:buChar char="v"/>
            </a:pPr>
            <a:r>
              <a:rPr lang="vi-VN" b="1" i="1" dirty="0">
                <a:solidFill>
                  <a:srgbClr val="FF0000"/>
                </a:solidFill>
                <a:latin typeface="Arial" panose="020B0604020202020204" pitchFamily="34" charset="0"/>
                <a:cs typeface="Arial" panose="020B0604020202020204" pitchFamily="34" charset="0"/>
              </a:rPr>
              <a:t>&lt;h1 th:text=“</a:t>
            </a:r>
            <a:r>
              <a:rPr lang="en-US" b="1" i="1" dirty="0">
                <a:solidFill>
                  <a:srgbClr val="FF0000"/>
                </a:solidFill>
                <a:latin typeface="Arial" panose="020B0604020202020204" pitchFamily="34" charset="0"/>
                <a:cs typeface="Arial" panose="020B0604020202020204" pitchFamily="34" charset="0"/>
              </a:rPr>
              <a:t>hello</a:t>
            </a:r>
            <a:r>
              <a:rPr lang="vi-VN" b="1" i="1" dirty="0">
                <a:solidFill>
                  <a:srgbClr val="FF0000"/>
                </a:solidFill>
                <a:latin typeface="Arial" panose="020B0604020202020204" pitchFamily="34" charset="0"/>
                <a:cs typeface="Arial" panose="020B0604020202020204" pitchFamily="34" charset="0"/>
              </a:rPr>
              <a:t>"&gt;&lt;/h1&gt;</a:t>
            </a:r>
          </a:p>
          <a:p>
            <a:pPr marL="285750" indent="-285750">
              <a:lnSpc>
                <a:spcPct val="200000"/>
              </a:lnSpc>
              <a:buFont typeface="Wingdings" panose="05000000000000000000" pitchFamily="2" charset="2"/>
              <a:buChar char="v"/>
            </a:pPr>
            <a:r>
              <a:rPr lang="vi-VN" dirty="0">
                <a:latin typeface="Arial" panose="020B0604020202020204" pitchFamily="34" charset="0"/>
                <a:cs typeface="Arial" panose="020B0604020202020204" pitchFamily="34" charset="0"/>
              </a:rPr>
              <a:t>Chúng ta viết thẻ H1 như bình thường, nhưng không chứa bất cứ text nào trong thẻ. Mà sử dụng cú pháp th:text=“</a:t>
            </a:r>
            <a:r>
              <a:rPr lang="en-US" dirty="0">
                <a:latin typeface="Arial" panose="020B0604020202020204" pitchFamily="34" charset="0"/>
                <a:cs typeface="Arial" panose="020B0604020202020204" pitchFamily="34" charset="0"/>
              </a:rPr>
              <a:t>hello” </a:t>
            </a:r>
            <a:r>
              <a:rPr lang="vi-VN" dirty="0">
                <a:latin typeface="Arial" panose="020B0604020202020204" pitchFamily="34" charset="0"/>
                <a:cs typeface="Arial" panose="020B0604020202020204" pitchFamily="34" charset="0"/>
              </a:rPr>
              <a:t>để Thymeleaf lấy thông tin và đưa vào thẻ H1.</a:t>
            </a:r>
            <a:endParaRPr lang="en-US" dirty="0">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v"/>
            </a:pPr>
            <a:r>
              <a:rPr lang="en-US" b="0" i="0" dirty="0">
                <a:solidFill>
                  <a:srgbClr val="495057"/>
                </a:solidFill>
                <a:effectLst/>
                <a:latin typeface="Source Sans Pro" panose="020B0503030403020204" pitchFamily="34" charset="0"/>
              </a:rPr>
              <a:t>Khi render ra,</a:t>
            </a:r>
            <a:r>
              <a:rPr lang="vi-VN" b="0" i="0" dirty="0">
                <a:solidFill>
                  <a:srgbClr val="495057"/>
                </a:solidFill>
                <a:effectLst/>
                <a:latin typeface="Source Sans Pro" panose="020B0503030403020204" pitchFamily="34" charset="0"/>
              </a:rPr>
              <a:t> thuộc tính th:text biến mất và giá trị được đưa vào trong thẻ H1.</a:t>
            </a:r>
          </a:p>
          <a:p>
            <a:pPr marL="742950" lvl="1" indent="-285750">
              <a:lnSpc>
                <a:spcPct val="200000"/>
              </a:lnSpc>
              <a:buFont typeface="Wingdings" panose="05000000000000000000" pitchFamily="2" charset="2"/>
              <a:buChar char="ü"/>
            </a:pPr>
            <a:r>
              <a:rPr lang="vi-VN" b="0" i="0" dirty="0">
                <a:solidFill>
                  <a:srgbClr val="FF0000"/>
                </a:solidFill>
                <a:effectLst/>
                <a:latin typeface="Source Sans Pro" panose="020B0503030403020204" pitchFamily="34" charset="0"/>
              </a:rPr>
              <a:t>Đó là cách Thymeleaf hoạt động.</a:t>
            </a:r>
            <a:endParaRPr lang="en-US"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227987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2853513" y="0"/>
            <a:ext cx="7305526"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Model &amp; View trong spring boot</a:t>
            </a:r>
          </a:p>
        </p:txBody>
      </p:sp>
      <p:sp>
        <p:nvSpPr>
          <p:cNvPr id="3" name="TextBox 2">
            <a:extLst>
              <a:ext uri="{FF2B5EF4-FFF2-40B4-BE49-F238E27FC236}">
                <a16:creationId xmlns:a16="http://schemas.microsoft.com/office/drawing/2014/main" id="{6B1E9EBE-2DC4-4AA1-9A62-94ACE386C632}"/>
              </a:ext>
            </a:extLst>
          </p:cNvPr>
          <p:cNvSpPr txBox="1"/>
          <p:nvPr/>
        </p:nvSpPr>
        <p:spPr>
          <a:xfrm>
            <a:off x="1080966" y="601354"/>
            <a:ext cx="10619800" cy="6100388"/>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b="1" i="1" dirty="0">
                <a:latin typeface="Arial" panose="020B0604020202020204" pitchFamily="34" charset="0"/>
                <a:cs typeface="Arial" panose="020B0604020202020204" pitchFamily="34" charset="0"/>
              </a:rPr>
              <a:t>Model</a:t>
            </a:r>
            <a:r>
              <a:rPr lang="vi-VN" dirty="0">
                <a:latin typeface="Arial" panose="020B0604020202020204" pitchFamily="34" charset="0"/>
                <a:cs typeface="Arial" panose="020B0604020202020204" pitchFamily="34" charset="0"/>
              </a:rPr>
              <a:t> là đối tượng lưu giữ thông tin và được sử dụng bởi </a:t>
            </a:r>
            <a:r>
              <a:rPr lang="vi-VN" b="1" i="1" dirty="0">
                <a:latin typeface="Arial" panose="020B0604020202020204" pitchFamily="34" charset="0"/>
                <a:cs typeface="Arial" panose="020B0604020202020204" pitchFamily="34" charset="0"/>
              </a:rPr>
              <a:t>Template Engine </a:t>
            </a:r>
            <a:r>
              <a:rPr lang="vi-VN" dirty="0">
                <a:latin typeface="Arial" panose="020B0604020202020204" pitchFamily="34" charset="0"/>
                <a:cs typeface="Arial" panose="020B0604020202020204" pitchFamily="34" charset="0"/>
              </a:rPr>
              <a:t>để generate ra webpage. Có thể hiểu nó là </a:t>
            </a:r>
            <a:r>
              <a:rPr lang="vi-VN" b="1" i="1" dirty="0">
                <a:latin typeface="Arial" panose="020B0604020202020204" pitchFamily="34" charset="0"/>
                <a:cs typeface="Arial" panose="020B0604020202020204" pitchFamily="34" charset="0"/>
              </a:rPr>
              <a:t>Context</a:t>
            </a:r>
            <a:r>
              <a:rPr lang="vi-VN" dirty="0">
                <a:latin typeface="Arial" panose="020B0604020202020204" pitchFamily="34" charset="0"/>
                <a:cs typeface="Arial" panose="020B0604020202020204" pitchFamily="34" charset="0"/>
              </a:rPr>
              <a:t> của </a:t>
            </a:r>
            <a:r>
              <a:rPr lang="vi-VN" b="1" i="1" dirty="0">
                <a:latin typeface="Arial" panose="020B0604020202020204" pitchFamily="34" charset="0"/>
                <a:cs typeface="Arial" panose="020B0604020202020204" pitchFamily="34" charset="0"/>
              </a:rPr>
              <a:t>Thymeleaf</a:t>
            </a:r>
          </a:p>
          <a:p>
            <a:pPr marL="285750" indent="-285750">
              <a:lnSpc>
                <a:spcPct val="200000"/>
              </a:lnSpc>
              <a:buFont typeface="Wingdings" panose="05000000000000000000" pitchFamily="2" charset="2"/>
              <a:buChar char="v"/>
            </a:pPr>
            <a:r>
              <a:rPr lang="vi-VN" b="1" i="1" dirty="0">
                <a:latin typeface="Arial" panose="020B0604020202020204" pitchFamily="34" charset="0"/>
                <a:cs typeface="Arial" panose="020B0604020202020204" pitchFamily="34" charset="0"/>
              </a:rPr>
              <a:t>Model</a:t>
            </a:r>
            <a:r>
              <a:rPr lang="vi-VN" dirty="0">
                <a:latin typeface="Arial" panose="020B0604020202020204" pitchFamily="34" charset="0"/>
                <a:cs typeface="Arial" panose="020B0604020202020204" pitchFamily="34" charset="0"/>
              </a:rPr>
              <a:t> lưu giữ thông tin dưới dạng </a:t>
            </a:r>
            <a:r>
              <a:rPr lang="vi-VN" b="1" i="1" dirty="0">
                <a:latin typeface="Arial" panose="020B0604020202020204" pitchFamily="34" charset="0"/>
                <a:cs typeface="Arial" panose="020B0604020202020204" pitchFamily="34" charset="0"/>
              </a:rPr>
              <a:t>key-value</a:t>
            </a:r>
            <a:r>
              <a:rPr lang="vi-VN" dirty="0">
                <a:latin typeface="Arial" panose="020B0604020202020204" pitchFamily="34" charset="0"/>
                <a:cs typeface="Arial" panose="020B0604020202020204" pitchFamily="34" charset="0"/>
              </a:rPr>
              <a:t>.</a:t>
            </a:r>
          </a:p>
          <a:p>
            <a:pPr marL="285750" indent="-285750">
              <a:lnSpc>
                <a:spcPct val="200000"/>
              </a:lnSpc>
              <a:buFont typeface="Wingdings" panose="05000000000000000000" pitchFamily="2" charset="2"/>
              <a:buChar char="v"/>
            </a:pPr>
            <a:r>
              <a:rPr lang="vi-VN" dirty="0">
                <a:latin typeface="Arial" panose="020B0604020202020204" pitchFamily="34" charset="0"/>
                <a:cs typeface="Arial" panose="020B0604020202020204" pitchFamily="34" charset="0"/>
              </a:rPr>
              <a:t>Trong template thymeleaf, để lấy các thông tin trong </a:t>
            </a:r>
            <a:r>
              <a:rPr lang="vi-VN" b="1" i="1" dirty="0">
                <a:latin typeface="Arial" panose="020B0604020202020204" pitchFamily="34" charset="0"/>
                <a:cs typeface="Arial" panose="020B0604020202020204" pitchFamily="34" charset="0"/>
              </a:rPr>
              <a:t>Model</a:t>
            </a:r>
            <a:r>
              <a:rPr lang="vi-VN" dirty="0">
                <a:latin typeface="Arial" panose="020B0604020202020204" pitchFamily="34" charset="0"/>
                <a:cs typeface="Arial" panose="020B0604020202020204" pitchFamily="34" charset="0"/>
              </a:rPr>
              <a:t>. bạn sẽ sử dụng </a:t>
            </a:r>
            <a:r>
              <a:rPr lang="vi-VN" b="1" i="1" dirty="0">
                <a:latin typeface="Arial" panose="020B0604020202020204" pitchFamily="34" charset="0"/>
                <a:cs typeface="Arial" panose="020B0604020202020204" pitchFamily="34" charset="0"/>
              </a:rPr>
              <a:t>Thymeleaf Standard Expression.</a:t>
            </a:r>
          </a:p>
          <a:p>
            <a:pPr marL="742950" lvl="1" indent="-285750">
              <a:lnSpc>
                <a:spcPct val="200000"/>
              </a:lnSpc>
              <a:buFont typeface="Wingdings" panose="05000000000000000000" pitchFamily="2" charset="2"/>
              <a:buChar char="Ø"/>
            </a:pPr>
            <a:r>
              <a:rPr lang="vi-VN" dirty="0">
                <a:latin typeface="Arial" panose="020B0604020202020204" pitchFamily="34" charset="0"/>
                <a:cs typeface="Arial" panose="020B0604020202020204" pitchFamily="34" charset="0"/>
              </a:rPr>
              <a:t>${...}: Giá trị của một biến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trong</a:t>
            </a:r>
            <a:r>
              <a:rPr lang="en-US">
                <a:latin typeface="Arial" panose="020B0604020202020204" pitchFamily="34" charset="0"/>
                <a:cs typeface="Arial" panose="020B0604020202020204" pitchFamily="34" charset="0"/>
              </a:rPr>
              <a:t> context</a:t>
            </a:r>
            <a:r>
              <a:rPr lang="vi-VN">
                <a:latin typeface="Arial" panose="020B0604020202020204" pitchFamily="34" charset="0"/>
                <a:cs typeface="Arial" panose="020B0604020202020204" pitchFamily="34" charset="0"/>
              </a:rPr>
              <a:t>.</a:t>
            </a:r>
            <a:endParaRPr lang="vi-VN" dirty="0">
              <a:latin typeface="Arial" panose="020B0604020202020204" pitchFamily="34" charset="0"/>
              <a:cs typeface="Arial" panose="020B0604020202020204" pitchFamily="34" charset="0"/>
            </a:endParaRPr>
          </a:p>
          <a:p>
            <a:pPr marL="742950" lvl="1" indent="-285750">
              <a:lnSpc>
                <a:spcPct val="200000"/>
              </a:lnSpc>
              <a:buFont typeface="Wingdings" panose="05000000000000000000" pitchFamily="2" charset="2"/>
              <a:buChar char="Ø"/>
            </a:pPr>
            <a:r>
              <a:rPr lang="vi-VN" dirty="0">
                <a:latin typeface="Arial" panose="020B0604020202020204" pitchFamily="34" charset="0"/>
                <a:cs typeface="Arial" panose="020B0604020202020204" pitchFamily="34" charset="0"/>
              </a:rPr>
              <a:t>*{...}: Giá trị của một biến được chỉ định (</a:t>
            </a:r>
            <a:r>
              <a:rPr lang="en-US" dirty="0" err="1">
                <a:latin typeface="Arial" panose="020B0604020202020204" pitchFamily="34" charset="0"/>
                <a:cs typeface="Arial" panose="020B0604020202020204" pitchFamily="34" charset="0"/>
              </a:rPr>
              <a:t>th:object</a:t>
            </a:r>
            <a:r>
              <a:rPr lang="vi-VN" dirty="0">
                <a:latin typeface="Arial" panose="020B0604020202020204" pitchFamily="34" charset="0"/>
                <a:cs typeface="Arial" panose="020B0604020202020204" pitchFamily="34" charset="0"/>
              </a:rPr>
              <a:t>)</a:t>
            </a:r>
          </a:p>
          <a:p>
            <a:pPr marL="285750" indent="-285750">
              <a:lnSpc>
                <a:spcPct val="200000"/>
              </a:lnSpc>
              <a:buFont typeface="Wingdings" panose="05000000000000000000" pitchFamily="2" charset="2"/>
              <a:buChar char="v"/>
            </a:pPr>
            <a:r>
              <a:rPr lang="vi-VN" dirty="0">
                <a:latin typeface="Arial" panose="020B0604020202020204" pitchFamily="34" charset="0"/>
                <a:cs typeface="Arial" panose="020B0604020202020204" pitchFamily="34" charset="0"/>
              </a:rPr>
              <a:t>Ngoài ra, để lấy thông tin đặc biệt hơn:</a:t>
            </a:r>
          </a:p>
          <a:p>
            <a:pPr marL="742950" lvl="1" indent="-285750">
              <a:lnSpc>
                <a:spcPct val="200000"/>
              </a:lnSpc>
              <a:buFont typeface="Wingdings" panose="05000000000000000000" pitchFamily="2" charset="2"/>
              <a:buChar char="Ø"/>
            </a:pPr>
            <a:r>
              <a:rPr lang="vi-VN" dirty="0">
                <a:latin typeface="Arial" panose="020B0604020202020204" pitchFamily="34" charset="0"/>
                <a:cs typeface="Arial" panose="020B0604020202020204" pitchFamily="34" charset="0"/>
              </a:rPr>
              <a:t>#{...}: Lấy message</a:t>
            </a:r>
          </a:p>
          <a:p>
            <a:pPr marL="742950" lvl="1" indent="-285750">
              <a:lnSpc>
                <a:spcPct val="200000"/>
              </a:lnSpc>
              <a:buFont typeface="Wingdings" panose="05000000000000000000" pitchFamily="2" charset="2"/>
              <a:buChar char="Ø"/>
            </a:pPr>
            <a:r>
              <a:rPr lang="vi-VN" dirty="0">
                <a:latin typeface="Arial" panose="020B0604020202020204" pitchFamily="34" charset="0"/>
                <a:cs typeface="Arial" panose="020B0604020202020204" pitchFamily="34" charset="0"/>
              </a:rPr>
              <a:t>@{...}: Lấy đường dẫn URL dựa theo context của server</a:t>
            </a:r>
          </a:p>
          <a:p>
            <a:pPr marL="742950" lvl="1" indent="-285750">
              <a:lnSpc>
                <a:spcPct val="200000"/>
              </a:lnSpc>
              <a:buFont typeface="Wingdings" panose="05000000000000000000" pitchFamily="2" charset="2"/>
              <a:buChar char="q"/>
            </a:pPr>
            <a:r>
              <a:rPr lang="en-US" dirty="0">
                <a:solidFill>
                  <a:srgbClr val="FF0000"/>
                </a:solidFill>
                <a:latin typeface="Arial" panose="020B0604020202020204" pitchFamily="34" charset="0"/>
                <a:cs typeface="Arial" panose="020B0604020202020204" pitchFamily="34" charset="0"/>
              </a:rPr>
              <a:t>Sau </a:t>
            </a:r>
            <a:r>
              <a:rPr lang="en-US" dirty="0" err="1">
                <a:solidFill>
                  <a:srgbClr val="FF0000"/>
                </a:solidFill>
                <a:latin typeface="Arial" panose="020B0604020202020204" pitchFamily="34" charset="0"/>
                <a:cs typeface="Arial" panose="020B0604020202020204" pitchFamily="34" charset="0"/>
              </a:rPr>
              <a:t>đây</a:t>
            </a:r>
            <a:r>
              <a:rPr lang="en-US" dirty="0">
                <a:solidFill>
                  <a:srgbClr val="FF0000"/>
                </a:solidFill>
                <a:latin typeface="Arial" panose="020B0604020202020204" pitchFamily="34" charset="0"/>
                <a:cs typeface="Arial" panose="020B0604020202020204" pitchFamily="34" charset="0"/>
              </a:rPr>
              <a:t> </a:t>
            </a:r>
            <a:r>
              <a:rPr lang="en-US" dirty="0" err="1">
                <a:solidFill>
                  <a:srgbClr val="FF0000"/>
                </a:solidFill>
                <a:latin typeface="Arial" panose="020B0604020202020204" pitchFamily="34" charset="0"/>
                <a:cs typeface="Arial" panose="020B0604020202020204" pitchFamily="34" charset="0"/>
              </a:rPr>
              <a:t>chúng</a:t>
            </a:r>
            <a:r>
              <a:rPr lang="en-US" dirty="0">
                <a:solidFill>
                  <a:srgbClr val="FF0000"/>
                </a:solidFill>
                <a:latin typeface="Arial" panose="020B0604020202020204" pitchFamily="34" charset="0"/>
                <a:cs typeface="Arial" panose="020B0604020202020204" pitchFamily="34" charset="0"/>
              </a:rPr>
              <a:t> ta </a:t>
            </a:r>
            <a:r>
              <a:rPr lang="en-US" dirty="0" err="1">
                <a:solidFill>
                  <a:srgbClr val="FF0000"/>
                </a:solidFill>
                <a:latin typeface="Arial" panose="020B0604020202020204" pitchFamily="34" charset="0"/>
                <a:cs typeface="Arial" panose="020B0604020202020204" pitchFamily="34" charset="0"/>
              </a:rPr>
              <a:t>sẽ</a:t>
            </a:r>
            <a:r>
              <a:rPr lang="en-US" dirty="0">
                <a:solidFill>
                  <a:srgbClr val="FF0000"/>
                </a:solidFill>
                <a:latin typeface="Arial" panose="020B0604020202020204" pitchFamily="34" charset="0"/>
                <a:cs typeface="Arial" panose="020B0604020202020204" pitchFamily="34" charset="0"/>
              </a:rPr>
              <a:t> </a:t>
            </a:r>
            <a:r>
              <a:rPr lang="en-US" dirty="0" err="1">
                <a:solidFill>
                  <a:srgbClr val="FF0000"/>
                </a:solidFill>
                <a:latin typeface="Arial" panose="020B0604020202020204" pitchFamily="34" charset="0"/>
                <a:cs typeface="Arial" panose="020B0604020202020204" pitchFamily="34" charset="0"/>
              </a:rPr>
              <a:t>đi</a:t>
            </a:r>
            <a:r>
              <a:rPr lang="en-US" dirty="0">
                <a:solidFill>
                  <a:srgbClr val="FF0000"/>
                </a:solidFill>
                <a:latin typeface="Arial" panose="020B0604020202020204" pitchFamily="34" charset="0"/>
                <a:cs typeface="Arial" panose="020B0604020202020204" pitchFamily="34" charset="0"/>
              </a:rPr>
              <a:t> chi </a:t>
            </a:r>
            <a:r>
              <a:rPr lang="en-US" dirty="0" err="1">
                <a:solidFill>
                  <a:srgbClr val="FF0000"/>
                </a:solidFill>
                <a:latin typeface="Arial" panose="020B0604020202020204" pitchFamily="34" charset="0"/>
                <a:cs typeface="Arial" panose="020B0604020202020204" pitchFamily="34" charset="0"/>
              </a:rPr>
              <a:t>tiết</a:t>
            </a:r>
            <a:r>
              <a:rPr lang="en-US" dirty="0">
                <a:solidFill>
                  <a:srgbClr val="FF0000"/>
                </a:solidFill>
                <a:latin typeface="Arial" panose="020B0604020202020204" pitchFamily="34" charset="0"/>
                <a:cs typeface="Arial" panose="020B0604020202020204" pitchFamily="34" charset="0"/>
              </a:rPr>
              <a:t> </a:t>
            </a:r>
            <a:r>
              <a:rPr lang="vi-VN" dirty="0">
                <a:solidFill>
                  <a:srgbClr val="FF0000"/>
                </a:solidFill>
                <a:latin typeface="Arial" panose="020B0604020202020204" pitchFamily="34" charset="0"/>
                <a:cs typeface="Arial" panose="020B0604020202020204" pitchFamily="34" charset="0"/>
              </a:rPr>
              <a:t>từng loại Expression.</a:t>
            </a:r>
            <a:endParaRPr lang="en-US"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54132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3977196" y="168676"/>
            <a:ext cx="3337773" cy="830997"/>
          </a:xfrm>
          <a:prstGeom prst="rect">
            <a:avLst/>
          </a:prstGeom>
          <a:noFill/>
        </p:spPr>
        <p:txBody>
          <a:bodyPr wrap="none" rtlCol="0">
            <a:spAutoFit/>
          </a:bodyPr>
          <a:lstStyle/>
          <a:p>
            <a:r>
              <a:rPr lang="en-US" sz="4800">
                <a:solidFill>
                  <a:srgbClr val="00B050"/>
                </a:solidFill>
                <a:latin typeface="Arial" panose="020B0604020202020204" pitchFamily="34" charset="0"/>
                <a:cs typeface="Arial" panose="020B0604020202020204" pitchFamily="34" charset="0"/>
              </a:rPr>
              <a:t>Spring</a:t>
            </a:r>
            <a:r>
              <a:rPr lang="en-US" sz="4800">
                <a:latin typeface="Arial" panose="020B0604020202020204" pitchFamily="34" charset="0"/>
                <a:cs typeface="Arial" panose="020B0604020202020204" pitchFamily="34" charset="0"/>
              </a:rPr>
              <a:t> </a:t>
            </a:r>
            <a:r>
              <a:rPr lang="en-US" sz="4800">
                <a:solidFill>
                  <a:srgbClr val="00B050"/>
                </a:solidFill>
                <a:latin typeface="Arial" panose="020B0604020202020204" pitchFamily="34" charset="0"/>
                <a:cs typeface="Arial" panose="020B0604020202020204" pitchFamily="34" charset="0"/>
              </a:rPr>
              <a:t>boot</a:t>
            </a:r>
          </a:p>
        </p:txBody>
      </p:sp>
      <p:sp>
        <p:nvSpPr>
          <p:cNvPr id="2" name="TextBox 1">
            <a:extLst>
              <a:ext uri="{FF2B5EF4-FFF2-40B4-BE49-F238E27FC236}">
                <a16:creationId xmlns:a16="http://schemas.microsoft.com/office/drawing/2014/main" id="{69E5A68A-D535-4627-B203-087A7D670C86}"/>
              </a:ext>
            </a:extLst>
          </p:cNvPr>
          <p:cNvSpPr txBox="1"/>
          <p:nvPr/>
        </p:nvSpPr>
        <p:spPr>
          <a:xfrm>
            <a:off x="2272683" y="1713390"/>
            <a:ext cx="8558753" cy="4536563"/>
          </a:xfrm>
          <a:prstGeom prst="rect">
            <a:avLst/>
          </a:prstGeom>
          <a:noFill/>
        </p:spPr>
        <p:txBody>
          <a:bodyPr wrap="none" rtlCol="0">
            <a:spAutoFit/>
          </a:bodyPr>
          <a:lstStyle/>
          <a:p>
            <a:pPr marL="342900" indent="-342900">
              <a:lnSpc>
                <a:spcPct val="300000"/>
              </a:lnSpc>
              <a:buFont typeface="Wingdings" panose="05000000000000000000" pitchFamily="2" charset="2"/>
              <a:buChar char="v"/>
            </a:pPr>
            <a:r>
              <a:rPr lang="en-US" sz="2000">
                <a:latin typeface="Arial" panose="020B0604020202020204" pitchFamily="34" charset="0"/>
                <a:cs typeface="Arial" panose="020B0604020202020204" pitchFamily="34" charset="0"/>
              </a:rPr>
              <a:t>Free</a:t>
            </a:r>
          </a:p>
          <a:p>
            <a:pPr marL="342900" indent="-342900">
              <a:lnSpc>
                <a:spcPct val="300000"/>
              </a:lnSpc>
              <a:buFont typeface="Wingdings" panose="05000000000000000000" pitchFamily="2" charset="2"/>
              <a:buChar char="v"/>
            </a:pPr>
            <a:r>
              <a:rPr lang="en-US" sz="2000" err="1">
                <a:latin typeface="Arial" panose="020B0604020202020204" pitchFamily="34" charset="0"/>
                <a:cs typeface="Arial" panose="020B0604020202020204" pitchFamily="34" charset="0"/>
              </a:rPr>
              <a:t>Một</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phiên</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bản</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nâng</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cấp</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rút</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gọn</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cấu</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hình</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từ</a:t>
            </a:r>
            <a:r>
              <a:rPr lang="en-US" sz="2000">
                <a:latin typeface="Arial" panose="020B0604020202020204" pitchFamily="34" charset="0"/>
                <a:cs typeface="Arial" panose="020B0604020202020204" pitchFamily="34" charset="0"/>
              </a:rPr>
              <a:t> Spring MVC</a:t>
            </a:r>
          </a:p>
          <a:p>
            <a:pPr marL="342900" indent="-342900">
              <a:lnSpc>
                <a:spcPct val="300000"/>
              </a:lnSpc>
              <a:buFont typeface="Wingdings" panose="05000000000000000000" pitchFamily="2" charset="2"/>
              <a:buChar char="v"/>
            </a:pPr>
            <a:r>
              <a:rPr lang="en-US" sz="2000" err="1">
                <a:latin typeface="Arial" panose="020B0604020202020204" pitchFamily="34" charset="0"/>
                <a:cs typeface="Arial" panose="020B0604020202020204" pitchFamily="34" charset="0"/>
              </a:rPr>
              <a:t>Đơn</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giản</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trong</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việc</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cấu</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hình</a:t>
            </a:r>
            <a:endParaRPr lang="en-US" sz="2000">
              <a:latin typeface="Arial" panose="020B0604020202020204" pitchFamily="34" charset="0"/>
              <a:cs typeface="Arial" panose="020B0604020202020204" pitchFamily="34" charset="0"/>
            </a:endParaRPr>
          </a:p>
          <a:p>
            <a:pPr marL="342900" indent="-342900">
              <a:lnSpc>
                <a:spcPct val="300000"/>
              </a:lnSpc>
              <a:buFont typeface="Wingdings" panose="05000000000000000000" pitchFamily="2" charset="2"/>
              <a:buChar char="v"/>
            </a:pPr>
            <a:r>
              <a:rPr lang="en-US" sz="2000">
                <a:latin typeface="Arial" panose="020B0604020202020204" pitchFamily="34" charset="0"/>
                <a:cs typeface="Arial" panose="020B0604020202020204" pitchFamily="34" charset="0"/>
              </a:rPr>
              <a:t>Boot </a:t>
            </a:r>
            <a:r>
              <a:rPr lang="en-US" sz="2000" err="1">
                <a:latin typeface="Arial" panose="020B0604020202020204" pitchFamily="34" charset="0"/>
                <a:cs typeface="Arial" panose="020B0604020202020204" pitchFamily="34" charset="0"/>
              </a:rPr>
              <a:t>nhanh</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trong</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quá</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trình</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tạo</a:t>
            </a:r>
            <a:r>
              <a:rPr lang="en-US" sz="2000">
                <a:latin typeface="Arial" panose="020B0604020202020204" pitchFamily="34" charset="0"/>
                <a:cs typeface="Arial" panose="020B0604020202020204" pitchFamily="34" charset="0"/>
              </a:rPr>
              <a:t> project =&gt; </a:t>
            </a:r>
            <a:r>
              <a:rPr lang="en-US" sz="2000" err="1">
                <a:latin typeface="Arial" panose="020B0604020202020204" pitchFamily="34" charset="0"/>
                <a:cs typeface="Arial" panose="020B0604020202020204" pitchFamily="34" charset="0"/>
              </a:rPr>
              <a:t>tập</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trung</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vào</a:t>
            </a:r>
            <a:r>
              <a:rPr lang="en-US" sz="2000">
                <a:latin typeface="Arial" panose="020B0604020202020204" pitchFamily="34" charset="0"/>
                <a:cs typeface="Arial" panose="020B0604020202020204" pitchFamily="34" charset="0"/>
              </a:rPr>
              <a:t> logic </a:t>
            </a:r>
            <a:r>
              <a:rPr lang="en-US" sz="2000" err="1">
                <a:latin typeface="Arial" panose="020B0604020202020204" pitchFamily="34" charset="0"/>
                <a:cs typeface="Arial" panose="020B0604020202020204" pitchFamily="34" charset="0"/>
              </a:rPr>
              <a:t>nghiệp</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vụ</a:t>
            </a:r>
            <a:endParaRPr lang="en-US" sz="2000">
              <a:latin typeface="Arial" panose="020B0604020202020204" pitchFamily="34" charset="0"/>
              <a:cs typeface="Arial" panose="020B0604020202020204" pitchFamily="34" charset="0"/>
            </a:endParaRPr>
          </a:p>
          <a:p>
            <a:pPr marL="342900" indent="-342900">
              <a:lnSpc>
                <a:spcPct val="300000"/>
              </a:lnSpc>
              <a:buFont typeface="Wingdings" panose="05000000000000000000" pitchFamily="2" charset="2"/>
              <a:buChar char="v"/>
            </a:pPr>
            <a:r>
              <a:rPr lang="en-US" sz="2000" err="1">
                <a:latin typeface="Arial" panose="020B0604020202020204" pitchFamily="34" charset="0"/>
                <a:cs typeface="Arial" panose="020B0604020202020204" pitchFamily="34" charset="0"/>
              </a:rPr>
              <a:t>Cơ</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sở</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phát</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triển</a:t>
            </a:r>
            <a:r>
              <a:rPr lang="en-US" sz="2000">
                <a:latin typeface="Arial" panose="020B0604020202020204" pitchFamily="34" charset="0"/>
                <a:cs typeface="Arial" panose="020B0604020202020204" pitchFamily="34" charset="0"/>
              </a:rPr>
              <a:t> spring cloud - microservice</a:t>
            </a:r>
          </a:p>
        </p:txBody>
      </p:sp>
    </p:spTree>
    <p:extLst>
      <p:ext uri="{BB962C8B-B14F-4D97-AF65-F5344CB8AC3E}">
        <p14:creationId xmlns:p14="http://schemas.microsoft.com/office/powerpoint/2010/main" val="27210400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2814492" y="0"/>
            <a:ext cx="6734921" cy="707886"/>
          </a:xfrm>
          <a:prstGeom prst="rect">
            <a:avLst/>
          </a:prstGeom>
          <a:noFill/>
        </p:spPr>
        <p:txBody>
          <a:bodyPr wrap="none" rtlCol="0">
            <a:spAutoFit/>
          </a:bodyPr>
          <a:lstStyle/>
          <a:p>
            <a:r>
              <a:rPr lang="en-US" sz="4000" i="0">
                <a:solidFill>
                  <a:srgbClr val="00B050"/>
                </a:solidFill>
                <a:effectLst/>
                <a:latin typeface="Arial" panose="020B0604020202020204" pitchFamily="34" charset="0"/>
                <a:cs typeface="Arial" panose="020B0604020202020204" pitchFamily="34" charset="0"/>
              </a:rPr>
              <a:t>${...} - Variables Expressions</a:t>
            </a:r>
          </a:p>
        </p:txBody>
      </p:sp>
      <p:sp>
        <p:nvSpPr>
          <p:cNvPr id="3" name="TextBox 2">
            <a:extLst>
              <a:ext uri="{FF2B5EF4-FFF2-40B4-BE49-F238E27FC236}">
                <a16:creationId xmlns:a16="http://schemas.microsoft.com/office/drawing/2014/main" id="{6B1E9EBE-2DC4-4AA1-9A62-94ACE386C632}"/>
              </a:ext>
            </a:extLst>
          </p:cNvPr>
          <p:cNvSpPr txBox="1"/>
          <p:nvPr/>
        </p:nvSpPr>
        <p:spPr>
          <a:xfrm>
            <a:off x="1231887" y="1934267"/>
            <a:ext cx="10619800" cy="3330399"/>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Trên Controller bạn đưa vào một số giá trị:</a:t>
            </a:r>
          </a:p>
          <a:p>
            <a:pPr marL="742950" lvl="1" indent="-285750">
              <a:lnSpc>
                <a:spcPct val="200000"/>
              </a:lnSpc>
              <a:buFont typeface="Wingdings" panose="05000000000000000000" pitchFamily="2" charset="2"/>
              <a:buChar char="Ø"/>
            </a:pPr>
            <a:r>
              <a:rPr lang="vi-VN">
                <a:latin typeface="Arial" panose="020B0604020202020204" pitchFamily="34" charset="0"/>
                <a:cs typeface="Arial" panose="020B0604020202020204" pitchFamily="34" charset="0"/>
              </a:rPr>
              <a:t>model.addAttribute("today", "Monday");</a:t>
            </a:r>
            <a:endParaRPr lang="en-US">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v"/>
            </a:pPr>
            <a:r>
              <a:rPr lang="en-US">
                <a:latin typeface="Arial" panose="020B0604020202020204" pitchFamily="34" charset="0"/>
                <a:cs typeface="Arial" panose="020B0604020202020204" pitchFamily="34" charset="0"/>
              </a:rPr>
              <a:t>Để lấy giá trị của biến today, tôi sử dụng ${...}</a:t>
            </a:r>
          </a:p>
          <a:p>
            <a:pPr marL="742950" lvl="1" indent="-285750">
              <a:lnSpc>
                <a:spcPct val="200000"/>
              </a:lnSpc>
              <a:buFont typeface="Wingdings" panose="05000000000000000000" pitchFamily="2" charset="2"/>
              <a:buChar char="Ø"/>
            </a:pPr>
            <a:r>
              <a:rPr lang="en-US">
                <a:latin typeface="Arial" panose="020B0604020202020204" pitchFamily="34" charset="0"/>
                <a:cs typeface="Arial" panose="020B0604020202020204" pitchFamily="34" charset="0"/>
              </a:rPr>
              <a:t>&lt;p&gt;Today is: &lt;span th:text="${today}"&gt;&lt;/span&gt;&lt;/p&gt;</a:t>
            </a: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Đoạn expression trên tương đương với:</a:t>
            </a:r>
          </a:p>
          <a:p>
            <a:pPr marL="742950" lvl="1" indent="-285750">
              <a:lnSpc>
                <a:spcPct val="200000"/>
              </a:lnSpc>
              <a:buFont typeface="Wingdings" panose="05000000000000000000" pitchFamily="2" charset="2"/>
              <a:buChar char="Ø"/>
            </a:pPr>
            <a:r>
              <a:rPr lang="vi-VN">
                <a:latin typeface="Arial" panose="020B0604020202020204" pitchFamily="34" charset="0"/>
                <a:cs typeface="Arial" panose="020B0604020202020204" pitchFamily="34" charset="0"/>
              </a:rPr>
              <a:t>ctx.getVariable("today");</a:t>
            </a:r>
            <a:r>
              <a:rPr lang="en-US">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30775711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4630695" y="71374"/>
            <a:ext cx="2579552"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Thymeleaf</a:t>
            </a:r>
          </a:p>
        </p:txBody>
      </p:sp>
      <p:sp>
        <p:nvSpPr>
          <p:cNvPr id="3" name="TextBox 2">
            <a:extLst>
              <a:ext uri="{FF2B5EF4-FFF2-40B4-BE49-F238E27FC236}">
                <a16:creationId xmlns:a16="http://schemas.microsoft.com/office/drawing/2014/main" id="{6B1E9EBE-2DC4-4AA1-9A62-94ACE386C632}"/>
              </a:ext>
            </a:extLst>
          </p:cNvPr>
          <p:cNvSpPr txBox="1"/>
          <p:nvPr/>
        </p:nvSpPr>
        <p:spPr>
          <a:xfrm>
            <a:off x="1196376" y="2040799"/>
            <a:ext cx="10619800" cy="2782365"/>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en-US" b="1" i="1">
                <a:latin typeface="Arial" panose="020B0604020202020204" pitchFamily="34" charset="0"/>
                <a:cs typeface="Arial" panose="020B0604020202020204" pitchFamily="34" charset="0"/>
              </a:rPr>
              <a:t>Thymeleaf</a:t>
            </a:r>
            <a:r>
              <a:rPr lang="en-US">
                <a:latin typeface="Arial" panose="020B0604020202020204" pitchFamily="34" charset="0"/>
                <a:cs typeface="Arial" panose="020B0604020202020204" pitchFamily="34" charset="0"/>
              </a:rPr>
              <a:t> là một </a:t>
            </a:r>
            <a:r>
              <a:rPr lang="en-US" b="1" i="1">
                <a:latin typeface="Arial" panose="020B0604020202020204" pitchFamily="34" charset="0"/>
                <a:cs typeface="Arial" panose="020B0604020202020204" pitchFamily="34" charset="0"/>
              </a:rPr>
              <a:t>Java Template Engine</a:t>
            </a:r>
            <a:r>
              <a:rPr lang="en-US">
                <a:latin typeface="Arial" panose="020B0604020202020204" pitchFamily="34" charset="0"/>
                <a:cs typeface="Arial" panose="020B0604020202020204" pitchFamily="34" charset="0"/>
              </a:rPr>
              <a:t>. Có nhiệm vụ xử lý và </a:t>
            </a:r>
            <a:r>
              <a:rPr lang="en-US" b="1" i="1">
                <a:latin typeface="Arial" panose="020B0604020202020204" pitchFamily="34" charset="0"/>
                <a:cs typeface="Arial" panose="020B0604020202020204" pitchFamily="34" charset="0"/>
              </a:rPr>
              <a:t>generate</a:t>
            </a:r>
            <a:r>
              <a:rPr lang="en-US">
                <a:latin typeface="Arial" panose="020B0604020202020204" pitchFamily="34" charset="0"/>
                <a:cs typeface="Arial" panose="020B0604020202020204" pitchFamily="34" charset="0"/>
              </a:rPr>
              <a:t> ra các file HTML, XML,... </a:t>
            </a:r>
          </a:p>
          <a:p>
            <a:pPr marL="285750" indent="-285750">
              <a:lnSpc>
                <a:spcPct val="200000"/>
              </a:lnSpc>
              <a:buFont typeface="Wingdings" panose="05000000000000000000" pitchFamily="2" charset="2"/>
              <a:buChar char="v"/>
            </a:pPr>
            <a:r>
              <a:rPr lang="en-US">
                <a:latin typeface="Arial" panose="020B0604020202020204" pitchFamily="34" charset="0"/>
                <a:cs typeface="Arial" panose="020B0604020202020204" pitchFamily="34" charset="0"/>
              </a:rPr>
              <a:t>Các file </a:t>
            </a:r>
            <a:r>
              <a:rPr lang="en-US" b="1" i="1">
                <a:latin typeface="Arial" panose="020B0604020202020204" pitchFamily="34" charset="0"/>
                <a:cs typeface="Arial" panose="020B0604020202020204" pitchFamily="34" charset="0"/>
              </a:rPr>
              <a:t>HMTL</a:t>
            </a:r>
            <a:r>
              <a:rPr lang="en-US">
                <a:latin typeface="Arial" panose="020B0604020202020204" pitchFamily="34" charset="0"/>
                <a:cs typeface="Arial" panose="020B0604020202020204" pitchFamily="34" charset="0"/>
              </a:rPr>
              <a:t> do </a:t>
            </a:r>
            <a:r>
              <a:rPr lang="en-US" b="1" i="1">
                <a:latin typeface="Arial" panose="020B0604020202020204" pitchFamily="34" charset="0"/>
                <a:cs typeface="Arial" panose="020B0604020202020204" pitchFamily="34" charset="0"/>
              </a:rPr>
              <a:t>Thymeleaf</a:t>
            </a:r>
            <a:r>
              <a:rPr lang="en-US">
                <a:latin typeface="Arial" panose="020B0604020202020204" pitchFamily="34" charset="0"/>
                <a:cs typeface="Arial" panose="020B0604020202020204" pitchFamily="34" charset="0"/>
              </a:rPr>
              <a:t> tạo ra là nhờ kết hợp dữ liệu và template + quy tắc để sinh ra một file </a:t>
            </a:r>
            <a:r>
              <a:rPr lang="en-US" b="1" i="1">
                <a:latin typeface="Arial" panose="020B0604020202020204" pitchFamily="34" charset="0"/>
                <a:cs typeface="Arial" panose="020B0604020202020204" pitchFamily="34" charset="0"/>
              </a:rPr>
              <a:t>HTML</a:t>
            </a:r>
            <a:r>
              <a:rPr lang="en-US">
                <a:latin typeface="Arial" panose="020B0604020202020204" pitchFamily="34" charset="0"/>
                <a:cs typeface="Arial" panose="020B0604020202020204" pitchFamily="34" charset="0"/>
              </a:rPr>
              <a:t> chứa đầy đủ thông tin.</a:t>
            </a:r>
          </a:p>
          <a:p>
            <a:pPr marL="285750" indent="-285750">
              <a:lnSpc>
                <a:spcPct val="200000"/>
              </a:lnSpc>
              <a:buFont typeface="Wingdings" panose="05000000000000000000" pitchFamily="2" charset="2"/>
              <a:buChar char="v"/>
            </a:pPr>
            <a:r>
              <a:rPr lang="vi-VN" b="0" i="0">
                <a:solidFill>
                  <a:srgbClr val="495057"/>
                </a:solidFill>
                <a:effectLst/>
                <a:latin typeface="Source Sans Pro" panose="020B0503030403020204" pitchFamily="34" charset="0"/>
              </a:rPr>
              <a:t>Việc của bạn là cung cấp dữ liệu và quy định </a:t>
            </a:r>
            <a:r>
              <a:rPr lang="vi-VN" b="1" i="0">
                <a:solidFill>
                  <a:srgbClr val="495057"/>
                </a:solidFill>
                <a:effectLst/>
                <a:latin typeface="Source Sans Pro" panose="020B0503030403020204" pitchFamily="34" charset="0"/>
              </a:rPr>
              <a:t>template</a:t>
            </a:r>
            <a:r>
              <a:rPr lang="vi-VN" b="0" i="0">
                <a:solidFill>
                  <a:srgbClr val="495057"/>
                </a:solidFill>
                <a:effectLst/>
                <a:latin typeface="Source Sans Pro" panose="020B0503030403020204" pitchFamily="34" charset="0"/>
              </a:rPr>
              <a:t> như nào, còn việc dùng các thông tin đó để render ra HTML sẽ do </a:t>
            </a:r>
            <a:r>
              <a:rPr lang="vi-VN" b="1" i="0">
                <a:solidFill>
                  <a:srgbClr val="495057"/>
                </a:solidFill>
                <a:effectLst/>
                <a:latin typeface="Source Sans Pro" panose="020B0503030403020204" pitchFamily="34" charset="0"/>
              </a:rPr>
              <a:t>Thymeleaf</a:t>
            </a:r>
            <a:r>
              <a:rPr lang="vi-VN" b="0" i="0">
                <a:solidFill>
                  <a:srgbClr val="495057"/>
                </a:solidFill>
                <a:effectLst/>
                <a:latin typeface="Source Sans Pro" panose="020B0503030403020204" pitchFamily="34" charset="0"/>
              </a:rPr>
              <a:t> giải quyết.</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1263537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2816334" y="62496"/>
            <a:ext cx="8057014"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Các khái annotation khác cần nắm</a:t>
            </a:r>
          </a:p>
        </p:txBody>
      </p:sp>
      <p:sp>
        <p:nvSpPr>
          <p:cNvPr id="3" name="TextBox 2">
            <a:extLst>
              <a:ext uri="{FF2B5EF4-FFF2-40B4-BE49-F238E27FC236}">
                <a16:creationId xmlns:a16="http://schemas.microsoft.com/office/drawing/2014/main" id="{6B1E9EBE-2DC4-4AA1-9A62-94ACE386C632}"/>
              </a:ext>
            </a:extLst>
          </p:cNvPr>
          <p:cNvSpPr txBox="1"/>
          <p:nvPr/>
        </p:nvSpPr>
        <p:spPr>
          <a:xfrm>
            <a:off x="1196376" y="2040799"/>
            <a:ext cx="10619800" cy="1668405"/>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en-US" b="1" i="0">
                <a:solidFill>
                  <a:srgbClr val="495057"/>
                </a:solidFill>
                <a:effectLst/>
                <a:latin typeface="Source Sans Pro" panose="020B0503030403020204" pitchFamily="34" charset="0"/>
              </a:rPr>
              <a:t>@RequestMapping + @PostMapping + @ModelAttribute + @RequestParam</a:t>
            </a:r>
          </a:p>
          <a:p>
            <a:pPr marL="285750" indent="-285750">
              <a:lnSpc>
                <a:spcPct val="200000"/>
              </a:lnSpc>
              <a:buFont typeface="Wingdings" panose="05000000000000000000" pitchFamily="2" charset="2"/>
              <a:buChar char="v"/>
            </a:pPr>
            <a:r>
              <a:rPr lang="en-US">
                <a:latin typeface="Arial" panose="020B0604020202020204" pitchFamily="34" charset="0"/>
                <a:cs typeface="Arial" panose="020B0604020202020204" pitchFamily="34" charset="0"/>
              </a:rPr>
              <a:t>Đây là những annotation quan trọng</a:t>
            </a:r>
          </a:p>
          <a:p>
            <a:pPr marL="742950" lvl="1" indent="-285750">
              <a:lnSpc>
                <a:spcPct val="200000"/>
              </a:lnSpc>
              <a:buFont typeface="Wingdings" panose="05000000000000000000" pitchFamily="2" charset="2"/>
              <a:buChar char="q"/>
            </a:pPr>
            <a:r>
              <a:rPr lang="en-US">
                <a:solidFill>
                  <a:srgbClr val="FF0000"/>
                </a:solidFill>
                <a:latin typeface="Arial" panose="020B0604020202020204" pitchFamily="34" charset="0"/>
                <a:cs typeface="Arial" panose="020B0604020202020204" pitchFamily="34" charset="0"/>
              </a:rPr>
              <a:t>Mọi người cần nắm chắc phần này</a:t>
            </a:r>
          </a:p>
        </p:txBody>
      </p:sp>
    </p:spTree>
    <p:extLst>
      <p:ext uri="{BB962C8B-B14F-4D97-AF65-F5344CB8AC3E}">
        <p14:creationId xmlns:p14="http://schemas.microsoft.com/office/powerpoint/2010/main" val="175121614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4891183" y="0"/>
            <a:ext cx="2409634"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Hibernate</a:t>
            </a:r>
          </a:p>
        </p:txBody>
      </p:sp>
      <p:sp>
        <p:nvSpPr>
          <p:cNvPr id="3" name="TextBox 2">
            <a:extLst>
              <a:ext uri="{FF2B5EF4-FFF2-40B4-BE49-F238E27FC236}">
                <a16:creationId xmlns:a16="http://schemas.microsoft.com/office/drawing/2014/main" id="{6B1E9EBE-2DC4-4AA1-9A62-94ACE386C632}"/>
              </a:ext>
            </a:extLst>
          </p:cNvPr>
          <p:cNvSpPr txBox="1"/>
          <p:nvPr/>
        </p:nvSpPr>
        <p:spPr>
          <a:xfrm>
            <a:off x="1427195" y="1005694"/>
            <a:ext cx="10619800" cy="4992392"/>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b="1" i="1" dirty="0">
                <a:latin typeface="Arial" panose="020B0604020202020204" pitchFamily="34" charset="0"/>
                <a:cs typeface="Arial" panose="020B0604020202020204" pitchFamily="34" charset="0"/>
              </a:rPr>
              <a:t>Hibernate</a:t>
            </a:r>
            <a:r>
              <a:rPr lang="vi-VN" dirty="0">
                <a:latin typeface="Arial" panose="020B0604020202020204" pitchFamily="34" charset="0"/>
                <a:cs typeface="Arial" panose="020B0604020202020204" pitchFamily="34" charset="0"/>
              </a:rPr>
              <a:t> là </a:t>
            </a:r>
            <a:r>
              <a:rPr lang="vi-VN" b="1" i="1" dirty="0">
                <a:latin typeface="Arial" panose="020B0604020202020204" pitchFamily="34" charset="0"/>
                <a:cs typeface="Arial" panose="020B0604020202020204" pitchFamily="34" charset="0"/>
              </a:rPr>
              <a:t>framework</a:t>
            </a:r>
            <a:r>
              <a:rPr lang="vi-VN" dirty="0">
                <a:latin typeface="Arial" panose="020B0604020202020204" pitchFamily="34" charset="0"/>
                <a:cs typeface="Arial" panose="020B0604020202020204" pitchFamily="34" charset="0"/>
              </a:rPr>
              <a:t> được sử dụng nhiều nhất hiện nay để giúp lập trình viên </a:t>
            </a:r>
            <a:r>
              <a:rPr lang="vi-VN" b="1" i="1" dirty="0">
                <a:latin typeface="Arial" panose="020B0604020202020204" pitchFamily="34" charset="0"/>
                <a:cs typeface="Arial" panose="020B0604020202020204" pitchFamily="34" charset="0"/>
              </a:rPr>
              <a:t>Java</a:t>
            </a:r>
            <a:r>
              <a:rPr lang="vi-VN" dirty="0">
                <a:latin typeface="Arial" panose="020B0604020202020204" pitchFamily="34" charset="0"/>
                <a:cs typeface="Arial" panose="020B0604020202020204" pitchFamily="34" charset="0"/>
              </a:rPr>
              <a:t> có thể map các class (</a:t>
            </a:r>
            <a:r>
              <a:rPr lang="vi-VN" b="1" i="1" dirty="0">
                <a:latin typeface="Arial" panose="020B0604020202020204" pitchFamily="34" charset="0"/>
                <a:cs typeface="Arial" panose="020B0604020202020204" pitchFamily="34" charset="0"/>
              </a:rPr>
              <a:t>Pojo</a:t>
            </a:r>
            <a:r>
              <a:rPr lang="vi-VN" dirty="0">
                <a:latin typeface="Arial" panose="020B0604020202020204" pitchFamily="34" charset="0"/>
                <a:cs typeface="Arial" panose="020B0604020202020204" pitchFamily="34" charset="0"/>
              </a:rPr>
              <a:t>) với một cơ sở dữ liệu bất kỳ.</a:t>
            </a: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Trước khi </a:t>
            </a:r>
            <a:r>
              <a:rPr lang="vi-VN" b="1" i="1">
                <a:latin typeface="Arial" panose="020B0604020202020204" pitchFamily="34" charset="0"/>
                <a:cs typeface="Arial" panose="020B0604020202020204" pitchFamily="34" charset="0"/>
              </a:rPr>
              <a:t>Hibernate</a:t>
            </a:r>
            <a:r>
              <a:rPr lang="vi-VN">
                <a:latin typeface="Arial" panose="020B0604020202020204" pitchFamily="34" charset="0"/>
                <a:cs typeface="Arial" panose="020B0604020202020204" pitchFamily="34" charset="0"/>
              </a:rPr>
              <a:t> ra đời, chúng ta thường thao tác với cơ sở dữ liệu thông qua </a:t>
            </a:r>
            <a:r>
              <a:rPr lang="vi-VN" b="1" i="1">
                <a:latin typeface="Arial" panose="020B0604020202020204" pitchFamily="34" charset="0"/>
                <a:cs typeface="Arial" panose="020B0604020202020204" pitchFamily="34" charset="0"/>
              </a:rPr>
              <a:t>JDBC</a:t>
            </a:r>
            <a:r>
              <a:rPr lang="vi-VN">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Theo thời gian, </a:t>
            </a:r>
            <a:r>
              <a:rPr lang="vi-VN" b="1" i="1" dirty="0">
                <a:latin typeface="Arial" panose="020B0604020202020204" pitchFamily="34" charset="0"/>
                <a:cs typeface="Arial" panose="020B0604020202020204" pitchFamily="34" charset="0"/>
              </a:rPr>
              <a:t>JDBC</a:t>
            </a:r>
            <a:r>
              <a:rPr lang="vi-VN" dirty="0">
                <a:latin typeface="Arial" panose="020B0604020202020204" pitchFamily="34" charset="0"/>
                <a:cs typeface="Arial" panose="020B0604020202020204" pitchFamily="34" charset="0"/>
              </a:rPr>
              <a:t> bộc lộ nhiều điểm yếu như:</a:t>
            </a:r>
          </a:p>
          <a:p>
            <a:pPr marL="742950" lvl="1" indent="-285750">
              <a:lnSpc>
                <a:spcPct val="200000"/>
              </a:lnSpc>
              <a:buFont typeface="Arial" panose="020B0604020202020204" pitchFamily="34" charset="0"/>
              <a:buChar char="•"/>
            </a:pPr>
            <a:r>
              <a:rPr lang="vi-VN" dirty="0">
                <a:latin typeface="Arial" panose="020B0604020202020204" pitchFamily="34" charset="0"/>
                <a:cs typeface="Arial" panose="020B0604020202020204" pitchFamily="34" charset="0"/>
              </a:rPr>
              <a:t>Có nhiều code thừa mà chỉ phục vụ mục đích là lấy dữ liệu.</a:t>
            </a:r>
          </a:p>
          <a:p>
            <a:pPr marL="742950" lvl="1" indent="-285750">
              <a:lnSpc>
                <a:spcPct val="200000"/>
              </a:lnSpc>
              <a:buFont typeface="Arial" panose="020B0604020202020204" pitchFamily="34" charset="0"/>
              <a:buChar char="•"/>
            </a:pPr>
            <a:r>
              <a:rPr lang="vi-VN" dirty="0">
                <a:latin typeface="Arial" panose="020B0604020202020204" pitchFamily="34" charset="0"/>
                <a:cs typeface="Arial" panose="020B0604020202020204" pitchFamily="34" charset="0"/>
              </a:rPr>
              <a:t>Mất nhiều thời gian map dữ liệu vào </a:t>
            </a:r>
            <a:r>
              <a:rPr lang="vi-VN" b="1" i="1" dirty="0">
                <a:latin typeface="Arial" panose="020B0604020202020204" pitchFamily="34" charset="0"/>
                <a:cs typeface="Arial" panose="020B0604020202020204" pitchFamily="34" charset="0"/>
              </a:rPr>
              <a:t>object</a:t>
            </a:r>
            <a:r>
              <a:rPr lang="vi-VN" dirty="0">
                <a:latin typeface="Arial" panose="020B0604020202020204" pitchFamily="34" charset="0"/>
                <a:cs typeface="Arial" panose="020B0604020202020204" pitchFamily="34" charset="0"/>
              </a:rPr>
              <a:t> Java.</a:t>
            </a:r>
          </a:p>
          <a:p>
            <a:pPr marL="742950" lvl="1" indent="-285750">
              <a:lnSpc>
                <a:spcPct val="200000"/>
              </a:lnSpc>
              <a:buFont typeface="Arial" panose="020B0604020202020204" pitchFamily="34" charset="0"/>
              <a:buChar char="•"/>
            </a:pPr>
            <a:r>
              <a:rPr lang="vi-VN" dirty="0">
                <a:latin typeface="Arial" panose="020B0604020202020204" pitchFamily="34" charset="0"/>
                <a:cs typeface="Arial" panose="020B0604020202020204" pitchFamily="34" charset="0"/>
              </a:rPr>
              <a:t>Sẽ tốn nhiều công sức khi hệ thống thay đổi </a:t>
            </a:r>
            <a:r>
              <a:rPr lang="vi-VN" b="1" i="1" dirty="0">
                <a:latin typeface="Arial" panose="020B0604020202020204" pitchFamily="34" charset="0"/>
                <a:cs typeface="Arial" panose="020B0604020202020204" pitchFamily="34" charset="0"/>
              </a:rPr>
              <a:t>CSDL</a:t>
            </a:r>
            <a:r>
              <a:rPr lang="vi-VN" dirty="0">
                <a:latin typeface="Arial" panose="020B0604020202020204" pitchFamily="34" charset="0"/>
                <a:cs typeface="Arial" panose="020B0604020202020204" pitchFamily="34" charset="0"/>
              </a:rPr>
              <a:t> (yêu cầu jdbc mới, code mới)</a:t>
            </a:r>
          </a:p>
          <a:p>
            <a:pPr marL="742950" lvl="1" indent="-285750">
              <a:lnSpc>
                <a:spcPct val="200000"/>
              </a:lnSpc>
              <a:buFont typeface="Arial" panose="020B0604020202020204" pitchFamily="34" charset="0"/>
              <a:buChar char="•"/>
            </a:pPr>
            <a:r>
              <a:rPr lang="vi-VN" dirty="0">
                <a:latin typeface="Arial" panose="020B0604020202020204" pitchFamily="34" charset="0"/>
                <a:cs typeface="Arial" panose="020B0604020202020204" pitchFamily="34" charset="0"/>
              </a:rPr>
              <a:t>Giao tiếp giữa các bảng thường khó, thiếu tính </a:t>
            </a:r>
            <a:r>
              <a:rPr lang="vi-VN" b="1" i="1" dirty="0">
                <a:latin typeface="Arial" panose="020B0604020202020204" pitchFamily="34" charset="0"/>
                <a:cs typeface="Arial" panose="020B0604020202020204" pitchFamily="34" charset="0"/>
              </a:rPr>
              <a:t>OOP</a:t>
            </a:r>
            <a:r>
              <a:rPr lang="vi-VN" dirty="0">
                <a:latin typeface="Arial" panose="020B0604020202020204" pitchFamily="34" charset="0"/>
                <a:cs typeface="Arial" panose="020B0604020202020204" pitchFamily="34" charset="0"/>
              </a:rPr>
              <a:t> trong đó.</a:t>
            </a:r>
          </a:p>
          <a:p>
            <a:pPr marL="285750" indent="-285750">
              <a:lnSpc>
                <a:spcPct val="200000"/>
              </a:lnSpc>
              <a:buFont typeface="Wingdings" panose="05000000000000000000" pitchFamily="2" charset="2"/>
              <a:buChar char="Ø"/>
            </a:pPr>
            <a:r>
              <a:rPr lang="vi-VN" dirty="0">
                <a:solidFill>
                  <a:srgbClr val="00B050"/>
                </a:solidFill>
                <a:latin typeface="Arial" panose="020B0604020202020204" pitchFamily="34" charset="0"/>
                <a:cs typeface="Arial" panose="020B0604020202020204" pitchFamily="34" charset="0"/>
              </a:rPr>
              <a:t>Từ đây, để giảm tải gánh nặng cho dev khi thao tác với database. </a:t>
            </a:r>
            <a:r>
              <a:rPr lang="vi-VN" b="1" i="1" dirty="0">
                <a:solidFill>
                  <a:srgbClr val="00B050"/>
                </a:solidFill>
                <a:latin typeface="Arial" panose="020B0604020202020204" pitchFamily="34" charset="0"/>
                <a:cs typeface="Arial" panose="020B0604020202020204" pitchFamily="34" charset="0"/>
              </a:rPr>
              <a:t>Hibernate</a:t>
            </a:r>
            <a:r>
              <a:rPr lang="vi-VN" dirty="0">
                <a:solidFill>
                  <a:srgbClr val="00B050"/>
                </a:solidFill>
                <a:latin typeface="Arial" panose="020B0604020202020204" pitchFamily="34" charset="0"/>
                <a:cs typeface="Arial" panose="020B0604020202020204" pitchFamily="34" charset="0"/>
              </a:rPr>
              <a:t> ra đời!</a:t>
            </a:r>
            <a:endParaRPr lang="en-US" dirty="0">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975252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4891183" y="0"/>
            <a:ext cx="2409634"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Hibernate</a:t>
            </a:r>
          </a:p>
        </p:txBody>
      </p:sp>
      <p:sp>
        <p:nvSpPr>
          <p:cNvPr id="3" name="TextBox 2">
            <a:extLst>
              <a:ext uri="{FF2B5EF4-FFF2-40B4-BE49-F238E27FC236}">
                <a16:creationId xmlns:a16="http://schemas.microsoft.com/office/drawing/2014/main" id="{6B1E9EBE-2DC4-4AA1-9A62-94ACE386C632}"/>
              </a:ext>
            </a:extLst>
          </p:cNvPr>
          <p:cNvSpPr txBox="1"/>
          <p:nvPr/>
        </p:nvSpPr>
        <p:spPr>
          <a:xfrm>
            <a:off x="2221061" y="2317798"/>
            <a:ext cx="7749878" cy="2222403"/>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b="1" i="1" dirty="0">
                <a:latin typeface="Arial" panose="020B0604020202020204" pitchFamily="34" charset="0"/>
                <a:cs typeface="Arial" panose="020B0604020202020204" pitchFamily="34" charset="0"/>
              </a:rPr>
              <a:t>Hibernate</a:t>
            </a:r>
            <a:r>
              <a:rPr lang="vi-VN" dirty="0">
                <a:latin typeface="Arial" panose="020B0604020202020204" pitchFamily="34" charset="0"/>
                <a:cs typeface="Arial" panose="020B0604020202020204" pitchFamily="34" charset="0"/>
              </a:rPr>
              <a:t> là một thư viện ORM (</a:t>
            </a:r>
            <a:r>
              <a:rPr lang="vi-VN" b="1" i="1" dirty="0">
                <a:latin typeface="Arial" panose="020B0604020202020204" pitchFamily="34" charset="0"/>
                <a:cs typeface="Arial" panose="020B0604020202020204" pitchFamily="34" charset="0"/>
              </a:rPr>
              <a:t>Object Relational Mapping</a:t>
            </a:r>
            <a:r>
              <a:rPr lang="vi-VN" dirty="0">
                <a:latin typeface="Arial" panose="020B0604020202020204" pitchFamily="34" charset="0"/>
                <a:cs typeface="Arial" panose="020B0604020202020204" pitchFamily="34" charset="0"/>
              </a:rPr>
              <a:t>) mã nguồn mở giúp lập trình viên viết ứng dụng Java có thể map các objects (pojo) với hệ quản trị cơ sở dữ liệu quan hệ, và hỗ trợ thực hiện các khái niệm lập trình hướng đối tượng với cớ dữ liệu quan hệ.</a:t>
            </a:r>
          </a:p>
        </p:txBody>
      </p:sp>
    </p:spTree>
    <p:extLst>
      <p:ext uri="{BB962C8B-B14F-4D97-AF65-F5344CB8AC3E}">
        <p14:creationId xmlns:p14="http://schemas.microsoft.com/office/powerpoint/2010/main" val="261763197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4891183" y="0"/>
            <a:ext cx="2409634"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Hibernate</a:t>
            </a:r>
          </a:p>
        </p:txBody>
      </p:sp>
      <p:pic>
        <p:nvPicPr>
          <p:cNvPr id="1026" name="Picture 2" descr="image">
            <a:extLst>
              <a:ext uri="{FF2B5EF4-FFF2-40B4-BE49-F238E27FC236}">
                <a16:creationId xmlns:a16="http://schemas.microsoft.com/office/drawing/2014/main" id="{E8A98540-7EAC-C420-0070-2ECF259F05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082" y="1626813"/>
            <a:ext cx="6609135" cy="425403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98402ED-159F-8F6E-C08F-016CC1899B38}"/>
              </a:ext>
            </a:extLst>
          </p:cNvPr>
          <p:cNvSpPr txBox="1"/>
          <p:nvPr/>
        </p:nvSpPr>
        <p:spPr>
          <a:xfrm>
            <a:off x="7300817" y="2760994"/>
            <a:ext cx="4661926" cy="1985672"/>
          </a:xfrm>
          <a:prstGeom prst="rect">
            <a:avLst/>
          </a:prstGeom>
          <a:noFill/>
        </p:spPr>
        <p:txBody>
          <a:bodyPr wrap="square">
            <a:spAutoFit/>
          </a:bodyPr>
          <a:lstStyle/>
          <a:p>
            <a:pPr marL="285750" indent="-285750">
              <a:lnSpc>
                <a:spcPct val="200000"/>
              </a:lnSpc>
              <a:buFont typeface="Wingdings" panose="05000000000000000000" pitchFamily="2" charset="2"/>
              <a:buChar char="v"/>
            </a:pPr>
            <a:r>
              <a:rPr lang="vi-VN" sz="1600" dirty="0">
                <a:latin typeface="Arial" panose="020B0604020202020204" pitchFamily="34" charset="0"/>
                <a:cs typeface="Arial" panose="020B0604020202020204" pitchFamily="34" charset="0"/>
              </a:rPr>
              <a:t>Hiểu ngắn gọn thì </a:t>
            </a:r>
            <a:r>
              <a:rPr lang="vi-VN" sz="1600" b="1" i="1" dirty="0">
                <a:latin typeface="Arial" panose="020B0604020202020204" pitchFamily="34" charset="0"/>
                <a:cs typeface="Arial" panose="020B0604020202020204" pitchFamily="34" charset="0"/>
              </a:rPr>
              <a:t>Hibernate</a:t>
            </a:r>
            <a:r>
              <a:rPr lang="vi-VN" sz="1600" dirty="0">
                <a:latin typeface="Arial" panose="020B0604020202020204" pitchFamily="34" charset="0"/>
                <a:cs typeface="Arial" panose="020B0604020202020204" pitchFamily="34" charset="0"/>
              </a:rPr>
              <a:t> sẽ là một layer đứng trung gian giữa ứng dụng và </a:t>
            </a:r>
            <a:r>
              <a:rPr lang="vi-VN" sz="1600" b="1" i="1" dirty="0">
                <a:latin typeface="Arial" panose="020B0604020202020204" pitchFamily="34" charset="0"/>
                <a:cs typeface="Arial" panose="020B0604020202020204" pitchFamily="34" charset="0"/>
              </a:rPr>
              <a:t>database</a:t>
            </a:r>
            <a:r>
              <a:rPr lang="vi-VN" sz="1600" dirty="0">
                <a:latin typeface="Arial" panose="020B0604020202020204" pitchFamily="34" charset="0"/>
                <a:cs typeface="Arial" panose="020B0604020202020204" pitchFamily="34" charset="0"/>
              </a:rPr>
              <a:t>, và chúng ta sẽ giao tiếp với </a:t>
            </a:r>
            <a:r>
              <a:rPr lang="vi-VN" sz="1600" b="1" i="1" dirty="0">
                <a:latin typeface="Arial" panose="020B0604020202020204" pitchFamily="34" charset="0"/>
                <a:cs typeface="Arial" panose="020B0604020202020204" pitchFamily="34" charset="0"/>
              </a:rPr>
              <a:t>Hibernate</a:t>
            </a:r>
            <a:r>
              <a:rPr lang="vi-VN" sz="1600" dirty="0">
                <a:latin typeface="Arial" panose="020B0604020202020204" pitchFamily="34" charset="0"/>
                <a:cs typeface="Arial" panose="020B0604020202020204" pitchFamily="34" charset="0"/>
              </a:rPr>
              <a:t> thay vì giao tiếp với </a:t>
            </a:r>
            <a:r>
              <a:rPr lang="vi-VN" sz="1600" b="1" i="1" dirty="0">
                <a:latin typeface="Arial" panose="020B0604020202020204" pitchFamily="34" charset="0"/>
                <a:cs typeface="Arial" panose="020B0604020202020204" pitchFamily="34" charset="0"/>
              </a:rPr>
              <a:t>database</a:t>
            </a:r>
            <a:endParaRPr lang="en-US" sz="16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013088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5362466" y="0"/>
            <a:ext cx="1580882"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POJO</a:t>
            </a:r>
          </a:p>
        </p:txBody>
      </p:sp>
      <p:sp>
        <p:nvSpPr>
          <p:cNvPr id="3" name="TextBox 2">
            <a:extLst>
              <a:ext uri="{FF2B5EF4-FFF2-40B4-BE49-F238E27FC236}">
                <a16:creationId xmlns:a16="http://schemas.microsoft.com/office/drawing/2014/main" id="{6B1E9EBE-2DC4-4AA1-9A62-94ACE386C632}"/>
              </a:ext>
            </a:extLst>
          </p:cNvPr>
          <p:cNvSpPr txBox="1"/>
          <p:nvPr/>
        </p:nvSpPr>
        <p:spPr>
          <a:xfrm>
            <a:off x="1122790" y="2052568"/>
            <a:ext cx="10619800" cy="2222403"/>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Pojo (</a:t>
            </a:r>
            <a:r>
              <a:rPr lang="vi-VN" b="1" i="1">
                <a:latin typeface="Arial" panose="020B0604020202020204" pitchFamily="34" charset="0"/>
                <a:cs typeface="Arial" panose="020B0604020202020204" pitchFamily="34" charset="0"/>
              </a:rPr>
              <a:t>plain old Java object</a:t>
            </a:r>
            <a:r>
              <a:rPr lang="vi-VN">
                <a:latin typeface="Arial" panose="020B0604020202020204" pitchFamily="34" charset="0"/>
                <a:cs typeface="Arial" panose="020B0604020202020204" pitchFamily="34" charset="0"/>
              </a:rPr>
              <a:t>) là class đại diện cho một </a:t>
            </a:r>
            <a:r>
              <a:rPr lang="vi-VN" b="1" i="1">
                <a:latin typeface="Arial" panose="020B0604020202020204" pitchFamily="34" charset="0"/>
                <a:cs typeface="Arial" panose="020B0604020202020204" pitchFamily="34" charset="0"/>
              </a:rPr>
              <a:t>Table</a:t>
            </a:r>
            <a:r>
              <a:rPr lang="vi-VN">
                <a:latin typeface="Arial" panose="020B0604020202020204" pitchFamily="34" charset="0"/>
                <a:cs typeface="Arial" panose="020B0604020202020204" pitchFamily="34" charset="0"/>
              </a:rPr>
              <a:t>, thuật ngữ này </a:t>
            </a:r>
            <a:r>
              <a:rPr lang="en-US">
                <a:latin typeface="Arial" panose="020B0604020202020204" pitchFamily="34" charset="0"/>
                <a:cs typeface="Arial" panose="020B0604020202020204" pitchFamily="34" charset="0"/>
              </a:rPr>
              <a:t>về </a:t>
            </a:r>
            <a:r>
              <a:rPr lang="vi-VN">
                <a:latin typeface="Arial" panose="020B0604020202020204" pitchFamily="34" charset="0"/>
                <a:cs typeface="Arial" panose="020B0604020202020204" pitchFamily="34" charset="0"/>
              </a:rPr>
              <a:t>ý nghĩa thì nó là một class java thuần túy, rất thuần túy:</a:t>
            </a:r>
            <a:endParaRPr lang="en-US">
              <a:latin typeface="Arial" panose="020B0604020202020204" pitchFamily="34" charset="0"/>
              <a:cs typeface="Arial" panose="020B0604020202020204" pitchFamily="34" charset="0"/>
            </a:endParaRPr>
          </a:p>
          <a:p>
            <a:pPr marL="742950" lvl="1" indent="-285750">
              <a:lnSpc>
                <a:spcPct val="200000"/>
              </a:lnSpc>
              <a:buFont typeface="Arial" panose="020B0604020202020204" pitchFamily="34" charset="0"/>
              <a:buChar char="•"/>
            </a:pPr>
            <a:r>
              <a:rPr lang="en-US">
                <a:latin typeface="Arial" panose="020B0604020202020204" pitchFamily="34" charset="0"/>
                <a:cs typeface="Arial" panose="020B0604020202020204" pitchFamily="34" charset="0"/>
              </a:rPr>
              <a:t>All properties must public </a:t>
            </a:r>
            <a:r>
              <a:rPr lang="en-US" b="1" i="1">
                <a:latin typeface="Arial" panose="020B0604020202020204" pitchFamily="34" charset="0"/>
                <a:cs typeface="Arial" panose="020B0604020202020204" pitchFamily="34" charset="0"/>
              </a:rPr>
              <a:t>setter</a:t>
            </a:r>
            <a:r>
              <a:rPr lang="en-US">
                <a:latin typeface="Arial" panose="020B0604020202020204" pitchFamily="34" charset="0"/>
                <a:cs typeface="Arial" panose="020B0604020202020204" pitchFamily="34" charset="0"/>
              </a:rPr>
              <a:t> and </a:t>
            </a:r>
            <a:r>
              <a:rPr lang="en-US" b="1" i="1">
                <a:latin typeface="Arial" panose="020B0604020202020204" pitchFamily="34" charset="0"/>
                <a:cs typeface="Arial" panose="020B0604020202020204" pitchFamily="34" charset="0"/>
              </a:rPr>
              <a:t>getter</a:t>
            </a:r>
            <a:r>
              <a:rPr lang="en-US">
                <a:latin typeface="Arial" panose="020B0604020202020204" pitchFamily="34" charset="0"/>
                <a:cs typeface="Arial" panose="020B0604020202020204" pitchFamily="34" charset="0"/>
              </a:rPr>
              <a:t> methods (mọi biến đều phải có get/set)</a:t>
            </a:r>
          </a:p>
          <a:p>
            <a:pPr marL="742950" lvl="1" indent="-285750">
              <a:lnSpc>
                <a:spcPct val="200000"/>
              </a:lnSpc>
              <a:buFont typeface="Arial" panose="020B0604020202020204" pitchFamily="34" charset="0"/>
              <a:buChar char="•"/>
            </a:pPr>
            <a:r>
              <a:rPr lang="en-US">
                <a:latin typeface="Arial" panose="020B0604020202020204" pitchFamily="34" charset="0"/>
                <a:cs typeface="Arial" panose="020B0604020202020204" pitchFamily="34" charset="0"/>
              </a:rPr>
              <a:t>All instance variables should be </a:t>
            </a:r>
            <a:r>
              <a:rPr lang="en-US" b="1" i="1">
                <a:latin typeface="Arial" panose="020B0604020202020204" pitchFamily="34" charset="0"/>
                <a:cs typeface="Arial" panose="020B0604020202020204" pitchFamily="34" charset="0"/>
              </a:rPr>
              <a:t>private</a:t>
            </a:r>
            <a:r>
              <a:rPr lang="en-US">
                <a:latin typeface="Arial" panose="020B0604020202020204" pitchFamily="34" charset="0"/>
                <a:cs typeface="Arial" panose="020B0604020202020204" pitchFamily="34" charset="0"/>
              </a:rPr>
              <a:t> (mọi biến là thuộc tính thì nên là private)</a:t>
            </a:r>
          </a:p>
        </p:txBody>
      </p:sp>
    </p:spTree>
    <p:extLst>
      <p:ext uri="{BB962C8B-B14F-4D97-AF65-F5344CB8AC3E}">
        <p14:creationId xmlns:p14="http://schemas.microsoft.com/office/powerpoint/2010/main" val="2536800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4500109" y="0"/>
            <a:ext cx="3865161"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Mapping dữ liệu</a:t>
            </a:r>
          </a:p>
        </p:txBody>
      </p:sp>
      <p:sp>
        <p:nvSpPr>
          <p:cNvPr id="3" name="TextBox 2">
            <a:extLst>
              <a:ext uri="{FF2B5EF4-FFF2-40B4-BE49-F238E27FC236}">
                <a16:creationId xmlns:a16="http://schemas.microsoft.com/office/drawing/2014/main" id="{6B1E9EBE-2DC4-4AA1-9A62-94ACE386C632}"/>
              </a:ext>
            </a:extLst>
          </p:cNvPr>
          <p:cNvSpPr txBox="1"/>
          <p:nvPr/>
        </p:nvSpPr>
        <p:spPr>
          <a:xfrm>
            <a:off x="1122789" y="1486801"/>
            <a:ext cx="10619800" cy="3884397"/>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sz="1800" dirty="0">
                <a:latin typeface="Arial" panose="020B0604020202020204" pitchFamily="34" charset="0"/>
                <a:cs typeface="Arial" panose="020B0604020202020204" pitchFamily="34" charset="0"/>
              </a:rPr>
              <a:t>Để giao tiếp với </a:t>
            </a:r>
            <a:r>
              <a:rPr lang="vi-VN" sz="1800" b="1" i="1" dirty="0">
                <a:latin typeface="Arial" panose="020B0604020202020204" pitchFamily="34" charset="0"/>
                <a:cs typeface="Arial" panose="020B0604020202020204" pitchFamily="34" charset="0"/>
              </a:rPr>
              <a:t>Hibernate</a:t>
            </a:r>
            <a:r>
              <a:rPr lang="vi-VN" sz="1800" dirty="0">
                <a:latin typeface="Arial" panose="020B0604020202020204" pitchFamily="34" charset="0"/>
                <a:cs typeface="Arial" panose="020B0604020202020204" pitchFamily="34" charset="0"/>
              </a:rPr>
              <a:t>, chúng ta sẽ tạo ra một </a:t>
            </a:r>
            <a:r>
              <a:rPr lang="vi-VN" sz="1800" b="1" i="1" dirty="0">
                <a:latin typeface="Arial" panose="020B0604020202020204" pitchFamily="34" charset="0"/>
                <a:cs typeface="Arial" panose="020B0604020202020204" pitchFamily="34" charset="0"/>
              </a:rPr>
              <a:t>Class</a:t>
            </a:r>
            <a:r>
              <a:rPr lang="vi-VN" sz="1800" dirty="0">
                <a:latin typeface="Arial" panose="020B0604020202020204" pitchFamily="34" charset="0"/>
                <a:cs typeface="Arial" panose="020B0604020202020204" pitchFamily="34" charset="0"/>
              </a:rPr>
              <a:t> đại diện cho một </a:t>
            </a:r>
            <a:r>
              <a:rPr lang="vi-VN" sz="1800" b="1" i="1" dirty="0">
                <a:latin typeface="Arial" panose="020B0604020202020204" pitchFamily="34" charset="0"/>
                <a:cs typeface="Arial" panose="020B0604020202020204" pitchFamily="34" charset="0"/>
              </a:rPr>
              <a:t>Table</a:t>
            </a:r>
            <a:r>
              <a:rPr lang="vi-VN" sz="1800" dirty="0">
                <a:latin typeface="Arial" panose="020B0604020202020204" pitchFamily="34" charset="0"/>
                <a:cs typeface="Arial" panose="020B0604020202020204" pitchFamily="34" charset="0"/>
              </a:rPr>
              <a:t>. Và mọi dữ liệu từ </a:t>
            </a:r>
            <a:r>
              <a:rPr lang="vi-VN" sz="1800" b="1" i="1" dirty="0">
                <a:latin typeface="Arial" panose="020B0604020202020204" pitchFamily="34" charset="0"/>
                <a:cs typeface="Arial" panose="020B0604020202020204" pitchFamily="34" charset="0"/>
              </a:rPr>
              <a:t>Table</a:t>
            </a:r>
            <a:r>
              <a:rPr lang="vi-VN" sz="1800" dirty="0">
                <a:latin typeface="Arial" panose="020B0604020202020204" pitchFamily="34" charset="0"/>
                <a:cs typeface="Arial" panose="020B0604020202020204" pitchFamily="34" charset="0"/>
              </a:rPr>
              <a:t> trong </a:t>
            </a:r>
            <a:r>
              <a:rPr lang="vi-VN" sz="1800" b="1" i="1" dirty="0">
                <a:latin typeface="Arial" panose="020B0604020202020204" pitchFamily="34" charset="0"/>
                <a:cs typeface="Arial" panose="020B0604020202020204" pitchFamily="34" charset="0"/>
              </a:rPr>
              <a:t>database</a:t>
            </a:r>
            <a:r>
              <a:rPr lang="vi-VN" sz="1800" dirty="0">
                <a:latin typeface="Arial" panose="020B0604020202020204" pitchFamily="34" charset="0"/>
                <a:cs typeface="Arial" panose="020B0604020202020204" pitchFamily="34" charset="0"/>
              </a:rPr>
              <a:t> sẽ được </a:t>
            </a:r>
            <a:r>
              <a:rPr lang="vi-VN" sz="1800" b="1" i="1" dirty="0">
                <a:latin typeface="Arial" panose="020B0604020202020204" pitchFamily="34" charset="0"/>
                <a:cs typeface="Arial" panose="020B0604020202020204" pitchFamily="34" charset="0"/>
              </a:rPr>
              <a:t>Hibernate</a:t>
            </a:r>
            <a:r>
              <a:rPr lang="vi-VN" sz="1800" dirty="0">
                <a:latin typeface="Arial" panose="020B0604020202020204" pitchFamily="34" charset="0"/>
                <a:cs typeface="Arial" panose="020B0604020202020204" pitchFamily="34" charset="0"/>
              </a:rPr>
              <a:t> bind vào </a:t>
            </a:r>
            <a:r>
              <a:rPr lang="vi-VN" sz="1800" b="1" i="1" dirty="0">
                <a:latin typeface="Arial" panose="020B0604020202020204" pitchFamily="34" charset="0"/>
                <a:cs typeface="Arial" panose="020B0604020202020204" pitchFamily="34" charset="0"/>
              </a:rPr>
              <a:t>Class</a:t>
            </a:r>
            <a:r>
              <a:rPr lang="vi-VN" sz="1800" dirty="0">
                <a:latin typeface="Arial" panose="020B0604020202020204" pitchFamily="34" charset="0"/>
                <a:cs typeface="Arial" panose="020B0604020202020204" pitchFamily="34" charset="0"/>
              </a:rPr>
              <a:t> đó cho chúng ta.</a:t>
            </a:r>
            <a:endParaRPr lang="en-US" dirty="0">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v"/>
            </a:pPr>
            <a:r>
              <a:rPr lang="vi-VN" dirty="0">
                <a:latin typeface="Arial" panose="020B0604020202020204" pitchFamily="34" charset="0"/>
                <a:cs typeface="Arial" panose="020B0604020202020204" pitchFamily="34" charset="0"/>
              </a:rPr>
              <a:t>Khi đã có </a:t>
            </a:r>
            <a:r>
              <a:rPr lang="vi-VN" b="1" i="1" dirty="0">
                <a:latin typeface="Arial" panose="020B0604020202020204" pitchFamily="34" charset="0"/>
                <a:cs typeface="Arial" panose="020B0604020202020204" pitchFamily="34" charset="0"/>
              </a:rPr>
              <a:t>Class</a:t>
            </a:r>
            <a:r>
              <a:rPr lang="vi-VN" dirty="0">
                <a:latin typeface="Arial" panose="020B0604020202020204" pitchFamily="34" charset="0"/>
                <a:cs typeface="Arial" panose="020B0604020202020204" pitchFamily="34" charset="0"/>
              </a:rPr>
              <a:t> đại diện cho </a:t>
            </a:r>
            <a:r>
              <a:rPr lang="vi-VN" b="1" i="1" dirty="0">
                <a:latin typeface="Arial" panose="020B0604020202020204" pitchFamily="34" charset="0"/>
                <a:cs typeface="Arial" panose="020B0604020202020204" pitchFamily="34" charset="0"/>
              </a:rPr>
              <a:t>Table</a:t>
            </a:r>
            <a:r>
              <a:rPr lang="vi-VN" dirty="0">
                <a:latin typeface="Arial" panose="020B0604020202020204" pitchFamily="34" charset="0"/>
                <a:cs typeface="Arial" panose="020B0604020202020204" pitchFamily="34" charset="0"/>
              </a:rPr>
              <a:t> rồi, chúng ta sẽ định nghĩa các trường trong class đó tương ứng với </a:t>
            </a:r>
            <a:r>
              <a:rPr lang="vi-VN" b="1" i="1" dirty="0">
                <a:latin typeface="Arial" panose="020B0604020202020204" pitchFamily="34" charset="0"/>
                <a:cs typeface="Arial" panose="020B0604020202020204" pitchFamily="34" charset="0"/>
              </a:rPr>
              <a:t>column</a:t>
            </a:r>
            <a:r>
              <a:rPr lang="vi-VN" dirty="0">
                <a:latin typeface="Arial" panose="020B0604020202020204" pitchFamily="34" charset="0"/>
                <a:cs typeface="Arial" panose="020B0604020202020204" pitchFamily="34" charset="0"/>
              </a:rPr>
              <a:t> nào trong </a:t>
            </a:r>
            <a:r>
              <a:rPr lang="vi-VN" b="1" i="1" dirty="0">
                <a:latin typeface="Arial" panose="020B0604020202020204" pitchFamily="34" charset="0"/>
                <a:cs typeface="Arial" panose="020B0604020202020204" pitchFamily="34" charset="0"/>
              </a:rPr>
              <a:t>database</a:t>
            </a:r>
            <a:r>
              <a:rPr lang="vi-VN" dirty="0">
                <a:latin typeface="Arial" panose="020B0604020202020204" pitchFamily="34" charset="0"/>
                <a:cs typeface="Arial" panose="020B0604020202020204" pitchFamily="34" charset="0"/>
              </a:rPr>
              <a:t> bằng tập hợp các </a:t>
            </a:r>
            <a:r>
              <a:rPr lang="vi-VN" b="1" i="1" dirty="0">
                <a:latin typeface="Arial" panose="020B0604020202020204" pitchFamily="34" charset="0"/>
                <a:cs typeface="Arial" panose="020B0604020202020204" pitchFamily="34" charset="0"/>
              </a:rPr>
              <a:t>Annotaion</a:t>
            </a:r>
            <a:r>
              <a:rPr lang="vi-VN" dirty="0">
                <a:latin typeface="Arial" panose="020B0604020202020204" pitchFamily="34" charset="0"/>
                <a:cs typeface="Arial" panose="020B0604020202020204" pitchFamily="34" charset="0"/>
              </a:rPr>
              <a:t> mà </a:t>
            </a:r>
            <a:r>
              <a:rPr lang="vi-VN" b="1" i="1" dirty="0">
                <a:latin typeface="Arial" panose="020B0604020202020204" pitchFamily="34" charset="0"/>
                <a:cs typeface="Arial" panose="020B0604020202020204" pitchFamily="34" charset="0"/>
              </a:rPr>
              <a:t>Hibernate</a:t>
            </a:r>
            <a:r>
              <a:rPr lang="vi-VN" dirty="0">
                <a:latin typeface="Arial" panose="020B0604020202020204" pitchFamily="34" charset="0"/>
                <a:cs typeface="Arial" panose="020B0604020202020204" pitchFamily="34" charset="0"/>
              </a:rPr>
              <a:t> cung cấp.</a:t>
            </a:r>
            <a:endParaRPr lang="en-US" dirty="0">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v"/>
            </a:pPr>
            <a:r>
              <a:rPr lang="vi-VN" dirty="0">
                <a:latin typeface="Arial" panose="020B0604020202020204" pitchFamily="34" charset="0"/>
                <a:cs typeface="Arial" panose="020B0604020202020204" pitchFamily="34" charset="0"/>
              </a:rPr>
              <a:t>Chúng ta tiết kiệm được rất nhiều thời gian cho việc </a:t>
            </a:r>
            <a:r>
              <a:rPr lang="vi-VN" b="1" i="1" dirty="0">
                <a:latin typeface="Arial" panose="020B0604020202020204" pitchFamily="34" charset="0"/>
                <a:cs typeface="Arial" panose="020B0604020202020204" pitchFamily="34" charset="0"/>
              </a:rPr>
              <a:t>mapping</a:t>
            </a:r>
            <a:r>
              <a:rPr lang="vi-VN" dirty="0">
                <a:latin typeface="Arial" panose="020B0604020202020204" pitchFamily="34" charset="0"/>
                <a:cs typeface="Arial" panose="020B0604020202020204" pitchFamily="34" charset="0"/>
              </a:rPr>
              <a:t> dữ liệu từ </a:t>
            </a:r>
            <a:r>
              <a:rPr lang="vi-VN" b="1" i="1" dirty="0">
                <a:latin typeface="Arial" panose="020B0604020202020204" pitchFamily="34" charset="0"/>
                <a:cs typeface="Arial" panose="020B0604020202020204" pitchFamily="34" charset="0"/>
              </a:rPr>
              <a:t>database</a:t>
            </a:r>
            <a:r>
              <a:rPr lang="vi-VN" dirty="0">
                <a:latin typeface="Arial" panose="020B0604020202020204" pitchFamily="34" charset="0"/>
                <a:cs typeface="Arial" panose="020B0604020202020204" pitchFamily="34" charset="0"/>
              </a:rPr>
              <a:t> sang class java, và đặc biệt là khi thay đổi </a:t>
            </a:r>
            <a:r>
              <a:rPr lang="vi-VN" b="1" i="1" dirty="0">
                <a:latin typeface="Arial" panose="020B0604020202020204" pitchFamily="34" charset="0"/>
                <a:cs typeface="Arial" panose="020B0604020202020204" pitchFamily="34" charset="0"/>
              </a:rPr>
              <a:t>Database</a:t>
            </a:r>
            <a:r>
              <a:rPr lang="vi-VN" dirty="0">
                <a:latin typeface="Arial" panose="020B0604020202020204" pitchFamily="34" charset="0"/>
                <a:cs typeface="Arial" panose="020B0604020202020204" pitchFamily="34" charset="0"/>
              </a:rPr>
              <a:t> thì cũng sẽ không ảnh hưởng gì tới code cả, chúng ta gần như trong suốt với tầng </a:t>
            </a:r>
            <a:r>
              <a:rPr lang="vi-VN" b="1" i="1" dirty="0">
                <a:latin typeface="Arial" panose="020B0604020202020204" pitchFamily="34" charset="0"/>
                <a:cs typeface="Arial" panose="020B0604020202020204" pitchFamily="34" charset="0"/>
              </a:rPr>
              <a:t>database</a:t>
            </a:r>
            <a:r>
              <a:rPr lang="vi-VN" dirty="0">
                <a:latin typeface="Arial" panose="020B0604020202020204" pitchFamily="34" charset="0"/>
                <a:cs typeface="Arial" panose="020B0604020202020204" pitchFamily="34" charset="0"/>
              </a:rPr>
              <a:t>, mà chỉ cần nói chuyện với </a:t>
            </a:r>
            <a:r>
              <a:rPr lang="vi-VN" b="1" i="1" dirty="0">
                <a:latin typeface="Arial" panose="020B0604020202020204" pitchFamily="34" charset="0"/>
                <a:cs typeface="Arial" panose="020B0604020202020204" pitchFamily="34" charset="0"/>
              </a:rPr>
              <a:t>Hibernate</a:t>
            </a:r>
            <a:r>
              <a:rPr lang="vi-VN" dirty="0">
                <a:latin typeface="Arial" panose="020B0604020202020204" pitchFamily="34" charset="0"/>
                <a:cs typeface="Arial" panose="020B0604020202020204" pitchFamily="34" charset="0"/>
              </a:rPr>
              <a:t> là đủ!</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1161685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2474715" y="-81280"/>
            <a:ext cx="7915950"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Hibernate Query Language (HQL)</a:t>
            </a:r>
          </a:p>
        </p:txBody>
      </p:sp>
      <p:sp>
        <p:nvSpPr>
          <p:cNvPr id="3" name="TextBox 2">
            <a:extLst>
              <a:ext uri="{FF2B5EF4-FFF2-40B4-BE49-F238E27FC236}">
                <a16:creationId xmlns:a16="http://schemas.microsoft.com/office/drawing/2014/main" id="{6B1E9EBE-2DC4-4AA1-9A62-94ACE386C632}"/>
              </a:ext>
            </a:extLst>
          </p:cNvPr>
          <p:cNvSpPr txBox="1"/>
          <p:nvPr/>
        </p:nvSpPr>
        <p:spPr>
          <a:xfrm>
            <a:off x="1122790" y="884168"/>
            <a:ext cx="10619800" cy="1114408"/>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b="1" i="1">
                <a:latin typeface="Arial" panose="020B0604020202020204" pitchFamily="34" charset="0"/>
                <a:cs typeface="Arial" panose="020B0604020202020204" pitchFamily="34" charset="0"/>
              </a:rPr>
              <a:t>Hibernate</a:t>
            </a:r>
            <a:r>
              <a:rPr lang="vi-VN">
                <a:latin typeface="Arial" panose="020B0604020202020204" pitchFamily="34" charset="0"/>
                <a:cs typeface="Arial" panose="020B0604020202020204" pitchFamily="34" charset="0"/>
              </a:rPr>
              <a:t> sử dụng ngôn ngữ </a:t>
            </a:r>
            <a:r>
              <a:rPr lang="vi-VN" b="1" i="1">
                <a:latin typeface="Arial" panose="020B0604020202020204" pitchFamily="34" charset="0"/>
                <a:cs typeface="Arial" panose="020B0604020202020204" pitchFamily="34" charset="0"/>
              </a:rPr>
              <a:t>Hibernate Query Language </a:t>
            </a:r>
            <a:r>
              <a:rPr lang="vi-VN">
                <a:latin typeface="Arial" panose="020B0604020202020204" pitchFamily="34" charset="0"/>
                <a:cs typeface="Arial" panose="020B0604020202020204" pitchFamily="34" charset="0"/>
              </a:rPr>
              <a:t>(HQL) để query dữ liệu. Nó chỉ khác </a:t>
            </a:r>
            <a:r>
              <a:rPr lang="vi-VN" b="1" i="1">
                <a:latin typeface="Arial" panose="020B0604020202020204" pitchFamily="34" charset="0"/>
                <a:cs typeface="Arial" panose="020B0604020202020204" pitchFamily="34" charset="0"/>
              </a:rPr>
              <a:t>SQL</a:t>
            </a:r>
            <a:r>
              <a:rPr lang="vi-VN">
                <a:latin typeface="Arial" panose="020B0604020202020204" pitchFamily="34" charset="0"/>
                <a:cs typeface="Arial" panose="020B0604020202020204" pitchFamily="34" charset="0"/>
              </a:rPr>
              <a:t> bình thường ở chỗ, đối tượng tác động lúc này là </a:t>
            </a:r>
            <a:r>
              <a:rPr lang="vi-VN" b="1" i="1">
                <a:latin typeface="Arial" panose="020B0604020202020204" pitchFamily="34" charset="0"/>
                <a:cs typeface="Arial" panose="020B0604020202020204" pitchFamily="34" charset="0"/>
              </a:rPr>
              <a:t>Entity</a:t>
            </a:r>
            <a:r>
              <a:rPr lang="vi-VN">
                <a:latin typeface="Arial" panose="020B0604020202020204" pitchFamily="34" charset="0"/>
                <a:cs typeface="Arial" panose="020B0604020202020204" pitchFamily="34" charset="0"/>
              </a:rPr>
              <a:t> chứ không còn là </a:t>
            </a:r>
            <a:r>
              <a:rPr lang="vi-VN" b="1" i="1">
                <a:latin typeface="Arial" panose="020B0604020202020204" pitchFamily="34" charset="0"/>
                <a:cs typeface="Arial" panose="020B0604020202020204" pitchFamily="34" charset="0"/>
              </a:rPr>
              <a:t>Table</a:t>
            </a:r>
            <a:r>
              <a:rPr lang="vi-VN">
                <a:latin typeface="Arial" panose="020B0604020202020204" pitchFamily="34" charset="0"/>
                <a:cs typeface="Arial" panose="020B0604020202020204" pitchFamily="34" charset="0"/>
              </a:rPr>
              <a:t> nữa:</a:t>
            </a:r>
            <a:endParaRPr lang="en-US">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489CEF87-CFA0-4B87-9EF0-D2501B7DEB1E}"/>
              </a:ext>
            </a:extLst>
          </p:cNvPr>
          <p:cNvPicPr>
            <a:picLocks noChangeAspect="1"/>
          </p:cNvPicPr>
          <p:nvPr/>
        </p:nvPicPr>
        <p:blipFill>
          <a:blip r:embed="rId2"/>
          <a:stretch>
            <a:fillRect/>
          </a:stretch>
        </p:blipFill>
        <p:spPr>
          <a:xfrm>
            <a:off x="3797050" y="2393428"/>
            <a:ext cx="4889750" cy="399242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2004525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2360902" y="0"/>
            <a:ext cx="8143576"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Vấn đề của Hibernate truyền thống</a:t>
            </a:r>
          </a:p>
        </p:txBody>
      </p:sp>
      <p:sp>
        <p:nvSpPr>
          <p:cNvPr id="3" name="TextBox 2">
            <a:extLst>
              <a:ext uri="{FF2B5EF4-FFF2-40B4-BE49-F238E27FC236}">
                <a16:creationId xmlns:a16="http://schemas.microsoft.com/office/drawing/2014/main" id="{6B1E9EBE-2DC4-4AA1-9A62-94ACE386C632}"/>
              </a:ext>
            </a:extLst>
          </p:cNvPr>
          <p:cNvSpPr txBox="1"/>
          <p:nvPr/>
        </p:nvSpPr>
        <p:spPr>
          <a:xfrm>
            <a:off x="1122790" y="884168"/>
            <a:ext cx="10619800" cy="716928"/>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sz="1100" dirty="0">
                <a:latin typeface="Arial" panose="020B0604020202020204" pitchFamily="34" charset="0"/>
                <a:cs typeface="Arial" panose="020B0604020202020204" pitchFamily="34" charset="0"/>
              </a:rPr>
              <a:t>Thông thường, khi bạn đã định nghĩa </a:t>
            </a:r>
            <a:r>
              <a:rPr lang="vi-VN" sz="1100" b="1" i="1" dirty="0">
                <a:latin typeface="Arial" panose="020B0604020202020204" pitchFamily="34" charset="0"/>
                <a:cs typeface="Arial" panose="020B0604020202020204" pitchFamily="34" charset="0"/>
              </a:rPr>
              <a:t>Entity</a:t>
            </a:r>
            <a:r>
              <a:rPr lang="vi-VN" sz="1100" dirty="0">
                <a:latin typeface="Arial" panose="020B0604020202020204" pitchFamily="34" charset="0"/>
                <a:cs typeface="Arial" panose="020B0604020202020204" pitchFamily="34" charset="0"/>
              </a:rPr>
              <a:t> tương ứng với </a:t>
            </a:r>
            <a:r>
              <a:rPr lang="vi-VN" sz="1100" b="1" i="1" dirty="0">
                <a:latin typeface="Arial" panose="020B0604020202020204" pitchFamily="34" charset="0"/>
                <a:cs typeface="Arial" panose="020B0604020202020204" pitchFamily="34" charset="0"/>
              </a:rPr>
              <a:t>Table</a:t>
            </a:r>
            <a:r>
              <a:rPr lang="vi-VN" sz="1100" dirty="0">
                <a:latin typeface="Arial" panose="020B0604020202020204" pitchFamily="34" charset="0"/>
                <a:cs typeface="Arial" panose="020B0604020202020204" pitchFamily="34" charset="0"/>
              </a:rPr>
              <a:t> trong DB thông qua </a:t>
            </a:r>
            <a:r>
              <a:rPr lang="vi-VN" sz="1100" b="1" i="1" dirty="0">
                <a:latin typeface="Arial" panose="020B0604020202020204" pitchFamily="34" charset="0"/>
                <a:cs typeface="Arial" panose="020B0604020202020204" pitchFamily="34" charset="0"/>
              </a:rPr>
              <a:t>Hibernate</a:t>
            </a:r>
            <a:r>
              <a:rPr lang="vi-VN" sz="1100" dirty="0">
                <a:latin typeface="Arial" panose="020B0604020202020204" pitchFamily="34" charset="0"/>
                <a:cs typeface="Arial" panose="020B0604020202020204" pitchFamily="34" charset="0"/>
              </a:rPr>
              <a:t>. Thì nhiệm vụ tiếp theo sẽ là tạo ra các class thao tác với DB.</a:t>
            </a:r>
          </a:p>
          <a:p>
            <a:pPr marL="285750" indent="-285750">
              <a:lnSpc>
                <a:spcPct val="200000"/>
              </a:lnSpc>
              <a:buFont typeface="Wingdings" panose="05000000000000000000" pitchFamily="2" charset="2"/>
              <a:buChar char="v"/>
            </a:pPr>
            <a:r>
              <a:rPr lang="vi-VN" sz="1100" dirty="0">
                <a:latin typeface="Arial" panose="020B0604020202020204" pitchFamily="34" charset="0"/>
                <a:cs typeface="Arial" panose="020B0604020202020204" pitchFamily="34" charset="0"/>
              </a:rPr>
              <a:t>Ví dụ muốn query lấy tất cả </a:t>
            </a:r>
            <a:r>
              <a:rPr lang="vi-VN" sz="1100" b="1" i="1" dirty="0">
                <a:latin typeface="Arial" panose="020B0604020202020204" pitchFamily="34" charset="0"/>
                <a:cs typeface="Arial" panose="020B0604020202020204" pitchFamily="34" charset="0"/>
              </a:rPr>
              <a:t>User</a:t>
            </a:r>
            <a:r>
              <a:rPr lang="vi-VN" sz="1100" dirty="0">
                <a:latin typeface="Arial" panose="020B0604020202020204" pitchFamily="34" charset="0"/>
                <a:cs typeface="Arial" panose="020B0604020202020204" pitchFamily="34" charset="0"/>
              </a:rPr>
              <a:t> bằng </a:t>
            </a:r>
            <a:r>
              <a:rPr lang="vi-VN" sz="1100" b="1" i="1" dirty="0">
                <a:latin typeface="Arial" panose="020B0604020202020204" pitchFamily="34" charset="0"/>
                <a:cs typeface="Arial" panose="020B0604020202020204" pitchFamily="34" charset="0"/>
              </a:rPr>
              <a:t>Hibernate</a:t>
            </a:r>
            <a:r>
              <a:rPr lang="vi-VN" sz="1100" dirty="0">
                <a:latin typeface="Arial" panose="020B0604020202020204" pitchFamily="34" charset="0"/>
                <a:cs typeface="Arial" panose="020B0604020202020204" pitchFamily="34" charset="0"/>
              </a:rPr>
              <a:t> truyền thống sẽ như sau:</a:t>
            </a:r>
            <a:endParaRPr lang="en-US" sz="110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0144D196-3490-449C-A5D2-939F357213E9}"/>
              </a:ext>
            </a:extLst>
          </p:cNvPr>
          <p:cNvPicPr>
            <a:picLocks noChangeAspect="1"/>
          </p:cNvPicPr>
          <p:nvPr/>
        </p:nvPicPr>
        <p:blipFill>
          <a:blip r:embed="rId2"/>
          <a:stretch>
            <a:fillRect/>
          </a:stretch>
        </p:blipFill>
        <p:spPr>
          <a:xfrm>
            <a:off x="2858610" y="1777378"/>
            <a:ext cx="5681708" cy="495392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0248166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3977196" y="168676"/>
            <a:ext cx="3337773" cy="830997"/>
          </a:xfrm>
          <a:prstGeom prst="rect">
            <a:avLst/>
          </a:prstGeom>
          <a:noFill/>
        </p:spPr>
        <p:txBody>
          <a:bodyPr wrap="none" rtlCol="0">
            <a:spAutoFit/>
          </a:bodyPr>
          <a:lstStyle/>
          <a:p>
            <a:r>
              <a:rPr lang="en-US" sz="4800">
                <a:solidFill>
                  <a:srgbClr val="00B050"/>
                </a:solidFill>
                <a:latin typeface="Arial" panose="020B0604020202020204" pitchFamily="34" charset="0"/>
                <a:cs typeface="Arial" panose="020B0604020202020204" pitchFamily="34" charset="0"/>
              </a:rPr>
              <a:t>Spring</a:t>
            </a:r>
            <a:r>
              <a:rPr lang="en-US" sz="4800">
                <a:latin typeface="Arial" panose="020B0604020202020204" pitchFamily="34" charset="0"/>
                <a:cs typeface="Arial" panose="020B0604020202020204" pitchFamily="34" charset="0"/>
              </a:rPr>
              <a:t> </a:t>
            </a:r>
            <a:r>
              <a:rPr lang="en-US" sz="4800">
                <a:solidFill>
                  <a:srgbClr val="00B050"/>
                </a:solidFill>
                <a:latin typeface="Arial" panose="020B0604020202020204" pitchFamily="34" charset="0"/>
                <a:cs typeface="Arial" panose="020B0604020202020204" pitchFamily="34" charset="0"/>
              </a:rPr>
              <a:t>boot</a:t>
            </a:r>
          </a:p>
        </p:txBody>
      </p:sp>
      <p:sp>
        <p:nvSpPr>
          <p:cNvPr id="2" name="TextBox 1">
            <a:extLst>
              <a:ext uri="{FF2B5EF4-FFF2-40B4-BE49-F238E27FC236}">
                <a16:creationId xmlns:a16="http://schemas.microsoft.com/office/drawing/2014/main" id="{69E5A68A-D535-4627-B203-087A7D670C86}"/>
              </a:ext>
            </a:extLst>
          </p:cNvPr>
          <p:cNvSpPr txBox="1"/>
          <p:nvPr/>
        </p:nvSpPr>
        <p:spPr>
          <a:xfrm>
            <a:off x="2272683" y="1713390"/>
            <a:ext cx="8334333" cy="4074898"/>
          </a:xfrm>
          <a:prstGeom prst="rect">
            <a:avLst/>
          </a:prstGeom>
          <a:noFill/>
        </p:spPr>
        <p:txBody>
          <a:bodyPr wrap="none" rtlCol="0">
            <a:spAutoFit/>
          </a:bodyPr>
          <a:lstStyle/>
          <a:p>
            <a:pPr marL="342900" indent="-342900">
              <a:lnSpc>
                <a:spcPct val="300000"/>
              </a:lnSpc>
              <a:buFont typeface="Wingdings" panose="05000000000000000000" pitchFamily="2" charset="2"/>
              <a:buChar char="v"/>
            </a:pPr>
            <a:r>
              <a:rPr lang="en-US" sz="2000">
                <a:latin typeface="Arial" panose="020B0604020202020204" pitchFamily="34" charset="0"/>
                <a:cs typeface="Arial" panose="020B0604020202020204" pitchFamily="34" charset="0"/>
              </a:rPr>
              <a:t>Spring </a:t>
            </a:r>
            <a:r>
              <a:rPr lang="en-US" sz="2000" err="1">
                <a:latin typeface="Arial" panose="020B0604020202020204" pitchFamily="34" charset="0"/>
                <a:cs typeface="Arial" panose="020B0604020202020204" pitchFamily="34" charset="0"/>
              </a:rPr>
              <a:t>là</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bộ</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thư</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viện</a:t>
            </a:r>
            <a:r>
              <a:rPr lang="en-US" sz="2000">
                <a:latin typeface="Arial" panose="020B0604020202020204" pitchFamily="34" charset="0"/>
                <a:cs typeface="Arial" panose="020B0604020202020204" pitchFamily="34" charset="0"/>
              </a:rPr>
              <a:t> opensource </a:t>
            </a:r>
            <a:r>
              <a:rPr lang="en-US" sz="2000" err="1">
                <a:latin typeface="Arial" panose="020B0604020202020204" pitchFamily="34" charset="0"/>
                <a:cs typeface="Arial" panose="020B0604020202020204" pitchFamily="34" charset="0"/>
              </a:rPr>
              <a:t>hỗ</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trợ</a:t>
            </a:r>
            <a:r>
              <a:rPr lang="en-US" sz="2000">
                <a:latin typeface="Arial" panose="020B0604020202020204" pitchFamily="34" charset="0"/>
                <a:cs typeface="Arial" panose="020B0604020202020204" pitchFamily="34" charset="0"/>
              </a:rPr>
              <a:t> java </a:t>
            </a:r>
            <a:r>
              <a:rPr lang="en-US" sz="2000" err="1">
                <a:latin typeface="Arial" panose="020B0604020202020204" pitchFamily="34" charset="0"/>
                <a:cs typeface="Arial" panose="020B0604020202020204" pitchFamily="34" charset="0"/>
              </a:rPr>
              <a:t>và</a:t>
            </a:r>
            <a:r>
              <a:rPr lang="en-US" sz="2000">
                <a:latin typeface="Arial" panose="020B0604020202020204" pitchFamily="34" charset="0"/>
                <a:cs typeface="Arial" panose="020B0604020202020204" pitchFamily="34" charset="0"/>
              </a:rPr>
              <a:t> java web</a:t>
            </a:r>
          </a:p>
          <a:p>
            <a:pPr marL="342900" indent="-342900">
              <a:lnSpc>
                <a:spcPct val="300000"/>
              </a:lnSpc>
              <a:buFont typeface="Wingdings" panose="05000000000000000000" pitchFamily="2" charset="2"/>
              <a:buChar char="v"/>
            </a:pPr>
            <a:r>
              <a:rPr lang="en-US" sz="2000" err="1">
                <a:latin typeface="Arial" panose="020B0604020202020204" pitchFamily="34" charset="0"/>
                <a:cs typeface="Arial" panose="020B0604020202020204" pitchFamily="34" charset="0"/>
              </a:rPr>
              <a:t>Xây</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dựng</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cấu</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trúc</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linh</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động</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và</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phân</a:t>
            </a:r>
            <a:r>
              <a:rPr lang="en-US" sz="2000">
                <a:latin typeface="Arial" panose="020B0604020202020204" pitchFamily="34" charset="0"/>
                <a:cs typeface="Arial" panose="020B0604020202020204" pitchFamily="34" charset="0"/>
              </a:rPr>
              <a:t> chia </a:t>
            </a:r>
            <a:r>
              <a:rPr lang="en-US" sz="2000" err="1">
                <a:latin typeface="Arial" panose="020B0604020202020204" pitchFamily="34" charset="0"/>
                <a:cs typeface="Arial" panose="020B0604020202020204" pitchFamily="34" charset="0"/>
              </a:rPr>
              <a:t>các</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lớp</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chức</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năng</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rõ</a:t>
            </a:r>
            <a:r>
              <a:rPr lang="en-US" sz="2000">
                <a:latin typeface="Arial" panose="020B0604020202020204" pitchFamily="34" charset="0"/>
                <a:cs typeface="Arial" panose="020B0604020202020204" pitchFamily="34" charset="0"/>
              </a:rPr>
              <a:t> ràng</a:t>
            </a:r>
          </a:p>
          <a:p>
            <a:pPr marL="800100" lvl="1" indent="-342900">
              <a:lnSpc>
                <a:spcPct val="150000"/>
              </a:lnSpc>
              <a:buFont typeface="Arial" panose="020B0604020202020204" pitchFamily="34" charset="0"/>
              <a:buChar char="•"/>
            </a:pPr>
            <a:r>
              <a:rPr lang="en-US" sz="2000">
                <a:latin typeface="Arial" panose="020B0604020202020204" pitchFamily="34" charset="0"/>
                <a:cs typeface="Arial" panose="020B0604020202020204" pitchFamily="34" charset="0"/>
              </a:rPr>
              <a:t>Business: </a:t>
            </a:r>
            <a:r>
              <a:rPr lang="en-US" sz="2000" err="1">
                <a:latin typeface="Arial" panose="020B0604020202020204" pitchFamily="34" charset="0"/>
                <a:cs typeface="Arial" panose="020B0604020202020204" pitchFamily="34" charset="0"/>
              </a:rPr>
              <a:t>Xử</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lý</a:t>
            </a:r>
            <a:r>
              <a:rPr lang="en-US" sz="2000">
                <a:latin typeface="Arial" panose="020B0604020202020204" pitchFamily="34" charset="0"/>
                <a:cs typeface="Arial" panose="020B0604020202020204" pitchFamily="34" charset="0"/>
              </a:rPr>
              <a:t> logic, </a:t>
            </a:r>
            <a:r>
              <a:rPr lang="en-US" sz="2000" err="1">
                <a:latin typeface="Arial" panose="020B0604020202020204" pitchFamily="34" charset="0"/>
                <a:cs typeface="Arial" panose="020B0604020202020204" pitchFamily="34" charset="0"/>
              </a:rPr>
              <a:t>nghiệp</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vụ</a:t>
            </a:r>
            <a:endParaRPr lang="en-US" sz="2000">
              <a:latin typeface="Arial" panose="020B0604020202020204" pitchFamily="34" charset="0"/>
              <a:cs typeface="Arial" panose="020B0604020202020204" pitchFamily="34" charset="0"/>
            </a:endParaRPr>
          </a:p>
          <a:p>
            <a:pPr marL="800100" lvl="1" indent="-342900">
              <a:lnSpc>
                <a:spcPct val="150000"/>
              </a:lnSpc>
              <a:buFont typeface="Arial" panose="020B0604020202020204" pitchFamily="34" charset="0"/>
              <a:buChar char="•"/>
            </a:pPr>
            <a:r>
              <a:rPr lang="en-US" sz="2000">
                <a:latin typeface="Arial" panose="020B0604020202020204" pitchFamily="34" charset="0"/>
                <a:cs typeface="Arial" panose="020B0604020202020204" pitchFamily="34" charset="0"/>
              </a:rPr>
              <a:t>Presentation: </a:t>
            </a:r>
            <a:r>
              <a:rPr lang="en-US" sz="2000" err="1">
                <a:latin typeface="Arial" panose="020B0604020202020204" pitchFamily="34" charset="0"/>
                <a:cs typeface="Arial" panose="020B0604020202020204" pitchFamily="34" charset="0"/>
              </a:rPr>
              <a:t>Thể</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hiện</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dữ</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liệu</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cho</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người</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dùng</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cuối</a:t>
            </a:r>
            <a:endParaRPr lang="en-US" sz="2000">
              <a:latin typeface="Arial" panose="020B0604020202020204" pitchFamily="34" charset="0"/>
              <a:cs typeface="Arial" panose="020B0604020202020204" pitchFamily="34" charset="0"/>
            </a:endParaRPr>
          </a:p>
          <a:p>
            <a:pPr marL="800100" lvl="1" indent="-342900">
              <a:lnSpc>
                <a:spcPct val="150000"/>
              </a:lnSpc>
              <a:buFont typeface="Arial" panose="020B0604020202020204" pitchFamily="34" charset="0"/>
              <a:buChar char="•"/>
            </a:pPr>
            <a:r>
              <a:rPr lang="en-US" sz="2000">
                <a:latin typeface="Arial" panose="020B0604020202020204" pitchFamily="34" charset="0"/>
                <a:cs typeface="Arial" panose="020B0604020202020204" pitchFamily="34" charset="0"/>
              </a:rPr>
              <a:t>Control: </a:t>
            </a:r>
            <a:r>
              <a:rPr lang="en-US" sz="2000" err="1">
                <a:latin typeface="Arial" panose="020B0604020202020204" pitchFamily="34" charset="0"/>
                <a:cs typeface="Arial" panose="020B0604020202020204" pitchFamily="34" charset="0"/>
              </a:rPr>
              <a:t>Điều</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hướng</a:t>
            </a:r>
            <a:r>
              <a:rPr lang="en-US" sz="2000">
                <a:latin typeface="Arial" panose="020B0604020202020204" pitchFamily="34" charset="0"/>
                <a:cs typeface="Arial" panose="020B0604020202020204" pitchFamily="34" charset="0"/>
              </a:rPr>
              <a:t> request</a:t>
            </a:r>
          </a:p>
          <a:p>
            <a:pPr marL="342900" indent="-342900">
              <a:lnSpc>
                <a:spcPct val="300000"/>
              </a:lnSpc>
              <a:buFont typeface="Wingdings" panose="05000000000000000000" pitchFamily="2" charset="2"/>
              <a:buChar char="v"/>
            </a:pPr>
            <a:r>
              <a:rPr lang="en-US" sz="2000" err="1">
                <a:latin typeface="Arial" panose="020B0604020202020204" pitchFamily="34" charset="0"/>
                <a:cs typeface="Arial" panose="020B0604020202020204" pitchFamily="34" charset="0"/>
              </a:rPr>
              <a:t>Tạo</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và</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sử</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dụng</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dễ</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dàng</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cấu</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hình</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nhanh</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chóng</a:t>
            </a: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788151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2360902" y="-17755"/>
            <a:ext cx="8143576"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Vấn đề của Hibernate truyền thống</a:t>
            </a:r>
          </a:p>
        </p:txBody>
      </p:sp>
      <p:sp>
        <p:nvSpPr>
          <p:cNvPr id="3" name="TextBox 2">
            <a:extLst>
              <a:ext uri="{FF2B5EF4-FFF2-40B4-BE49-F238E27FC236}">
                <a16:creationId xmlns:a16="http://schemas.microsoft.com/office/drawing/2014/main" id="{6B1E9EBE-2DC4-4AA1-9A62-94ACE386C632}"/>
              </a:ext>
            </a:extLst>
          </p:cNvPr>
          <p:cNvSpPr txBox="1"/>
          <p:nvPr/>
        </p:nvSpPr>
        <p:spPr>
          <a:xfrm>
            <a:off x="1122790" y="1582052"/>
            <a:ext cx="10619800" cy="3884397"/>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Mặc dù </a:t>
            </a:r>
            <a:r>
              <a:rPr lang="vi-VN" b="1" i="1">
                <a:latin typeface="Arial" panose="020B0604020202020204" pitchFamily="34" charset="0"/>
                <a:cs typeface="Arial" panose="020B0604020202020204" pitchFamily="34" charset="0"/>
              </a:rPr>
              <a:t>Hibernate</a:t>
            </a:r>
            <a:r>
              <a:rPr lang="vi-VN">
                <a:latin typeface="Arial" panose="020B0604020202020204" pitchFamily="34" charset="0"/>
                <a:cs typeface="Arial" panose="020B0604020202020204" pitchFamily="34" charset="0"/>
              </a:rPr>
              <a:t> đã làm rất tốt và giảm thiểu code cho việc thao tác với </a:t>
            </a:r>
            <a:r>
              <a:rPr lang="vi-VN" b="1" i="1">
                <a:latin typeface="Arial" panose="020B0604020202020204" pitchFamily="34" charset="0"/>
                <a:cs typeface="Arial" panose="020B0604020202020204" pitchFamily="34" charset="0"/>
              </a:rPr>
              <a:t>Database</a:t>
            </a:r>
            <a:r>
              <a:rPr lang="vi-VN">
                <a:latin typeface="Arial" panose="020B0604020202020204" pitchFamily="34" charset="0"/>
                <a:cs typeface="Arial" panose="020B0604020202020204" pitchFamily="34" charset="0"/>
              </a:rPr>
              <a:t> xuống rồi, những nó vẫn chưa hẳn là dễ dàng :(</a:t>
            </a: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Mục đích ban đầu của </a:t>
            </a:r>
            <a:r>
              <a:rPr lang="vi-VN" b="1" i="1">
                <a:latin typeface="Arial" panose="020B0604020202020204" pitchFamily="34" charset="0"/>
                <a:cs typeface="Arial" panose="020B0604020202020204" pitchFamily="34" charset="0"/>
              </a:rPr>
              <a:t>Hibernate</a:t>
            </a:r>
            <a:r>
              <a:rPr lang="vi-VN">
                <a:latin typeface="Arial" panose="020B0604020202020204" pitchFamily="34" charset="0"/>
                <a:cs typeface="Arial" panose="020B0604020202020204" pitchFamily="34" charset="0"/>
              </a:rPr>
              <a:t> là giúp người lập trình dễ sử dụng, tuy nhiên, trên thực tế, nhiều người gặp khó khăn trong việc sử dụng với </a:t>
            </a:r>
            <a:r>
              <a:rPr lang="vi-VN" b="1" i="1">
                <a:latin typeface="Arial" panose="020B0604020202020204" pitchFamily="34" charset="0"/>
                <a:cs typeface="Arial" panose="020B0604020202020204" pitchFamily="34" charset="0"/>
              </a:rPr>
              <a:t>Hibernate</a:t>
            </a:r>
            <a:r>
              <a:rPr lang="vi-VN">
                <a:latin typeface="Arial" panose="020B0604020202020204" pitchFamily="34" charset="0"/>
                <a:cs typeface="Arial" panose="020B0604020202020204" pitchFamily="34" charset="0"/>
              </a:rPr>
              <a:t> hơn cả </a:t>
            </a:r>
            <a:r>
              <a:rPr lang="vi-VN" b="1" i="1">
                <a:latin typeface="Arial" panose="020B0604020202020204" pitchFamily="34" charset="0"/>
                <a:cs typeface="Arial" panose="020B0604020202020204" pitchFamily="34" charset="0"/>
              </a:rPr>
              <a:t>jdbc</a:t>
            </a:r>
            <a:r>
              <a:rPr lang="vi-VN">
                <a:latin typeface="Arial" panose="020B0604020202020204" pitchFamily="34" charset="0"/>
                <a:cs typeface="Arial" panose="020B0604020202020204" pitchFamily="34" charset="0"/>
              </a:rPr>
              <a:t>.</a:t>
            </a: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Nắm được vấn đề này, </a:t>
            </a:r>
            <a:r>
              <a:rPr lang="vi-VN" b="1" i="1">
                <a:latin typeface="Arial" panose="020B0604020202020204" pitchFamily="34" charset="0"/>
                <a:cs typeface="Arial" panose="020B0604020202020204" pitchFamily="34" charset="0"/>
              </a:rPr>
              <a:t>Spring Data </a:t>
            </a:r>
            <a:r>
              <a:rPr lang="vi-VN">
                <a:latin typeface="Arial" panose="020B0604020202020204" pitchFamily="34" charset="0"/>
                <a:cs typeface="Arial" panose="020B0604020202020204" pitchFamily="34" charset="0"/>
              </a:rPr>
              <a:t>đã wrapper lên </a:t>
            </a:r>
            <a:r>
              <a:rPr lang="vi-VN" b="1" i="1">
                <a:latin typeface="Arial" panose="020B0604020202020204" pitchFamily="34" charset="0"/>
                <a:cs typeface="Arial" panose="020B0604020202020204" pitchFamily="34" charset="0"/>
              </a:rPr>
              <a:t>Hibernate</a:t>
            </a:r>
            <a:r>
              <a:rPr lang="vi-VN">
                <a:latin typeface="Arial" panose="020B0604020202020204" pitchFamily="34" charset="0"/>
                <a:cs typeface="Arial" panose="020B0604020202020204" pitchFamily="34" charset="0"/>
              </a:rPr>
              <a:t> một lớp nữa gọi là </a:t>
            </a:r>
            <a:r>
              <a:rPr lang="vi-VN" b="1" i="1">
                <a:latin typeface="Arial" panose="020B0604020202020204" pitchFamily="34" charset="0"/>
                <a:cs typeface="Arial" panose="020B0604020202020204" pitchFamily="34" charset="0"/>
              </a:rPr>
              <a:t>Spring JPA</a:t>
            </a:r>
            <a:r>
              <a:rPr lang="vi-VN">
                <a:latin typeface="Arial" panose="020B0604020202020204" pitchFamily="34" charset="0"/>
                <a:cs typeface="Arial" panose="020B0604020202020204" pitchFamily="34" charset="0"/>
              </a:rPr>
              <a:t>, giúp cho mọi thao tác với </a:t>
            </a:r>
            <a:r>
              <a:rPr lang="vi-VN" b="1" i="1">
                <a:latin typeface="Arial" panose="020B0604020202020204" pitchFamily="34" charset="0"/>
                <a:cs typeface="Arial" panose="020B0604020202020204" pitchFamily="34" charset="0"/>
              </a:rPr>
              <a:t>DB</a:t>
            </a:r>
            <a:r>
              <a:rPr lang="vi-VN">
                <a:latin typeface="Arial" panose="020B0604020202020204" pitchFamily="34" charset="0"/>
                <a:cs typeface="Arial" panose="020B0604020202020204" pitchFamily="34" charset="0"/>
              </a:rPr>
              <a:t> của chúng ta rút ngắn xuống còn 1 dòng và tất nhiên là làm mờ </a:t>
            </a:r>
            <a:r>
              <a:rPr lang="vi-VN" b="1" i="1">
                <a:latin typeface="Arial" panose="020B0604020202020204" pitchFamily="34" charset="0"/>
                <a:cs typeface="Arial" panose="020B0604020202020204" pitchFamily="34" charset="0"/>
              </a:rPr>
              <a:t>Hibernate</a:t>
            </a:r>
            <a:r>
              <a:rPr lang="vi-VN">
                <a:latin typeface="Arial" panose="020B0604020202020204" pitchFamily="34" charset="0"/>
                <a:cs typeface="Arial" panose="020B0604020202020204" pitchFamily="34" charset="0"/>
              </a:rPr>
              <a:t> xuống đáng kể để tránh rắc rối cho người lập trình.</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887031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4363795" y="0"/>
            <a:ext cx="3464410"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JpaRepository</a:t>
            </a:r>
          </a:p>
        </p:txBody>
      </p:sp>
      <p:sp>
        <p:nvSpPr>
          <p:cNvPr id="3" name="TextBox 2">
            <a:extLst>
              <a:ext uri="{FF2B5EF4-FFF2-40B4-BE49-F238E27FC236}">
                <a16:creationId xmlns:a16="http://schemas.microsoft.com/office/drawing/2014/main" id="{6B1E9EBE-2DC4-4AA1-9A62-94ACE386C632}"/>
              </a:ext>
            </a:extLst>
          </p:cNvPr>
          <p:cNvSpPr txBox="1"/>
          <p:nvPr/>
        </p:nvSpPr>
        <p:spPr>
          <a:xfrm>
            <a:off x="1220444" y="2040799"/>
            <a:ext cx="10619800" cy="2222403"/>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Để sử dụng </a:t>
            </a:r>
            <a:r>
              <a:rPr lang="vi-VN" b="1" i="1">
                <a:latin typeface="Arial" panose="020B0604020202020204" pitchFamily="34" charset="0"/>
                <a:cs typeface="Arial" panose="020B0604020202020204" pitchFamily="34" charset="0"/>
              </a:rPr>
              <a:t>Spring JPA</a:t>
            </a:r>
            <a:r>
              <a:rPr lang="vi-VN">
                <a:latin typeface="Arial" panose="020B0604020202020204" pitchFamily="34" charset="0"/>
                <a:cs typeface="Arial" panose="020B0604020202020204" pitchFamily="34" charset="0"/>
              </a:rPr>
              <a:t>, bạn cần sử dụng interface </a:t>
            </a:r>
            <a:r>
              <a:rPr lang="vi-VN" b="1" i="1">
                <a:latin typeface="Arial" panose="020B0604020202020204" pitchFamily="34" charset="0"/>
                <a:cs typeface="Arial" panose="020B0604020202020204" pitchFamily="34" charset="0"/>
              </a:rPr>
              <a:t>JpaRepository</a:t>
            </a:r>
            <a:r>
              <a:rPr lang="vi-VN">
                <a:latin typeface="Arial" panose="020B0604020202020204" pitchFamily="34" charset="0"/>
                <a:cs typeface="Arial" panose="020B0604020202020204" pitchFamily="34" charset="0"/>
              </a:rPr>
              <a:t>.</a:t>
            </a: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Yêu cầu của interface này đó là bạn phải cung cấp 2 thông tin:</a:t>
            </a:r>
          </a:p>
          <a:p>
            <a:pPr marL="742950" lvl="1" indent="-285750">
              <a:lnSpc>
                <a:spcPct val="200000"/>
              </a:lnSpc>
              <a:buFont typeface="Wingdings" panose="05000000000000000000" pitchFamily="2" charset="2"/>
              <a:buChar char="v"/>
            </a:pPr>
            <a:r>
              <a:rPr lang="vi-VN" b="1" i="1">
                <a:latin typeface="Arial" panose="020B0604020202020204" pitchFamily="34" charset="0"/>
                <a:cs typeface="Arial" panose="020B0604020202020204" pitchFamily="34" charset="0"/>
              </a:rPr>
              <a:t>Entity</a:t>
            </a:r>
            <a:r>
              <a:rPr lang="vi-VN">
                <a:latin typeface="Arial" panose="020B0604020202020204" pitchFamily="34" charset="0"/>
                <a:cs typeface="Arial" panose="020B0604020202020204" pitchFamily="34" charset="0"/>
              </a:rPr>
              <a:t> (Đối tượng tương ứng với Table trong DB)</a:t>
            </a:r>
          </a:p>
          <a:p>
            <a:pPr marL="742950" lvl="1"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Kiểu dữ liệu của </a:t>
            </a:r>
            <a:r>
              <a:rPr lang="vi-VN" b="1" i="1">
                <a:latin typeface="Arial" panose="020B0604020202020204" pitchFamily="34" charset="0"/>
                <a:cs typeface="Arial" panose="020B0604020202020204" pitchFamily="34" charset="0"/>
              </a:rPr>
              <a:t>khóa chính </a:t>
            </a:r>
            <a:r>
              <a:rPr lang="vi-VN">
                <a:latin typeface="Arial" panose="020B0604020202020204" pitchFamily="34" charset="0"/>
                <a:cs typeface="Arial" panose="020B0604020202020204" pitchFamily="34" charset="0"/>
              </a:rPr>
              <a:t>(primary key)</a:t>
            </a:r>
          </a:p>
        </p:txBody>
      </p:sp>
    </p:spTree>
    <p:extLst>
      <p:ext uri="{BB962C8B-B14F-4D97-AF65-F5344CB8AC3E}">
        <p14:creationId xmlns:p14="http://schemas.microsoft.com/office/powerpoint/2010/main" val="240734961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4363795" y="0"/>
            <a:ext cx="3464410"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JpaRepository</a:t>
            </a:r>
          </a:p>
        </p:txBody>
      </p:sp>
      <p:sp>
        <p:nvSpPr>
          <p:cNvPr id="3" name="TextBox 2">
            <a:extLst>
              <a:ext uri="{FF2B5EF4-FFF2-40B4-BE49-F238E27FC236}">
                <a16:creationId xmlns:a16="http://schemas.microsoft.com/office/drawing/2014/main" id="{6B1E9EBE-2DC4-4AA1-9A62-94ACE386C632}"/>
              </a:ext>
            </a:extLst>
          </p:cNvPr>
          <p:cNvSpPr txBox="1"/>
          <p:nvPr/>
        </p:nvSpPr>
        <p:spPr>
          <a:xfrm>
            <a:off x="1220444" y="2040799"/>
            <a:ext cx="10619800" cy="560410"/>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Ví dụ: </a:t>
            </a:r>
            <a:r>
              <a:rPr lang="en-US">
                <a:latin typeface="Arial" panose="020B0604020202020204" pitchFamily="34" charset="0"/>
                <a:cs typeface="Arial" panose="020B0604020202020204" pitchFamily="34" charset="0"/>
              </a:rPr>
              <a:t>M</a:t>
            </a:r>
            <a:r>
              <a:rPr lang="vi-VN">
                <a:latin typeface="Arial" panose="020B0604020202020204" pitchFamily="34" charset="0"/>
                <a:cs typeface="Arial" panose="020B0604020202020204" pitchFamily="34" charset="0"/>
              </a:rPr>
              <a:t>uốn lấy thông tin của bảng User thì làm như sau:</a:t>
            </a:r>
            <a:endParaRPr lang="en-US">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9761D8C5-C9D8-4B99-9D24-2FB23CD4ED59}"/>
              </a:ext>
            </a:extLst>
          </p:cNvPr>
          <p:cNvPicPr>
            <a:picLocks noChangeAspect="1"/>
          </p:cNvPicPr>
          <p:nvPr/>
        </p:nvPicPr>
        <p:blipFill>
          <a:blip r:embed="rId2"/>
          <a:stretch>
            <a:fillRect/>
          </a:stretch>
        </p:blipFill>
        <p:spPr>
          <a:xfrm>
            <a:off x="1542395" y="2782970"/>
            <a:ext cx="8716591" cy="1895740"/>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34FACB91-F6C8-4277-98B5-7E33A14ADB71}"/>
              </a:ext>
            </a:extLst>
          </p:cNvPr>
          <p:cNvSpPr txBox="1"/>
          <p:nvPr/>
        </p:nvSpPr>
        <p:spPr>
          <a:xfrm>
            <a:off x="1220444" y="5308847"/>
            <a:ext cx="10709022" cy="1287532"/>
          </a:xfrm>
          <a:prstGeom prst="rect">
            <a:avLst/>
          </a:prstGeom>
          <a:noFill/>
        </p:spPr>
        <p:txBody>
          <a:bodyPr wrap="none" rtlCol="0">
            <a:spAutoFit/>
          </a:bodyPr>
          <a:lstStyle/>
          <a:p>
            <a:pPr marL="285750" indent="-285750">
              <a:lnSpc>
                <a:spcPct val="150000"/>
              </a:lnSpc>
              <a:buFont typeface="Wingdings" panose="05000000000000000000" pitchFamily="2" charset="2"/>
              <a:buChar char="v"/>
            </a:pPr>
            <a:r>
              <a:rPr lang="en-US">
                <a:latin typeface="Arial" panose="020B0604020202020204" pitchFamily="34" charset="0"/>
                <a:cs typeface="Arial" panose="020B0604020202020204" pitchFamily="34" charset="0"/>
              </a:rPr>
              <a:t>@</a:t>
            </a:r>
            <a:r>
              <a:rPr lang="en-US" b="1" i="1">
                <a:latin typeface="Arial" panose="020B0604020202020204" pitchFamily="34" charset="0"/>
                <a:cs typeface="Arial" panose="020B0604020202020204" pitchFamily="34" charset="0"/>
              </a:rPr>
              <a:t>Repository</a:t>
            </a:r>
            <a:r>
              <a:rPr lang="en-US">
                <a:latin typeface="Arial" panose="020B0604020202020204" pitchFamily="34" charset="0"/>
                <a:cs typeface="Arial" panose="020B0604020202020204" pitchFamily="34" charset="0"/>
              </a:rPr>
              <a:t> đánh dấu </a:t>
            </a:r>
            <a:r>
              <a:rPr lang="en-US" b="1" i="1">
                <a:latin typeface="Arial" panose="020B0604020202020204" pitchFamily="34" charset="0"/>
                <a:cs typeface="Arial" panose="020B0604020202020204" pitchFamily="34" charset="0"/>
              </a:rPr>
              <a:t>UserRepository</a:t>
            </a:r>
            <a:r>
              <a:rPr lang="en-US">
                <a:latin typeface="Arial" panose="020B0604020202020204" pitchFamily="34" charset="0"/>
                <a:cs typeface="Arial" panose="020B0604020202020204" pitchFamily="34" charset="0"/>
              </a:rPr>
              <a:t> là một </a:t>
            </a:r>
            <a:r>
              <a:rPr lang="en-US" b="1" i="1">
                <a:latin typeface="Arial" panose="020B0604020202020204" pitchFamily="34" charset="0"/>
                <a:cs typeface="Arial" panose="020B0604020202020204" pitchFamily="34" charset="0"/>
              </a:rPr>
              <a:t>Bean</a:t>
            </a:r>
            <a:r>
              <a:rPr lang="en-US">
                <a:latin typeface="Arial" panose="020B0604020202020204" pitchFamily="34" charset="0"/>
                <a:cs typeface="Arial" panose="020B0604020202020204" pitchFamily="34" charset="0"/>
              </a:rPr>
              <a:t> và chịu trách nhiệm giao tiếp với </a:t>
            </a:r>
            <a:r>
              <a:rPr lang="en-US" b="1" i="1">
                <a:latin typeface="Arial" panose="020B0604020202020204" pitchFamily="34" charset="0"/>
                <a:cs typeface="Arial" panose="020B0604020202020204" pitchFamily="34" charset="0"/>
              </a:rPr>
              <a:t>DB</a:t>
            </a:r>
            <a:r>
              <a:rPr lang="en-US">
                <a:latin typeface="Arial" panose="020B0604020202020204" pitchFamily="34" charset="0"/>
                <a:cs typeface="Arial" panose="020B0604020202020204" pitchFamily="34" charset="0"/>
              </a:rPr>
              <a:t>.</a:t>
            </a:r>
          </a:p>
          <a:p>
            <a:pPr marL="285750" indent="-285750">
              <a:lnSpc>
                <a:spcPct val="150000"/>
              </a:lnSpc>
              <a:buFont typeface="Wingdings" panose="05000000000000000000" pitchFamily="2" charset="2"/>
              <a:buChar char="v"/>
            </a:pPr>
            <a:r>
              <a:rPr lang="vi-VN" b="1" i="1">
                <a:latin typeface="Arial" panose="020B0604020202020204" pitchFamily="34" charset="0"/>
                <a:cs typeface="Arial" panose="020B0604020202020204" pitchFamily="34" charset="0"/>
              </a:rPr>
              <a:t>Spring Boot </a:t>
            </a:r>
            <a:r>
              <a:rPr lang="vi-VN">
                <a:latin typeface="Arial" panose="020B0604020202020204" pitchFamily="34" charset="0"/>
                <a:cs typeface="Arial" panose="020B0604020202020204" pitchFamily="34" charset="0"/>
              </a:rPr>
              <a:t>sẽ tự tìm thấy và khởi tạo ra đối tượng </a:t>
            </a:r>
            <a:r>
              <a:rPr lang="vi-VN" b="1" i="1">
                <a:latin typeface="Arial" panose="020B0604020202020204" pitchFamily="34" charset="0"/>
                <a:cs typeface="Arial" panose="020B0604020202020204" pitchFamily="34" charset="0"/>
              </a:rPr>
              <a:t>UserRepository</a:t>
            </a:r>
            <a:r>
              <a:rPr lang="vi-VN">
                <a:latin typeface="Arial" panose="020B0604020202020204" pitchFamily="34" charset="0"/>
                <a:cs typeface="Arial" panose="020B0604020202020204" pitchFamily="34" charset="0"/>
              </a:rPr>
              <a:t> trong Context. </a:t>
            </a:r>
            <a:endParaRPr lang="en-US">
              <a:latin typeface="Arial" panose="020B0604020202020204" pitchFamily="34" charset="0"/>
              <a:cs typeface="Arial" panose="020B0604020202020204" pitchFamily="34" charset="0"/>
            </a:endParaRPr>
          </a:p>
          <a:p>
            <a:pPr>
              <a:lnSpc>
                <a:spcPct val="150000"/>
              </a:lnSpc>
            </a:pPr>
            <a:r>
              <a:rPr lang="en-US">
                <a:latin typeface="Arial" panose="020B0604020202020204" pitchFamily="34" charset="0"/>
                <a:cs typeface="Arial" panose="020B0604020202020204" pitchFamily="34" charset="0"/>
              </a:rPr>
              <a:t>   </a:t>
            </a:r>
            <a:r>
              <a:rPr lang="vi-VN">
                <a:latin typeface="Arial" panose="020B0604020202020204" pitchFamily="34" charset="0"/>
                <a:cs typeface="Arial" panose="020B0604020202020204" pitchFamily="34" charset="0"/>
              </a:rPr>
              <a:t>Việc tạo ra </a:t>
            </a:r>
            <a:r>
              <a:rPr lang="vi-VN" b="1" i="1">
                <a:latin typeface="Arial" panose="020B0604020202020204" pitchFamily="34" charset="0"/>
                <a:cs typeface="Arial" panose="020B0604020202020204" pitchFamily="34" charset="0"/>
              </a:rPr>
              <a:t>UserRepository</a:t>
            </a:r>
            <a:r>
              <a:rPr lang="vi-VN">
                <a:latin typeface="Arial" panose="020B0604020202020204" pitchFamily="34" charset="0"/>
                <a:cs typeface="Arial" panose="020B0604020202020204" pitchFamily="34" charset="0"/>
              </a:rPr>
              <a:t> hoàn toàn tự động và tự </a:t>
            </a:r>
            <a:r>
              <a:rPr lang="vi-VN" b="1" i="1">
                <a:latin typeface="Arial" panose="020B0604020202020204" pitchFamily="34" charset="0"/>
                <a:cs typeface="Arial" panose="020B0604020202020204" pitchFamily="34" charset="0"/>
              </a:rPr>
              <a:t>config</a:t>
            </a:r>
            <a:r>
              <a:rPr lang="vi-VN">
                <a:latin typeface="Arial" panose="020B0604020202020204" pitchFamily="34" charset="0"/>
                <a:cs typeface="Arial" panose="020B0604020202020204" pitchFamily="34" charset="0"/>
              </a:rPr>
              <a:t>, vì chúng ta đã kế thừa </a:t>
            </a:r>
            <a:r>
              <a:rPr lang="vi-VN" b="1" i="1">
                <a:latin typeface="Arial" panose="020B0604020202020204" pitchFamily="34" charset="0"/>
                <a:cs typeface="Arial" panose="020B0604020202020204" pitchFamily="34" charset="0"/>
              </a:rPr>
              <a:t>JpaRepository</a:t>
            </a:r>
            <a:r>
              <a:rPr lang="vi-VN">
                <a:latin typeface="Arial" panose="020B0604020202020204" pitchFamily="34" charset="0"/>
                <a:cs typeface="Arial" panose="020B0604020202020204" pitchFamily="34" charset="0"/>
              </a:rPr>
              <a:t>.</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638531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4363795" y="0"/>
            <a:ext cx="3464410"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JpaRepository</a:t>
            </a:r>
          </a:p>
        </p:txBody>
      </p:sp>
      <p:sp>
        <p:nvSpPr>
          <p:cNvPr id="3" name="TextBox 2">
            <a:extLst>
              <a:ext uri="{FF2B5EF4-FFF2-40B4-BE49-F238E27FC236}">
                <a16:creationId xmlns:a16="http://schemas.microsoft.com/office/drawing/2014/main" id="{6B1E9EBE-2DC4-4AA1-9A62-94ACE386C632}"/>
              </a:ext>
            </a:extLst>
          </p:cNvPr>
          <p:cNvSpPr txBox="1"/>
          <p:nvPr/>
        </p:nvSpPr>
        <p:spPr>
          <a:xfrm>
            <a:off x="1220444" y="1144328"/>
            <a:ext cx="10619800" cy="560410"/>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dirty="0">
                <a:latin typeface="Arial" panose="020B0604020202020204" pitchFamily="34" charset="0"/>
                <a:cs typeface="Arial" panose="020B0604020202020204" pitchFamily="34" charset="0"/>
              </a:rPr>
              <a:t>Bây giờ, việc lấy ra toàn bộ User sẽ như sau:</a:t>
            </a:r>
            <a:endParaRPr lang="en-US"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34FACB91-F6C8-4277-98B5-7E33A14ADB71}"/>
              </a:ext>
            </a:extLst>
          </p:cNvPr>
          <p:cNvSpPr txBox="1"/>
          <p:nvPr/>
        </p:nvSpPr>
        <p:spPr>
          <a:xfrm>
            <a:off x="1220444" y="4654407"/>
            <a:ext cx="8924238" cy="2118529"/>
          </a:xfrm>
          <a:prstGeom prst="rect">
            <a:avLst/>
          </a:prstGeom>
          <a:noFill/>
        </p:spPr>
        <p:txBody>
          <a:bodyPr wrap="none" rtlCol="0">
            <a:spAutoFit/>
          </a:bodyPr>
          <a:lstStyle/>
          <a:p>
            <a:pPr marL="285750" indent="-285750">
              <a:lnSpc>
                <a:spcPct val="150000"/>
              </a:lnSpc>
              <a:buFont typeface="Wingdings" panose="05000000000000000000" pitchFamily="2" charset="2"/>
              <a:buChar char="v"/>
            </a:pPr>
            <a:r>
              <a:rPr lang="vi-VN" dirty="0">
                <a:latin typeface="Arial" panose="020B0604020202020204" pitchFamily="34" charset="0"/>
                <a:cs typeface="Arial" panose="020B0604020202020204" pitchFamily="34" charset="0"/>
              </a:rPr>
              <a:t>Đơn giản và ngắn gọn hơn rất nhiều.</a:t>
            </a:r>
          </a:p>
          <a:p>
            <a:pPr marL="285750" indent="-285750">
              <a:lnSpc>
                <a:spcPct val="150000"/>
              </a:lnSpc>
              <a:buFont typeface="Wingdings" panose="05000000000000000000" pitchFamily="2" charset="2"/>
              <a:buChar char="v"/>
            </a:pPr>
            <a:r>
              <a:rPr lang="vi-VN" dirty="0">
                <a:latin typeface="Arial" panose="020B0604020202020204" pitchFamily="34" charset="0"/>
                <a:cs typeface="Arial" panose="020B0604020202020204" pitchFamily="34" charset="0"/>
              </a:rPr>
              <a:t>Nếu bạn tìm kiếm thì sẽ thấy </a:t>
            </a:r>
            <a:r>
              <a:rPr lang="vi-VN" b="1" i="1" dirty="0">
                <a:latin typeface="Arial" panose="020B0604020202020204" pitchFamily="34" charset="0"/>
                <a:cs typeface="Arial" panose="020B0604020202020204" pitchFamily="34" charset="0"/>
              </a:rPr>
              <a:t>UserRepository</a:t>
            </a:r>
            <a:r>
              <a:rPr lang="vi-VN" dirty="0">
                <a:latin typeface="Arial" panose="020B0604020202020204" pitchFamily="34" charset="0"/>
                <a:cs typeface="Arial" panose="020B0604020202020204" pitchFamily="34" charset="0"/>
              </a:rPr>
              <a:t> có hàng chục </a:t>
            </a:r>
            <a:r>
              <a:rPr lang="vi-VN" b="1" i="1" dirty="0">
                <a:latin typeface="Arial" panose="020B0604020202020204" pitchFamily="34" charset="0"/>
                <a:cs typeface="Arial" panose="020B0604020202020204" pitchFamily="34" charset="0"/>
              </a:rPr>
              <a:t>method</a:t>
            </a:r>
            <a:r>
              <a:rPr lang="vi-VN" dirty="0">
                <a:latin typeface="Arial" panose="020B0604020202020204" pitchFamily="34" charset="0"/>
                <a:cs typeface="Arial" panose="020B0604020202020204" pitchFamily="34" charset="0"/>
              </a:rPr>
              <a:t> mà chúng ta </a:t>
            </a:r>
            <a:endParaRPr lang="en-US" dirty="0">
              <a:latin typeface="Arial" panose="020B0604020202020204" pitchFamily="34" charset="0"/>
              <a:cs typeface="Arial" panose="020B0604020202020204" pitchFamily="34" charset="0"/>
            </a:endParaRPr>
          </a:p>
          <a:p>
            <a:pPr>
              <a:lnSpc>
                <a:spcPct val="150000"/>
              </a:lnSpc>
            </a:pPr>
            <a:r>
              <a:rPr lang="vi-VN" dirty="0">
                <a:latin typeface="Arial" panose="020B0604020202020204" pitchFamily="34" charset="0"/>
                <a:cs typeface="Arial" panose="020B0604020202020204" pitchFamily="34" charset="0"/>
              </a:rPr>
              <a:t>không cần viết lại nữa. Vì nó kế thừa </a:t>
            </a:r>
            <a:r>
              <a:rPr lang="vi-VN" b="1" i="1" dirty="0">
                <a:latin typeface="Arial" panose="020B0604020202020204" pitchFamily="34" charset="0"/>
                <a:cs typeface="Arial" panose="020B0604020202020204" pitchFamily="34" charset="0"/>
              </a:rPr>
              <a:t>JpaRepository</a:t>
            </a:r>
            <a:r>
              <a:rPr lang="vi-VN" dirty="0">
                <a:latin typeface="Arial" panose="020B0604020202020204" pitchFamily="34" charset="0"/>
                <a:cs typeface="Arial" panose="020B0604020202020204" pitchFamily="34" charset="0"/>
              </a:rPr>
              <a:t> rồi.</a:t>
            </a:r>
            <a:endParaRPr lang="en-US" dirty="0">
              <a:latin typeface="Arial" panose="020B0604020202020204" pitchFamily="34" charset="0"/>
              <a:cs typeface="Arial" panose="020B0604020202020204" pitchFamily="34" charset="0"/>
            </a:endParaRPr>
          </a:p>
          <a:p>
            <a:pPr>
              <a:lnSpc>
                <a:spcPct val="150000"/>
              </a:lnSpc>
            </a:pPr>
            <a:r>
              <a:rPr lang="en-US" dirty="0">
                <a:solidFill>
                  <a:srgbClr val="FF0000"/>
                </a:solidFill>
                <a:latin typeface="Arial" panose="020B0604020202020204" pitchFamily="34" charset="0"/>
                <a:cs typeface="Arial" panose="020B0604020202020204" pitchFamily="34" charset="0"/>
              </a:rPr>
              <a:t>=&gt; </a:t>
            </a:r>
            <a:r>
              <a:rPr lang="en-US" dirty="0" err="1">
                <a:solidFill>
                  <a:srgbClr val="FF0000"/>
                </a:solidFill>
                <a:latin typeface="Arial" panose="020B0604020202020204" pitchFamily="34" charset="0"/>
                <a:cs typeface="Arial" panose="020B0604020202020204" pitchFamily="34" charset="0"/>
              </a:rPr>
              <a:t>Hoàn</a:t>
            </a:r>
            <a:r>
              <a:rPr lang="en-US" dirty="0">
                <a:solidFill>
                  <a:srgbClr val="FF0000"/>
                </a:solidFill>
                <a:latin typeface="Arial" panose="020B0604020202020204" pitchFamily="34" charset="0"/>
                <a:cs typeface="Arial" panose="020B0604020202020204" pitchFamily="34" charset="0"/>
              </a:rPr>
              <a:t> </a:t>
            </a:r>
            <a:r>
              <a:rPr lang="en-US" dirty="0" err="1">
                <a:solidFill>
                  <a:srgbClr val="FF0000"/>
                </a:solidFill>
                <a:latin typeface="Arial" panose="020B0604020202020204" pitchFamily="34" charset="0"/>
                <a:cs typeface="Arial" panose="020B0604020202020204" pitchFamily="34" charset="0"/>
              </a:rPr>
              <a:t>thiện</a:t>
            </a:r>
            <a:r>
              <a:rPr lang="en-US" dirty="0">
                <a:solidFill>
                  <a:srgbClr val="FF0000"/>
                </a:solidFill>
                <a:latin typeface="Arial" panose="020B0604020202020204" pitchFamily="34" charset="0"/>
                <a:cs typeface="Arial" panose="020B0604020202020204" pitchFamily="34" charset="0"/>
              </a:rPr>
              <a:t> </a:t>
            </a:r>
            <a:r>
              <a:rPr lang="en-US" dirty="0" err="1">
                <a:solidFill>
                  <a:srgbClr val="FF0000"/>
                </a:solidFill>
                <a:latin typeface="Arial" panose="020B0604020202020204" pitchFamily="34" charset="0"/>
                <a:cs typeface="Arial" panose="020B0604020202020204" pitchFamily="34" charset="0"/>
              </a:rPr>
              <a:t>todo</a:t>
            </a:r>
            <a:r>
              <a:rPr lang="en-US" dirty="0">
                <a:solidFill>
                  <a:srgbClr val="FF0000"/>
                </a:solidFill>
                <a:latin typeface="Arial" panose="020B0604020202020204" pitchFamily="34" charset="0"/>
                <a:cs typeface="Arial" panose="020B0604020202020204" pitchFamily="34" charset="0"/>
              </a:rPr>
              <a:t> app </a:t>
            </a:r>
            <a:r>
              <a:rPr lang="en-US" dirty="0" err="1">
                <a:solidFill>
                  <a:srgbClr val="FF0000"/>
                </a:solidFill>
                <a:latin typeface="Arial" panose="020B0604020202020204" pitchFamily="34" charset="0"/>
                <a:cs typeface="Arial" panose="020B0604020202020204" pitchFamily="34" charset="0"/>
              </a:rPr>
              <a:t>dùng</a:t>
            </a:r>
            <a:r>
              <a:rPr lang="en-US" dirty="0">
                <a:solidFill>
                  <a:srgbClr val="FF0000"/>
                </a:solidFill>
                <a:latin typeface="Arial" panose="020B0604020202020204" pitchFamily="34" charset="0"/>
                <a:cs typeface="Arial" panose="020B0604020202020204" pitchFamily="34" charset="0"/>
              </a:rPr>
              <a:t> JPA.</a:t>
            </a:r>
          </a:p>
          <a:p>
            <a:pPr>
              <a:lnSpc>
                <a:spcPct val="150000"/>
              </a:lnSpc>
            </a:pPr>
            <a:endParaRPr lang="en-US"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61F500F5-360B-485E-9C42-7CA34F659CD0}"/>
              </a:ext>
            </a:extLst>
          </p:cNvPr>
          <p:cNvPicPr>
            <a:picLocks noChangeAspect="1"/>
          </p:cNvPicPr>
          <p:nvPr/>
        </p:nvPicPr>
        <p:blipFill>
          <a:blip r:embed="rId2"/>
          <a:stretch>
            <a:fillRect/>
          </a:stretch>
        </p:blipFill>
        <p:spPr>
          <a:xfrm>
            <a:off x="1220444" y="2350142"/>
            <a:ext cx="8792802" cy="167663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4039574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3698869" y="17755"/>
            <a:ext cx="4794261"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Spring JPA Methods</a:t>
            </a:r>
          </a:p>
        </p:txBody>
      </p:sp>
      <p:sp>
        <p:nvSpPr>
          <p:cNvPr id="3" name="TextBox 2">
            <a:extLst>
              <a:ext uri="{FF2B5EF4-FFF2-40B4-BE49-F238E27FC236}">
                <a16:creationId xmlns:a16="http://schemas.microsoft.com/office/drawing/2014/main" id="{6B1E9EBE-2DC4-4AA1-9A62-94ACE386C632}"/>
              </a:ext>
            </a:extLst>
          </p:cNvPr>
          <p:cNvSpPr txBox="1"/>
          <p:nvPr/>
        </p:nvSpPr>
        <p:spPr>
          <a:xfrm>
            <a:off x="1220444" y="2040799"/>
            <a:ext cx="10619800" cy="3884397"/>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en-US">
                <a:latin typeface="Arial" panose="020B0604020202020204" pitchFamily="34" charset="0"/>
                <a:cs typeface="Arial" panose="020B0604020202020204" pitchFamily="34" charset="0"/>
              </a:rPr>
              <a:t>T</a:t>
            </a:r>
            <a:r>
              <a:rPr lang="vi-VN">
                <a:latin typeface="Arial" panose="020B0604020202020204" pitchFamily="34" charset="0"/>
                <a:cs typeface="Arial" panose="020B0604020202020204" pitchFamily="34" charset="0"/>
              </a:rPr>
              <a:t>rong thực tế, sẽ có một số yêu cầu nghiệp vụ nằm ngoài các method là JPA hỗ trợ sẵn, lúc này bạn phải tự tạo ra câu query của riêng mình.</a:t>
            </a:r>
          </a:p>
          <a:p>
            <a:pPr marL="285750" indent="-285750">
              <a:lnSpc>
                <a:spcPct val="200000"/>
              </a:lnSpc>
              <a:buFont typeface="Wingdings" panose="05000000000000000000" pitchFamily="2" charset="2"/>
              <a:buChar char="v"/>
            </a:pPr>
            <a:endParaRPr lang="vi-VN">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Trong phần này, chúng ta sẽ tìm hiểu cách để tự tạo ra các câu truy vấn.</a:t>
            </a:r>
            <a:endParaRPr lang="en-US">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v"/>
            </a:pPr>
            <a:r>
              <a:rPr lang="en-US">
                <a:latin typeface="Arial" panose="020B0604020202020204" pitchFamily="34" charset="0"/>
                <a:cs typeface="Arial" panose="020B0604020202020204" pitchFamily="34" charset="0"/>
              </a:rPr>
              <a:t>Có 2 cách cơ bản để tạo ra các câu truy vấn đấy là :</a:t>
            </a:r>
          </a:p>
          <a:p>
            <a:pPr marL="742950" lvl="1" indent="-285750">
              <a:lnSpc>
                <a:spcPct val="200000"/>
              </a:lnSpc>
              <a:buFont typeface="Arial" panose="020B0604020202020204" pitchFamily="34" charset="0"/>
              <a:buChar char="•"/>
            </a:pPr>
            <a:r>
              <a:rPr lang="en-US">
                <a:latin typeface="Arial" panose="020B0604020202020204" pitchFamily="34" charset="0"/>
                <a:cs typeface="Arial" panose="020B0604020202020204" pitchFamily="34" charset="0"/>
              </a:rPr>
              <a:t>Sử dụng </a:t>
            </a:r>
            <a:r>
              <a:rPr lang="en-US" b="1" i="1">
                <a:latin typeface="Arial" panose="020B0604020202020204" pitchFamily="34" charset="0"/>
                <a:cs typeface="Arial" panose="020B0604020202020204" pitchFamily="34" charset="0"/>
              </a:rPr>
              <a:t>Query creation</a:t>
            </a:r>
          </a:p>
          <a:p>
            <a:pPr marL="742950" lvl="1" indent="-285750">
              <a:lnSpc>
                <a:spcPct val="200000"/>
              </a:lnSpc>
              <a:buFont typeface="Arial" panose="020B0604020202020204" pitchFamily="34" charset="0"/>
              <a:buChar char="•"/>
            </a:pPr>
            <a:r>
              <a:rPr lang="en-US">
                <a:latin typeface="Arial" panose="020B0604020202020204" pitchFamily="34" charset="0"/>
                <a:cs typeface="Arial" panose="020B0604020202020204" pitchFamily="34" charset="0"/>
              </a:rPr>
              <a:t>Sử dụng @</a:t>
            </a:r>
            <a:r>
              <a:rPr lang="en-US" b="1" i="1">
                <a:latin typeface="Arial" panose="020B0604020202020204" pitchFamily="34" charset="0"/>
                <a:cs typeface="Arial" panose="020B0604020202020204" pitchFamily="34" charset="0"/>
              </a:rPr>
              <a:t>Query</a:t>
            </a:r>
            <a:endParaRPr lang="vi-VN" b="1" i="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9437971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4192273" y="24863"/>
            <a:ext cx="3807453"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Query Creation</a:t>
            </a:r>
          </a:p>
        </p:txBody>
      </p:sp>
      <p:sp>
        <p:nvSpPr>
          <p:cNvPr id="3" name="TextBox 2">
            <a:extLst>
              <a:ext uri="{FF2B5EF4-FFF2-40B4-BE49-F238E27FC236}">
                <a16:creationId xmlns:a16="http://schemas.microsoft.com/office/drawing/2014/main" id="{6B1E9EBE-2DC4-4AA1-9A62-94ACE386C632}"/>
              </a:ext>
            </a:extLst>
          </p:cNvPr>
          <p:cNvSpPr txBox="1"/>
          <p:nvPr/>
        </p:nvSpPr>
        <p:spPr>
          <a:xfrm>
            <a:off x="1220444" y="2040799"/>
            <a:ext cx="10619800" cy="4438395"/>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dirty="0">
                <a:latin typeface="Arial" panose="020B0604020202020204" pitchFamily="34" charset="0"/>
                <a:cs typeface="Arial" panose="020B0604020202020204" pitchFamily="34" charset="0"/>
              </a:rPr>
              <a:t>Trong Spring </a:t>
            </a:r>
            <a:r>
              <a:rPr lang="vi-VN" b="1" i="1" dirty="0">
                <a:latin typeface="Arial" panose="020B0604020202020204" pitchFamily="34" charset="0"/>
                <a:cs typeface="Arial" panose="020B0604020202020204" pitchFamily="34" charset="0"/>
              </a:rPr>
              <a:t>JPA</a:t>
            </a:r>
            <a:r>
              <a:rPr lang="vi-VN" dirty="0">
                <a:latin typeface="Arial" panose="020B0604020202020204" pitchFamily="34" charset="0"/>
                <a:cs typeface="Arial" panose="020B0604020202020204" pitchFamily="34" charset="0"/>
              </a:rPr>
              <a:t>, có một cơ chế giúp chúng ta tạo ra các câu </a:t>
            </a:r>
            <a:r>
              <a:rPr lang="vi-VN" b="1" i="1" dirty="0">
                <a:latin typeface="Arial" panose="020B0604020202020204" pitchFamily="34" charset="0"/>
                <a:cs typeface="Arial" panose="020B0604020202020204" pitchFamily="34" charset="0"/>
              </a:rPr>
              <a:t>Query</a:t>
            </a:r>
            <a:r>
              <a:rPr lang="vi-VN" dirty="0">
                <a:latin typeface="Arial" panose="020B0604020202020204" pitchFamily="34" charset="0"/>
                <a:cs typeface="Arial" panose="020B0604020202020204" pitchFamily="34" charset="0"/>
              </a:rPr>
              <a:t> mà không cần viết thêm code.</a:t>
            </a:r>
          </a:p>
          <a:p>
            <a:pPr marL="285750" indent="-285750">
              <a:lnSpc>
                <a:spcPct val="200000"/>
              </a:lnSpc>
              <a:buFont typeface="Wingdings" panose="05000000000000000000" pitchFamily="2" charset="2"/>
              <a:buChar char="v"/>
            </a:pPr>
            <a:r>
              <a:rPr lang="vi-VN" dirty="0">
                <a:latin typeface="Arial" panose="020B0604020202020204" pitchFamily="34" charset="0"/>
                <a:cs typeface="Arial" panose="020B0604020202020204" pitchFamily="34" charset="0"/>
              </a:rPr>
              <a:t>Cơ chế này xây dựng </a:t>
            </a:r>
            <a:r>
              <a:rPr lang="vi-VN" b="1" i="1" dirty="0">
                <a:latin typeface="Arial" panose="020B0604020202020204" pitchFamily="34" charset="0"/>
                <a:cs typeface="Arial" panose="020B0604020202020204" pitchFamily="34" charset="0"/>
              </a:rPr>
              <a:t>Query</a:t>
            </a:r>
            <a:r>
              <a:rPr lang="vi-VN" dirty="0">
                <a:latin typeface="Arial" panose="020B0604020202020204" pitchFamily="34" charset="0"/>
                <a:cs typeface="Arial" panose="020B0604020202020204" pitchFamily="34" charset="0"/>
              </a:rPr>
              <a:t> từ </a:t>
            </a:r>
            <a:r>
              <a:rPr lang="vi-VN" b="1" i="1" dirty="0">
                <a:latin typeface="Arial" panose="020B0604020202020204" pitchFamily="34" charset="0"/>
                <a:cs typeface="Arial" panose="020B0604020202020204" pitchFamily="34" charset="0"/>
              </a:rPr>
              <a:t>tên</a:t>
            </a:r>
            <a:r>
              <a:rPr lang="vi-VN" dirty="0">
                <a:latin typeface="Arial" panose="020B0604020202020204" pitchFamily="34" charset="0"/>
                <a:cs typeface="Arial" panose="020B0604020202020204" pitchFamily="34" charset="0"/>
              </a:rPr>
              <a:t> của method.</a:t>
            </a:r>
            <a:endParaRPr lang="en-US" dirty="0">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v"/>
            </a:pPr>
            <a:r>
              <a:rPr lang="en-US" dirty="0" err="1">
                <a:latin typeface="Arial" panose="020B0604020202020204" pitchFamily="34" charset="0"/>
                <a:cs typeface="Arial" panose="020B0604020202020204" pitchFamily="34" charset="0"/>
              </a:rPr>
              <a:t>Ví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a:t>
            </a:r>
            <a:r>
              <a:rPr lang="en-US" dirty="0">
                <a:latin typeface="Arial" panose="020B0604020202020204" pitchFamily="34" charset="0"/>
                <a:cs typeface="Arial" panose="020B0604020202020204" pitchFamily="34" charset="0"/>
              </a:rPr>
              <a:t> k</a:t>
            </a:r>
            <a:r>
              <a:rPr lang="vi-VN" dirty="0">
                <a:latin typeface="Arial" panose="020B0604020202020204" pitchFamily="34" charset="0"/>
                <a:cs typeface="Arial" panose="020B0604020202020204" pitchFamily="34" charset="0"/>
              </a:rPr>
              <a:t>hi chúng ta đặt tên method là: </a:t>
            </a:r>
            <a:r>
              <a:rPr lang="vi-VN" b="1" i="1" dirty="0">
                <a:latin typeface="Arial" panose="020B0604020202020204" pitchFamily="34" charset="0"/>
                <a:cs typeface="Arial" panose="020B0604020202020204" pitchFamily="34" charset="0"/>
              </a:rPr>
              <a:t>findBy</a:t>
            </a:r>
            <a:r>
              <a:rPr lang="en-US" b="1" i="1" dirty="0">
                <a:latin typeface="Arial" panose="020B0604020202020204" pitchFamily="34" charset="0"/>
                <a:cs typeface="Arial" panose="020B0604020202020204" pitchFamily="34" charset="0"/>
              </a:rPr>
              <a:t>FirstName</a:t>
            </a:r>
            <a:r>
              <a:rPr lang="vi-VN" b="1" i="1" dirty="0">
                <a:latin typeface="Arial" panose="020B0604020202020204" pitchFamily="34" charset="0"/>
                <a:cs typeface="Arial" panose="020B0604020202020204" pitchFamily="34" charset="0"/>
              </a:rPr>
              <a:t>(</a:t>
            </a:r>
            <a:r>
              <a:rPr lang="en-US" b="1" i="1" dirty="0">
                <a:latin typeface="Arial" panose="020B0604020202020204" pitchFamily="34" charset="0"/>
                <a:cs typeface="Arial" panose="020B0604020202020204" pitchFamily="34" charset="0"/>
              </a:rPr>
              <a:t>String</a:t>
            </a:r>
            <a:r>
              <a:rPr lang="vi-VN" b="1" i="1" dirty="0">
                <a:latin typeface="Arial" panose="020B0604020202020204" pitchFamily="34" charset="0"/>
                <a:cs typeface="Arial" panose="020B0604020202020204" pitchFamily="34" charset="0"/>
              </a:rPr>
              <a:t> </a:t>
            </a:r>
            <a:r>
              <a:rPr lang="en-US" b="1" i="1" dirty="0" err="1">
                <a:latin typeface="Arial" panose="020B0604020202020204" pitchFamily="34" charset="0"/>
                <a:cs typeface="Arial" panose="020B0604020202020204" pitchFamily="34" charset="0"/>
              </a:rPr>
              <a:t>firstName</a:t>
            </a:r>
            <a:r>
              <a:rPr lang="vi-VN" b="1" i="1" dirty="0">
                <a:latin typeface="Arial" panose="020B0604020202020204" pitchFamily="34" charset="0"/>
                <a:cs typeface="Arial" panose="020B0604020202020204" pitchFamily="34" charset="0"/>
              </a:rPr>
              <a:t>)</a:t>
            </a:r>
          </a:p>
          <a:p>
            <a:pPr marL="285750" indent="-285750">
              <a:lnSpc>
                <a:spcPct val="200000"/>
              </a:lnSpc>
              <a:buFont typeface="Wingdings" panose="05000000000000000000" pitchFamily="2" charset="2"/>
              <a:buChar char="v"/>
            </a:pPr>
            <a:r>
              <a:rPr lang="vi-VN" dirty="0">
                <a:latin typeface="Arial" panose="020B0604020202020204" pitchFamily="34" charset="0"/>
                <a:cs typeface="Arial" panose="020B0604020202020204" pitchFamily="34" charset="0"/>
              </a:rPr>
              <a:t>Thì </a:t>
            </a:r>
            <a:r>
              <a:rPr lang="vi-VN" b="1" i="1" dirty="0">
                <a:latin typeface="Arial" panose="020B0604020202020204" pitchFamily="34" charset="0"/>
                <a:cs typeface="Arial" panose="020B0604020202020204" pitchFamily="34" charset="0"/>
              </a:rPr>
              <a:t>Spring JPA </a:t>
            </a:r>
            <a:r>
              <a:rPr lang="vi-VN" dirty="0">
                <a:latin typeface="Arial" panose="020B0604020202020204" pitchFamily="34" charset="0"/>
                <a:cs typeface="Arial" panose="020B0604020202020204" pitchFamily="34" charset="0"/>
              </a:rPr>
              <a:t>sẽ tự định nghĩa câu </a:t>
            </a:r>
            <a:r>
              <a:rPr lang="vi-VN" b="1" i="1" dirty="0">
                <a:latin typeface="Arial" panose="020B0604020202020204" pitchFamily="34" charset="0"/>
                <a:cs typeface="Arial" panose="020B0604020202020204" pitchFamily="34" charset="0"/>
              </a:rPr>
              <a:t>Query</a:t>
            </a:r>
            <a:r>
              <a:rPr lang="vi-VN" dirty="0">
                <a:latin typeface="Arial" panose="020B0604020202020204" pitchFamily="34" charset="0"/>
                <a:cs typeface="Arial" panose="020B0604020202020204" pitchFamily="34" charset="0"/>
              </a:rPr>
              <a:t> cho method này, bằng cách xử lý tên method. Vậy là chúng ta đã có thể truy vấn dữ liệu mà chỉ mất thêm 1 dòng code.</a:t>
            </a:r>
          </a:p>
          <a:p>
            <a:pPr marL="285750" indent="-285750">
              <a:lnSpc>
                <a:spcPct val="200000"/>
              </a:lnSpc>
              <a:buFont typeface="Wingdings" panose="05000000000000000000" pitchFamily="2" charset="2"/>
              <a:buChar char="v"/>
            </a:pPr>
            <a:r>
              <a:rPr lang="vi-VN" dirty="0">
                <a:latin typeface="Arial" panose="020B0604020202020204" pitchFamily="34" charset="0"/>
                <a:cs typeface="Arial" panose="020B0604020202020204" pitchFamily="34" charset="0"/>
              </a:rPr>
              <a:t>Cơ chế xây dựng </a:t>
            </a:r>
            <a:r>
              <a:rPr lang="vi-VN" b="1" i="1" dirty="0">
                <a:latin typeface="Arial" panose="020B0604020202020204" pitchFamily="34" charset="0"/>
                <a:cs typeface="Arial" panose="020B0604020202020204" pitchFamily="34" charset="0"/>
              </a:rPr>
              <a:t>Query</a:t>
            </a:r>
            <a:r>
              <a:rPr lang="vi-VN" dirty="0">
                <a:latin typeface="Arial" panose="020B0604020202020204" pitchFamily="34" charset="0"/>
                <a:cs typeface="Arial" panose="020B0604020202020204" pitchFamily="34" charset="0"/>
              </a:rPr>
              <a:t> từ tên method này giúp chúng ta tiết kiệm thời gian với những query có logic đơn giản, và cũng đặc biệt hữu ích là nó giống </a:t>
            </a:r>
            <a:r>
              <a:rPr lang="vi-VN" b="1" i="1" dirty="0">
                <a:latin typeface="Arial" panose="020B0604020202020204" pitchFamily="34" charset="0"/>
                <a:cs typeface="Arial" panose="020B0604020202020204" pitchFamily="34" charset="0"/>
              </a:rPr>
              <a:t>ngôn ngữ con người </a:t>
            </a:r>
            <a:r>
              <a:rPr lang="vi-VN" dirty="0">
                <a:latin typeface="Arial" panose="020B0604020202020204" pitchFamily="34" charset="0"/>
                <a:cs typeface="Arial" panose="020B0604020202020204" pitchFamily="34" charset="0"/>
              </a:rPr>
              <a:t>thường nói hơn là SQL. (human-readable)</a:t>
            </a:r>
          </a:p>
        </p:txBody>
      </p:sp>
    </p:spTree>
    <p:extLst>
      <p:ext uri="{BB962C8B-B14F-4D97-AF65-F5344CB8AC3E}">
        <p14:creationId xmlns:p14="http://schemas.microsoft.com/office/powerpoint/2010/main" val="19933914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1779492" y="-53266"/>
            <a:ext cx="9501704"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Quy tắc đặt tên method trong Spring JPA</a:t>
            </a:r>
          </a:p>
        </p:txBody>
      </p:sp>
      <p:sp>
        <p:nvSpPr>
          <p:cNvPr id="3" name="TextBox 2">
            <a:extLst>
              <a:ext uri="{FF2B5EF4-FFF2-40B4-BE49-F238E27FC236}">
                <a16:creationId xmlns:a16="http://schemas.microsoft.com/office/drawing/2014/main" id="{6B1E9EBE-2DC4-4AA1-9A62-94ACE386C632}"/>
              </a:ext>
            </a:extLst>
          </p:cNvPr>
          <p:cNvSpPr txBox="1"/>
          <p:nvPr/>
        </p:nvSpPr>
        <p:spPr>
          <a:xfrm>
            <a:off x="1220444" y="2040799"/>
            <a:ext cx="10619800" cy="3884397"/>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Trong </a:t>
            </a:r>
            <a:r>
              <a:rPr lang="vi-VN" b="1" i="1">
                <a:latin typeface="Arial" panose="020B0604020202020204" pitchFamily="34" charset="0"/>
                <a:cs typeface="Arial" panose="020B0604020202020204" pitchFamily="34" charset="0"/>
              </a:rPr>
              <a:t>Spring JPA</a:t>
            </a:r>
            <a:r>
              <a:rPr lang="vi-VN">
                <a:latin typeface="Arial" panose="020B0604020202020204" pitchFamily="34" charset="0"/>
                <a:cs typeface="Arial" panose="020B0604020202020204" pitchFamily="34" charset="0"/>
              </a:rPr>
              <a:t>, cơ chế xây dựng truy vấn thông qua tên của method được quy định bởi các tiền tố sau:</a:t>
            </a:r>
          </a:p>
          <a:p>
            <a:pPr marL="285750" indent="-285750">
              <a:lnSpc>
                <a:spcPct val="200000"/>
              </a:lnSpc>
              <a:buFont typeface="Wingdings" panose="05000000000000000000" pitchFamily="2" charset="2"/>
              <a:buChar char="v"/>
            </a:pPr>
            <a:endParaRPr lang="vi-VN">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q"/>
            </a:pPr>
            <a:r>
              <a:rPr lang="vi-VN" b="1" i="1">
                <a:latin typeface="Arial" panose="020B0604020202020204" pitchFamily="34" charset="0"/>
                <a:cs typeface="Arial" panose="020B0604020202020204" pitchFamily="34" charset="0"/>
              </a:rPr>
              <a:t>find…By</a:t>
            </a:r>
            <a:r>
              <a:rPr lang="vi-VN">
                <a:latin typeface="Arial" panose="020B0604020202020204" pitchFamily="34" charset="0"/>
                <a:cs typeface="Arial" panose="020B0604020202020204" pitchFamily="34" charset="0"/>
              </a:rPr>
              <a:t>, </a:t>
            </a:r>
            <a:r>
              <a:rPr lang="vi-VN" b="1" i="1">
                <a:latin typeface="Arial" panose="020B0604020202020204" pitchFamily="34" charset="0"/>
                <a:cs typeface="Arial" panose="020B0604020202020204" pitchFamily="34" charset="0"/>
              </a:rPr>
              <a:t>read…By</a:t>
            </a:r>
            <a:r>
              <a:rPr lang="vi-VN">
                <a:latin typeface="Arial" panose="020B0604020202020204" pitchFamily="34" charset="0"/>
                <a:cs typeface="Arial" panose="020B0604020202020204" pitchFamily="34" charset="0"/>
              </a:rPr>
              <a:t>, </a:t>
            </a:r>
            <a:r>
              <a:rPr lang="vi-VN" b="1" i="1">
                <a:latin typeface="Arial" panose="020B0604020202020204" pitchFamily="34" charset="0"/>
                <a:cs typeface="Arial" panose="020B0604020202020204" pitchFamily="34" charset="0"/>
              </a:rPr>
              <a:t>query…By</a:t>
            </a:r>
            <a:r>
              <a:rPr lang="vi-VN">
                <a:latin typeface="Arial" panose="020B0604020202020204" pitchFamily="34" charset="0"/>
                <a:cs typeface="Arial" panose="020B0604020202020204" pitchFamily="34" charset="0"/>
              </a:rPr>
              <a:t>, </a:t>
            </a:r>
            <a:r>
              <a:rPr lang="vi-VN" b="1" i="1">
                <a:latin typeface="Arial" panose="020B0604020202020204" pitchFamily="34" charset="0"/>
                <a:cs typeface="Arial" panose="020B0604020202020204" pitchFamily="34" charset="0"/>
              </a:rPr>
              <a:t>count…By</a:t>
            </a:r>
            <a:r>
              <a:rPr lang="vi-VN">
                <a:latin typeface="Arial" panose="020B0604020202020204" pitchFamily="34" charset="0"/>
                <a:cs typeface="Arial" panose="020B0604020202020204" pitchFamily="34" charset="0"/>
              </a:rPr>
              <a:t>, và </a:t>
            </a:r>
            <a:r>
              <a:rPr lang="vi-VN" b="1" i="1">
                <a:latin typeface="Arial" panose="020B0604020202020204" pitchFamily="34" charset="0"/>
                <a:cs typeface="Arial" panose="020B0604020202020204" pitchFamily="34" charset="0"/>
              </a:rPr>
              <a:t>get…By</a:t>
            </a:r>
            <a:r>
              <a:rPr lang="vi-VN">
                <a:latin typeface="Arial" panose="020B0604020202020204" pitchFamily="34" charset="0"/>
                <a:cs typeface="Arial" panose="020B0604020202020204" pitchFamily="34" charset="0"/>
              </a:rPr>
              <a:t>.</a:t>
            </a:r>
          </a:p>
          <a:p>
            <a:pPr marL="285750" indent="-285750">
              <a:lnSpc>
                <a:spcPct val="200000"/>
              </a:lnSpc>
              <a:buFont typeface="Wingdings" panose="05000000000000000000" pitchFamily="2" charset="2"/>
              <a:buChar char="v"/>
            </a:pPr>
            <a:endParaRPr lang="vi-VN">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v"/>
            </a:pPr>
            <a:r>
              <a:rPr lang="en-US">
                <a:latin typeface="Arial" panose="020B0604020202020204" pitchFamily="34" charset="0"/>
                <a:cs typeface="Arial" panose="020B0604020202020204" pitchFamily="34" charset="0"/>
              </a:rPr>
              <a:t>P</a:t>
            </a:r>
            <a:r>
              <a:rPr lang="vi-VN">
                <a:latin typeface="Arial" panose="020B0604020202020204" pitchFamily="34" charset="0"/>
                <a:cs typeface="Arial" panose="020B0604020202020204" pitchFamily="34" charset="0"/>
              </a:rPr>
              <a:t>hần còn lại sẽ được parse theo </a:t>
            </a:r>
            <a:r>
              <a:rPr lang="vi-VN" b="1" i="1">
                <a:latin typeface="Arial" panose="020B0604020202020204" pitchFamily="34" charset="0"/>
                <a:cs typeface="Arial" panose="020B0604020202020204" pitchFamily="34" charset="0"/>
              </a:rPr>
              <a:t>tên của thuộc tính </a:t>
            </a:r>
            <a:r>
              <a:rPr lang="vi-VN">
                <a:latin typeface="Arial" panose="020B0604020202020204" pitchFamily="34" charset="0"/>
                <a:cs typeface="Arial" panose="020B0604020202020204" pitchFamily="34" charset="0"/>
              </a:rPr>
              <a:t>(viết hoa chữ cái đầu). Nếu chúng ta có nhiều điều kiện, thì các thuộc tính có thể kết hợp với nhau bằng chữ </a:t>
            </a:r>
            <a:r>
              <a:rPr lang="vi-VN" b="1" i="1">
                <a:latin typeface="Arial" panose="020B0604020202020204" pitchFamily="34" charset="0"/>
                <a:cs typeface="Arial" panose="020B0604020202020204" pitchFamily="34" charset="0"/>
              </a:rPr>
              <a:t>And</a:t>
            </a:r>
            <a:r>
              <a:rPr lang="vi-VN">
                <a:latin typeface="Arial" panose="020B0604020202020204" pitchFamily="34" charset="0"/>
                <a:cs typeface="Arial" panose="020B0604020202020204" pitchFamily="34" charset="0"/>
              </a:rPr>
              <a:t> hoặc </a:t>
            </a:r>
            <a:r>
              <a:rPr lang="vi-VN" b="1" i="1">
                <a:latin typeface="Arial" panose="020B0604020202020204" pitchFamily="34" charset="0"/>
                <a:cs typeface="Arial" panose="020B0604020202020204" pitchFamily="34" charset="0"/>
              </a:rPr>
              <a:t>Or</a:t>
            </a:r>
            <a:r>
              <a:rPr lang="vi-VN">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0110233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1779492" y="-53266"/>
            <a:ext cx="9501704"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Quy tắc đặt tên method trong Spring JPA</a:t>
            </a:r>
          </a:p>
        </p:txBody>
      </p:sp>
      <p:sp>
        <p:nvSpPr>
          <p:cNvPr id="3" name="TextBox 2">
            <a:extLst>
              <a:ext uri="{FF2B5EF4-FFF2-40B4-BE49-F238E27FC236}">
                <a16:creationId xmlns:a16="http://schemas.microsoft.com/office/drawing/2014/main" id="{6B1E9EBE-2DC4-4AA1-9A62-94ACE386C632}"/>
              </a:ext>
            </a:extLst>
          </p:cNvPr>
          <p:cNvSpPr txBox="1"/>
          <p:nvPr/>
        </p:nvSpPr>
        <p:spPr>
          <a:xfrm>
            <a:off x="1220444" y="2040799"/>
            <a:ext cx="10619800" cy="560410"/>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endParaRPr lang="vi-VN">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3CFD04CA-490C-4860-BF96-95E25C9A3D02}"/>
              </a:ext>
            </a:extLst>
          </p:cNvPr>
          <p:cNvPicPr>
            <a:picLocks noChangeAspect="1"/>
          </p:cNvPicPr>
          <p:nvPr/>
        </p:nvPicPr>
        <p:blipFill>
          <a:blip r:embed="rId2"/>
          <a:stretch>
            <a:fillRect/>
          </a:stretch>
        </p:blipFill>
        <p:spPr>
          <a:xfrm>
            <a:off x="1779492" y="745724"/>
            <a:ext cx="8571871" cy="594847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9129042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5044269" y="-88777"/>
            <a:ext cx="2103461"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@Query</a:t>
            </a:r>
          </a:p>
        </p:txBody>
      </p:sp>
      <p:sp>
        <p:nvSpPr>
          <p:cNvPr id="3" name="TextBox 2">
            <a:extLst>
              <a:ext uri="{FF2B5EF4-FFF2-40B4-BE49-F238E27FC236}">
                <a16:creationId xmlns:a16="http://schemas.microsoft.com/office/drawing/2014/main" id="{6B1E9EBE-2DC4-4AA1-9A62-94ACE386C632}"/>
              </a:ext>
            </a:extLst>
          </p:cNvPr>
          <p:cNvSpPr txBox="1"/>
          <p:nvPr/>
        </p:nvSpPr>
        <p:spPr>
          <a:xfrm>
            <a:off x="1220444" y="2040799"/>
            <a:ext cx="10619800" cy="3884397"/>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en-US">
                <a:latin typeface="Arial" panose="020B0604020202020204" pitchFamily="34" charset="0"/>
                <a:cs typeface="Arial" panose="020B0604020202020204" pitchFamily="34" charset="0"/>
              </a:rPr>
              <a:t>N</a:t>
            </a:r>
            <a:r>
              <a:rPr lang="vi-VN">
                <a:latin typeface="Arial" panose="020B0604020202020204" pitchFamily="34" charset="0"/>
                <a:cs typeface="Arial" panose="020B0604020202020204" pitchFamily="34" charset="0"/>
              </a:rPr>
              <a:t>ếu bạn thực sự thấy khó với cách tiếp cận ở phía trên, thì </a:t>
            </a:r>
            <a:r>
              <a:rPr lang="vi-VN" b="1" i="1">
                <a:latin typeface="Arial" panose="020B0604020202020204" pitchFamily="34" charset="0"/>
                <a:cs typeface="Arial" panose="020B0604020202020204" pitchFamily="34" charset="0"/>
              </a:rPr>
              <a:t>Spring JPA </a:t>
            </a:r>
            <a:r>
              <a:rPr lang="vi-VN">
                <a:latin typeface="Arial" panose="020B0604020202020204" pitchFamily="34" charset="0"/>
                <a:cs typeface="Arial" panose="020B0604020202020204" pitchFamily="34" charset="0"/>
              </a:rPr>
              <a:t>còn hỗ trợ chúng ta một cách nguyên thủy khác.</a:t>
            </a:r>
          </a:p>
          <a:p>
            <a:pPr marL="285750" indent="-285750">
              <a:lnSpc>
                <a:spcPct val="200000"/>
              </a:lnSpc>
              <a:buFont typeface="Wingdings" panose="05000000000000000000" pitchFamily="2" charset="2"/>
              <a:buChar char="v"/>
            </a:pPr>
            <a:endParaRPr lang="vi-VN">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Với cách sử dụng @</a:t>
            </a:r>
            <a:r>
              <a:rPr lang="vi-VN" b="1" i="1">
                <a:latin typeface="Arial" panose="020B0604020202020204" pitchFamily="34" charset="0"/>
                <a:cs typeface="Arial" panose="020B0604020202020204" pitchFamily="34" charset="0"/>
              </a:rPr>
              <a:t>Query</a:t>
            </a:r>
            <a:r>
              <a:rPr lang="vi-VN">
                <a:latin typeface="Arial" panose="020B0604020202020204" pitchFamily="34" charset="0"/>
                <a:cs typeface="Arial" panose="020B0604020202020204" pitchFamily="34" charset="0"/>
              </a:rPr>
              <a:t>, bạn sẽ có thể sử dụng câu truy vấn </a:t>
            </a:r>
            <a:r>
              <a:rPr lang="vi-VN" b="1" i="1">
                <a:latin typeface="Arial" panose="020B0604020202020204" pitchFamily="34" charset="0"/>
                <a:cs typeface="Arial" panose="020B0604020202020204" pitchFamily="34" charset="0"/>
              </a:rPr>
              <a:t>JPQL</a:t>
            </a:r>
            <a:r>
              <a:rPr lang="vi-VN">
                <a:latin typeface="Arial" panose="020B0604020202020204" pitchFamily="34" charset="0"/>
                <a:cs typeface="Arial" panose="020B0604020202020204" pitchFamily="34" charset="0"/>
              </a:rPr>
              <a:t> (Hibernate) hoặc </a:t>
            </a:r>
            <a:r>
              <a:rPr lang="vi-VN" b="1" i="1">
                <a:latin typeface="Arial" panose="020B0604020202020204" pitchFamily="34" charset="0"/>
                <a:cs typeface="Arial" panose="020B0604020202020204" pitchFamily="34" charset="0"/>
              </a:rPr>
              <a:t>raw SQL</a:t>
            </a:r>
            <a:r>
              <a:rPr lang="vi-VN">
                <a:latin typeface="Arial" panose="020B0604020202020204" pitchFamily="34" charset="0"/>
                <a:cs typeface="Arial" panose="020B0604020202020204" pitchFamily="34" charset="0"/>
              </a:rPr>
              <a:t>.</a:t>
            </a:r>
            <a:endParaRPr lang="en-US">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v"/>
            </a:pPr>
            <a:endParaRPr lang="en-US">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Cách truyền tham số là gọi theo thứ tự các tham số của method bên dưới </a:t>
            </a:r>
            <a:r>
              <a:rPr lang="vi-VN" b="1" i="1">
                <a:latin typeface="Arial" panose="020B0604020202020204" pitchFamily="34" charset="0"/>
                <a:cs typeface="Arial" panose="020B0604020202020204" pitchFamily="34" charset="0"/>
              </a:rPr>
              <a:t>?1, ?2</a:t>
            </a: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Nếu bạn không thích sử dụng </a:t>
            </a:r>
            <a:r>
              <a:rPr lang="vi-VN" b="1" i="1">
                <a:latin typeface="Arial" panose="020B0604020202020204" pitchFamily="34" charset="0"/>
                <a:cs typeface="Arial" panose="020B0604020202020204" pitchFamily="34" charset="0"/>
              </a:rPr>
              <a:t>?{number} </a:t>
            </a:r>
            <a:r>
              <a:rPr lang="vi-VN">
                <a:latin typeface="Arial" panose="020B0604020202020204" pitchFamily="34" charset="0"/>
                <a:cs typeface="Arial" panose="020B0604020202020204" pitchFamily="34" charset="0"/>
              </a:rPr>
              <a:t>thì có thể </a:t>
            </a:r>
            <a:r>
              <a:rPr lang="vi-VN" b="1" i="1">
                <a:latin typeface="Arial" panose="020B0604020202020204" pitchFamily="34" charset="0"/>
                <a:cs typeface="Arial" panose="020B0604020202020204" pitchFamily="34" charset="0"/>
              </a:rPr>
              <a:t>đặt tên </a:t>
            </a:r>
            <a:r>
              <a:rPr lang="vi-VN">
                <a:latin typeface="Arial" panose="020B0604020202020204" pitchFamily="34" charset="0"/>
                <a:cs typeface="Arial" panose="020B0604020202020204" pitchFamily="34" charset="0"/>
              </a:rPr>
              <a:t>cho tham số.</a:t>
            </a:r>
          </a:p>
        </p:txBody>
      </p:sp>
    </p:spTree>
    <p:extLst>
      <p:ext uri="{BB962C8B-B14F-4D97-AF65-F5344CB8AC3E}">
        <p14:creationId xmlns:p14="http://schemas.microsoft.com/office/powerpoint/2010/main" val="69898090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4502839" y="0"/>
            <a:ext cx="3186321" cy="707886"/>
          </a:xfrm>
          <a:prstGeom prst="rect">
            <a:avLst/>
          </a:prstGeom>
          <a:noFill/>
        </p:spPr>
        <p:txBody>
          <a:bodyPr wrap="none" rtlCol="0">
            <a:spAutoFit/>
          </a:bodyPr>
          <a:lstStyle/>
          <a:p>
            <a:r>
              <a:rPr lang="en-US" sz="4000" dirty="0">
                <a:solidFill>
                  <a:srgbClr val="00B050"/>
                </a:solidFill>
                <a:latin typeface="Arial" panose="020B0604020202020204" pitchFamily="34" charset="0"/>
                <a:cs typeface="Arial" panose="020B0604020202020204" pitchFamily="34" charset="0"/>
              </a:rPr>
              <a:t>@OneToOne</a:t>
            </a:r>
          </a:p>
        </p:txBody>
      </p:sp>
      <p:sp>
        <p:nvSpPr>
          <p:cNvPr id="6" name="TextBox 5">
            <a:extLst>
              <a:ext uri="{FF2B5EF4-FFF2-40B4-BE49-F238E27FC236}">
                <a16:creationId xmlns:a16="http://schemas.microsoft.com/office/drawing/2014/main" id="{B5DB1137-CA31-4067-9B62-BE709E891259}"/>
              </a:ext>
            </a:extLst>
          </p:cNvPr>
          <p:cNvSpPr txBox="1"/>
          <p:nvPr/>
        </p:nvSpPr>
        <p:spPr>
          <a:xfrm>
            <a:off x="2148396" y="4864963"/>
            <a:ext cx="8177239" cy="837409"/>
          </a:xfrm>
          <a:prstGeom prst="rect">
            <a:avLst/>
          </a:prstGeom>
          <a:noFill/>
        </p:spPr>
        <p:txBody>
          <a:bodyPr wrap="none" rtlCol="0">
            <a:spAutoFit/>
          </a:bodyPr>
          <a:lstStyle/>
          <a:p>
            <a:pPr marL="285750" indent="-285750">
              <a:buFont typeface="Wingdings" panose="05000000000000000000" pitchFamily="2" charset="2"/>
              <a:buChar char="v"/>
            </a:pPr>
            <a:r>
              <a:rPr lang="en-US" dirty="0" err="1">
                <a:latin typeface="Arial" panose="020B0604020202020204" pitchFamily="34" charset="0"/>
                <a:cs typeface="Arial" panose="020B0604020202020204" pitchFamily="34" charset="0"/>
              </a:rPr>
              <a:t>Sử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r>
              <a:rPr lang="en-US" dirty="0">
                <a:latin typeface="Arial" panose="020B0604020202020204" pitchFamily="34" charset="0"/>
                <a:cs typeface="Arial" panose="020B0604020202020204" pitchFamily="34" charset="0"/>
              </a:rPr>
              <a:t> </a:t>
            </a:r>
            <a:r>
              <a:rPr lang="en-US" b="1" i="1" dirty="0">
                <a:latin typeface="Arial" panose="020B0604020202020204" pitchFamily="34" charset="0"/>
                <a:cs typeface="Arial" panose="020B0604020202020204" pitchFamily="34" charset="0"/>
              </a:rPr>
              <a:t>@OneToOne </a:t>
            </a:r>
            <a:r>
              <a:rPr lang="en-US" dirty="0" err="1">
                <a:latin typeface="Arial" panose="020B0604020202020204" pitchFamily="34" charset="0"/>
                <a:cs typeface="Arial" panose="020B0604020202020204" pitchFamily="34" charset="0"/>
              </a:rPr>
              <a:t>để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đánh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dấu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quan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hệ</a:t>
            </a:r>
            <a:r>
              <a:rPr lang="en-US" dirty="0">
                <a:latin typeface="Arial" panose="020B0604020202020204" pitchFamily="34" charset="0"/>
                <a:cs typeface="Arial" panose="020B0604020202020204" pitchFamily="34" charset="0"/>
              </a:rPr>
              <a:t> 1-1</a:t>
            </a:r>
          </a:p>
          <a:p>
            <a:pPr marL="285750" indent="-285750">
              <a:lnSpc>
                <a:spcPct val="200000"/>
              </a:lnSpc>
              <a:buFont typeface="Wingdings" panose="05000000000000000000" pitchFamily="2" charset="2"/>
              <a:buChar char="v"/>
            </a:pPr>
            <a:r>
              <a:rPr lang="en-US" dirty="0" err="1">
                <a:latin typeface="Arial" panose="020B0604020202020204" pitchFamily="34" charset="0"/>
                <a:cs typeface="Arial" panose="020B0604020202020204" pitchFamily="34" charset="0"/>
              </a:rPr>
              <a:t>Sử</a:t>
            </a:r>
            <a:r>
              <a:rPr lang="en-US" dirty="0">
                <a:latin typeface="Arial" panose="020B0604020202020204" pitchFamily="34" charset="0"/>
                <a:cs typeface="Arial" panose="020B0604020202020204" pitchFamily="34" charset="0"/>
              </a:rPr>
              <a:t> dung </a:t>
            </a:r>
            <a:r>
              <a:rPr lang="en-US" b="1" i="1" dirty="0">
                <a:latin typeface="Arial" panose="020B0604020202020204" pitchFamily="34" charset="0"/>
                <a:cs typeface="Arial" panose="020B0604020202020204" pitchFamily="34" charset="0"/>
              </a:rPr>
              <a:t>@JoinColumn</a:t>
            </a:r>
            <a:r>
              <a:rPr lang="en-US" dirty="0">
                <a:latin typeface="Arial" panose="020B0604020202020204" pitchFamily="34" charset="0"/>
                <a:cs typeface="Arial" panose="020B0604020202020204" pitchFamily="34" charset="0"/>
              </a:rPr>
              <a:t>(name=“tên </a:t>
            </a:r>
            <a:r>
              <a:rPr lang="en-US" dirty="0" err="1">
                <a:latin typeface="Arial" panose="020B0604020202020204" pitchFamily="34" charset="0"/>
                <a:cs typeface="Arial" panose="020B0604020202020204" pitchFamily="34" charset="0"/>
              </a:rPr>
              <a:t>khóa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ngoại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định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nghĩa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khóa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ngoại</a:t>
            </a:r>
            <a:endParaRPr lang="en-US"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A8E63FD2-AEA1-7276-70C9-76233F81DFDF}"/>
              </a:ext>
            </a:extLst>
          </p:cNvPr>
          <p:cNvPicPr>
            <a:picLocks noChangeAspect="1"/>
          </p:cNvPicPr>
          <p:nvPr/>
        </p:nvPicPr>
        <p:blipFill>
          <a:blip r:embed="rId2"/>
          <a:stretch>
            <a:fillRect/>
          </a:stretch>
        </p:blipFill>
        <p:spPr>
          <a:xfrm>
            <a:off x="3249716" y="1462870"/>
            <a:ext cx="5974598" cy="196613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7339620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1023072" y="192548"/>
            <a:ext cx="10875093" cy="830997"/>
          </a:xfrm>
          <a:prstGeom prst="rect">
            <a:avLst/>
          </a:prstGeom>
          <a:noFill/>
        </p:spPr>
        <p:txBody>
          <a:bodyPr wrap="none" rtlCol="0">
            <a:spAutoFit/>
          </a:bodyPr>
          <a:lstStyle/>
          <a:p>
            <a:r>
              <a:rPr lang="en-US" sz="4800" dirty="0" err="1">
                <a:solidFill>
                  <a:srgbClr val="00B050"/>
                </a:solidFill>
                <a:latin typeface="Arial" panose="020B0604020202020204" pitchFamily="34" charset="0"/>
                <a:cs typeface="Arial" panose="020B0604020202020204" pitchFamily="34" charset="0"/>
              </a:rPr>
              <a:t>Các</a:t>
            </a:r>
            <a:r>
              <a:rPr lang="en-US" sz="4800" dirty="0">
                <a:solidFill>
                  <a:srgbClr val="00B050"/>
                </a:solidFill>
                <a:latin typeface="Arial" panose="020B0604020202020204" pitchFamily="34" charset="0"/>
                <a:cs typeface="Arial" panose="020B0604020202020204" pitchFamily="34" charset="0"/>
              </a:rPr>
              <a:t> </a:t>
            </a:r>
            <a:r>
              <a:rPr lang="en-US" sz="4800" dirty="0" err="1">
                <a:solidFill>
                  <a:srgbClr val="00B050"/>
                </a:solidFill>
                <a:latin typeface="Arial" panose="020B0604020202020204" pitchFamily="34" charset="0"/>
                <a:cs typeface="Arial" panose="020B0604020202020204" pitchFamily="34" charset="0"/>
              </a:rPr>
              <a:t>khái</a:t>
            </a:r>
            <a:r>
              <a:rPr lang="en-US" sz="4800" dirty="0">
                <a:solidFill>
                  <a:srgbClr val="00B050"/>
                </a:solidFill>
                <a:latin typeface="Arial" panose="020B0604020202020204" pitchFamily="34" charset="0"/>
                <a:cs typeface="Arial" panose="020B0604020202020204" pitchFamily="34" charset="0"/>
              </a:rPr>
              <a:t> </a:t>
            </a:r>
            <a:r>
              <a:rPr lang="en-US" sz="4800" dirty="0" err="1">
                <a:solidFill>
                  <a:srgbClr val="00B050"/>
                </a:solidFill>
                <a:latin typeface="Arial" panose="020B0604020202020204" pitchFamily="34" charset="0"/>
                <a:cs typeface="Arial" panose="020B0604020202020204" pitchFamily="34" charset="0"/>
              </a:rPr>
              <a:t>niệm</a:t>
            </a:r>
            <a:r>
              <a:rPr lang="en-US" sz="4800" dirty="0">
                <a:solidFill>
                  <a:srgbClr val="00B050"/>
                </a:solidFill>
                <a:latin typeface="Arial" panose="020B0604020202020204" pitchFamily="34" charset="0"/>
                <a:cs typeface="Arial" panose="020B0604020202020204" pitchFamily="34" charset="0"/>
              </a:rPr>
              <a:t> </a:t>
            </a:r>
            <a:r>
              <a:rPr lang="en-US" sz="4800" dirty="0" err="1">
                <a:solidFill>
                  <a:srgbClr val="00B050"/>
                </a:solidFill>
                <a:latin typeface="Arial" panose="020B0604020202020204" pitchFamily="34" charset="0"/>
                <a:cs typeface="Arial" panose="020B0604020202020204" pitchFamily="34" charset="0"/>
              </a:rPr>
              <a:t>liên</a:t>
            </a:r>
            <a:r>
              <a:rPr lang="en-US" sz="4800" dirty="0">
                <a:solidFill>
                  <a:srgbClr val="00B050"/>
                </a:solidFill>
                <a:latin typeface="Arial" panose="020B0604020202020204" pitchFamily="34" charset="0"/>
                <a:cs typeface="Arial" panose="020B0604020202020204" pitchFamily="34" charset="0"/>
              </a:rPr>
              <a:t> </a:t>
            </a:r>
            <a:r>
              <a:rPr lang="en-US" sz="4800" dirty="0" err="1">
                <a:solidFill>
                  <a:srgbClr val="00B050"/>
                </a:solidFill>
                <a:latin typeface="Arial" panose="020B0604020202020204" pitchFamily="34" charset="0"/>
                <a:cs typeface="Arial" panose="020B0604020202020204" pitchFamily="34" charset="0"/>
              </a:rPr>
              <a:t>quan</a:t>
            </a:r>
            <a:r>
              <a:rPr lang="en-US" sz="4800" dirty="0">
                <a:solidFill>
                  <a:srgbClr val="00B050"/>
                </a:solidFill>
                <a:latin typeface="Arial" panose="020B0604020202020204" pitchFamily="34" charset="0"/>
                <a:cs typeface="Arial" panose="020B0604020202020204" pitchFamily="34" charset="0"/>
              </a:rPr>
              <a:t> </a:t>
            </a:r>
            <a:r>
              <a:rPr lang="en-US" sz="4800" dirty="0" err="1">
                <a:solidFill>
                  <a:srgbClr val="00B050"/>
                </a:solidFill>
                <a:latin typeface="Arial" panose="020B0604020202020204" pitchFamily="34" charset="0"/>
                <a:cs typeface="Arial" panose="020B0604020202020204" pitchFamily="34" charset="0"/>
              </a:rPr>
              <a:t>cần</a:t>
            </a:r>
            <a:r>
              <a:rPr lang="en-US" sz="4800" dirty="0">
                <a:solidFill>
                  <a:srgbClr val="00B050"/>
                </a:solidFill>
                <a:latin typeface="Arial" panose="020B0604020202020204" pitchFamily="34" charset="0"/>
                <a:cs typeface="Arial" panose="020B0604020202020204" pitchFamily="34" charset="0"/>
              </a:rPr>
              <a:t> </a:t>
            </a:r>
            <a:r>
              <a:rPr lang="en-US" sz="4800" dirty="0" err="1">
                <a:solidFill>
                  <a:srgbClr val="00B050"/>
                </a:solidFill>
                <a:latin typeface="Arial" panose="020B0604020202020204" pitchFamily="34" charset="0"/>
                <a:cs typeface="Arial" panose="020B0604020202020204" pitchFamily="34" charset="0"/>
              </a:rPr>
              <a:t>nắm</a:t>
            </a:r>
            <a:r>
              <a:rPr lang="en-US" sz="4800" dirty="0">
                <a:solidFill>
                  <a:srgbClr val="00B050"/>
                </a:solidFill>
                <a:latin typeface="Arial" panose="020B0604020202020204" pitchFamily="34" charset="0"/>
                <a:cs typeface="Arial" panose="020B0604020202020204" pitchFamily="34" charset="0"/>
              </a:rPr>
              <a:t> </a:t>
            </a:r>
            <a:r>
              <a:rPr lang="en-US" sz="4800" dirty="0" err="1">
                <a:solidFill>
                  <a:srgbClr val="00B050"/>
                </a:solidFill>
                <a:latin typeface="Arial" panose="020B0604020202020204" pitchFamily="34" charset="0"/>
                <a:cs typeface="Arial" panose="020B0604020202020204" pitchFamily="34" charset="0"/>
              </a:rPr>
              <a:t>vững</a:t>
            </a:r>
            <a:endParaRPr lang="en-US" sz="4800" dirty="0">
              <a:solidFill>
                <a:srgbClr val="00B050"/>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69E5A68A-D535-4627-B203-087A7D670C86}"/>
              </a:ext>
            </a:extLst>
          </p:cNvPr>
          <p:cNvSpPr txBox="1"/>
          <p:nvPr/>
        </p:nvSpPr>
        <p:spPr>
          <a:xfrm>
            <a:off x="2272683" y="1713390"/>
            <a:ext cx="5942909" cy="2843792"/>
          </a:xfrm>
          <a:prstGeom prst="rect">
            <a:avLst/>
          </a:prstGeom>
          <a:noFill/>
        </p:spPr>
        <p:txBody>
          <a:bodyPr wrap="none" rtlCol="0">
            <a:spAutoFit/>
          </a:bodyPr>
          <a:lstStyle/>
          <a:p>
            <a:pPr marL="342900" indent="-342900">
              <a:lnSpc>
                <a:spcPct val="500000"/>
              </a:lnSpc>
              <a:buFont typeface="Wingdings" panose="05000000000000000000" pitchFamily="2" charset="2"/>
              <a:buChar char="v"/>
            </a:pPr>
            <a:r>
              <a:rPr lang="en-US" sz="2000" dirty="0">
                <a:latin typeface="Arial" panose="020B0604020202020204" pitchFamily="34" charset="0"/>
                <a:cs typeface="Arial" panose="020B0604020202020204" pitchFamily="34" charset="0"/>
              </a:rPr>
              <a:t>Tight-Coupling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cách</a:t>
            </a:r>
            <a:r>
              <a:rPr lang="en-US" sz="2000" dirty="0">
                <a:latin typeface="Arial" panose="020B0604020202020204" pitchFamily="34" charset="0"/>
                <a:cs typeface="Arial" panose="020B0604020202020204" pitchFamily="34" charset="0"/>
              </a:rPr>
              <a:t> Loosely coupled</a:t>
            </a:r>
          </a:p>
          <a:p>
            <a:pPr marL="342900" indent="-342900">
              <a:lnSpc>
                <a:spcPct val="500000"/>
              </a:lnSpc>
              <a:buFont typeface="Wingdings" panose="05000000000000000000" pitchFamily="2" charset="2"/>
              <a:buChar char="v"/>
            </a:pPr>
            <a:r>
              <a:rPr lang="en-US" sz="2000" dirty="0">
                <a:latin typeface="Arial" panose="020B0604020202020204" pitchFamily="34" charset="0"/>
                <a:cs typeface="Arial" panose="020B0604020202020204" pitchFamily="34" charset="0"/>
              </a:rPr>
              <a:t>Dependency Injection (DI)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IOC (</a:t>
            </a:r>
            <a:r>
              <a:rPr lang="en-US" sz="2000" b="1" i="1" dirty="0" err="1">
                <a:latin typeface="Arial" panose="020B0604020202020204" pitchFamily="34" charset="0"/>
                <a:cs typeface="Arial" panose="020B0604020202020204" pitchFamily="34" charset="0"/>
              </a:rPr>
              <a:t>Ngọc</a:t>
            </a:r>
            <a:r>
              <a:rPr lang="en-US" sz="2000" b="1" i="1" dirty="0">
                <a:latin typeface="Arial" panose="020B0604020202020204" pitchFamily="34" charset="0"/>
                <a:cs typeface="Arial" panose="020B0604020202020204" pitchFamily="34" charset="0"/>
              </a:rPr>
              <a:t> Trinh</a:t>
            </a:r>
            <a:r>
              <a:rPr lang="en-US" sz="20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7662661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2403290" y="-79899"/>
            <a:ext cx="7385420"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@OneToMany &amp; @ManyToOne</a:t>
            </a:r>
          </a:p>
        </p:txBody>
      </p:sp>
      <p:sp>
        <p:nvSpPr>
          <p:cNvPr id="6" name="TextBox 5">
            <a:extLst>
              <a:ext uri="{FF2B5EF4-FFF2-40B4-BE49-F238E27FC236}">
                <a16:creationId xmlns:a16="http://schemas.microsoft.com/office/drawing/2014/main" id="{B5DB1137-CA31-4067-9B62-BE709E891259}"/>
              </a:ext>
            </a:extLst>
          </p:cNvPr>
          <p:cNvSpPr txBox="1"/>
          <p:nvPr/>
        </p:nvSpPr>
        <p:spPr>
          <a:xfrm>
            <a:off x="1171853" y="4944862"/>
            <a:ext cx="10574177" cy="1200329"/>
          </a:xfrm>
          <a:prstGeom prst="rect">
            <a:avLst/>
          </a:prstGeom>
          <a:noFill/>
        </p:spPr>
        <p:txBody>
          <a:bodyPr wrap="none" rtlCol="0">
            <a:spAutoFit/>
          </a:bodyPr>
          <a:lstStyle/>
          <a:p>
            <a:pPr marL="285750" indent="-285750">
              <a:buFont typeface="Wingdings" panose="05000000000000000000" pitchFamily="2" charset="2"/>
              <a:buChar char="v"/>
            </a:pPr>
            <a:r>
              <a:rPr lang="en-US">
                <a:latin typeface="Arial" panose="020B0604020202020204" pitchFamily="34" charset="0"/>
                <a:cs typeface="Arial" panose="020B0604020202020204" pitchFamily="34" charset="0"/>
              </a:rPr>
              <a:t>Sử dụng </a:t>
            </a:r>
            <a:r>
              <a:rPr lang="en-US" b="1" i="1">
                <a:latin typeface="Arial" panose="020B0604020202020204" pitchFamily="34" charset="0"/>
                <a:cs typeface="Arial" panose="020B0604020202020204" pitchFamily="34" charset="0"/>
              </a:rPr>
              <a:t>@OneToMany(mappedBy = “đối tượng này ở bên n", cascade = CascadeType.ALL) </a:t>
            </a:r>
          </a:p>
          <a:p>
            <a:r>
              <a:rPr lang="en-US">
                <a:latin typeface="Arial" panose="020B0604020202020204" pitchFamily="34" charset="0"/>
                <a:cs typeface="Arial" panose="020B0604020202020204" pitchFamily="34" charset="0"/>
              </a:rPr>
              <a:t>	biểu hiện quan hệ 1-n</a:t>
            </a:r>
          </a:p>
          <a:p>
            <a:pPr marL="285750" indent="-285750">
              <a:buFont typeface="Wingdings" panose="05000000000000000000" pitchFamily="2" charset="2"/>
              <a:buChar char="v"/>
            </a:pPr>
            <a:r>
              <a:rPr lang="en-US">
                <a:latin typeface="Arial" panose="020B0604020202020204" pitchFamily="34" charset="0"/>
                <a:cs typeface="Arial" panose="020B0604020202020204" pitchFamily="34" charset="0"/>
              </a:rPr>
              <a:t>Sử dung </a:t>
            </a:r>
            <a:r>
              <a:rPr lang="en-US" b="1" i="1">
                <a:latin typeface="Arial" panose="020B0604020202020204" pitchFamily="34" charset="0"/>
                <a:cs typeface="Arial" panose="020B0604020202020204" pitchFamily="34" charset="0"/>
              </a:rPr>
              <a:t>@ManyToOne </a:t>
            </a:r>
            <a:r>
              <a:rPr lang="en-US">
                <a:latin typeface="Arial" panose="020B0604020202020204" pitchFamily="34" charset="0"/>
                <a:cs typeface="Arial" panose="020B0604020202020204" pitchFamily="34" charset="0"/>
              </a:rPr>
              <a:t>biểu hiện quan hệ n-1 kết hợp với</a:t>
            </a:r>
          </a:p>
          <a:p>
            <a:r>
              <a:rPr lang="en-US" b="1">
                <a:latin typeface="Arial" panose="020B0604020202020204" pitchFamily="34" charset="0"/>
                <a:cs typeface="Arial" panose="020B0604020202020204" pitchFamily="34" charset="0"/>
              </a:rPr>
              <a:t>	@JoinColumn(name = “tên khóa ngoại") </a:t>
            </a:r>
            <a:r>
              <a:rPr lang="en-US">
                <a:latin typeface="Arial" panose="020B0604020202020204" pitchFamily="34" charset="0"/>
                <a:cs typeface="Arial" panose="020B0604020202020204" pitchFamily="34" charset="0"/>
              </a:rPr>
              <a:t>// định nghĩa khóa ngoại</a:t>
            </a:r>
          </a:p>
        </p:txBody>
      </p:sp>
      <p:pic>
        <p:nvPicPr>
          <p:cNvPr id="5" name="Picture 4">
            <a:extLst>
              <a:ext uri="{FF2B5EF4-FFF2-40B4-BE49-F238E27FC236}">
                <a16:creationId xmlns:a16="http://schemas.microsoft.com/office/drawing/2014/main" id="{A82E4FEF-F680-E8FE-3289-1A4890D3E63F}"/>
              </a:ext>
            </a:extLst>
          </p:cNvPr>
          <p:cNvPicPr>
            <a:picLocks noChangeAspect="1"/>
          </p:cNvPicPr>
          <p:nvPr/>
        </p:nvPicPr>
        <p:blipFill>
          <a:blip r:embed="rId2"/>
          <a:stretch>
            <a:fillRect/>
          </a:stretch>
        </p:blipFill>
        <p:spPr>
          <a:xfrm>
            <a:off x="2868650" y="1363658"/>
            <a:ext cx="6454699" cy="224809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8878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4217503" y="4923"/>
            <a:ext cx="3756991"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@ManyToMany</a:t>
            </a:r>
          </a:p>
        </p:txBody>
      </p:sp>
      <p:sp>
        <p:nvSpPr>
          <p:cNvPr id="6" name="TextBox 5">
            <a:extLst>
              <a:ext uri="{FF2B5EF4-FFF2-40B4-BE49-F238E27FC236}">
                <a16:creationId xmlns:a16="http://schemas.microsoft.com/office/drawing/2014/main" id="{B5DB1137-CA31-4067-9B62-BE709E891259}"/>
              </a:ext>
            </a:extLst>
          </p:cNvPr>
          <p:cNvSpPr txBox="1"/>
          <p:nvPr/>
        </p:nvSpPr>
        <p:spPr>
          <a:xfrm>
            <a:off x="1208429" y="3753027"/>
            <a:ext cx="9630585" cy="2949525"/>
          </a:xfrm>
          <a:prstGeom prst="rect">
            <a:avLst/>
          </a:prstGeom>
          <a:noFill/>
        </p:spPr>
        <p:txBody>
          <a:bodyPr wrap="none" rtlCol="0">
            <a:spAutoFit/>
          </a:bodyPr>
          <a:lstStyle/>
          <a:p>
            <a:pPr marL="285750" indent="-285750">
              <a:lnSpc>
                <a:spcPct val="150000"/>
              </a:lnSpc>
              <a:buFont typeface="Wingdings" panose="05000000000000000000" pitchFamily="2" charset="2"/>
              <a:buChar char="v"/>
            </a:pPr>
            <a:r>
              <a:rPr lang="en-US" dirty="0" err="1">
                <a:latin typeface="Arial" panose="020B0604020202020204" pitchFamily="34" charset="0"/>
                <a:cs typeface="Arial" panose="020B0604020202020204" pitchFamily="34" charset="0"/>
              </a:rPr>
              <a:t>Sử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r>
              <a:rPr lang="en-US" dirty="0">
                <a:latin typeface="Arial" panose="020B0604020202020204" pitchFamily="34" charset="0"/>
                <a:cs typeface="Arial" panose="020B0604020202020204" pitchFamily="34" charset="0"/>
              </a:rPr>
              <a:t> </a:t>
            </a:r>
            <a:r>
              <a:rPr lang="en-US" b="1" i="1" dirty="0">
                <a:latin typeface="Arial" panose="020B0604020202020204" pitchFamily="34" charset="0"/>
                <a:cs typeface="Arial" panose="020B0604020202020204" pitchFamily="34" charset="0"/>
              </a:rPr>
              <a:t>@ManyToMany(cascade = </a:t>
            </a:r>
            <a:r>
              <a:rPr lang="en-US" b="1" i="1" dirty="0" err="1">
                <a:latin typeface="Arial" panose="020B0604020202020204" pitchFamily="34" charset="0"/>
                <a:cs typeface="Arial" panose="020B0604020202020204" pitchFamily="34" charset="0"/>
              </a:rPr>
              <a:t>CascadeType.ALL</a:t>
            </a:r>
            <a:r>
              <a:rPr lang="en-US" b="1" i="1" dirty="0">
                <a:latin typeface="Arial" panose="020B0604020202020204" pitchFamily="34" charset="0"/>
                <a:cs typeface="Arial" panose="020B0604020202020204" pitchFamily="34" charset="0"/>
              </a:rPr>
              <a:t>, fetch = </a:t>
            </a:r>
            <a:r>
              <a:rPr lang="en-US" b="1" i="1" dirty="0" err="1">
                <a:latin typeface="Arial" panose="020B0604020202020204" pitchFamily="34" charset="0"/>
                <a:cs typeface="Arial" panose="020B0604020202020204" pitchFamily="34" charset="0"/>
              </a:rPr>
              <a:t>FetchType.LAZY</a:t>
            </a:r>
            <a:r>
              <a:rPr lang="en-US" b="1" i="1" dirty="0">
                <a:latin typeface="Arial" panose="020B0604020202020204" pitchFamily="34" charset="0"/>
                <a:cs typeface="Arial" panose="020B0604020202020204" pitchFamily="34" charset="0"/>
              </a:rPr>
              <a:t>)</a:t>
            </a:r>
          </a:p>
          <a:p>
            <a:pPr>
              <a:lnSpc>
                <a:spcPct val="150000"/>
              </a:lnSpc>
            </a:pP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biểu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hiện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quan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hệ</a:t>
            </a:r>
            <a:r>
              <a:rPr lang="en-US" dirty="0">
                <a:latin typeface="Arial" panose="020B0604020202020204" pitchFamily="34" charset="0"/>
                <a:cs typeface="Arial" panose="020B0604020202020204" pitchFamily="34" charset="0"/>
              </a:rPr>
              <a:t> n-n </a:t>
            </a:r>
            <a:r>
              <a:rPr lang="en-US" dirty="0" err="1">
                <a:latin typeface="Arial" panose="020B0604020202020204" pitchFamily="34" charset="0"/>
                <a:cs typeface="Arial" panose="020B0604020202020204" pitchFamily="34" charset="0"/>
              </a:rPr>
              <a:t>kết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hợp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với</a:t>
            </a: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	</a:t>
            </a:r>
            <a:r>
              <a:rPr lang="vi-VN" b="1" i="1" dirty="0">
                <a:latin typeface="Arial" panose="020B0604020202020204" pitchFamily="34" charset="0"/>
                <a:cs typeface="Arial" panose="020B0604020202020204" pitchFamily="34" charset="0"/>
              </a:rPr>
              <a:t>@JoinTable</a:t>
            </a:r>
            <a:r>
              <a:rPr lang="vi-VN" dirty="0">
                <a:latin typeface="Arial" panose="020B0604020202020204" pitchFamily="34" charset="0"/>
                <a:cs typeface="Arial" panose="020B0604020202020204" pitchFamily="34" charset="0"/>
              </a:rPr>
              <a:t>(name = “</a:t>
            </a:r>
            <a:r>
              <a:rPr lang="en-US" dirty="0" err="1">
                <a:latin typeface="Arial" panose="020B0604020202020204" pitchFamily="34" charset="0"/>
                <a:cs typeface="Arial" panose="020B0604020202020204" pitchFamily="34" charset="0"/>
              </a:rPr>
              <a:t>tên</a:t>
            </a:r>
            <a:r>
              <a:rPr lang="en-US"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//Tạo ra một join Table tên là "address_person"</a:t>
            </a:r>
          </a:p>
          <a:p>
            <a:pPr>
              <a:lnSpc>
                <a:spcPct val="150000"/>
              </a:lnSpc>
            </a:pPr>
            <a:r>
              <a:rPr lang="vi-VN" dirty="0">
                <a:latin typeface="Arial" panose="020B0604020202020204" pitchFamily="34" charset="0"/>
                <a:cs typeface="Arial" panose="020B0604020202020204" pitchFamily="34" charset="0"/>
              </a:rPr>
              <a:t>            </a:t>
            </a:r>
            <a:r>
              <a:rPr lang="vi-VN" b="1" i="1" dirty="0">
                <a:latin typeface="Arial" panose="020B0604020202020204" pitchFamily="34" charset="0"/>
                <a:cs typeface="Arial" panose="020B0604020202020204" pitchFamily="34" charset="0"/>
              </a:rPr>
              <a:t>joinColumns</a:t>
            </a:r>
            <a:r>
              <a:rPr lang="vi-VN" dirty="0">
                <a:latin typeface="Arial" panose="020B0604020202020204" pitchFamily="34" charset="0"/>
                <a:cs typeface="Arial" panose="020B0604020202020204" pitchFamily="34" charset="0"/>
              </a:rPr>
              <a:t> = </a:t>
            </a:r>
            <a:r>
              <a:rPr lang="vi-VN" b="1" i="1" dirty="0">
                <a:latin typeface="Arial" panose="020B0604020202020204" pitchFamily="34" charset="0"/>
                <a:cs typeface="Arial" panose="020B0604020202020204" pitchFamily="34" charset="0"/>
              </a:rPr>
              <a:t>@JoinColumn</a:t>
            </a:r>
            <a:r>
              <a:rPr lang="vi-VN" dirty="0">
                <a:latin typeface="Arial" panose="020B0604020202020204" pitchFamily="34" charset="0"/>
                <a:cs typeface="Arial" panose="020B0604020202020204" pitchFamily="34" charset="0"/>
              </a:rPr>
              <a:t>(name = “</a:t>
            </a:r>
            <a:r>
              <a:rPr lang="en-US" b="1" i="1" dirty="0" err="1">
                <a:latin typeface="Arial" panose="020B0604020202020204" pitchFamily="34" charset="0"/>
                <a:cs typeface="Arial" panose="020B0604020202020204" pitchFamily="34" charset="0"/>
              </a:rPr>
              <a:t>khóa</a:t>
            </a:r>
            <a:r>
              <a:rPr lang="en-US" b="1" i="1" dirty="0">
                <a:latin typeface="Arial" panose="020B0604020202020204" pitchFamily="34" charset="0"/>
                <a:cs typeface="Arial" panose="020B0604020202020204" pitchFamily="34" charset="0"/>
              </a:rPr>
              <a:t> </a:t>
            </a:r>
            <a:r>
              <a:rPr lang="en-US" b="1" i="1" dirty="0" err="1">
                <a:latin typeface="Arial" panose="020B0604020202020204" pitchFamily="34" charset="0"/>
                <a:cs typeface="Arial" panose="020B0604020202020204" pitchFamily="34" charset="0"/>
              </a:rPr>
              <a:t>ngoại</a:t>
            </a:r>
            <a:r>
              <a:rPr lang="en-US" b="1" i="1" dirty="0">
                <a:latin typeface="Arial" panose="020B0604020202020204" pitchFamily="34" charset="0"/>
                <a:cs typeface="Arial" panose="020B0604020202020204" pitchFamily="34" charset="0"/>
              </a:rPr>
              <a:t> </a:t>
            </a:r>
            <a:r>
              <a:rPr lang="en-US" b="1" i="1" dirty="0" err="1">
                <a:latin typeface="Arial" panose="020B0604020202020204" pitchFamily="34" charset="0"/>
                <a:cs typeface="Arial" panose="020B0604020202020204" pitchFamily="34" charset="0"/>
              </a:rPr>
              <a:t>trỏ</a:t>
            </a:r>
            <a:r>
              <a:rPr lang="en-US" b="1" i="1" dirty="0">
                <a:latin typeface="Arial" panose="020B0604020202020204" pitchFamily="34" charset="0"/>
                <a:cs typeface="Arial" panose="020B0604020202020204" pitchFamily="34" charset="0"/>
              </a:rPr>
              <a:t> </a:t>
            </a:r>
            <a:r>
              <a:rPr lang="en-US" b="1" i="1" dirty="0" err="1">
                <a:latin typeface="Arial" panose="020B0604020202020204" pitchFamily="34" charset="0"/>
                <a:cs typeface="Arial" panose="020B0604020202020204" pitchFamily="34" charset="0"/>
              </a:rPr>
              <a:t>tới</a:t>
            </a:r>
            <a:r>
              <a:rPr lang="en-US" b="1" i="1" dirty="0">
                <a:latin typeface="Arial" panose="020B0604020202020204" pitchFamily="34" charset="0"/>
                <a:cs typeface="Arial" panose="020B0604020202020204" pitchFamily="34" charset="0"/>
              </a:rPr>
              <a:t> </a:t>
            </a:r>
            <a:r>
              <a:rPr lang="en-US" b="1" i="1" dirty="0" err="1">
                <a:latin typeface="Arial" panose="020B0604020202020204" pitchFamily="34" charset="0"/>
                <a:cs typeface="Arial" panose="020B0604020202020204" pitchFamily="34" charset="0"/>
              </a:rPr>
              <a:t>đối</a:t>
            </a:r>
            <a:r>
              <a:rPr lang="en-US" b="1" i="1" dirty="0">
                <a:latin typeface="Arial" panose="020B0604020202020204" pitchFamily="34" charset="0"/>
                <a:cs typeface="Arial" panose="020B0604020202020204" pitchFamily="34" charset="0"/>
              </a:rPr>
              <a:t> </a:t>
            </a:r>
            <a:r>
              <a:rPr lang="en-US" b="1" i="1" dirty="0" err="1">
                <a:latin typeface="Arial" panose="020B0604020202020204" pitchFamily="34" charset="0"/>
                <a:cs typeface="Arial" panose="020B0604020202020204" pitchFamily="34" charset="0"/>
              </a:rPr>
              <a:t>tượng</a:t>
            </a:r>
            <a:r>
              <a:rPr lang="en-US" b="1" i="1" dirty="0">
                <a:latin typeface="Arial" panose="020B0604020202020204" pitchFamily="34" charset="0"/>
                <a:cs typeface="Arial" panose="020B0604020202020204" pitchFamily="34" charset="0"/>
              </a:rPr>
              <a:t> </a:t>
            </a:r>
            <a:r>
              <a:rPr lang="en-US" b="1" i="1" dirty="0" err="1">
                <a:latin typeface="Arial" panose="020B0604020202020204" pitchFamily="34" charset="0"/>
                <a:cs typeface="Arial" panose="020B0604020202020204" pitchFamily="34" charset="0"/>
              </a:rPr>
              <a:t>này</a:t>
            </a:r>
            <a:r>
              <a:rPr lang="en-US" b="1" i="1" dirty="0">
                <a:latin typeface="Arial" panose="020B0604020202020204" pitchFamily="34" charset="0"/>
                <a:cs typeface="Arial" panose="020B0604020202020204" pitchFamily="34" charset="0"/>
              </a:rPr>
              <a:t>”),</a:t>
            </a:r>
          </a:p>
          <a:p>
            <a:pPr>
              <a:lnSpc>
                <a:spcPct val="150000"/>
              </a:lnSpc>
            </a:pPr>
            <a:r>
              <a:rPr lang="vi-VN" dirty="0">
                <a:latin typeface="Arial" panose="020B0604020202020204" pitchFamily="34" charset="0"/>
                <a:cs typeface="Arial" panose="020B0604020202020204" pitchFamily="34" charset="0"/>
              </a:rPr>
              <a:t>            </a:t>
            </a:r>
            <a:r>
              <a:rPr lang="vi-VN" b="1" i="1" dirty="0">
                <a:latin typeface="Arial" panose="020B0604020202020204" pitchFamily="34" charset="0"/>
                <a:cs typeface="Arial" panose="020B0604020202020204" pitchFamily="34" charset="0"/>
              </a:rPr>
              <a:t>inverseJoinColumns</a:t>
            </a:r>
            <a:r>
              <a:rPr lang="vi-VN" dirty="0">
                <a:latin typeface="Arial" panose="020B0604020202020204" pitchFamily="34" charset="0"/>
                <a:cs typeface="Arial" panose="020B0604020202020204" pitchFamily="34" charset="0"/>
              </a:rPr>
              <a:t> = @</a:t>
            </a:r>
            <a:r>
              <a:rPr lang="vi-VN" b="1" i="1" dirty="0">
                <a:latin typeface="Arial" panose="020B0604020202020204" pitchFamily="34" charset="0"/>
                <a:cs typeface="Arial" panose="020B0604020202020204" pitchFamily="34" charset="0"/>
              </a:rPr>
              <a:t>JoinColumn</a:t>
            </a:r>
            <a:r>
              <a:rPr lang="vi-VN" dirty="0">
                <a:latin typeface="Arial" panose="020B0604020202020204" pitchFamily="34" charset="0"/>
                <a:cs typeface="Arial" panose="020B0604020202020204" pitchFamily="34" charset="0"/>
              </a:rPr>
              <a:t>(name = “</a:t>
            </a:r>
            <a:r>
              <a:rPr lang="en-US" b="1" i="1" dirty="0" err="1">
                <a:latin typeface="Arial" panose="020B0604020202020204" pitchFamily="34" charset="0"/>
                <a:cs typeface="Arial" panose="020B0604020202020204" pitchFamily="34" charset="0"/>
              </a:rPr>
              <a:t>khóa</a:t>
            </a:r>
            <a:r>
              <a:rPr lang="en-US" b="1" i="1" dirty="0">
                <a:latin typeface="Arial" panose="020B0604020202020204" pitchFamily="34" charset="0"/>
                <a:cs typeface="Arial" panose="020B0604020202020204" pitchFamily="34" charset="0"/>
              </a:rPr>
              <a:t> </a:t>
            </a:r>
            <a:r>
              <a:rPr lang="en-US" b="1" i="1" dirty="0" err="1">
                <a:latin typeface="Arial" panose="020B0604020202020204" pitchFamily="34" charset="0"/>
                <a:cs typeface="Arial" panose="020B0604020202020204" pitchFamily="34" charset="0"/>
              </a:rPr>
              <a:t>ngoại</a:t>
            </a:r>
            <a:r>
              <a:rPr lang="en-US" b="1" i="1" dirty="0">
                <a:latin typeface="Arial" panose="020B0604020202020204" pitchFamily="34" charset="0"/>
                <a:cs typeface="Arial" panose="020B0604020202020204" pitchFamily="34" charset="0"/>
              </a:rPr>
              <a:t> </a:t>
            </a:r>
            <a:r>
              <a:rPr lang="en-US" b="1" i="1" dirty="0" err="1">
                <a:latin typeface="Arial" panose="020B0604020202020204" pitchFamily="34" charset="0"/>
                <a:cs typeface="Arial" panose="020B0604020202020204" pitchFamily="34" charset="0"/>
              </a:rPr>
              <a:t>còn</a:t>
            </a:r>
            <a:r>
              <a:rPr lang="en-US" b="1" i="1" dirty="0">
                <a:latin typeface="Arial" panose="020B0604020202020204" pitchFamily="34" charset="0"/>
                <a:cs typeface="Arial" panose="020B0604020202020204" pitchFamily="34" charset="0"/>
              </a:rPr>
              <a:t> </a:t>
            </a:r>
            <a:r>
              <a:rPr lang="en-US" b="1" i="1" dirty="0" err="1">
                <a:latin typeface="Arial" panose="020B0604020202020204" pitchFamily="34" charset="0"/>
                <a:cs typeface="Arial" panose="020B0604020202020204" pitchFamily="34" charset="0"/>
              </a:rPr>
              <a:t>lại</a:t>
            </a:r>
            <a:r>
              <a:rPr lang="vi-VN" dirty="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v"/>
            </a:pPr>
            <a:r>
              <a:rPr lang="en-US" dirty="0" err="1">
                <a:latin typeface="Arial" panose="020B0604020202020204" pitchFamily="34" charset="0"/>
                <a:cs typeface="Arial" panose="020B0604020202020204" pitchFamily="34" charset="0"/>
              </a:rPr>
              <a:t>Sử</a:t>
            </a:r>
            <a:r>
              <a:rPr lang="en-US" dirty="0">
                <a:latin typeface="Arial" panose="020B0604020202020204" pitchFamily="34" charset="0"/>
                <a:cs typeface="Arial" panose="020B0604020202020204" pitchFamily="34" charset="0"/>
              </a:rPr>
              <a:t> dung </a:t>
            </a:r>
            <a:r>
              <a:rPr lang="en-US" b="1" i="1" dirty="0">
                <a:latin typeface="Arial" panose="020B0604020202020204" pitchFamily="34" charset="0"/>
                <a:cs typeface="Arial" panose="020B0604020202020204" pitchFamily="34" charset="0"/>
              </a:rPr>
              <a:t>@ManyToMany(mappedBy = “</a:t>
            </a:r>
            <a:r>
              <a:rPr lang="en-US" b="1" i="1" dirty="0" err="1">
                <a:latin typeface="Arial" panose="020B0604020202020204" pitchFamily="34" charset="0"/>
                <a:cs typeface="Arial" panose="020B0604020202020204" pitchFamily="34" charset="0"/>
              </a:rPr>
              <a:t>trỏ</a:t>
            </a:r>
            <a:r>
              <a:rPr lang="en-US" b="1" i="1" dirty="0">
                <a:latin typeface="Arial" panose="020B0604020202020204" pitchFamily="34" charset="0"/>
                <a:cs typeface="Arial" panose="020B0604020202020204" pitchFamily="34" charset="0"/>
              </a:rPr>
              <a:t> </a:t>
            </a:r>
            <a:r>
              <a:rPr lang="en-US" b="1" i="1" dirty="0" err="1">
                <a:latin typeface="Arial" panose="020B0604020202020204" pitchFamily="34" charset="0"/>
                <a:cs typeface="Arial" panose="020B0604020202020204" pitchFamily="34" charset="0"/>
              </a:rPr>
              <a:t>tới</a:t>
            </a:r>
            <a:r>
              <a:rPr lang="en-US" b="1" i="1" dirty="0">
                <a:latin typeface="Arial" panose="020B0604020202020204" pitchFamily="34" charset="0"/>
                <a:cs typeface="Arial" panose="020B0604020202020204" pitchFamily="34" charset="0"/>
              </a:rPr>
              <a:t> </a:t>
            </a:r>
            <a:r>
              <a:rPr lang="en-US" b="1" i="1" dirty="0" err="1">
                <a:latin typeface="Arial" panose="020B0604020202020204" pitchFamily="34" charset="0"/>
                <a:cs typeface="Arial" panose="020B0604020202020204" pitchFamily="34" charset="0"/>
              </a:rPr>
              <a:t>biến</a:t>
            </a:r>
            <a:r>
              <a:rPr lang="en-US" b="1" i="1" dirty="0">
                <a:latin typeface="Arial" panose="020B0604020202020204" pitchFamily="34" charset="0"/>
                <a:cs typeface="Arial" panose="020B0604020202020204" pitchFamily="34" charset="0"/>
              </a:rPr>
              <a:t> </a:t>
            </a:r>
            <a:r>
              <a:rPr lang="en-US" b="1" i="1" dirty="0" err="1">
                <a:latin typeface="Arial" panose="020B0604020202020204" pitchFamily="34" charset="0"/>
                <a:cs typeface="Arial" panose="020B0604020202020204" pitchFamily="34" charset="0"/>
              </a:rPr>
              <a:t>của</a:t>
            </a:r>
            <a:r>
              <a:rPr lang="en-US" b="1" i="1" dirty="0">
                <a:latin typeface="Arial" panose="020B0604020202020204" pitchFamily="34" charset="0"/>
                <a:cs typeface="Arial" panose="020B0604020202020204" pitchFamily="34" charset="0"/>
              </a:rPr>
              <a:t> </a:t>
            </a:r>
            <a:r>
              <a:rPr lang="en-US" b="1" i="1" dirty="0" err="1">
                <a:latin typeface="Arial" panose="020B0604020202020204" pitchFamily="34" charset="0"/>
                <a:cs typeface="Arial" panose="020B0604020202020204" pitchFamily="34" charset="0"/>
              </a:rPr>
              <a:t>đối</a:t>
            </a:r>
            <a:r>
              <a:rPr lang="en-US" b="1" i="1" dirty="0">
                <a:latin typeface="Arial" panose="020B0604020202020204" pitchFamily="34" charset="0"/>
                <a:cs typeface="Arial" panose="020B0604020202020204" pitchFamily="34" charset="0"/>
              </a:rPr>
              <a:t> </a:t>
            </a:r>
            <a:r>
              <a:rPr lang="en-US" b="1" i="1" dirty="0" err="1">
                <a:latin typeface="Arial" panose="020B0604020202020204" pitchFamily="34" charset="0"/>
                <a:cs typeface="Arial" panose="020B0604020202020204" pitchFamily="34" charset="0"/>
              </a:rPr>
              <a:t>tượng</a:t>
            </a:r>
            <a:r>
              <a:rPr lang="en-US" b="1" i="1" dirty="0">
                <a:latin typeface="Arial" panose="020B0604020202020204" pitchFamily="34" charset="0"/>
                <a:cs typeface="Arial" panose="020B0604020202020204" pitchFamily="34" charset="0"/>
              </a:rPr>
              <a:t> </a:t>
            </a:r>
            <a:r>
              <a:rPr lang="en-US" b="1" i="1" dirty="0" err="1">
                <a:latin typeface="Arial" panose="020B0604020202020204" pitchFamily="34" charset="0"/>
                <a:cs typeface="Arial" panose="020B0604020202020204" pitchFamily="34" charset="0"/>
              </a:rPr>
              <a:t>này</a:t>
            </a:r>
            <a:r>
              <a:rPr lang="en-US" b="1" i="1" dirty="0">
                <a:latin typeface="Arial" panose="020B0604020202020204" pitchFamily="34" charset="0"/>
                <a:cs typeface="Arial" panose="020B0604020202020204" pitchFamily="34" charset="0"/>
              </a:rPr>
              <a:t> ở class </a:t>
            </a:r>
            <a:r>
              <a:rPr lang="en-US" b="1" i="1" dirty="0" err="1">
                <a:latin typeface="Arial" panose="020B0604020202020204" pitchFamily="34" charset="0"/>
                <a:cs typeface="Arial" panose="020B0604020202020204" pitchFamily="34" charset="0"/>
              </a:rPr>
              <a:t>trên</a:t>
            </a:r>
            <a:r>
              <a:rPr lang="en-US" b="1" i="1" dirty="0">
                <a:latin typeface="Arial" panose="020B0604020202020204" pitchFamily="34" charset="0"/>
                <a:cs typeface="Arial" panose="020B0604020202020204" pitchFamily="34" charset="0"/>
              </a:rPr>
              <a:t>") </a:t>
            </a:r>
          </a:p>
          <a:p>
            <a:pPr>
              <a:lnSpc>
                <a:spcPct val="150000"/>
              </a:lnSpc>
            </a:pPr>
            <a:r>
              <a:rPr lang="en-US" b="1" i="1"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biểu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hiện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quan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hệ</a:t>
            </a:r>
            <a:r>
              <a:rPr lang="en-US" dirty="0">
                <a:latin typeface="Arial" panose="020B0604020202020204" pitchFamily="34" charset="0"/>
                <a:cs typeface="Arial" panose="020B0604020202020204" pitchFamily="34" charset="0"/>
              </a:rPr>
              <a:t> n-n</a:t>
            </a:r>
          </a:p>
        </p:txBody>
      </p:sp>
      <p:pic>
        <p:nvPicPr>
          <p:cNvPr id="7" name="Picture 6">
            <a:extLst>
              <a:ext uri="{FF2B5EF4-FFF2-40B4-BE49-F238E27FC236}">
                <a16:creationId xmlns:a16="http://schemas.microsoft.com/office/drawing/2014/main" id="{FD7539AA-8E64-9C0D-F484-941222D1EC33}"/>
              </a:ext>
            </a:extLst>
          </p:cNvPr>
          <p:cNvPicPr>
            <a:picLocks noChangeAspect="1"/>
          </p:cNvPicPr>
          <p:nvPr/>
        </p:nvPicPr>
        <p:blipFill>
          <a:blip r:embed="rId2"/>
          <a:stretch>
            <a:fillRect/>
          </a:stretch>
        </p:blipFill>
        <p:spPr>
          <a:xfrm>
            <a:off x="1268309" y="1318077"/>
            <a:ext cx="9655377" cy="211092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9704402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4735403" y="24863"/>
            <a:ext cx="2721194"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Restful API</a:t>
            </a:r>
          </a:p>
        </p:txBody>
      </p:sp>
      <p:sp>
        <p:nvSpPr>
          <p:cNvPr id="3" name="TextBox 2">
            <a:extLst>
              <a:ext uri="{FF2B5EF4-FFF2-40B4-BE49-F238E27FC236}">
                <a16:creationId xmlns:a16="http://schemas.microsoft.com/office/drawing/2014/main" id="{6B1E9EBE-2DC4-4AA1-9A62-94ACE386C632}"/>
              </a:ext>
            </a:extLst>
          </p:cNvPr>
          <p:cNvSpPr txBox="1"/>
          <p:nvPr/>
        </p:nvSpPr>
        <p:spPr>
          <a:xfrm>
            <a:off x="1220444" y="2040799"/>
            <a:ext cx="10619800" cy="2222403"/>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Hiện tại xu hướng hiện nay là sẽ để các </a:t>
            </a:r>
            <a:r>
              <a:rPr lang="vi-VN" b="1" i="1">
                <a:latin typeface="Arial" panose="020B0604020202020204" pitchFamily="34" charset="0"/>
                <a:cs typeface="Arial" panose="020B0604020202020204" pitchFamily="34" charset="0"/>
              </a:rPr>
              <a:t>frontend framework </a:t>
            </a:r>
            <a:r>
              <a:rPr lang="vi-VN">
                <a:latin typeface="Arial" panose="020B0604020202020204" pitchFamily="34" charset="0"/>
                <a:cs typeface="Arial" panose="020B0604020202020204" pitchFamily="34" charset="0"/>
              </a:rPr>
              <a:t>take care nhiều việc hơn, còn phía </a:t>
            </a:r>
            <a:r>
              <a:rPr lang="vi-VN" b="1" i="1">
                <a:latin typeface="Arial" panose="020B0604020202020204" pitchFamily="34" charset="0"/>
                <a:cs typeface="Arial" panose="020B0604020202020204" pitchFamily="34" charset="0"/>
              </a:rPr>
              <a:t>server</a:t>
            </a:r>
            <a:r>
              <a:rPr lang="vi-VN">
                <a:latin typeface="Arial" panose="020B0604020202020204" pitchFamily="34" charset="0"/>
                <a:cs typeface="Arial" panose="020B0604020202020204" pitchFamily="34" charset="0"/>
              </a:rPr>
              <a:t> chỉ nên cung cấp </a:t>
            </a:r>
            <a:r>
              <a:rPr lang="vi-VN" b="1" i="1">
                <a:latin typeface="Arial" panose="020B0604020202020204" pitchFamily="34" charset="0"/>
                <a:cs typeface="Arial" panose="020B0604020202020204" pitchFamily="34" charset="0"/>
              </a:rPr>
              <a:t>API</a:t>
            </a:r>
            <a:r>
              <a:rPr lang="vi-VN">
                <a:latin typeface="Arial" panose="020B0604020202020204" pitchFamily="34" charset="0"/>
                <a:cs typeface="Arial" panose="020B0604020202020204" pitchFamily="34" charset="0"/>
              </a:rPr>
              <a:t> cho frontend framework là đủ.</a:t>
            </a:r>
          </a:p>
          <a:p>
            <a:pPr marL="285750" indent="-285750">
              <a:lnSpc>
                <a:spcPct val="200000"/>
              </a:lnSpc>
              <a:buFont typeface="Wingdings" panose="05000000000000000000" pitchFamily="2" charset="2"/>
              <a:buChar char="v"/>
            </a:pPr>
            <a:endParaRPr lang="vi-VN">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v"/>
            </a:pPr>
            <a:r>
              <a:rPr lang="vi-VN" b="1" i="1">
                <a:latin typeface="Arial" panose="020B0604020202020204" pitchFamily="34" charset="0"/>
                <a:cs typeface="Arial" panose="020B0604020202020204" pitchFamily="34" charset="0"/>
              </a:rPr>
              <a:t>Spring boot </a:t>
            </a:r>
            <a:r>
              <a:rPr lang="vi-VN">
                <a:latin typeface="Arial" panose="020B0604020202020204" pitchFamily="34" charset="0"/>
                <a:cs typeface="Arial" panose="020B0604020202020204" pitchFamily="34" charset="0"/>
              </a:rPr>
              <a:t>thì lại quá mạnh cho việc tạo </a:t>
            </a:r>
            <a:r>
              <a:rPr lang="vi-VN" b="1" i="1">
                <a:latin typeface="Arial" panose="020B0604020202020204" pitchFamily="34" charset="0"/>
                <a:cs typeface="Arial" panose="020B0604020202020204" pitchFamily="34" charset="0"/>
              </a:rPr>
              <a:t>Restful API</a:t>
            </a:r>
            <a:r>
              <a:rPr lang="vi-VN">
                <a:latin typeface="Arial" panose="020B0604020202020204" pitchFamily="34" charset="0"/>
                <a:cs typeface="Arial" panose="020B0604020202020204" pitchFamily="34" charset="0"/>
              </a:rPr>
              <a:t> :3</a:t>
            </a:r>
          </a:p>
        </p:txBody>
      </p:sp>
    </p:spTree>
    <p:extLst>
      <p:ext uri="{BB962C8B-B14F-4D97-AF65-F5344CB8AC3E}">
        <p14:creationId xmlns:p14="http://schemas.microsoft.com/office/powerpoint/2010/main" val="138485122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4103307" y="0"/>
            <a:ext cx="3985386"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@RestController</a:t>
            </a:r>
          </a:p>
        </p:txBody>
      </p:sp>
      <p:sp>
        <p:nvSpPr>
          <p:cNvPr id="3" name="TextBox 2">
            <a:extLst>
              <a:ext uri="{FF2B5EF4-FFF2-40B4-BE49-F238E27FC236}">
                <a16:creationId xmlns:a16="http://schemas.microsoft.com/office/drawing/2014/main" id="{6B1E9EBE-2DC4-4AA1-9A62-94ACE386C632}"/>
              </a:ext>
            </a:extLst>
          </p:cNvPr>
          <p:cNvSpPr txBox="1"/>
          <p:nvPr/>
        </p:nvSpPr>
        <p:spPr>
          <a:xfrm>
            <a:off x="1220444" y="2040799"/>
            <a:ext cx="10619800" cy="3884397"/>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Khác với @</a:t>
            </a:r>
            <a:r>
              <a:rPr lang="vi-VN" b="1" i="1">
                <a:latin typeface="Arial" panose="020B0604020202020204" pitchFamily="34" charset="0"/>
                <a:cs typeface="Arial" panose="020B0604020202020204" pitchFamily="34" charset="0"/>
              </a:rPr>
              <a:t>Controller</a:t>
            </a:r>
            <a:r>
              <a:rPr lang="vi-VN">
                <a:latin typeface="Arial" panose="020B0604020202020204" pitchFamily="34" charset="0"/>
                <a:cs typeface="Arial" panose="020B0604020202020204" pitchFamily="34" charset="0"/>
              </a:rPr>
              <a:t> là sẽ trả về một </a:t>
            </a:r>
            <a:r>
              <a:rPr lang="vi-VN" b="1" i="1">
                <a:latin typeface="Arial" panose="020B0604020202020204" pitchFamily="34" charset="0"/>
                <a:cs typeface="Arial" panose="020B0604020202020204" pitchFamily="34" charset="0"/>
              </a:rPr>
              <a:t>template</a:t>
            </a:r>
            <a:r>
              <a:rPr lang="vi-VN">
                <a:latin typeface="Arial" panose="020B0604020202020204" pitchFamily="34" charset="0"/>
                <a:cs typeface="Arial" panose="020B0604020202020204" pitchFamily="34" charset="0"/>
              </a:rPr>
              <a:t>.</a:t>
            </a: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a:t>
            </a:r>
            <a:r>
              <a:rPr lang="vi-VN" b="1" i="1">
                <a:latin typeface="Arial" panose="020B0604020202020204" pitchFamily="34" charset="0"/>
                <a:cs typeface="Arial" panose="020B0604020202020204" pitchFamily="34" charset="0"/>
              </a:rPr>
              <a:t>RestController</a:t>
            </a:r>
            <a:r>
              <a:rPr lang="vi-VN">
                <a:latin typeface="Arial" panose="020B0604020202020204" pitchFamily="34" charset="0"/>
                <a:cs typeface="Arial" panose="020B0604020202020204" pitchFamily="34" charset="0"/>
              </a:rPr>
              <a:t> trả về dữ liệu dưới dạng </a:t>
            </a:r>
            <a:r>
              <a:rPr lang="vi-VN" b="1" i="1">
                <a:latin typeface="Arial" panose="020B0604020202020204" pitchFamily="34" charset="0"/>
                <a:cs typeface="Arial" panose="020B0604020202020204" pitchFamily="34" charset="0"/>
              </a:rPr>
              <a:t>JSON</a:t>
            </a:r>
            <a:r>
              <a:rPr lang="vi-VN">
                <a:latin typeface="Arial" panose="020B0604020202020204" pitchFamily="34" charset="0"/>
                <a:cs typeface="Arial" panose="020B0604020202020204" pitchFamily="34" charset="0"/>
              </a:rPr>
              <a:t>.</a:t>
            </a:r>
            <a:endParaRPr lang="en-US">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Các đối tượng trả về dưới dạng </a:t>
            </a:r>
            <a:r>
              <a:rPr lang="vi-VN" b="1" i="1">
                <a:latin typeface="Arial" panose="020B0604020202020204" pitchFamily="34" charset="0"/>
                <a:cs typeface="Arial" panose="020B0604020202020204" pitchFamily="34" charset="0"/>
              </a:rPr>
              <a:t>Object</a:t>
            </a:r>
            <a:r>
              <a:rPr lang="vi-VN">
                <a:latin typeface="Arial" panose="020B0604020202020204" pitchFamily="34" charset="0"/>
                <a:cs typeface="Arial" panose="020B0604020202020204" pitchFamily="34" charset="0"/>
              </a:rPr>
              <a:t> sẽ được </a:t>
            </a:r>
            <a:r>
              <a:rPr lang="vi-VN" b="1" i="1">
                <a:latin typeface="Arial" panose="020B0604020202020204" pitchFamily="34" charset="0"/>
                <a:cs typeface="Arial" panose="020B0604020202020204" pitchFamily="34" charset="0"/>
              </a:rPr>
              <a:t>Spring Boot </a:t>
            </a:r>
            <a:r>
              <a:rPr lang="vi-VN">
                <a:latin typeface="Arial" panose="020B0604020202020204" pitchFamily="34" charset="0"/>
                <a:cs typeface="Arial" panose="020B0604020202020204" pitchFamily="34" charset="0"/>
              </a:rPr>
              <a:t>chuyển thành </a:t>
            </a:r>
            <a:r>
              <a:rPr lang="vi-VN" b="1" i="1">
                <a:latin typeface="Arial" panose="020B0604020202020204" pitchFamily="34" charset="0"/>
                <a:cs typeface="Arial" panose="020B0604020202020204" pitchFamily="34" charset="0"/>
              </a:rPr>
              <a:t>JSON</a:t>
            </a:r>
            <a:r>
              <a:rPr lang="vi-VN">
                <a:latin typeface="Arial" panose="020B0604020202020204" pitchFamily="34" charset="0"/>
                <a:cs typeface="Arial" panose="020B0604020202020204" pitchFamily="34" charset="0"/>
              </a:rPr>
              <a:t>.</a:t>
            </a: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Các đối tượng trả về rất đa dạng, bạn có thể trả về List, Map, v.v.. Spring Boot sẽ convert hết chúng thành </a:t>
            </a:r>
            <a:r>
              <a:rPr lang="vi-VN" b="1" i="1">
                <a:latin typeface="Arial" panose="020B0604020202020204" pitchFamily="34" charset="0"/>
                <a:cs typeface="Arial" panose="020B0604020202020204" pitchFamily="34" charset="0"/>
              </a:rPr>
              <a:t>JSON</a:t>
            </a:r>
            <a:r>
              <a:rPr lang="vi-VN">
                <a:latin typeface="Arial" panose="020B0604020202020204" pitchFamily="34" charset="0"/>
                <a:cs typeface="Arial" panose="020B0604020202020204" pitchFamily="34" charset="0"/>
              </a:rPr>
              <a:t>, mặc định sẽ dùng </a:t>
            </a:r>
            <a:r>
              <a:rPr lang="vi-VN" b="1" i="1">
                <a:latin typeface="Arial" panose="020B0604020202020204" pitchFamily="34" charset="0"/>
                <a:cs typeface="Arial" panose="020B0604020202020204" pitchFamily="34" charset="0"/>
              </a:rPr>
              <a:t>Jackson converter</a:t>
            </a:r>
            <a:r>
              <a:rPr lang="vi-VN">
                <a:latin typeface="Arial" panose="020B0604020202020204" pitchFamily="34" charset="0"/>
                <a:cs typeface="Arial" panose="020B0604020202020204" pitchFamily="34" charset="0"/>
              </a:rPr>
              <a:t> để làm điều đó.</a:t>
            </a: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Nếu bạn muốn </a:t>
            </a:r>
            <a:r>
              <a:rPr lang="vi-VN" b="1" i="1">
                <a:latin typeface="Arial" panose="020B0604020202020204" pitchFamily="34" charset="0"/>
                <a:cs typeface="Arial" panose="020B0604020202020204" pitchFamily="34" charset="0"/>
              </a:rPr>
              <a:t>API</a:t>
            </a:r>
            <a:r>
              <a:rPr lang="vi-VN">
                <a:latin typeface="Arial" panose="020B0604020202020204" pitchFamily="34" charset="0"/>
                <a:cs typeface="Arial" panose="020B0604020202020204" pitchFamily="34" charset="0"/>
              </a:rPr>
              <a:t> tùy biến được kiểu dữ liệu trả về, bạn có thể trả về đối tượng </a:t>
            </a:r>
            <a:r>
              <a:rPr lang="vi-VN" b="1" i="1">
                <a:latin typeface="Arial" panose="020B0604020202020204" pitchFamily="34" charset="0"/>
                <a:cs typeface="Arial" panose="020B0604020202020204" pitchFamily="34" charset="0"/>
              </a:rPr>
              <a:t>ResponseEntity</a:t>
            </a:r>
            <a:r>
              <a:rPr lang="vi-VN">
                <a:latin typeface="Arial" panose="020B0604020202020204" pitchFamily="34" charset="0"/>
                <a:cs typeface="Arial" panose="020B0604020202020204" pitchFamily="34" charset="0"/>
              </a:rPr>
              <a:t> của </a:t>
            </a:r>
            <a:r>
              <a:rPr lang="vi-VN" b="1" i="1">
                <a:latin typeface="Arial" panose="020B0604020202020204" pitchFamily="34" charset="0"/>
                <a:cs typeface="Arial" panose="020B0604020202020204" pitchFamily="34" charset="0"/>
              </a:rPr>
              <a:t>Spring</a:t>
            </a:r>
            <a:r>
              <a:rPr lang="vi-VN">
                <a:latin typeface="Arial" panose="020B0604020202020204" pitchFamily="34" charset="0"/>
                <a:cs typeface="Arial" panose="020B0604020202020204" pitchFamily="34" charset="0"/>
              </a:rPr>
              <a:t> cung cấp. Đây là đối tượng cha của mọi response và sẽ </a:t>
            </a:r>
            <a:r>
              <a:rPr lang="vi-VN" b="1" i="1">
                <a:latin typeface="Arial" panose="020B0604020202020204" pitchFamily="34" charset="0"/>
                <a:cs typeface="Arial" panose="020B0604020202020204" pitchFamily="34" charset="0"/>
              </a:rPr>
              <a:t>wrapper</a:t>
            </a:r>
            <a:r>
              <a:rPr lang="vi-VN">
                <a:latin typeface="Arial" panose="020B0604020202020204" pitchFamily="34" charset="0"/>
                <a:cs typeface="Arial" panose="020B0604020202020204" pitchFamily="34" charset="0"/>
              </a:rPr>
              <a:t> các object trả về. </a:t>
            </a:r>
          </a:p>
        </p:txBody>
      </p:sp>
    </p:spTree>
    <p:extLst>
      <p:ext uri="{BB962C8B-B14F-4D97-AF65-F5344CB8AC3E}">
        <p14:creationId xmlns:p14="http://schemas.microsoft.com/office/powerpoint/2010/main" val="67181396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4103307" y="0"/>
            <a:ext cx="3785011"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@RequestBody</a:t>
            </a:r>
          </a:p>
        </p:txBody>
      </p:sp>
      <p:sp>
        <p:nvSpPr>
          <p:cNvPr id="3" name="TextBox 2">
            <a:extLst>
              <a:ext uri="{FF2B5EF4-FFF2-40B4-BE49-F238E27FC236}">
                <a16:creationId xmlns:a16="http://schemas.microsoft.com/office/drawing/2014/main" id="{6B1E9EBE-2DC4-4AA1-9A62-94ACE386C632}"/>
              </a:ext>
            </a:extLst>
          </p:cNvPr>
          <p:cNvSpPr txBox="1"/>
          <p:nvPr/>
        </p:nvSpPr>
        <p:spPr>
          <a:xfrm>
            <a:off x="1220444" y="2040799"/>
            <a:ext cx="10619800" cy="3884397"/>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Vì bây giờ chúng ta xây dựng </a:t>
            </a:r>
            <a:r>
              <a:rPr lang="vi-VN" b="1" i="1">
                <a:latin typeface="Arial" panose="020B0604020202020204" pitchFamily="34" charset="0"/>
                <a:cs typeface="Arial" panose="020B0604020202020204" pitchFamily="34" charset="0"/>
              </a:rPr>
              <a:t>API</a:t>
            </a:r>
            <a:r>
              <a:rPr lang="vi-VN">
                <a:latin typeface="Arial" panose="020B0604020202020204" pitchFamily="34" charset="0"/>
                <a:cs typeface="Arial" panose="020B0604020202020204" pitchFamily="34" charset="0"/>
              </a:rPr>
              <a:t>, nên các thông tin từ phía </a:t>
            </a:r>
            <a:r>
              <a:rPr lang="vi-VN" b="1" i="1">
                <a:latin typeface="Arial" panose="020B0604020202020204" pitchFamily="34" charset="0"/>
                <a:cs typeface="Arial" panose="020B0604020202020204" pitchFamily="34" charset="0"/>
              </a:rPr>
              <a:t>Client</a:t>
            </a:r>
            <a:r>
              <a:rPr lang="vi-VN">
                <a:latin typeface="Arial" panose="020B0604020202020204" pitchFamily="34" charset="0"/>
                <a:cs typeface="Arial" panose="020B0604020202020204" pitchFamily="34" charset="0"/>
              </a:rPr>
              <a:t> gửi lên </a:t>
            </a:r>
            <a:r>
              <a:rPr lang="vi-VN" b="1" i="1">
                <a:latin typeface="Arial" panose="020B0604020202020204" pitchFamily="34" charset="0"/>
                <a:cs typeface="Arial" panose="020B0604020202020204" pitchFamily="34" charset="0"/>
              </a:rPr>
              <a:t>Server</a:t>
            </a:r>
            <a:r>
              <a:rPr lang="vi-VN">
                <a:latin typeface="Arial" panose="020B0604020202020204" pitchFamily="34" charset="0"/>
                <a:cs typeface="Arial" panose="020B0604020202020204" pitchFamily="34" charset="0"/>
              </a:rPr>
              <a:t> sẽ nằm trong </a:t>
            </a:r>
            <a:r>
              <a:rPr lang="vi-VN" b="1" i="1">
                <a:latin typeface="Arial" panose="020B0604020202020204" pitchFamily="34" charset="0"/>
                <a:cs typeface="Arial" panose="020B0604020202020204" pitchFamily="34" charset="0"/>
              </a:rPr>
              <a:t>Body</a:t>
            </a:r>
            <a:r>
              <a:rPr lang="vi-VN">
                <a:latin typeface="Arial" panose="020B0604020202020204" pitchFamily="34" charset="0"/>
                <a:cs typeface="Arial" panose="020B0604020202020204" pitchFamily="34" charset="0"/>
              </a:rPr>
              <a:t>, và cũng dưới dạng </a:t>
            </a:r>
            <a:r>
              <a:rPr lang="vi-VN" b="1" i="1">
                <a:latin typeface="Arial" panose="020B0604020202020204" pitchFamily="34" charset="0"/>
                <a:cs typeface="Arial" panose="020B0604020202020204" pitchFamily="34" charset="0"/>
              </a:rPr>
              <a:t>JSON</a:t>
            </a:r>
            <a:r>
              <a:rPr lang="vi-VN">
                <a:latin typeface="Arial" panose="020B0604020202020204" pitchFamily="34" charset="0"/>
                <a:cs typeface="Arial" panose="020B0604020202020204" pitchFamily="34" charset="0"/>
              </a:rPr>
              <a:t> luôn.</a:t>
            </a:r>
            <a:endParaRPr lang="en-US">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Tất nhiên là </a:t>
            </a:r>
            <a:r>
              <a:rPr lang="vi-VN" b="1" i="1">
                <a:latin typeface="Arial" panose="020B0604020202020204" pitchFamily="34" charset="0"/>
                <a:cs typeface="Arial" panose="020B0604020202020204" pitchFamily="34" charset="0"/>
              </a:rPr>
              <a:t>Spring Boot </a:t>
            </a:r>
            <a:r>
              <a:rPr lang="vi-VN">
                <a:latin typeface="Arial" panose="020B0604020202020204" pitchFamily="34" charset="0"/>
                <a:cs typeface="Arial" panose="020B0604020202020204" pitchFamily="34" charset="0"/>
              </a:rPr>
              <a:t>sẽ làm giúp chúng ta các phần nặng nhọc, nó chuyển chuỗi </a:t>
            </a:r>
            <a:r>
              <a:rPr lang="vi-VN" b="1" i="1">
                <a:latin typeface="Arial" panose="020B0604020202020204" pitchFamily="34" charset="0"/>
                <a:cs typeface="Arial" panose="020B0604020202020204" pitchFamily="34" charset="0"/>
              </a:rPr>
              <a:t>JSON</a:t>
            </a:r>
            <a:r>
              <a:rPr lang="vi-VN">
                <a:latin typeface="Arial" panose="020B0604020202020204" pitchFamily="34" charset="0"/>
                <a:cs typeface="Arial" panose="020B0604020202020204" pitchFamily="34" charset="0"/>
              </a:rPr>
              <a:t> trong request thành một </a:t>
            </a:r>
            <a:r>
              <a:rPr lang="vi-VN" b="1" i="1">
                <a:latin typeface="Arial" panose="020B0604020202020204" pitchFamily="34" charset="0"/>
                <a:cs typeface="Arial" panose="020B0604020202020204" pitchFamily="34" charset="0"/>
              </a:rPr>
              <a:t>Object Java</a:t>
            </a:r>
            <a:r>
              <a:rPr lang="vi-VN">
                <a:latin typeface="Arial" panose="020B0604020202020204" pitchFamily="34" charset="0"/>
                <a:cs typeface="Arial" panose="020B0604020202020204" pitchFamily="34" charset="0"/>
              </a:rPr>
              <a:t>. bạn chỉ cần cho nó biết cần chuyển </a:t>
            </a:r>
            <a:r>
              <a:rPr lang="vi-VN" b="1" i="1">
                <a:latin typeface="Arial" panose="020B0604020202020204" pitchFamily="34" charset="0"/>
                <a:cs typeface="Arial" panose="020B0604020202020204" pitchFamily="34" charset="0"/>
              </a:rPr>
              <a:t>JSON</a:t>
            </a:r>
            <a:r>
              <a:rPr lang="vi-VN">
                <a:latin typeface="Arial" panose="020B0604020202020204" pitchFamily="34" charset="0"/>
                <a:cs typeface="Arial" panose="020B0604020202020204" pitchFamily="34" charset="0"/>
              </a:rPr>
              <a:t> thành </a:t>
            </a:r>
            <a:r>
              <a:rPr lang="vi-VN" b="1" i="1">
                <a:latin typeface="Arial" panose="020B0604020202020204" pitchFamily="34" charset="0"/>
                <a:cs typeface="Arial" panose="020B0604020202020204" pitchFamily="34" charset="0"/>
              </a:rPr>
              <a:t>Object</a:t>
            </a:r>
            <a:r>
              <a:rPr lang="vi-VN">
                <a:latin typeface="Arial" panose="020B0604020202020204" pitchFamily="34" charset="0"/>
                <a:cs typeface="Arial" panose="020B0604020202020204" pitchFamily="34" charset="0"/>
              </a:rPr>
              <a:t> nào bằng Annotation @</a:t>
            </a:r>
            <a:r>
              <a:rPr lang="vi-VN" b="1" i="1">
                <a:latin typeface="Arial" panose="020B0604020202020204" pitchFamily="34" charset="0"/>
                <a:cs typeface="Arial" panose="020B0604020202020204" pitchFamily="34" charset="0"/>
              </a:rPr>
              <a:t>RequestBody</a:t>
            </a:r>
            <a:endParaRPr lang="en-US" b="1" i="1">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v"/>
            </a:pPr>
            <a:r>
              <a:rPr lang="en-US">
                <a:latin typeface="Arial" panose="020B0604020202020204" pitchFamily="34" charset="0"/>
                <a:cs typeface="Arial" panose="020B0604020202020204" pitchFamily="34" charset="0"/>
              </a:rPr>
              <a:t>Để thỏa mãn chuẩn </a:t>
            </a:r>
            <a:r>
              <a:rPr lang="en-US" b="1" i="1">
                <a:latin typeface="Arial" panose="020B0604020202020204" pitchFamily="34" charset="0"/>
                <a:cs typeface="Arial" panose="020B0604020202020204" pitchFamily="34" charset="0"/>
              </a:rPr>
              <a:t>Restful API</a:t>
            </a:r>
          </a:p>
          <a:p>
            <a:pPr marL="285750" indent="-285750">
              <a:lnSpc>
                <a:spcPct val="200000"/>
              </a:lnSpc>
              <a:buFont typeface="Wingdings" panose="05000000000000000000" pitchFamily="2" charset="2"/>
              <a:buChar char="Ø"/>
            </a:pPr>
            <a:r>
              <a:rPr lang="en-US">
                <a:solidFill>
                  <a:srgbClr val="FF0000"/>
                </a:solidFill>
                <a:latin typeface="Arial" panose="020B0604020202020204" pitchFamily="34" charset="0"/>
                <a:cs typeface="Arial" panose="020B0604020202020204" pitchFamily="34" charset="0"/>
              </a:rPr>
              <a:t>Sử dụng thêm </a:t>
            </a:r>
            <a:r>
              <a:rPr lang="en-US" b="1" i="1">
                <a:solidFill>
                  <a:srgbClr val="FF0000"/>
                </a:solidFill>
                <a:latin typeface="Arial" panose="020B0604020202020204" pitchFamily="34" charset="0"/>
                <a:cs typeface="Arial" panose="020B0604020202020204" pitchFamily="34" charset="0"/>
              </a:rPr>
              <a:t>@PathVariable </a:t>
            </a:r>
            <a:endParaRPr lang="vi-VN" b="1" i="1">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9119191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1169741" y="77235"/>
            <a:ext cx="10721205"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@RestControllerAdvice &amp; @ExceptionHandler</a:t>
            </a:r>
          </a:p>
        </p:txBody>
      </p:sp>
      <p:sp>
        <p:nvSpPr>
          <p:cNvPr id="3" name="TextBox 2">
            <a:extLst>
              <a:ext uri="{FF2B5EF4-FFF2-40B4-BE49-F238E27FC236}">
                <a16:creationId xmlns:a16="http://schemas.microsoft.com/office/drawing/2014/main" id="{6B1E9EBE-2DC4-4AA1-9A62-94ACE386C632}"/>
              </a:ext>
            </a:extLst>
          </p:cNvPr>
          <p:cNvSpPr txBox="1"/>
          <p:nvPr/>
        </p:nvSpPr>
        <p:spPr>
          <a:xfrm>
            <a:off x="1220444" y="2040799"/>
            <a:ext cx="10619800" cy="2776401"/>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a:t>
            </a:r>
            <a:r>
              <a:rPr lang="vi-VN" b="1" i="1">
                <a:latin typeface="Arial" panose="020B0604020202020204" pitchFamily="34" charset="0"/>
                <a:cs typeface="Arial" panose="020B0604020202020204" pitchFamily="34" charset="0"/>
              </a:rPr>
              <a:t>RestControllerAdvice</a:t>
            </a:r>
            <a:r>
              <a:rPr lang="vi-VN">
                <a:latin typeface="Arial" panose="020B0604020202020204" pitchFamily="34" charset="0"/>
                <a:cs typeface="Arial" panose="020B0604020202020204" pitchFamily="34" charset="0"/>
              </a:rPr>
              <a:t> là một Annotation gắn trên </a:t>
            </a:r>
            <a:r>
              <a:rPr lang="vi-VN" b="1" i="1">
                <a:latin typeface="Arial" panose="020B0604020202020204" pitchFamily="34" charset="0"/>
                <a:cs typeface="Arial" panose="020B0604020202020204" pitchFamily="34" charset="0"/>
              </a:rPr>
              <a:t>Class</a:t>
            </a:r>
            <a:r>
              <a:rPr lang="vi-VN">
                <a:latin typeface="Arial" panose="020B0604020202020204" pitchFamily="34" charset="0"/>
                <a:cs typeface="Arial" panose="020B0604020202020204" pitchFamily="34" charset="0"/>
              </a:rPr>
              <a:t>. Có tác dụng xen vào quá trình xử lý của các @</a:t>
            </a:r>
            <a:r>
              <a:rPr lang="vi-VN" b="1" i="1">
                <a:latin typeface="Arial" panose="020B0604020202020204" pitchFamily="34" charset="0"/>
                <a:cs typeface="Arial" panose="020B0604020202020204" pitchFamily="34" charset="0"/>
              </a:rPr>
              <a:t>RestController</a:t>
            </a:r>
            <a:r>
              <a:rPr lang="vi-VN">
                <a:latin typeface="Arial" panose="020B0604020202020204" pitchFamily="34" charset="0"/>
                <a:cs typeface="Arial" panose="020B0604020202020204" pitchFamily="34" charset="0"/>
              </a:rPr>
              <a:t>. Tương tự với @</a:t>
            </a:r>
            <a:r>
              <a:rPr lang="vi-VN" b="1" i="1">
                <a:latin typeface="Arial" panose="020B0604020202020204" pitchFamily="34" charset="0"/>
                <a:cs typeface="Arial" panose="020B0604020202020204" pitchFamily="34" charset="0"/>
              </a:rPr>
              <a:t>ControllerAdvice</a:t>
            </a:r>
          </a:p>
          <a:p>
            <a:pPr marL="285750" indent="-285750">
              <a:lnSpc>
                <a:spcPct val="200000"/>
              </a:lnSpc>
              <a:buFont typeface="Wingdings" panose="05000000000000000000" pitchFamily="2" charset="2"/>
              <a:buChar char="v"/>
            </a:pPr>
            <a:endParaRPr lang="vi-VN">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a:t>
            </a:r>
            <a:r>
              <a:rPr lang="vi-VN" b="1" i="1">
                <a:latin typeface="Arial" panose="020B0604020202020204" pitchFamily="34" charset="0"/>
                <a:cs typeface="Arial" panose="020B0604020202020204" pitchFamily="34" charset="0"/>
              </a:rPr>
              <a:t>RestControllerAdvice</a:t>
            </a:r>
            <a:r>
              <a:rPr lang="vi-VN">
                <a:latin typeface="Arial" panose="020B0604020202020204" pitchFamily="34" charset="0"/>
                <a:cs typeface="Arial" panose="020B0604020202020204" pitchFamily="34" charset="0"/>
              </a:rPr>
              <a:t> thường được kết hợp với @</a:t>
            </a:r>
            <a:r>
              <a:rPr lang="vi-VN" b="1" i="1">
                <a:latin typeface="Arial" panose="020B0604020202020204" pitchFamily="34" charset="0"/>
                <a:cs typeface="Arial" panose="020B0604020202020204" pitchFamily="34" charset="0"/>
              </a:rPr>
              <a:t>ExceptionHandler</a:t>
            </a:r>
            <a:r>
              <a:rPr lang="vi-VN">
                <a:latin typeface="Arial" panose="020B0604020202020204" pitchFamily="34" charset="0"/>
                <a:cs typeface="Arial" panose="020B0604020202020204" pitchFamily="34" charset="0"/>
              </a:rPr>
              <a:t> để cắt ngang quá trình xử lý của </a:t>
            </a:r>
            <a:r>
              <a:rPr lang="vi-VN" b="1" i="1">
                <a:latin typeface="Arial" panose="020B0604020202020204" pitchFamily="34" charset="0"/>
                <a:cs typeface="Arial" panose="020B0604020202020204" pitchFamily="34" charset="0"/>
              </a:rPr>
              <a:t>Controller</a:t>
            </a:r>
            <a:r>
              <a:rPr lang="vi-VN">
                <a:latin typeface="Arial" panose="020B0604020202020204" pitchFamily="34" charset="0"/>
                <a:cs typeface="Arial" panose="020B0604020202020204" pitchFamily="34" charset="0"/>
              </a:rPr>
              <a:t>, và xử lý các ngoại lệ xảy ra.</a:t>
            </a:r>
            <a:endParaRPr lang="vi-VN" b="1" i="1">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2547731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1169741" y="77235"/>
            <a:ext cx="10721205"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@RestControllerAdvice &amp; @ExceptionHandler</a:t>
            </a:r>
          </a:p>
        </p:txBody>
      </p:sp>
      <p:sp>
        <p:nvSpPr>
          <p:cNvPr id="3" name="TextBox 2">
            <a:extLst>
              <a:ext uri="{FF2B5EF4-FFF2-40B4-BE49-F238E27FC236}">
                <a16:creationId xmlns:a16="http://schemas.microsoft.com/office/drawing/2014/main" id="{6B1E9EBE-2DC4-4AA1-9A62-94ACE386C632}"/>
              </a:ext>
            </a:extLst>
          </p:cNvPr>
          <p:cNvSpPr txBox="1"/>
          <p:nvPr/>
        </p:nvSpPr>
        <p:spPr>
          <a:xfrm>
            <a:off x="1220443" y="4597455"/>
            <a:ext cx="10619800" cy="1668405"/>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Hiểu đơn giản là Controller đang hoạt động bình thường, chẳng may có một </a:t>
            </a:r>
            <a:r>
              <a:rPr lang="vi-VN" b="1" i="1">
                <a:latin typeface="Arial" panose="020B0604020202020204" pitchFamily="34" charset="0"/>
                <a:cs typeface="Arial" panose="020B0604020202020204" pitchFamily="34" charset="0"/>
              </a:rPr>
              <a:t>Exception</a:t>
            </a:r>
            <a:r>
              <a:rPr lang="vi-VN">
                <a:latin typeface="Arial" panose="020B0604020202020204" pitchFamily="34" charset="0"/>
                <a:cs typeface="Arial" panose="020B0604020202020204" pitchFamily="34" charset="0"/>
              </a:rPr>
              <a:t> được ném ra, thì thay vì báo lỗi hệ thống, thì nó sẽ được thằng @</a:t>
            </a:r>
            <a:r>
              <a:rPr lang="vi-VN" b="1" i="1">
                <a:latin typeface="Arial" panose="020B0604020202020204" pitchFamily="34" charset="0"/>
                <a:cs typeface="Arial" panose="020B0604020202020204" pitchFamily="34" charset="0"/>
              </a:rPr>
              <a:t>RestControllerAdvice</a:t>
            </a:r>
            <a:r>
              <a:rPr lang="vi-VN">
                <a:latin typeface="Arial" panose="020B0604020202020204" pitchFamily="34" charset="0"/>
                <a:cs typeface="Arial" panose="020B0604020202020204" pitchFamily="34" charset="0"/>
              </a:rPr>
              <a:t> và @</a:t>
            </a:r>
            <a:r>
              <a:rPr lang="vi-VN" b="1" i="1">
                <a:latin typeface="Arial" panose="020B0604020202020204" pitchFamily="34" charset="0"/>
                <a:cs typeface="Arial" panose="020B0604020202020204" pitchFamily="34" charset="0"/>
              </a:rPr>
              <a:t>ExceptionHandler</a:t>
            </a:r>
            <a:r>
              <a:rPr lang="vi-VN">
                <a:latin typeface="Arial" panose="020B0604020202020204" pitchFamily="34" charset="0"/>
                <a:cs typeface="Arial" panose="020B0604020202020204" pitchFamily="34" charset="0"/>
              </a:rPr>
              <a:t> đón lấy và xử lý. Sau đó trả về cho người dùng </a:t>
            </a:r>
            <a:r>
              <a:rPr lang="vi-VN" b="1" i="1">
                <a:latin typeface="Arial" panose="020B0604020202020204" pitchFamily="34" charset="0"/>
                <a:cs typeface="Arial" panose="020B0604020202020204" pitchFamily="34" charset="0"/>
              </a:rPr>
              <a:t>thông tin hữu ích hơn</a:t>
            </a:r>
            <a:r>
              <a:rPr lang="vi-VN">
                <a:latin typeface="Arial" panose="020B0604020202020204" pitchFamily="34" charset="0"/>
                <a:cs typeface="Arial" panose="020B0604020202020204" pitchFamily="34" charset="0"/>
              </a:rPr>
              <a:t>.</a:t>
            </a:r>
            <a:endParaRPr lang="vi-VN" b="1" i="1">
              <a:solidFill>
                <a:srgbClr val="FF0000"/>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25D8B368-1D75-4E3E-82A7-A6128A80C336}"/>
              </a:ext>
            </a:extLst>
          </p:cNvPr>
          <p:cNvPicPr>
            <a:picLocks noChangeAspect="1"/>
          </p:cNvPicPr>
          <p:nvPr/>
        </p:nvPicPr>
        <p:blipFill>
          <a:blip r:embed="rId2"/>
          <a:stretch>
            <a:fillRect/>
          </a:stretch>
        </p:blipFill>
        <p:spPr>
          <a:xfrm>
            <a:off x="2243495" y="1681738"/>
            <a:ext cx="8573696" cy="253400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1013624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3927089" y="134471"/>
            <a:ext cx="4337822" cy="830997"/>
          </a:xfrm>
          <a:prstGeom prst="rect">
            <a:avLst/>
          </a:prstGeom>
          <a:noFill/>
        </p:spPr>
        <p:txBody>
          <a:bodyPr wrap="square" rtlCol="0">
            <a:spAutoFit/>
          </a:bodyPr>
          <a:lstStyle/>
          <a:p>
            <a:r>
              <a:rPr lang="en-US" sz="4800" dirty="0" err="1">
                <a:solidFill>
                  <a:srgbClr val="00B050"/>
                </a:solidFill>
                <a:latin typeface="Arial" panose="020B0604020202020204" pitchFamily="34" charset="0"/>
                <a:cs typeface="Arial" panose="020B0604020202020204" pitchFamily="34" charset="0"/>
              </a:rPr>
              <a:t>Ví</a:t>
            </a:r>
            <a:r>
              <a:rPr lang="en-US" sz="4800" dirty="0">
                <a:solidFill>
                  <a:srgbClr val="00B050"/>
                </a:solidFill>
                <a:latin typeface="Arial" panose="020B0604020202020204" pitchFamily="34" charset="0"/>
                <a:cs typeface="Arial" panose="020B0604020202020204" pitchFamily="34" charset="0"/>
              </a:rPr>
              <a:t> </a:t>
            </a:r>
            <a:r>
              <a:rPr lang="en-US" sz="4800" dirty="0" err="1">
                <a:solidFill>
                  <a:srgbClr val="00B050"/>
                </a:solidFill>
                <a:latin typeface="Arial" panose="020B0604020202020204" pitchFamily="34" charset="0"/>
                <a:cs typeface="Arial" panose="020B0604020202020204" pitchFamily="34" charset="0"/>
              </a:rPr>
              <a:t>dụ</a:t>
            </a:r>
            <a:r>
              <a:rPr lang="en-US" sz="4800" dirty="0">
                <a:solidFill>
                  <a:srgbClr val="00B050"/>
                </a:solidFill>
                <a:latin typeface="Arial" panose="020B0604020202020204" pitchFamily="34" charset="0"/>
                <a:cs typeface="Arial" panose="020B0604020202020204" pitchFamily="34" charset="0"/>
              </a:rPr>
              <a:t> </a:t>
            </a:r>
            <a:r>
              <a:rPr lang="en-US" sz="4800" dirty="0" err="1">
                <a:solidFill>
                  <a:srgbClr val="00B050"/>
                </a:solidFill>
                <a:latin typeface="Arial" panose="020B0604020202020204" pitchFamily="34" charset="0"/>
                <a:cs typeface="Arial" panose="020B0604020202020204" pitchFamily="34" charset="0"/>
              </a:rPr>
              <a:t>minh</a:t>
            </a:r>
            <a:r>
              <a:rPr lang="en-US" sz="4800" dirty="0">
                <a:solidFill>
                  <a:srgbClr val="00B050"/>
                </a:solidFill>
                <a:latin typeface="Arial" panose="020B0604020202020204" pitchFamily="34" charset="0"/>
                <a:cs typeface="Arial" panose="020B0604020202020204" pitchFamily="34" charset="0"/>
              </a:rPr>
              <a:t> </a:t>
            </a:r>
            <a:r>
              <a:rPr lang="en-US" sz="4800" dirty="0" err="1">
                <a:solidFill>
                  <a:srgbClr val="00B050"/>
                </a:solidFill>
                <a:latin typeface="Arial" panose="020B0604020202020204" pitchFamily="34" charset="0"/>
                <a:cs typeface="Arial" panose="020B0604020202020204" pitchFamily="34" charset="0"/>
              </a:rPr>
              <a:t>họa</a:t>
            </a:r>
            <a:r>
              <a:rPr lang="en-US" sz="4800" dirty="0">
                <a:solidFill>
                  <a:srgbClr val="00B050"/>
                </a:solidFill>
                <a:latin typeface="Arial" panose="020B0604020202020204" pitchFamily="34" charset="0"/>
                <a:cs typeface="Arial" panose="020B0604020202020204" pitchFamily="34" charset="0"/>
              </a:rPr>
              <a:t> </a:t>
            </a:r>
          </a:p>
        </p:txBody>
      </p:sp>
      <p:sp>
        <p:nvSpPr>
          <p:cNvPr id="2" name="TextBox 1">
            <a:extLst>
              <a:ext uri="{FF2B5EF4-FFF2-40B4-BE49-F238E27FC236}">
                <a16:creationId xmlns:a16="http://schemas.microsoft.com/office/drawing/2014/main" id="{69E5A68A-D535-4627-B203-087A7D670C86}"/>
              </a:ext>
            </a:extLst>
          </p:cNvPr>
          <p:cNvSpPr txBox="1"/>
          <p:nvPr/>
        </p:nvSpPr>
        <p:spPr>
          <a:xfrm>
            <a:off x="2272683" y="1713390"/>
            <a:ext cx="4817344" cy="2843792"/>
          </a:xfrm>
          <a:prstGeom prst="rect">
            <a:avLst/>
          </a:prstGeom>
          <a:noFill/>
        </p:spPr>
        <p:txBody>
          <a:bodyPr wrap="none" rtlCol="0">
            <a:spAutoFit/>
          </a:bodyPr>
          <a:lstStyle/>
          <a:p>
            <a:pPr marL="342900" indent="-342900">
              <a:lnSpc>
                <a:spcPct val="500000"/>
              </a:lnSpc>
              <a:buFont typeface="Wingdings" panose="05000000000000000000" pitchFamily="2" charset="2"/>
              <a:buChar char="v"/>
            </a:pPr>
            <a:r>
              <a:rPr lang="en-US" sz="2000" dirty="0">
                <a:latin typeface="Arial" panose="020B0604020202020204" pitchFamily="34" charset="0"/>
                <a:cs typeface="Arial" panose="020B0604020202020204" pitchFamily="34" charset="0"/>
              </a:rPr>
              <a:t>Tight-Coupling (</a:t>
            </a:r>
            <a:r>
              <a:rPr lang="en-US" sz="2000" dirty="0" err="1">
                <a:latin typeface="Arial" panose="020B0604020202020204" pitchFamily="34" charset="0"/>
                <a:cs typeface="Arial" panose="020B0604020202020204" pitchFamily="34" charset="0"/>
              </a:rPr>
              <a:t>Cơ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màu</a:t>
            </a:r>
            <a:r>
              <a:rPr lang="en-US" sz="2000" dirty="0">
                <a:latin typeface="Arial" panose="020B0604020202020204" pitchFamily="34" charset="0"/>
                <a:cs typeface="Arial" panose="020B0604020202020204" pitchFamily="34" charset="0"/>
              </a:rPr>
              <a:t> da)</a:t>
            </a:r>
          </a:p>
          <a:p>
            <a:pPr marL="342900" indent="-342900">
              <a:lnSpc>
                <a:spcPct val="500000"/>
              </a:lnSpc>
              <a:buFont typeface="Wingdings" panose="05000000000000000000" pitchFamily="2" charset="2"/>
              <a:buChar char="v"/>
            </a:pPr>
            <a:r>
              <a:rPr lang="en-US" sz="2000" dirty="0">
                <a:latin typeface="Arial" panose="020B0604020202020204" pitchFamily="34" charset="0"/>
                <a:cs typeface="Arial" panose="020B0604020202020204" pitchFamily="34" charset="0"/>
              </a:rPr>
              <a:t>Loosely-Coupled (</a:t>
            </a:r>
            <a:r>
              <a:rPr lang="en-US" sz="2000" dirty="0" err="1">
                <a:latin typeface="Arial" panose="020B0604020202020204" pitchFamily="34" charset="0"/>
                <a:cs typeface="Arial" panose="020B0604020202020204" pitchFamily="34" charset="0"/>
              </a:rPr>
              <a:t>Cơ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quần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áo</a:t>
            </a:r>
            <a:r>
              <a:rPr lang="en-US" sz="20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46980176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4086312" y="91964"/>
            <a:ext cx="4169347" cy="830997"/>
          </a:xfrm>
          <a:prstGeom prst="rect">
            <a:avLst/>
          </a:prstGeom>
          <a:noFill/>
        </p:spPr>
        <p:txBody>
          <a:bodyPr wrap="none" rtlCol="0">
            <a:spAutoFit/>
          </a:bodyPr>
          <a:lstStyle/>
          <a:p>
            <a:r>
              <a:rPr lang="en-US" sz="4800">
                <a:solidFill>
                  <a:srgbClr val="00B050"/>
                </a:solidFill>
                <a:latin typeface="Arial" panose="020B0604020202020204" pitchFamily="34" charset="0"/>
                <a:cs typeface="Arial" panose="020B0604020202020204" pitchFamily="34" charset="0"/>
              </a:rPr>
              <a:t>Tight-Coupling</a:t>
            </a:r>
          </a:p>
        </p:txBody>
      </p:sp>
      <p:sp>
        <p:nvSpPr>
          <p:cNvPr id="2" name="TextBox 1">
            <a:extLst>
              <a:ext uri="{FF2B5EF4-FFF2-40B4-BE49-F238E27FC236}">
                <a16:creationId xmlns:a16="http://schemas.microsoft.com/office/drawing/2014/main" id="{69E5A68A-D535-4627-B203-087A7D670C86}"/>
              </a:ext>
            </a:extLst>
          </p:cNvPr>
          <p:cNvSpPr txBox="1"/>
          <p:nvPr/>
        </p:nvSpPr>
        <p:spPr>
          <a:xfrm>
            <a:off x="2272683" y="1713390"/>
            <a:ext cx="9098966" cy="4708981"/>
          </a:xfrm>
          <a:prstGeom prst="rect">
            <a:avLst/>
          </a:prstGeom>
          <a:noFill/>
        </p:spPr>
        <p:txBody>
          <a:bodyPr wrap="none" rtlCol="0">
            <a:spAutoFit/>
          </a:bodyPr>
          <a:lstStyle/>
          <a:p>
            <a:pPr marL="342900" indent="-342900" algn="l">
              <a:buFont typeface="Wingdings" panose="05000000000000000000" pitchFamily="2" charset="2"/>
              <a:buChar char="v"/>
            </a:pPr>
            <a:r>
              <a:rPr lang="vi-VN" sz="2000" b="1" i="0" dirty="0">
                <a:solidFill>
                  <a:srgbClr val="495057"/>
                </a:solidFill>
                <a:effectLst/>
                <a:latin typeface="Arial" panose="020B0604020202020204" pitchFamily="34" charset="0"/>
                <a:cs typeface="Arial" panose="020B0604020202020204" pitchFamily="34" charset="0"/>
              </a:rPr>
              <a:t>tight-coupling</a:t>
            </a:r>
            <a:r>
              <a:rPr lang="vi-VN" sz="2000" b="0" i="0" dirty="0">
                <a:solidFill>
                  <a:srgbClr val="495057"/>
                </a:solidFill>
                <a:effectLst/>
                <a:latin typeface="Arial" panose="020B0604020202020204" pitchFamily="34" charset="0"/>
                <a:cs typeface="Arial" panose="020B0604020202020204" pitchFamily="34" charset="0"/>
              </a:rPr>
              <a:t> hay "liên kết ràng buộc" là một khái niệm trong Java ám chỉ </a:t>
            </a:r>
            <a:endParaRPr lang="en-US" sz="2000" dirty="0">
              <a:solidFill>
                <a:srgbClr val="495057"/>
              </a:solidFill>
              <a:latin typeface="Arial" panose="020B0604020202020204" pitchFamily="34" charset="0"/>
              <a:cs typeface="Arial" panose="020B0604020202020204" pitchFamily="34" charset="0"/>
            </a:endParaRPr>
          </a:p>
          <a:p>
            <a:pPr algn="l"/>
            <a:r>
              <a:rPr lang="vi-VN" sz="2000" b="0" i="0" dirty="0">
                <a:solidFill>
                  <a:srgbClr val="495057"/>
                </a:solidFill>
                <a:effectLst/>
                <a:latin typeface="Arial" panose="020B0604020202020204" pitchFamily="34" charset="0"/>
                <a:cs typeface="Arial" panose="020B0604020202020204" pitchFamily="34" charset="0"/>
              </a:rPr>
              <a:t>việc mối</a:t>
            </a:r>
            <a:r>
              <a:rPr lang="en-US" sz="2000" b="0" i="0" dirty="0">
                <a:solidFill>
                  <a:srgbClr val="495057"/>
                </a:solidFill>
                <a:effectLst/>
                <a:latin typeface="Arial" panose="020B0604020202020204" pitchFamily="34" charset="0"/>
                <a:cs typeface="Arial" panose="020B0604020202020204" pitchFamily="34" charset="0"/>
              </a:rPr>
              <a:t> </a:t>
            </a:r>
            <a:r>
              <a:rPr lang="vi-VN" sz="2000" b="0" i="0" dirty="0">
                <a:solidFill>
                  <a:srgbClr val="495057"/>
                </a:solidFill>
                <a:effectLst/>
                <a:latin typeface="Arial" panose="020B0604020202020204" pitchFamily="34" charset="0"/>
                <a:cs typeface="Arial" panose="020B0604020202020204" pitchFamily="34" charset="0"/>
              </a:rPr>
              <a:t>quan hệ giữa các Class quá chặt chẽ. Khi yêu cầu thay đổi logic hay </a:t>
            </a:r>
            <a:endParaRPr lang="en-US" sz="2000" b="0" i="0" dirty="0">
              <a:solidFill>
                <a:srgbClr val="495057"/>
              </a:solidFill>
              <a:effectLst/>
              <a:latin typeface="Arial" panose="020B0604020202020204" pitchFamily="34" charset="0"/>
              <a:cs typeface="Arial" panose="020B0604020202020204" pitchFamily="34" charset="0"/>
            </a:endParaRPr>
          </a:p>
          <a:p>
            <a:pPr algn="l"/>
            <a:r>
              <a:rPr lang="vi-VN" sz="2000" b="0" i="0" dirty="0">
                <a:solidFill>
                  <a:srgbClr val="495057"/>
                </a:solidFill>
                <a:effectLst/>
                <a:latin typeface="Arial" panose="020B0604020202020204" pitchFamily="34" charset="0"/>
                <a:cs typeface="Arial" panose="020B0604020202020204" pitchFamily="34" charset="0"/>
              </a:rPr>
              <a:t>một class bị lỗi sẽ</a:t>
            </a:r>
            <a:r>
              <a:rPr lang="en-US" sz="2000" b="0" i="0" dirty="0">
                <a:solidFill>
                  <a:srgbClr val="495057"/>
                </a:solidFill>
                <a:effectLst/>
                <a:latin typeface="Arial" panose="020B0604020202020204" pitchFamily="34" charset="0"/>
                <a:cs typeface="Arial" panose="020B0604020202020204" pitchFamily="34" charset="0"/>
              </a:rPr>
              <a:t> </a:t>
            </a:r>
            <a:r>
              <a:rPr lang="vi-VN" sz="2000" b="0" i="0" dirty="0">
                <a:solidFill>
                  <a:srgbClr val="495057"/>
                </a:solidFill>
                <a:effectLst/>
                <a:latin typeface="Arial" panose="020B0604020202020204" pitchFamily="34" charset="0"/>
                <a:cs typeface="Arial" panose="020B0604020202020204" pitchFamily="34" charset="0"/>
              </a:rPr>
              <a:t>dẫn tới ảnh hưởng tới toàn bộ các Class khác.</a:t>
            </a:r>
            <a:endParaRPr lang="en-US" sz="2000" b="0" i="0" dirty="0">
              <a:solidFill>
                <a:srgbClr val="495057"/>
              </a:solidFill>
              <a:effectLst/>
              <a:latin typeface="Arial" panose="020B0604020202020204" pitchFamily="34" charset="0"/>
              <a:cs typeface="Arial" panose="020B0604020202020204" pitchFamily="34" charset="0"/>
            </a:endParaRPr>
          </a:p>
          <a:p>
            <a:pPr algn="l"/>
            <a:endParaRPr lang="en-US" sz="2000" dirty="0">
              <a:solidFill>
                <a:srgbClr val="495057"/>
              </a:solidFill>
              <a:latin typeface="Arial" panose="020B0604020202020204" pitchFamily="34" charset="0"/>
              <a:cs typeface="Arial" panose="020B0604020202020204" pitchFamily="34" charset="0"/>
            </a:endParaRPr>
          </a:p>
          <a:p>
            <a:pPr algn="l"/>
            <a:endParaRPr lang="en-US" sz="2000" b="0" i="0" dirty="0">
              <a:solidFill>
                <a:srgbClr val="495057"/>
              </a:solidFill>
              <a:effectLst/>
              <a:latin typeface="Arial" panose="020B0604020202020204" pitchFamily="34" charset="0"/>
              <a:cs typeface="Arial" panose="020B0604020202020204" pitchFamily="34" charset="0"/>
            </a:endParaRPr>
          </a:p>
          <a:p>
            <a:pPr algn="l"/>
            <a:endParaRPr lang="en-US" sz="2000" dirty="0">
              <a:solidFill>
                <a:srgbClr val="495057"/>
              </a:solidFill>
              <a:latin typeface="Arial" panose="020B0604020202020204" pitchFamily="34" charset="0"/>
              <a:cs typeface="Arial" panose="020B0604020202020204" pitchFamily="34" charset="0"/>
            </a:endParaRPr>
          </a:p>
          <a:p>
            <a:pPr algn="l"/>
            <a:endParaRPr lang="vi-VN" sz="2000" b="0" i="0" dirty="0">
              <a:solidFill>
                <a:srgbClr val="495057"/>
              </a:solidFill>
              <a:effectLst/>
              <a:latin typeface="Arial" panose="020B0604020202020204" pitchFamily="34" charset="0"/>
              <a:cs typeface="Arial" panose="020B0604020202020204" pitchFamily="34" charset="0"/>
            </a:endParaRPr>
          </a:p>
          <a:p>
            <a:pPr marL="342900" indent="-342900" algn="l">
              <a:buFont typeface="Wingdings" panose="05000000000000000000" pitchFamily="2" charset="2"/>
              <a:buChar char="v"/>
            </a:pPr>
            <a:r>
              <a:rPr lang="vi-VN" sz="2000" b="1" i="0" dirty="0">
                <a:solidFill>
                  <a:srgbClr val="495057"/>
                </a:solidFill>
                <a:effectLst/>
                <a:latin typeface="Arial" panose="020B0604020202020204" pitchFamily="34" charset="0"/>
                <a:cs typeface="Arial" panose="020B0604020202020204" pitchFamily="34" charset="0"/>
              </a:rPr>
              <a:t>loosely-coupled</a:t>
            </a:r>
            <a:r>
              <a:rPr lang="vi-VN" sz="2000" b="0" i="0" dirty="0">
                <a:solidFill>
                  <a:srgbClr val="495057"/>
                </a:solidFill>
                <a:effectLst/>
                <a:latin typeface="Arial" panose="020B0604020202020204" pitchFamily="34" charset="0"/>
                <a:cs typeface="Arial" panose="020B0604020202020204" pitchFamily="34" charset="0"/>
              </a:rPr>
              <a:t> là cách ám chỉ việc làm giảm bớt sự phụ thuộc </a:t>
            </a:r>
            <a:endParaRPr lang="en-US" sz="2000" b="0" i="0" dirty="0">
              <a:solidFill>
                <a:srgbClr val="495057"/>
              </a:solidFill>
              <a:effectLst/>
              <a:latin typeface="Arial" panose="020B0604020202020204" pitchFamily="34" charset="0"/>
              <a:cs typeface="Arial" panose="020B0604020202020204" pitchFamily="34" charset="0"/>
            </a:endParaRPr>
          </a:p>
          <a:p>
            <a:pPr algn="l"/>
            <a:r>
              <a:rPr lang="vi-VN" sz="2000" b="0" i="0" dirty="0">
                <a:solidFill>
                  <a:srgbClr val="495057"/>
                </a:solidFill>
                <a:effectLst/>
                <a:latin typeface="Arial" panose="020B0604020202020204" pitchFamily="34" charset="0"/>
                <a:cs typeface="Arial" panose="020B0604020202020204" pitchFamily="34" charset="0"/>
              </a:rPr>
              <a:t>giữa các Class với nhau.</a:t>
            </a:r>
            <a:endParaRPr lang="en-US" sz="2000" b="0" i="0" dirty="0">
              <a:solidFill>
                <a:srgbClr val="495057"/>
              </a:solidFill>
              <a:effectLst/>
              <a:latin typeface="Arial" panose="020B0604020202020204" pitchFamily="34" charset="0"/>
              <a:cs typeface="Arial" panose="020B0604020202020204" pitchFamily="34" charset="0"/>
            </a:endParaRPr>
          </a:p>
          <a:p>
            <a:pPr algn="l"/>
            <a:endParaRPr lang="en-US" sz="2000" dirty="0">
              <a:solidFill>
                <a:srgbClr val="495057"/>
              </a:solidFill>
              <a:latin typeface="Arial" panose="020B0604020202020204" pitchFamily="34" charset="0"/>
              <a:cs typeface="Arial" panose="020B0604020202020204" pitchFamily="34" charset="0"/>
            </a:endParaRPr>
          </a:p>
          <a:p>
            <a:pPr algn="l"/>
            <a:endParaRPr lang="en-US" sz="2000" b="0" i="0" dirty="0">
              <a:solidFill>
                <a:srgbClr val="495057"/>
              </a:solidFill>
              <a:effectLst/>
              <a:latin typeface="Arial" panose="020B0604020202020204" pitchFamily="34" charset="0"/>
              <a:cs typeface="Arial" panose="020B0604020202020204" pitchFamily="34" charset="0"/>
            </a:endParaRPr>
          </a:p>
          <a:p>
            <a:pPr algn="l"/>
            <a:endParaRPr lang="en-US" sz="2000" dirty="0">
              <a:solidFill>
                <a:srgbClr val="495057"/>
              </a:solidFill>
              <a:latin typeface="Arial" panose="020B0604020202020204" pitchFamily="34" charset="0"/>
              <a:cs typeface="Arial" panose="020B0604020202020204" pitchFamily="34" charset="0"/>
            </a:endParaRPr>
          </a:p>
          <a:p>
            <a:pPr marL="342900" indent="-342900" algn="l">
              <a:buFont typeface="Symbol" panose="05050102010706020507" pitchFamily="18" charset="2"/>
              <a:buChar char="Þ"/>
            </a:pPr>
            <a:r>
              <a:rPr lang="en-US" sz="2000" b="0" i="0" dirty="0">
                <a:solidFill>
                  <a:srgbClr val="FF0000"/>
                </a:solidFill>
                <a:effectLst/>
                <a:latin typeface="Arial" panose="020B0604020202020204" pitchFamily="34" charset="0"/>
                <a:cs typeface="Arial" panose="020B0604020202020204" pitchFamily="34" charset="0"/>
              </a:rPr>
              <a:t>Code </a:t>
            </a:r>
            <a:r>
              <a:rPr lang="en-US" sz="2000" b="0" i="0" dirty="0" err="1">
                <a:solidFill>
                  <a:srgbClr val="FF0000"/>
                </a:solidFill>
                <a:effectLst/>
                <a:latin typeface="Arial" panose="020B0604020202020204" pitchFamily="34" charset="0"/>
                <a:cs typeface="Arial" panose="020B0604020202020204" pitchFamily="34" charset="0"/>
              </a:rPr>
              <a:t>thôi</a:t>
            </a:r>
            <a:r>
              <a:rPr lang="en-US" sz="2000" b="0" i="0" dirty="0">
                <a:solidFill>
                  <a:srgbClr val="FF0000"/>
                </a:solidFill>
                <a:effectLst/>
                <a:latin typeface="Arial" panose="020B0604020202020204" pitchFamily="34" charset="0"/>
                <a:cs typeface="Arial" panose="020B0604020202020204" pitchFamily="34" charset="0"/>
              </a:rPr>
              <a:t> </a:t>
            </a:r>
            <a:r>
              <a:rPr lang="en-US" sz="2000" b="0" i="0" dirty="0" err="1">
                <a:solidFill>
                  <a:srgbClr val="FF0000"/>
                </a:solidFill>
                <a:effectLst/>
                <a:latin typeface="Arial" panose="020B0604020202020204" pitchFamily="34" charset="0"/>
                <a:cs typeface="Arial" panose="020B0604020202020204" pitchFamily="34" charset="0"/>
              </a:rPr>
              <a:t>nào</a:t>
            </a:r>
            <a:r>
              <a:rPr lang="en-US" sz="2000" b="0" i="0" dirty="0">
                <a:solidFill>
                  <a:srgbClr val="FF0000"/>
                </a:solidFill>
                <a:effectLst/>
                <a:latin typeface="Arial" panose="020B0604020202020204" pitchFamily="34" charset="0"/>
                <a:cs typeface="Arial" panose="020B0604020202020204" pitchFamily="34" charset="0"/>
              </a:rPr>
              <a:t>…</a:t>
            </a:r>
          </a:p>
          <a:p>
            <a:pPr marL="342900" indent="-342900" algn="l">
              <a:buFont typeface="Symbol" panose="05050102010706020507" pitchFamily="18" charset="2"/>
              <a:buChar char="Þ"/>
            </a:pPr>
            <a:r>
              <a:rPr lang="en-US" sz="2000" dirty="0">
                <a:solidFill>
                  <a:srgbClr val="FF0000"/>
                </a:solidFill>
                <a:latin typeface="Arial" panose="020B0604020202020204" pitchFamily="34" charset="0"/>
                <a:cs typeface="Arial" panose="020B0604020202020204" pitchFamily="34" charset="0"/>
              </a:rPr>
              <a:t>Code </a:t>
            </a:r>
            <a:r>
              <a:rPr lang="en-US" sz="2000" dirty="0" err="1">
                <a:solidFill>
                  <a:srgbClr val="FF0000"/>
                </a:solidFill>
                <a:latin typeface="Arial" panose="020B0604020202020204" pitchFamily="34" charset="0"/>
                <a:cs typeface="Arial" panose="020B0604020202020204" pitchFamily="34" charset="0"/>
              </a:rPr>
              <a:t>xong</a:t>
            </a:r>
            <a:r>
              <a:rPr lang="en-US" sz="2000" dirty="0">
                <a:solidFill>
                  <a:srgbClr val="FF0000"/>
                </a:solidFill>
                <a:latin typeface="Arial" panose="020B0604020202020204" pitchFamily="34" charset="0"/>
                <a:cs typeface="Arial" panose="020B0604020202020204" pitchFamily="34" charset="0"/>
              </a:rPr>
              <a:t> </a:t>
            </a:r>
            <a:r>
              <a:rPr lang="en-US" sz="2000" dirty="0" err="1">
                <a:solidFill>
                  <a:srgbClr val="FF0000"/>
                </a:solidFill>
                <a:latin typeface="Arial" panose="020B0604020202020204" pitchFamily="34" charset="0"/>
                <a:cs typeface="Arial" panose="020B0604020202020204" pitchFamily="34" charset="0"/>
              </a:rPr>
              <a:t>thì</a:t>
            </a:r>
            <a:r>
              <a:rPr lang="en-US" sz="2000" dirty="0">
                <a:solidFill>
                  <a:srgbClr val="FF0000"/>
                </a:solidFill>
                <a:latin typeface="Arial" panose="020B0604020202020204" pitchFamily="34" charset="0"/>
                <a:cs typeface="Arial" panose="020B0604020202020204" pitchFamily="34" charset="0"/>
              </a:rPr>
              <a:t> </a:t>
            </a:r>
            <a:r>
              <a:rPr lang="en-US" sz="2000" dirty="0" err="1">
                <a:solidFill>
                  <a:srgbClr val="FF0000"/>
                </a:solidFill>
                <a:latin typeface="Arial" panose="020B0604020202020204" pitchFamily="34" charset="0"/>
                <a:cs typeface="Arial" panose="020B0604020202020204" pitchFamily="34" charset="0"/>
              </a:rPr>
              <a:t>nhìn</a:t>
            </a:r>
            <a:r>
              <a:rPr lang="en-US" sz="2000" dirty="0">
                <a:solidFill>
                  <a:srgbClr val="FF0000"/>
                </a:solidFill>
                <a:latin typeface="Arial" panose="020B0604020202020204" pitchFamily="34" charset="0"/>
                <a:cs typeface="Arial" panose="020B0604020202020204" pitchFamily="34" charset="0"/>
              </a:rPr>
              <a:t> sang </a:t>
            </a:r>
            <a:r>
              <a:rPr lang="en-US" sz="2000" dirty="0" err="1">
                <a:solidFill>
                  <a:srgbClr val="FF0000"/>
                </a:solidFill>
                <a:latin typeface="Arial" panose="020B0604020202020204" pitchFamily="34" charset="0"/>
                <a:cs typeface="Arial" panose="020B0604020202020204" pitchFamily="34" charset="0"/>
              </a:rPr>
              <a:t>góc</a:t>
            </a:r>
            <a:r>
              <a:rPr lang="en-US" sz="2000" dirty="0">
                <a:solidFill>
                  <a:srgbClr val="FF0000"/>
                </a:solidFill>
                <a:latin typeface="Arial" panose="020B0604020202020204" pitchFamily="34" charset="0"/>
                <a:cs typeface="Arial" panose="020B0604020202020204" pitchFamily="34" charset="0"/>
              </a:rPr>
              <a:t> </a:t>
            </a:r>
            <a:r>
              <a:rPr lang="en-US" sz="2000" dirty="0" err="1">
                <a:solidFill>
                  <a:srgbClr val="FF0000"/>
                </a:solidFill>
                <a:latin typeface="Arial" panose="020B0604020202020204" pitchFamily="34" charset="0"/>
                <a:cs typeface="Arial" panose="020B0604020202020204" pitchFamily="34" charset="0"/>
              </a:rPr>
              <a:t>phải</a:t>
            </a:r>
            <a:r>
              <a:rPr lang="en-US" sz="2000" dirty="0">
                <a:solidFill>
                  <a:srgbClr val="FF0000"/>
                </a:solidFill>
                <a:latin typeface="Arial" panose="020B0604020202020204" pitchFamily="34" charset="0"/>
                <a:cs typeface="Arial" panose="020B0604020202020204" pitchFamily="34" charset="0"/>
              </a:rPr>
              <a:t> ở slide </a:t>
            </a:r>
            <a:r>
              <a:rPr lang="en-US" sz="2000" dirty="0" err="1">
                <a:solidFill>
                  <a:srgbClr val="FF0000"/>
                </a:solidFill>
                <a:latin typeface="Arial" panose="020B0604020202020204" pitchFamily="34" charset="0"/>
                <a:cs typeface="Arial" panose="020B0604020202020204" pitchFamily="34" charset="0"/>
              </a:rPr>
              <a:t>sau</a:t>
            </a:r>
            <a:r>
              <a:rPr lang="en-US" sz="2000" dirty="0">
                <a:solidFill>
                  <a:srgbClr val="FF0000"/>
                </a:solidFill>
                <a:latin typeface="Arial" panose="020B0604020202020204" pitchFamily="34" charset="0"/>
                <a:cs typeface="Arial" panose="020B0604020202020204" pitchFamily="34" charset="0"/>
              </a:rPr>
              <a:t> </a:t>
            </a:r>
            <a:r>
              <a:rPr lang="en-US" sz="2000" dirty="0" err="1">
                <a:solidFill>
                  <a:srgbClr val="FF0000"/>
                </a:solidFill>
                <a:latin typeface="Arial" panose="020B0604020202020204" pitchFamily="34" charset="0"/>
                <a:cs typeface="Arial" panose="020B0604020202020204" pitchFamily="34" charset="0"/>
              </a:rPr>
              <a:t>nhé</a:t>
            </a:r>
            <a:r>
              <a:rPr lang="en-US" sz="2000" dirty="0">
                <a:solidFill>
                  <a:srgbClr val="FF0000"/>
                </a:solidFill>
                <a:latin typeface="Arial" panose="020B0604020202020204" pitchFamily="34" charset="0"/>
                <a:cs typeface="Arial" panose="020B0604020202020204" pitchFamily="34" charset="0"/>
              </a:rPr>
              <a:t>…</a:t>
            </a:r>
            <a:endParaRPr lang="en-US" sz="2000" b="0" i="0" dirty="0">
              <a:solidFill>
                <a:srgbClr val="FF0000"/>
              </a:solidFill>
              <a:effectLst/>
              <a:latin typeface="Arial" panose="020B0604020202020204" pitchFamily="34" charset="0"/>
              <a:cs typeface="Arial" panose="020B0604020202020204" pitchFamily="34" charset="0"/>
            </a:endParaRPr>
          </a:p>
          <a:p>
            <a:pPr algn="l"/>
            <a:endParaRPr lang="vi-VN" sz="2000" b="0" i="0" dirty="0">
              <a:solidFill>
                <a:srgbClr val="495057"/>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6911652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Badge">
  <a:themeElements>
    <a:clrScheme name="Badge">
      <a:dk1>
        <a:sysClr val="windowText" lastClr="000000"/>
      </a:dk1>
      <a:lt1>
        <a:sysClr val="window" lastClr="FFFFFF"/>
      </a:lt1>
      <a:dk2>
        <a:srgbClr val="171312"/>
      </a:dk2>
      <a:lt2>
        <a:srgbClr val="F7F0DF"/>
      </a:lt2>
      <a:accent1>
        <a:srgbClr val="53AE6E"/>
      </a:accent1>
      <a:accent2>
        <a:srgbClr val="326267"/>
      </a:accent2>
      <a:accent3>
        <a:srgbClr val="C5C34A"/>
      </a:accent3>
      <a:accent4>
        <a:srgbClr val="BF6546"/>
      </a:accent4>
      <a:accent5>
        <a:srgbClr val="81B5A8"/>
      </a:accent5>
      <a:accent6>
        <a:srgbClr val="636455"/>
      </a:accent6>
      <a:hlink>
        <a:srgbClr val="81B5A8"/>
      </a:hlink>
      <a:folHlink>
        <a:srgbClr val="936888"/>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A1A3E1F0-B5EF-49C5-810A-B1B32AEDDC80}"/>
    </a:ext>
  </a:extLst>
</a:theme>
</file>

<file path=docProps/app.xml><?xml version="1.0" encoding="utf-8"?>
<Properties xmlns="http://schemas.openxmlformats.org/officeDocument/2006/extended-properties" xmlns:vt="http://schemas.openxmlformats.org/officeDocument/2006/docPropsVTypes">
  <Template>TM10001106[[fn=Badge]]</Template>
  <TotalTime>5720</TotalTime>
  <Words>5445</Words>
  <Application>Microsoft Office PowerPoint</Application>
  <PresentationFormat>Widescreen</PresentationFormat>
  <Paragraphs>376</Paragraphs>
  <Slides>76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76</vt:i4>
      </vt:variant>
    </vt:vector>
  </HeadingPairs>
  <TitlesOfParts>
    <vt:vector size="83" baseType="lpstr">
      <vt:lpstr>Arial</vt:lpstr>
      <vt:lpstr>Gill Sans MT</vt:lpstr>
      <vt:lpstr>Impact</vt:lpstr>
      <vt:lpstr>Source Sans Pro</vt:lpstr>
      <vt:lpstr>Symbol</vt:lpstr>
      <vt:lpstr>Wingdings</vt:lpstr>
      <vt:lpstr>Badge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 Quan</dc:creator>
  <cp:lastModifiedBy>Anh Nguyen 2</cp:lastModifiedBy>
  <cp:revision>156</cp:revision>
  <dcterms:created xsi:type="dcterms:W3CDTF">2021-04-12T09:52:35Z</dcterms:created>
  <dcterms:modified xsi:type="dcterms:W3CDTF">2022-08-11T12:41:52Z</dcterms:modified>
</cp:coreProperties>
</file>