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86" r:id="rId7"/>
    <p:sldId id="262" r:id="rId8"/>
    <p:sldId id="287" r:id="rId9"/>
    <p:sldId id="288" r:id="rId10"/>
    <p:sldId id="289" r:id="rId11"/>
    <p:sldId id="290" r:id="rId12"/>
    <p:sldId id="292" r:id="rId13"/>
    <p:sldId id="293" r:id="rId14"/>
    <p:sldId id="294" r:id="rId15"/>
    <p:sldId id="291" r:id="rId16"/>
    <p:sldId id="295" r:id="rId17"/>
    <p:sldId id="296" r:id="rId18"/>
    <p:sldId id="297" r:id="rId19"/>
    <p:sldId id="308" r:id="rId20"/>
    <p:sldId id="309" r:id="rId21"/>
    <p:sldId id="298" r:id="rId22"/>
    <p:sldId id="299" r:id="rId23"/>
    <p:sldId id="300" r:id="rId24"/>
    <p:sldId id="301" r:id="rId25"/>
    <p:sldId id="302" r:id="rId26"/>
    <p:sldId id="303" r:id="rId27"/>
    <p:sldId id="304" r:id="rId28"/>
    <p:sldId id="305" r:id="rId29"/>
    <p:sldId id="306" r:id="rId30"/>
    <p:sldId id="307" r:id="rId31"/>
    <p:sldId id="310" r:id="rId32"/>
  </p:sldIdLst>
  <p:sldSz cx="9144000" cy="5143500" type="screen16x9"/>
  <p:notesSz cx="6858000" cy="9144000"/>
  <p:embeddedFontLst>
    <p:embeddedFont>
      <p:font typeface="Montserrat" panose="02000505000000020004"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8EEFB8-15E5-44A9-849B-1A3A7A75EEDB}">
  <a:tblStyle styleId="{E58EEFB8-15E5-44A9-849B-1A3A7A75EE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7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55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909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399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35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00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05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797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114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100" b="0" i="0" dirty="0" err="1">
                <a:solidFill>
                  <a:srgbClr val="000000"/>
                </a:solidFill>
                <a:effectLst/>
                <a:latin typeface="+mj-lt"/>
              </a:rPr>
              <a:t>Giải</a:t>
            </a:r>
            <a:r>
              <a:rPr lang="vi-VN" sz="1100" b="0" i="0" dirty="0">
                <a:solidFill>
                  <a:srgbClr val="000000"/>
                </a:solidFill>
                <a:effectLst/>
                <a:latin typeface="+mj-lt"/>
              </a:rPr>
              <a:t> </a:t>
            </a:r>
            <a:r>
              <a:rPr lang="vi-VN" sz="1100" b="0" i="0" dirty="0" err="1">
                <a:solidFill>
                  <a:srgbClr val="000000"/>
                </a:solidFill>
                <a:effectLst/>
                <a:latin typeface="+mj-lt"/>
              </a:rPr>
              <a:t>thích</a:t>
            </a:r>
            <a:r>
              <a:rPr lang="vi-VN" sz="1100" b="0" i="0" dirty="0">
                <a:solidFill>
                  <a:srgbClr val="000000"/>
                </a:solidFill>
                <a:effectLst/>
                <a:latin typeface="+mj-lt"/>
              </a:rPr>
              <a:t>: Khi </a:t>
            </a:r>
            <a:r>
              <a:rPr lang="vi-VN" sz="1100" b="0" i="0" dirty="0" err="1">
                <a:solidFill>
                  <a:srgbClr val="000000"/>
                </a:solidFill>
                <a:effectLst/>
                <a:latin typeface="+mj-lt"/>
              </a:rPr>
              <a:t>alpha</a:t>
            </a:r>
            <a:r>
              <a:rPr lang="vi-VN" sz="1100" b="0" i="0" dirty="0">
                <a:solidFill>
                  <a:srgbClr val="000000"/>
                </a:solidFill>
                <a:effectLst/>
                <a:latin typeface="+mj-lt"/>
              </a:rPr>
              <a:t>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nhỏ</a:t>
            </a:r>
            <a:r>
              <a:rPr lang="vi-VN" sz="1100" b="0" i="0" dirty="0">
                <a:solidFill>
                  <a:srgbClr val="000000"/>
                </a:solidFill>
                <a:effectLst/>
                <a:latin typeface="+mj-lt"/>
              </a:rPr>
              <a:t> </a:t>
            </a:r>
            <a:r>
              <a:rPr lang="vi-VN" sz="1100" b="0" i="0" dirty="0" err="1">
                <a:solidFill>
                  <a:srgbClr val="000000"/>
                </a:solidFill>
                <a:effectLst/>
                <a:latin typeface="+mj-lt"/>
              </a:rPr>
              <a:t>thì</a:t>
            </a:r>
            <a:r>
              <a:rPr lang="vi-VN" sz="1100" b="0" i="0" dirty="0">
                <a:solidFill>
                  <a:srgbClr val="000000"/>
                </a:solidFill>
                <a:effectLst/>
                <a:latin typeface="+mj-lt"/>
              </a:rPr>
              <a:t> mô </a:t>
            </a:r>
            <a:r>
              <a:rPr lang="vi-VN" sz="1100" b="0" i="0" dirty="0" err="1">
                <a:solidFill>
                  <a:srgbClr val="000000"/>
                </a:solidFill>
                <a:effectLst/>
                <a:latin typeface="+mj-lt"/>
              </a:rPr>
              <a:t>hình</a:t>
            </a:r>
            <a:r>
              <a:rPr lang="vi-VN" sz="1100" b="0" i="0" dirty="0">
                <a:solidFill>
                  <a:srgbClr val="000000"/>
                </a:solidFill>
                <a:effectLst/>
                <a:latin typeface="+mj-lt"/>
              </a:rPr>
              <a:t> </a:t>
            </a:r>
            <a:r>
              <a:rPr lang="vi-VN" sz="1100" b="0" i="0" dirty="0" err="1">
                <a:solidFill>
                  <a:srgbClr val="000000"/>
                </a:solidFill>
                <a:effectLst/>
                <a:latin typeface="+mj-lt"/>
              </a:rPr>
              <a:t>fit</a:t>
            </a:r>
            <a:r>
              <a:rPr lang="vi-VN" sz="1100" b="0" i="0" dirty="0">
                <a:solidFill>
                  <a:srgbClr val="000000"/>
                </a:solidFill>
                <a:effectLst/>
                <a:latin typeface="+mj-lt"/>
              </a:rPr>
              <a:t> </a:t>
            </a:r>
            <a:r>
              <a:rPr lang="vi-VN" sz="1100" b="0" i="0" dirty="0" err="1">
                <a:solidFill>
                  <a:srgbClr val="000000"/>
                </a:solidFill>
                <a:effectLst/>
                <a:latin typeface="+mj-lt"/>
              </a:rPr>
              <a:t>tốt</a:t>
            </a:r>
            <a:r>
              <a:rPr lang="vi-VN" sz="1100" b="0" i="0" dirty="0">
                <a:solidFill>
                  <a:srgbClr val="000000"/>
                </a:solidFill>
                <a:effectLst/>
                <a:latin typeface="+mj-lt"/>
              </a:rPr>
              <a:t> nhưng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free</a:t>
            </a:r>
            <a:r>
              <a:rPr lang="vi-VN" sz="1100" b="0" i="0" dirty="0">
                <a:solidFill>
                  <a:srgbClr val="000000"/>
                </a:solidFill>
                <a:effectLst/>
                <a:latin typeface="+mj-lt"/>
              </a:rPr>
              <a:t> </a:t>
            </a:r>
            <a:r>
              <a:rPr lang="vi-VN" sz="1100" b="0" i="0" dirty="0" err="1">
                <a:solidFill>
                  <a:srgbClr val="000000"/>
                </a:solidFill>
                <a:effectLst/>
                <a:latin typeface="+mj-lt"/>
              </a:rPr>
              <a:t>dẫn</a:t>
            </a:r>
            <a:r>
              <a:rPr lang="vi-VN" sz="1100" b="0" i="0" dirty="0">
                <a:solidFill>
                  <a:srgbClr val="000000"/>
                </a:solidFill>
                <a:effectLst/>
                <a:latin typeface="+mj-lt"/>
              </a:rPr>
              <a:t> </a:t>
            </a:r>
            <a:r>
              <a:rPr lang="vi-VN" sz="1100" b="0" i="0" dirty="0" err="1">
                <a:solidFill>
                  <a:srgbClr val="000000"/>
                </a:solidFill>
                <a:effectLst/>
                <a:latin typeface="+mj-lt"/>
              </a:rPr>
              <a:t>đến</a:t>
            </a:r>
            <a:r>
              <a:rPr lang="vi-VN" sz="1100" b="0" i="0" dirty="0">
                <a:solidFill>
                  <a:srgbClr val="000000"/>
                </a:solidFill>
                <a:effectLst/>
                <a:latin typeface="+mj-lt"/>
              </a:rPr>
              <a:t> </a:t>
            </a:r>
            <a:r>
              <a:rPr lang="vi-VN" sz="1100" b="0" i="0" dirty="0" err="1">
                <a:solidFill>
                  <a:srgbClr val="000000"/>
                </a:solidFill>
                <a:effectLst/>
                <a:latin typeface="+mj-lt"/>
              </a:rPr>
              <a:t>fit</a:t>
            </a:r>
            <a:r>
              <a:rPr lang="vi-VN" sz="1100" b="0" i="0" dirty="0">
                <a:solidFill>
                  <a:srgbClr val="000000"/>
                </a:solidFill>
                <a:effectLst/>
                <a:latin typeface="+mj-lt"/>
              </a:rPr>
              <a:t> luôn </a:t>
            </a:r>
            <a:r>
              <a:rPr lang="vi-VN" sz="1100" b="0" i="0" dirty="0" err="1">
                <a:solidFill>
                  <a:srgbClr val="000000"/>
                </a:solidFill>
                <a:effectLst/>
                <a:latin typeface="+mj-lt"/>
              </a:rPr>
              <a:t>cả</a:t>
            </a:r>
            <a:r>
              <a:rPr lang="vi-VN" sz="1100" b="0" i="0" dirty="0">
                <a:solidFill>
                  <a:srgbClr val="000000"/>
                </a:solidFill>
                <a:effectLst/>
                <a:latin typeface="+mj-lt"/>
              </a:rPr>
              <a:t> </a:t>
            </a:r>
            <a:r>
              <a:rPr lang="vi-VN" sz="1100" b="0" i="0" dirty="0" err="1">
                <a:solidFill>
                  <a:srgbClr val="000000"/>
                </a:solidFill>
                <a:effectLst/>
                <a:latin typeface="+mj-lt"/>
              </a:rPr>
              <a:t>nhiễu</a:t>
            </a:r>
            <a:r>
              <a:rPr lang="vi-VN" sz="1100" b="0" i="0" dirty="0">
                <a:solidFill>
                  <a:srgbClr val="000000"/>
                </a:solidFill>
                <a:effectLst/>
                <a:latin typeface="+mj-lt"/>
              </a:rPr>
              <a:t>-&gt; </a:t>
            </a:r>
            <a:r>
              <a:rPr lang="vi-VN" sz="1100" b="0" i="0" dirty="0" err="1">
                <a:solidFill>
                  <a:srgbClr val="000000"/>
                </a:solidFill>
                <a:effectLst/>
                <a:latin typeface="+mj-lt"/>
              </a:rPr>
              <a:t>overfitting</a:t>
            </a:r>
            <a:r>
              <a:rPr lang="vi-VN" sz="1100" b="0" i="0" dirty="0">
                <a:solidFill>
                  <a:srgbClr val="000000"/>
                </a:solidFill>
                <a:effectLst/>
                <a:latin typeface="+mj-lt"/>
              </a:rPr>
              <a:t>. </a:t>
            </a:r>
            <a:r>
              <a:rPr lang="vi-VN" sz="1100" b="0" i="0" dirty="0" err="1">
                <a:solidFill>
                  <a:srgbClr val="000000"/>
                </a:solidFill>
                <a:effectLst/>
                <a:latin typeface="+mj-lt"/>
              </a:rPr>
              <a:t>Còn</a:t>
            </a:r>
            <a:r>
              <a:rPr lang="vi-VN" sz="1100" b="0" i="0" dirty="0">
                <a:solidFill>
                  <a:srgbClr val="000000"/>
                </a:solidFill>
                <a:effectLst/>
                <a:latin typeface="+mj-lt"/>
              </a:rPr>
              <a:t> </a:t>
            </a:r>
            <a:r>
              <a:rPr lang="vi-VN" sz="1100" b="0" i="0" dirty="0" err="1">
                <a:solidFill>
                  <a:srgbClr val="000000"/>
                </a:solidFill>
                <a:effectLst/>
                <a:latin typeface="+mj-lt"/>
              </a:rPr>
              <a:t>nếu</a:t>
            </a:r>
            <a:r>
              <a:rPr lang="vi-VN" sz="1100" b="0" i="0" dirty="0">
                <a:solidFill>
                  <a:srgbClr val="000000"/>
                </a:solidFill>
                <a:effectLst/>
                <a:latin typeface="+mj-lt"/>
              </a:rPr>
              <a:t> </a:t>
            </a:r>
            <a:r>
              <a:rPr lang="vi-VN" sz="1100" b="0" i="0" dirty="0" err="1">
                <a:solidFill>
                  <a:srgbClr val="000000"/>
                </a:solidFill>
                <a:effectLst/>
                <a:latin typeface="+mj-lt"/>
              </a:rPr>
              <a:t>nếu</a:t>
            </a:r>
            <a:r>
              <a:rPr lang="vi-VN" sz="1100" b="0" i="0" dirty="0">
                <a:solidFill>
                  <a:srgbClr val="000000"/>
                </a:solidFill>
                <a:effectLst/>
                <a:latin typeface="+mj-lt"/>
              </a:rPr>
              <a:t> </a:t>
            </a:r>
            <a:r>
              <a:rPr lang="vi-VN" sz="1100" b="0" i="0" dirty="0" err="1">
                <a:solidFill>
                  <a:srgbClr val="000000"/>
                </a:solidFill>
                <a:effectLst/>
                <a:latin typeface="+mj-lt"/>
              </a:rPr>
              <a:t>alpha</a:t>
            </a:r>
            <a:r>
              <a:rPr lang="vi-VN" sz="1100" b="0" i="0" dirty="0">
                <a:solidFill>
                  <a:srgbClr val="000000"/>
                </a:solidFill>
                <a:effectLst/>
                <a:latin typeface="+mj-lt"/>
              </a:rPr>
              <a:t>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lớn</a:t>
            </a:r>
            <a:r>
              <a:rPr lang="vi-VN" sz="1100" b="0" i="0" dirty="0">
                <a:solidFill>
                  <a:srgbClr val="000000"/>
                </a:solidFill>
                <a:effectLst/>
                <a:latin typeface="+mj-lt"/>
              </a:rPr>
              <a:t> </a:t>
            </a:r>
            <a:r>
              <a:rPr lang="vi-VN" sz="1100" b="0" i="0" dirty="0" err="1">
                <a:solidFill>
                  <a:srgbClr val="000000"/>
                </a:solidFill>
                <a:effectLst/>
                <a:latin typeface="+mj-lt"/>
              </a:rPr>
              <a:t>thì</a:t>
            </a:r>
            <a:r>
              <a:rPr lang="vi-VN" sz="1100" b="0" i="0" dirty="0">
                <a:solidFill>
                  <a:srgbClr val="000000"/>
                </a:solidFill>
                <a:effectLst/>
                <a:latin typeface="+mj-lt"/>
              </a:rPr>
              <a:t> mô </a:t>
            </a:r>
            <a:r>
              <a:rPr lang="vi-VN" sz="1100" b="0" i="0" dirty="0" err="1">
                <a:solidFill>
                  <a:srgbClr val="000000"/>
                </a:solidFill>
                <a:effectLst/>
                <a:latin typeface="+mj-lt"/>
              </a:rPr>
              <a:t>hình</a:t>
            </a:r>
            <a:r>
              <a:rPr lang="vi-VN" sz="1100" b="0" i="0" dirty="0">
                <a:solidFill>
                  <a:srgbClr val="000000"/>
                </a:solidFill>
                <a:effectLst/>
                <a:latin typeface="+mj-lt"/>
              </a:rPr>
              <a:t> </a:t>
            </a:r>
            <a:r>
              <a:rPr lang="vi-VN" sz="1100" b="0" i="0" dirty="0" err="1">
                <a:solidFill>
                  <a:srgbClr val="000000"/>
                </a:solidFill>
                <a:effectLst/>
                <a:latin typeface="+mj-lt"/>
              </a:rPr>
              <a:t>sẽ</a:t>
            </a:r>
            <a:r>
              <a:rPr lang="vi-VN" sz="1100" b="0" i="0" dirty="0">
                <a:solidFill>
                  <a:srgbClr val="000000"/>
                </a:solidFill>
                <a:effectLst/>
                <a:latin typeface="+mj-lt"/>
              </a:rPr>
              <a:t> </a:t>
            </a:r>
            <a:r>
              <a:rPr lang="vi-VN" sz="1100" b="0" i="0" dirty="0" err="1">
                <a:solidFill>
                  <a:srgbClr val="000000"/>
                </a:solidFill>
                <a:effectLst/>
                <a:latin typeface="+mj-lt"/>
              </a:rPr>
              <a:t>bị</a:t>
            </a:r>
            <a:r>
              <a:rPr lang="vi-VN" sz="1100" b="0" i="0" dirty="0">
                <a:solidFill>
                  <a:srgbClr val="000000"/>
                </a:solidFill>
                <a:effectLst/>
                <a:latin typeface="+mj-lt"/>
              </a:rPr>
              <a:t> </a:t>
            </a:r>
            <a:r>
              <a:rPr lang="vi-VN" sz="1100" b="0" i="0" dirty="0" err="1">
                <a:solidFill>
                  <a:srgbClr val="000000"/>
                </a:solidFill>
                <a:effectLst/>
                <a:latin typeface="+mj-lt"/>
              </a:rPr>
              <a:t>hạn</a:t>
            </a:r>
            <a:r>
              <a:rPr lang="vi-VN" sz="1100" b="0" i="0" dirty="0">
                <a:solidFill>
                  <a:srgbClr val="000000"/>
                </a:solidFill>
                <a:effectLst/>
                <a:latin typeface="+mj-lt"/>
              </a:rPr>
              <a:t> </a:t>
            </a:r>
            <a:r>
              <a:rPr lang="vi-VN" sz="1100" b="0" i="0" dirty="0" err="1">
                <a:solidFill>
                  <a:srgbClr val="000000"/>
                </a:solidFill>
                <a:effectLst/>
                <a:latin typeface="+mj-lt"/>
              </a:rPr>
              <a:t>chế</a:t>
            </a:r>
            <a:r>
              <a:rPr lang="vi-VN" sz="1100" b="0" i="0" dirty="0">
                <a:solidFill>
                  <a:srgbClr val="000000"/>
                </a:solidFill>
                <a:effectLst/>
                <a:latin typeface="+mj-lt"/>
              </a:rPr>
              <a:t>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nhiều</a:t>
            </a:r>
            <a:r>
              <a:rPr lang="vi-VN" sz="1100" b="0" i="0" dirty="0">
                <a:solidFill>
                  <a:srgbClr val="000000"/>
                </a:solidFill>
                <a:effectLst/>
                <a:latin typeface="+mj-lt"/>
              </a:rPr>
              <a:t> , </a:t>
            </a:r>
            <a:r>
              <a:rPr lang="vi-VN" sz="1100" b="0" i="0" dirty="0" err="1">
                <a:solidFill>
                  <a:srgbClr val="000000"/>
                </a:solidFill>
                <a:effectLst/>
                <a:latin typeface="+mj-lt"/>
              </a:rPr>
              <a:t>nó</a:t>
            </a:r>
            <a:r>
              <a:rPr lang="vi-VN" sz="1100" b="0" i="0" dirty="0">
                <a:solidFill>
                  <a:srgbClr val="000000"/>
                </a:solidFill>
                <a:effectLst/>
                <a:latin typeface="+mj-lt"/>
              </a:rPr>
              <a:t> </a:t>
            </a:r>
            <a:r>
              <a:rPr lang="vi-VN" sz="1100" b="0" i="0" dirty="0" err="1">
                <a:solidFill>
                  <a:srgbClr val="000000"/>
                </a:solidFill>
                <a:effectLst/>
                <a:latin typeface="+mj-lt"/>
              </a:rPr>
              <a:t>sẽ</a:t>
            </a:r>
            <a:r>
              <a:rPr lang="vi-VN" sz="1100" b="0" i="0" dirty="0">
                <a:solidFill>
                  <a:srgbClr val="000000"/>
                </a:solidFill>
                <a:effectLst/>
                <a:latin typeface="+mj-lt"/>
              </a:rPr>
              <a:t> không </a:t>
            </a:r>
            <a:r>
              <a:rPr lang="vi-VN" sz="1100" b="0" i="0" dirty="0" err="1">
                <a:solidFill>
                  <a:srgbClr val="000000"/>
                </a:solidFill>
                <a:effectLst/>
                <a:latin typeface="+mj-lt"/>
              </a:rPr>
              <a:t>thể</a:t>
            </a:r>
            <a:r>
              <a:rPr lang="vi-VN" sz="1100" b="0" i="0" dirty="0">
                <a:solidFill>
                  <a:srgbClr val="000000"/>
                </a:solidFill>
                <a:effectLst/>
                <a:latin typeface="+mj-lt"/>
              </a:rPr>
              <a:t> </a:t>
            </a:r>
            <a:r>
              <a:rPr lang="vi-VN" sz="1100" b="0" i="0" dirty="0" err="1">
                <a:solidFill>
                  <a:srgbClr val="000000"/>
                </a:solidFill>
                <a:effectLst/>
                <a:latin typeface="+mj-lt"/>
              </a:rPr>
              <a:t>fit</a:t>
            </a:r>
            <a:r>
              <a:rPr lang="vi-VN" sz="1100" b="0" i="0" dirty="0">
                <a:solidFill>
                  <a:srgbClr val="000000"/>
                </a:solidFill>
                <a:effectLst/>
                <a:latin typeface="+mj-lt"/>
              </a:rPr>
              <a:t> </a:t>
            </a:r>
            <a:r>
              <a:rPr lang="vi-VN" sz="1100" b="0" i="0" dirty="0" err="1">
                <a:solidFill>
                  <a:srgbClr val="000000"/>
                </a:solidFill>
                <a:effectLst/>
                <a:latin typeface="+mj-lt"/>
              </a:rPr>
              <a:t>nhiễu</a:t>
            </a:r>
            <a:r>
              <a:rPr lang="vi-VN" sz="1100" b="0" i="0" dirty="0">
                <a:solidFill>
                  <a:srgbClr val="000000"/>
                </a:solidFill>
                <a:effectLst/>
                <a:latin typeface="+mj-lt"/>
              </a:rPr>
              <a:t> </a:t>
            </a:r>
            <a:r>
              <a:rPr lang="vi-VN" sz="1100" b="0" i="0" dirty="0" err="1">
                <a:solidFill>
                  <a:srgbClr val="000000"/>
                </a:solidFill>
                <a:effectLst/>
                <a:latin typeface="+mj-lt"/>
              </a:rPr>
              <a:t>cũng</a:t>
            </a:r>
            <a:r>
              <a:rPr lang="vi-VN" sz="1100" b="0" i="0" dirty="0">
                <a:solidFill>
                  <a:srgbClr val="000000"/>
                </a:solidFill>
                <a:effectLst/>
                <a:latin typeface="+mj-lt"/>
              </a:rPr>
              <a:t> như không </a:t>
            </a:r>
            <a:r>
              <a:rPr lang="vi-VN" sz="1100" b="0" i="0" dirty="0" err="1">
                <a:solidFill>
                  <a:srgbClr val="000000"/>
                </a:solidFill>
                <a:effectLst/>
                <a:latin typeface="+mj-lt"/>
              </a:rPr>
              <a:t>thể</a:t>
            </a:r>
            <a:r>
              <a:rPr lang="vi-VN" sz="1100" b="0" i="0" dirty="0">
                <a:solidFill>
                  <a:srgbClr val="000000"/>
                </a:solidFill>
                <a:effectLst/>
                <a:latin typeface="+mj-lt"/>
              </a:rPr>
              <a:t> </a:t>
            </a:r>
            <a:r>
              <a:rPr lang="vi-VN" sz="1100" b="0" i="0" dirty="0" err="1">
                <a:solidFill>
                  <a:srgbClr val="000000"/>
                </a:solidFill>
                <a:effectLst/>
                <a:latin typeface="+mj-lt"/>
              </a:rPr>
              <a:t>fit</a:t>
            </a:r>
            <a:r>
              <a:rPr lang="vi-VN" sz="1100" b="0" i="0" dirty="0">
                <a:solidFill>
                  <a:srgbClr val="000000"/>
                </a:solidFill>
                <a:effectLst/>
                <a:latin typeface="+mj-lt"/>
              </a:rPr>
              <a:t> </a:t>
            </a:r>
            <a:r>
              <a:rPr lang="vi-VN" sz="1100" b="0" i="0" dirty="0" err="1">
                <a:solidFill>
                  <a:srgbClr val="000000"/>
                </a:solidFill>
                <a:effectLst/>
                <a:latin typeface="+mj-lt"/>
              </a:rPr>
              <a:t>những</a:t>
            </a:r>
            <a:r>
              <a:rPr lang="vi-VN" sz="1100" b="0" i="0" dirty="0">
                <a:solidFill>
                  <a:srgbClr val="000000"/>
                </a:solidFill>
                <a:effectLst/>
                <a:latin typeface="+mj-lt"/>
              </a:rPr>
              <a:t> </a:t>
            </a:r>
            <a:r>
              <a:rPr lang="vi-VN" sz="1100" b="0" i="0" dirty="0" err="1">
                <a:solidFill>
                  <a:srgbClr val="000000"/>
                </a:solidFill>
                <a:effectLst/>
                <a:latin typeface="+mj-lt"/>
              </a:rPr>
              <a:t>gì</a:t>
            </a:r>
            <a:r>
              <a:rPr lang="vi-VN" sz="1100" b="0" i="0" dirty="0">
                <a:solidFill>
                  <a:srgbClr val="000000"/>
                </a:solidFill>
                <a:effectLst/>
                <a:latin typeface="+mj-lt"/>
              </a:rPr>
              <a:t> </a:t>
            </a:r>
            <a:r>
              <a:rPr lang="vi-VN" sz="1100" b="0" i="0" dirty="0" err="1">
                <a:solidFill>
                  <a:srgbClr val="000000"/>
                </a:solidFill>
                <a:effectLst/>
                <a:latin typeface="+mj-lt"/>
              </a:rPr>
              <a:t>đáng</a:t>
            </a:r>
            <a:r>
              <a:rPr lang="vi-VN" sz="1100" b="0" i="0" dirty="0">
                <a:solidFill>
                  <a:srgbClr val="000000"/>
                </a:solidFill>
                <a:effectLst/>
                <a:latin typeface="+mj-lt"/>
              </a:rPr>
              <a:t> </a:t>
            </a:r>
            <a:r>
              <a:rPr lang="vi-VN" sz="1100" b="0" i="0" dirty="0" err="1">
                <a:solidFill>
                  <a:srgbClr val="000000"/>
                </a:solidFill>
                <a:effectLst/>
                <a:latin typeface="+mj-lt"/>
              </a:rPr>
              <a:t>lẽ</a:t>
            </a:r>
            <a:r>
              <a:rPr lang="vi-VN" sz="1100" b="0" i="0" dirty="0">
                <a:solidFill>
                  <a:srgbClr val="000000"/>
                </a:solidFill>
                <a:effectLst/>
                <a:latin typeface="+mj-lt"/>
              </a:rPr>
              <a:t> nên </a:t>
            </a:r>
            <a:r>
              <a:rPr lang="vi-VN" sz="1100" b="0" i="0" dirty="0" err="1">
                <a:solidFill>
                  <a:srgbClr val="000000"/>
                </a:solidFill>
                <a:effectLst/>
                <a:latin typeface="+mj-lt"/>
              </a:rPr>
              <a:t>được</a:t>
            </a:r>
            <a:r>
              <a:rPr lang="vi-VN" sz="1100" b="0" i="0" dirty="0">
                <a:solidFill>
                  <a:srgbClr val="000000"/>
                </a:solidFill>
                <a:effectLst/>
                <a:latin typeface="+mj-lt"/>
              </a:rPr>
              <a:t> </a:t>
            </a:r>
            <a:r>
              <a:rPr lang="vi-VN" sz="1100" b="0" i="0" dirty="0" err="1">
                <a:solidFill>
                  <a:srgbClr val="000000"/>
                </a:solidFill>
                <a:effectLst/>
                <a:latin typeface="+mj-lt"/>
              </a:rPr>
              <a:t>fit</a:t>
            </a:r>
            <a:r>
              <a:rPr lang="vi-VN" sz="1100" b="0" i="0" dirty="0">
                <a:solidFill>
                  <a:srgbClr val="000000"/>
                </a:solidFill>
                <a:effectLst/>
                <a:latin typeface="+mj-lt"/>
              </a:rPr>
              <a:t> -&gt; </a:t>
            </a:r>
            <a:r>
              <a:rPr lang="vi-VN" sz="1100" b="0" i="0" dirty="0" err="1">
                <a:solidFill>
                  <a:srgbClr val="000000"/>
                </a:solidFill>
                <a:effectLst/>
                <a:latin typeface="+mj-lt"/>
              </a:rPr>
              <a:t>underfitting</a:t>
            </a:r>
            <a:endParaRPr lang="vi-VN" sz="1100" b="0" i="0" dirty="0">
              <a:solidFill>
                <a:srgbClr val="000000"/>
              </a:solidFill>
              <a:effectLst/>
              <a:latin typeface="+mj-lt"/>
            </a:endParaRPr>
          </a:p>
          <a:p>
            <a:pPr marL="0" lvl="0" indent="0" algn="l" rtl="0">
              <a:spcBef>
                <a:spcPts val="0"/>
              </a:spcBef>
              <a:spcAft>
                <a:spcPts val="0"/>
              </a:spcAft>
              <a:buNone/>
            </a:pPr>
            <a:endParaRPr dirty="0">
              <a:latin typeface="+mj-lt"/>
            </a:endParaRPr>
          </a:p>
        </p:txBody>
      </p:sp>
    </p:spTree>
    <p:extLst>
      <p:ext uri="{BB962C8B-B14F-4D97-AF65-F5344CB8AC3E}">
        <p14:creationId xmlns:p14="http://schemas.microsoft.com/office/powerpoint/2010/main" val="6631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96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63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11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100" b="0" i="0" dirty="0" err="1">
                <a:solidFill>
                  <a:srgbClr val="000000"/>
                </a:solidFill>
                <a:effectLst/>
                <a:latin typeface="+mj-lt"/>
              </a:rPr>
              <a:t>Giải</a:t>
            </a:r>
            <a:r>
              <a:rPr lang="vi-VN" sz="1100" b="0" i="0" dirty="0">
                <a:solidFill>
                  <a:srgbClr val="000000"/>
                </a:solidFill>
                <a:effectLst/>
                <a:latin typeface="+mj-lt"/>
              </a:rPr>
              <a:t> </a:t>
            </a:r>
            <a:r>
              <a:rPr lang="vi-VN" sz="1100" b="0" i="0" dirty="0" err="1">
                <a:solidFill>
                  <a:srgbClr val="000000"/>
                </a:solidFill>
                <a:effectLst/>
                <a:latin typeface="+mj-lt"/>
              </a:rPr>
              <a:t>thích</a:t>
            </a:r>
            <a:r>
              <a:rPr lang="vi-VN" sz="1100" b="0" i="0" dirty="0">
                <a:solidFill>
                  <a:srgbClr val="000000"/>
                </a:solidFill>
                <a:effectLst/>
                <a:latin typeface="+mj-lt"/>
              </a:rPr>
              <a:t>: </a:t>
            </a:r>
            <a:r>
              <a:rPr lang="vi-VN" sz="1100" b="0" i="0" dirty="0" err="1">
                <a:solidFill>
                  <a:srgbClr val="000000"/>
                </a:solidFill>
                <a:effectLst/>
                <a:latin typeface="+mj-lt"/>
              </a:rPr>
              <a:t>chọn</a:t>
            </a:r>
            <a:r>
              <a:rPr lang="vi-VN" sz="1100" b="0" i="0" dirty="0">
                <a:solidFill>
                  <a:srgbClr val="000000"/>
                </a:solidFill>
                <a:effectLst/>
                <a:latin typeface="+mj-lt"/>
              </a:rPr>
              <a:t> </a:t>
            </a:r>
            <a:r>
              <a:rPr lang="vi-VN" sz="1100" b="0" i="0" dirty="0" err="1">
                <a:solidFill>
                  <a:srgbClr val="000000"/>
                </a:solidFill>
                <a:effectLst/>
                <a:latin typeface="+mj-lt"/>
              </a:rPr>
              <a:t>giá</a:t>
            </a:r>
            <a:r>
              <a:rPr lang="vi-VN" sz="1100" b="0" i="0" dirty="0">
                <a:solidFill>
                  <a:srgbClr val="000000"/>
                </a:solidFill>
                <a:effectLst/>
                <a:latin typeface="+mj-lt"/>
              </a:rPr>
              <a:t> </a:t>
            </a:r>
            <a:r>
              <a:rPr lang="vi-VN" sz="1100" b="0" i="0" dirty="0" err="1">
                <a:solidFill>
                  <a:srgbClr val="000000"/>
                </a:solidFill>
                <a:effectLst/>
                <a:latin typeface="+mj-lt"/>
              </a:rPr>
              <a:t>trị</a:t>
            </a:r>
            <a:r>
              <a:rPr lang="vi-VN" sz="1100" b="0" i="0" dirty="0">
                <a:solidFill>
                  <a:srgbClr val="000000"/>
                </a:solidFill>
                <a:effectLst/>
                <a:latin typeface="+mj-lt"/>
              </a:rPr>
              <a:t> </a:t>
            </a:r>
            <a:r>
              <a:rPr lang="vi-VN" sz="1100" b="0" i="0" dirty="0" err="1">
                <a:solidFill>
                  <a:srgbClr val="000000"/>
                </a:solidFill>
                <a:effectLst/>
                <a:latin typeface="+mj-lt"/>
              </a:rPr>
              <a:t>n_neighbors</a:t>
            </a:r>
            <a:r>
              <a:rPr lang="vi-VN" sz="1100" b="0" i="0" dirty="0">
                <a:solidFill>
                  <a:srgbClr val="000000"/>
                </a:solidFill>
                <a:effectLst/>
                <a:latin typeface="+mj-lt"/>
              </a:rPr>
              <a:t>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nhỏ</a:t>
            </a:r>
            <a:r>
              <a:rPr lang="vi-VN" sz="1100" b="0" i="0" dirty="0">
                <a:solidFill>
                  <a:srgbClr val="000000"/>
                </a:solidFill>
                <a:effectLst/>
                <a:latin typeface="+mj-lt"/>
              </a:rPr>
              <a:t> </a:t>
            </a:r>
            <a:r>
              <a:rPr lang="vi-VN" sz="1100" b="0" i="0" dirty="0" err="1">
                <a:solidFill>
                  <a:srgbClr val="000000"/>
                </a:solidFill>
                <a:effectLst/>
                <a:latin typeface="+mj-lt"/>
              </a:rPr>
              <a:t>sẽ</a:t>
            </a:r>
            <a:r>
              <a:rPr lang="vi-VN" sz="1100" b="0" i="0" dirty="0">
                <a:solidFill>
                  <a:srgbClr val="000000"/>
                </a:solidFill>
                <a:effectLst/>
                <a:latin typeface="+mj-lt"/>
              </a:rPr>
              <a:t> </a:t>
            </a:r>
            <a:r>
              <a:rPr lang="vi-VN" sz="1100" b="0" i="0" dirty="0" err="1">
                <a:solidFill>
                  <a:srgbClr val="000000"/>
                </a:solidFill>
                <a:effectLst/>
                <a:latin typeface="+mj-lt"/>
              </a:rPr>
              <a:t>dẫn</a:t>
            </a:r>
            <a:r>
              <a:rPr lang="vi-VN" sz="1100" b="0" i="0" dirty="0">
                <a:solidFill>
                  <a:srgbClr val="000000"/>
                </a:solidFill>
                <a:effectLst/>
                <a:latin typeface="+mj-lt"/>
              </a:rPr>
              <a:t> </a:t>
            </a:r>
            <a:r>
              <a:rPr lang="vi-VN" sz="1100" b="0" i="0" dirty="0" err="1">
                <a:solidFill>
                  <a:srgbClr val="000000"/>
                </a:solidFill>
                <a:effectLst/>
                <a:latin typeface="+mj-lt"/>
              </a:rPr>
              <a:t>đến</a:t>
            </a:r>
            <a:r>
              <a:rPr lang="vi-VN" sz="1100" b="0" i="0" dirty="0">
                <a:solidFill>
                  <a:srgbClr val="000000"/>
                </a:solidFill>
                <a:effectLst/>
                <a:latin typeface="+mj-lt"/>
              </a:rPr>
              <a:t> </a:t>
            </a:r>
            <a:r>
              <a:rPr lang="vi-VN" sz="1100" b="0" i="0" dirty="0" err="1">
                <a:solidFill>
                  <a:srgbClr val="000000"/>
                </a:solidFill>
                <a:effectLst/>
                <a:latin typeface="+mj-lt"/>
              </a:rPr>
              <a:t>tỉ</a:t>
            </a:r>
            <a:r>
              <a:rPr lang="vi-VN" sz="1100" b="0" i="0" dirty="0">
                <a:solidFill>
                  <a:srgbClr val="000000"/>
                </a:solidFill>
                <a:effectLst/>
                <a:latin typeface="+mj-lt"/>
              </a:rPr>
              <a:t> </a:t>
            </a:r>
            <a:r>
              <a:rPr lang="vi-VN" sz="1100" b="0" i="0" dirty="0" err="1">
                <a:solidFill>
                  <a:srgbClr val="000000"/>
                </a:solidFill>
                <a:effectLst/>
                <a:latin typeface="+mj-lt"/>
              </a:rPr>
              <a:t>lệ</a:t>
            </a:r>
            <a:r>
              <a:rPr lang="vi-VN" sz="1100" b="0" i="0" dirty="0">
                <a:solidFill>
                  <a:srgbClr val="000000"/>
                </a:solidFill>
                <a:effectLst/>
                <a:latin typeface="+mj-lt"/>
              </a:rPr>
              <a:t> </a:t>
            </a:r>
            <a:r>
              <a:rPr lang="vi-VN" sz="1100" b="0" i="0" dirty="0" err="1">
                <a:solidFill>
                  <a:srgbClr val="000000"/>
                </a:solidFill>
                <a:effectLst/>
                <a:latin typeface="+mj-lt"/>
              </a:rPr>
              <a:t>lỗi</a:t>
            </a:r>
            <a:r>
              <a:rPr lang="vi-VN" sz="1100" b="0" i="0" dirty="0">
                <a:solidFill>
                  <a:srgbClr val="000000"/>
                </a:solidFill>
                <a:effectLst/>
                <a:latin typeface="+mj-lt"/>
              </a:rPr>
              <a:t> cao </a:t>
            </a:r>
            <a:r>
              <a:rPr lang="vi-VN" sz="1100" b="0" i="0" dirty="0" err="1">
                <a:solidFill>
                  <a:srgbClr val="000000"/>
                </a:solidFill>
                <a:effectLst/>
                <a:latin typeface="+mj-lt"/>
              </a:rPr>
              <a:t>và</a:t>
            </a:r>
            <a:r>
              <a:rPr lang="vi-VN" sz="1100" b="0" i="0" dirty="0">
                <a:solidFill>
                  <a:srgbClr val="000000"/>
                </a:solidFill>
                <a:effectLst/>
                <a:latin typeface="+mj-lt"/>
              </a:rPr>
              <a:t> </a:t>
            </a:r>
            <a:r>
              <a:rPr lang="vi-VN" sz="1100" b="0" i="0" dirty="0" err="1">
                <a:solidFill>
                  <a:srgbClr val="000000"/>
                </a:solidFill>
                <a:effectLst/>
                <a:latin typeface="+mj-lt"/>
              </a:rPr>
              <a:t>độ</a:t>
            </a:r>
            <a:r>
              <a:rPr lang="vi-VN" sz="1100" b="0" i="0" dirty="0">
                <a:solidFill>
                  <a:srgbClr val="000000"/>
                </a:solidFill>
                <a:effectLst/>
                <a:latin typeface="+mj-lt"/>
              </a:rPr>
              <a:t> </a:t>
            </a:r>
            <a:r>
              <a:rPr lang="vi-VN" sz="1100" b="0" i="0" dirty="0" err="1">
                <a:solidFill>
                  <a:srgbClr val="000000"/>
                </a:solidFill>
                <a:effectLst/>
                <a:latin typeface="+mj-lt"/>
              </a:rPr>
              <a:t>nhạy</a:t>
            </a:r>
            <a:r>
              <a:rPr lang="vi-VN" sz="1100" b="0" i="0" dirty="0">
                <a:solidFill>
                  <a:srgbClr val="000000"/>
                </a:solidFill>
                <a:effectLst/>
                <a:latin typeface="+mj-lt"/>
              </a:rPr>
              <a:t> </a:t>
            </a:r>
            <a:r>
              <a:rPr lang="vi-VN" sz="1100" b="0" i="0" dirty="0" err="1">
                <a:solidFill>
                  <a:srgbClr val="000000"/>
                </a:solidFill>
                <a:effectLst/>
                <a:latin typeface="+mj-lt"/>
              </a:rPr>
              <a:t>đối</a:t>
            </a:r>
            <a:r>
              <a:rPr lang="vi-VN" sz="1100" b="0" i="0" dirty="0">
                <a:solidFill>
                  <a:srgbClr val="000000"/>
                </a:solidFill>
                <a:effectLst/>
                <a:latin typeface="+mj-lt"/>
              </a:rPr>
              <a:t> </a:t>
            </a:r>
            <a:r>
              <a:rPr lang="vi-VN" sz="1100" b="0" i="0" dirty="0" err="1">
                <a:solidFill>
                  <a:srgbClr val="000000"/>
                </a:solidFill>
                <a:effectLst/>
                <a:latin typeface="+mj-lt"/>
              </a:rPr>
              <a:t>với</a:t>
            </a:r>
            <a:r>
              <a:rPr lang="vi-VN" sz="1100" b="0" i="0" dirty="0">
                <a:solidFill>
                  <a:srgbClr val="000000"/>
                </a:solidFill>
                <a:effectLst/>
                <a:latin typeface="+mj-lt"/>
              </a:rPr>
              <a:t> </a:t>
            </a:r>
            <a:r>
              <a:rPr lang="vi-VN" sz="1100" b="0" i="0" dirty="0" err="1">
                <a:solidFill>
                  <a:srgbClr val="000000"/>
                </a:solidFill>
                <a:effectLst/>
                <a:latin typeface="+mj-lt"/>
              </a:rPr>
              <a:t>các</a:t>
            </a:r>
            <a:r>
              <a:rPr lang="vi-VN" sz="1100" b="0" i="0" dirty="0">
                <a:solidFill>
                  <a:srgbClr val="000000"/>
                </a:solidFill>
                <a:effectLst/>
                <a:latin typeface="+mj-lt"/>
              </a:rPr>
              <a:t> </a:t>
            </a:r>
            <a:r>
              <a:rPr lang="vi-VN" sz="1100" b="0" i="0" dirty="0" err="1">
                <a:solidFill>
                  <a:srgbClr val="000000"/>
                </a:solidFill>
                <a:effectLst/>
                <a:latin typeface="+mj-lt"/>
              </a:rPr>
              <a:t>điểm</a:t>
            </a:r>
            <a:r>
              <a:rPr lang="vi-VN" sz="1100" b="0" i="0" dirty="0">
                <a:solidFill>
                  <a:srgbClr val="000000"/>
                </a:solidFill>
                <a:effectLst/>
                <a:latin typeface="+mj-lt"/>
              </a:rPr>
              <a:t> </a:t>
            </a:r>
            <a:r>
              <a:rPr lang="vi-VN" sz="1100" b="0" i="0" dirty="0" err="1">
                <a:solidFill>
                  <a:srgbClr val="000000"/>
                </a:solidFill>
                <a:effectLst/>
                <a:latin typeface="+mj-lt"/>
              </a:rPr>
              <a:t>dữ</a:t>
            </a:r>
            <a:r>
              <a:rPr lang="vi-VN" sz="1100" b="0" i="0" dirty="0">
                <a:solidFill>
                  <a:srgbClr val="000000"/>
                </a:solidFill>
                <a:effectLst/>
                <a:latin typeface="+mj-lt"/>
              </a:rPr>
              <a:t> </a:t>
            </a:r>
            <a:r>
              <a:rPr lang="vi-VN" sz="1100" b="0" i="0" dirty="0" err="1">
                <a:solidFill>
                  <a:srgbClr val="000000"/>
                </a:solidFill>
                <a:effectLst/>
                <a:latin typeface="+mj-lt"/>
              </a:rPr>
              <a:t>liệu</a:t>
            </a:r>
            <a:r>
              <a:rPr lang="vi-VN" sz="1100" b="0" i="0" dirty="0">
                <a:solidFill>
                  <a:srgbClr val="000000"/>
                </a:solidFill>
                <a:effectLst/>
                <a:latin typeface="+mj-lt"/>
              </a:rPr>
              <a:t> </a:t>
            </a:r>
            <a:r>
              <a:rPr lang="vi-VN" sz="1100" b="0" i="0" dirty="0" err="1">
                <a:solidFill>
                  <a:srgbClr val="000000"/>
                </a:solidFill>
                <a:effectLst/>
                <a:latin typeface="+mj-lt"/>
              </a:rPr>
              <a:t>bất</a:t>
            </a:r>
            <a:r>
              <a:rPr lang="vi-VN" sz="1100" b="0" i="0" dirty="0">
                <a:solidFill>
                  <a:srgbClr val="000000"/>
                </a:solidFill>
                <a:effectLst/>
                <a:latin typeface="+mj-lt"/>
              </a:rPr>
              <a:t> </a:t>
            </a:r>
            <a:r>
              <a:rPr lang="vi-VN" sz="1100" b="0" i="0" dirty="0" err="1">
                <a:solidFill>
                  <a:srgbClr val="000000"/>
                </a:solidFill>
                <a:effectLst/>
                <a:latin typeface="+mj-lt"/>
              </a:rPr>
              <a:t>thường</a:t>
            </a:r>
            <a:r>
              <a:rPr lang="vi-VN" sz="1100" b="0" i="0" dirty="0">
                <a:solidFill>
                  <a:srgbClr val="000000"/>
                </a:solidFill>
                <a:effectLst/>
                <a:latin typeface="+mj-lt"/>
              </a:rPr>
              <a:t> mang </a:t>
            </a:r>
            <a:r>
              <a:rPr lang="vi-VN" sz="1100" b="0" i="0" dirty="0" err="1">
                <a:solidFill>
                  <a:srgbClr val="000000"/>
                </a:solidFill>
                <a:effectLst/>
                <a:latin typeface="+mj-lt"/>
              </a:rPr>
              <a:t>tính</a:t>
            </a:r>
            <a:r>
              <a:rPr lang="vi-VN" sz="1100" b="0" i="0" dirty="0">
                <a:solidFill>
                  <a:srgbClr val="000000"/>
                </a:solidFill>
                <a:effectLst/>
                <a:latin typeface="+mj-lt"/>
              </a:rPr>
              <a:t> </a:t>
            </a:r>
            <a:r>
              <a:rPr lang="vi-VN" sz="1100" b="0" i="0" dirty="0" err="1">
                <a:solidFill>
                  <a:srgbClr val="000000"/>
                </a:solidFill>
                <a:effectLst/>
                <a:latin typeface="+mj-lt"/>
              </a:rPr>
              <a:t>cục</a:t>
            </a:r>
            <a:r>
              <a:rPr lang="vi-VN" sz="1100" b="0" i="0" dirty="0">
                <a:solidFill>
                  <a:srgbClr val="000000"/>
                </a:solidFill>
                <a:effectLst/>
                <a:latin typeface="+mj-lt"/>
              </a:rPr>
              <a:t> </a:t>
            </a:r>
            <a:r>
              <a:rPr lang="vi-VN" sz="1100" b="0" i="0" dirty="0" err="1">
                <a:solidFill>
                  <a:srgbClr val="000000"/>
                </a:solidFill>
                <a:effectLst/>
                <a:latin typeface="+mj-lt"/>
              </a:rPr>
              <a:t>bộ</a:t>
            </a:r>
            <a:r>
              <a:rPr lang="vi-VN" sz="1100" b="0" i="0" dirty="0">
                <a:solidFill>
                  <a:srgbClr val="000000"/>
                </a:solidFill>
                <a:effectLst/>
                <a:latin typeface="+mj-lt"/>
              </a:rPr>
              <a:t>. </a:t>
            </a:r>
            <a:r>
              <a:rPr lang="vi-VN" sz="1100" b="0" i="0" dirty="0" err="1">
                <a:solidFill>
                  <a:srgbClr val="000000"/>
                </a:solidFill>
                <a:effectLst/>
                <a:latin typeface="+mj-lt"/>
              </a:rPr>
              <a:t>Nếu</a:t>
            </a:r>
            <a:r>
              <a:rPr lang="vi-VN" sz="1100" b="0" i="0" dirty="0">
                <a:solidFill>
                  <a:srgbClr val="000000"/>
                </a:solidFill>
                <a:effectLst/>
                <a:latin typeface="+mj-lt"/>
              </a:rPr>
              <a:t> </a:t>
            </a:r>
            <a:r>
              <a:rPr lang="vi-VN" sz="1100" b="0" i="0" dirty="0" err="1">
                <a:solidFill>
                  <a:srgbClr val="000000"/>
                </a:solidFill>
                <a:effectLst/>
                <a:latin typeface="+mj-lt"/>
              </a:rPr>
              <a:t>chọn</a:t>
            </a:r>
            <a:r>
              <a:rPr lang="vi-VN" sz="1100" b="0" i="0" dirty="0">
                <a:solidFill>
                  <a:srgbClr val="000000"/>
                </a:solidFill>
                <a:effectLst/>
                <a:latin typeface="+mj-lt"/>
              </a:rPr>
              <a:t> </a:t>
            </a:r>
            <a:r>
              <a:rPr lang="vi-VN" sz="1100" b="0" i="0" dirty="0" err="1">
                <a:solidFill>
                  <a:srgbClr val="000000"/>
                </a:solidFill>
                <a:effectLst/>
                <a:latin typeface="+mj-lt"/>
              </a:rPr>
              <a:t>giá</a:t>
            </a:r>
            <a:r>
              <a:rPr lang="vi-VN" sz="1100" b="0" i="0" dirty="0">
                <a:solidFill>
                  <a:srgbClr val="000000"/>
                </a:solidFill>
                <a:effectLst/>
                <a:latin typeface="+mj-lt"/>
              </a:rPr>
              <a:t> </a:t>
            </a:r>
            <a:r>
              <a:rPr lang="vi-VN" sz="1100" b="0" i="0" dirty="0" err="1">
                <a:solidFill>
                  <a:srgbClr val="000000"/>
                </a:solidFill>
                <a:effectLst/>
                <a:latin typeface="+mj-lt"/>
              </a:rPr>
              <a:t>trị</a:t>
            </a:r>
            <a:r>
              <a:rPr lang="vi-VN" sz="1100" b="0" i="0" dirty="0">
                <a:solidFill>
                  <a:srgbClr val="000000"/>
                </a:solidFill>
                <a:effectLst/>
                <a:latin typeface="+mj-lt"/>
              </a:rPr>
              <a:t> </a:t>
            </a:r>
            <a:r>
              <a:rPr lang="vi-VN" sz="1100" b="0" i="0" dirty="0" err="1">
                <a:solidFill>
                  <a:srgbClr val="000000"/>
                </a:solidFill>
                <a:effectLst/>
                <a:latin typeface="+mj-lt"/>
              </a:rPr>
              <a:t>n_neighbors</a:t>
            </a:r>
            <a:r>
              <a:rPr lang="vi-VN" sz="1100" b="0" i="0" dirty="0">
                <a:solidFill>
                  <a:srgbClr val="000000"/>
                </a:solidFill>
                <a:effectLst/>
                <a:latin typeface="+mj-lt"/>
              </a:rPr>
              <a:t>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lớn</a:t>
            </a:r>
            <a:r>
              <a:rPr lang="vi-VN" sz="1100" b="0" i="0" dirty="0">
                <a:solidFill>
                  <a:srgbClr val="000000"/>
                </a:solidFill>
                <a:effectLst/>
                <a:latin typeface="+mj-lt"/>
              </a:rPr>
              <a:t> </a:t>
            </a:r>
            <a:r>
              <a:rPr lang="vi-VN" sz="1100" b="0" i="0" dirty="0" err="1">
                <a:solidFill>
                  <a:srgbClr val="000000"/>
                </a:solidFill>
                <a:effectLst/>
                <a:latin typeface="+mj-lt"/>
              </a:rPr>
              <a:t>cũng</a:t>
            </a:r>
            <a:r>
              <a:rPr lang="vi-VN" sz="1100" b="0" i="0" dirty="0">
                <a:solidFill>
                  <a:srgbClr val="000000"/>
                </a:solidFill>
                <a:effectLst/>
                <a:latin typeface="+mj-lt"/>
              </a:rPr>
              <a:t> </a:t>
            </a:r>
            <a:r>
              <a:rPr lang="vi-VN" sz="1100" b="0" i="0" dirty="0" err="1">
                <a:solidFill>
                  <a:srgbClr val="000000"/>
                </a:solidFill>
                <a:effectLst/>
                <a:latin typeface="+mj-lt"/>
              </a:rPr>
              <a:t>sẽ</a:t>
            </a:r>
            <a:r>
              <a:rPr lang="vi-VN" sz="1100" b="0" i="0" dirty="0">
                <a:solidFill>
                  <a:srgbClr val="000000"/>
                </a:solidFill>
                <a:effectLst/>
                <a:latin typeface="+mj-lt"/>
              </a:rPr>
              <a:t> </a:t>
            </a:r>
            <a:r>
              <a:rPr lang="vi-VN" sz="1100" b="0" i="0" dirty="0" err="1">
                <a:solidFill>
                  <a:srgbClr val="000000"/>
                </a:solidFill>
                <a:effectLst/>
                <a:latin typeface="+mj-lt"/>
              </a:rPr>
              <a:t>làm</a:t>
            </a:r>
            <a:r>
              <a:rPr lang="vi-VN" sz="1100" b="0" i="0" dirty="0">
                <a:solidFill>
                  <a:srgbClr val="000000"/>
                </a:solidFill>
                <a:effectLst/>
                <a:latin typeface="+mj-lt"/>
              </a:rPr>
              <a:t> tăng </a:t>
            </a:r>
            <a:r>
              <a:rPr lang="vi-VN" sz="1100" b="0" i="0" dirty="0" err="1">
                <a:solidFill>
                  <a:srgbClr val="000000"/>
                </a:solidFill>
                <a:effectLst/>
                <a:latin typeface="+mj-lt"/>
              </a:rPr>
              <a:t>độ</a:t>
            </a:r>
            <a:r>
              <a:rPr lang="vi-VN" sz="1100" b="0" i="0" dirty="0">
                <a:solidFill>
                  <a:srgbClr val="000000"/>
                </a:solidFill>
                <a:effectLst/>
                <a:latin typeface="+mj-lt"/>
              </a:rPr>
              <a:t> </a:t>
            </a:r>
            <a:r>
              <a:rPr lang="vi-VN" sz="1100" b="0" i="0" dirty="0" err="1">
                <a:solidFill>
                  <a:srgbClr val="000000"/>
                </a:solidFill>
                <a:effectLst/>
                <a:latin typeface="+mj-lt"/>
              </a:rPr>
              <a:t>lỗi</a:t>
            </a:r>
            <a:r>
              <a:rPr lang="vi-VN" sz="1100" b="0" i="0" dirty="0">
                <a:solidFill>
                  <a:srgbClr val="000000"/>
                </a:solidFill>
                <a:effectLst/>
                <a:latin typeface="+mj-lt"/>
              </a:rPr>
              <a:t> </a:t>
            </a:r>
            <a:r>
              <a:rPr lang="vi-VN" sz="1100" b="0" i="0" dirty="0" err="1">
                <a:solidFill>
                  <a:srgbClr val="000000"/>
                </a:solidFill>
                <a:effectLst/>
                <a:latin typeface="+mj-lt"/>
              </a:rPr>
              <a:t>vì</a:t>
            </a:r>
            <a:r>
              <a:rPr lang="vi-VN" sz="1100" b="0" i="0" dirty="0">
                <a:solidFill>
                  <a:srgbClr val="000000"/>
                </a:solidFill>
                <a:effectLst/>
                <a:latin typeface="+mj-lt"/>
              </a:rPr>
              <a:t> </a:t>
            </a:r>
            <a:r>
              <a:rPr lang="vi-VN" sz="1100" b="0" i="0" dirty="0" err="1">
                <a:solidFill>
                  <a:srgbClr val="000000"/>
                </a:solidFill>
                <a:effectLst/>
                <a:latin typeface="+mj-lt"/>
              </a:rPr>
              <a:t>lấy</a:t>
            </a:r>
            <a:r>
              <a:rPr lang="vi-VN" sz="1100" b="0" i="0" dirty="0">
                <a:solidFill>
                  <a:srgbClr val="000000"/>
                </a:solidFill>
                <a:effectLst/>
                <a:latin typeface="+mj-lt"/>
              </a:rPr>
              <a:t> trung </a:t>
            </a:r>
            <a:r>
              <a:rPr lang="vi-VN" sz="1100" b="0" i="0" dirty="0" err="1">
                <a:solidFill>
                  <a:srgbClr val="000000"/>
                </a:solidFill>
                <a:effectLst/>
                <a:latin typeface="+mj-lt"/>
              </a:rPr>
              <a:t>bình</a:t>
            </a:r>
            <a:r>
              <a:rPr lang="vi-VN" sz="1100" b="0" i="0" dirty="0">
                <a:solidFill>
                  <a:srgbClr val="000000"/>
                </a:solidFill>
                <a:effectLst/>
                <a:latin typeface="+mj-lt"/>
              </a:rPr>
              <a:t> </a:t>
            </a:r>
            <a:r>
              <a:rPr lang="vi-VN" sz="1100" b="0" i="0" dirty="0" err="1">
                <a:solidFill>
                  <a:srgbClr val="000000"/>
                </a:solidFill>
                <a:effectLst/>
                <a:latin typeface="+mj-lt"/>
              </a:rPr>
              <a:t>quá</a:t>
            </a:r>
            <a:r>
              <a:rPr lang="vi-VN" sz="1100" b="0" i="0" dirty="0">
                <a:solidFill>
                  <a:srgbClr val="000000"/>
                </a:solidFill>
                <a:effectLst/>
                <a:latin typeface="+mj-lt"/>
              </a:rPr>
              <a:t> </a:t>
            </a:r>
            <a:r>
              <a:rPr lang="vi-VN" sz="1100" b="0" i="0" dirty="0" err="1">
                <a:solidFill>
                  <a:srgbClr val="000000"/>
                </a:solidFill>
                <a:effectLst/>
                <a:latin typeface="+mj-lt"/>
              </a:rPr>
              <a:t>nhiều</a:t>
            </a:r>
            <a:r>
              <a:rPr lang="vi-VN" sz="1100" b="0" i="0" dirty="0">
                <a:solidFill>
                  <a:srgbClr val="000000"/>
                </a:solidFill>
                <a:effectLst/>
                <a:latin typeface="+mj-lt"/>
              </a:rPr>
              <a:t> </a:t>
            </a:r>
            <a:r>
              <a:rPr lang="vi-VN" sz="1100" b="0" i="0" dirty="0" err="1">
                <a:solidFill>
                  <a:srgbClr val="000000"/>
                </a:solidFill>
                <a:effectLst/>
                <a:latin typeface="+mj-lt"/>
              </a:rPr>
              <a:t>kết</a:t>
            </a:r>
            <a:r>
              <a:rPr lang="vi-VN" sz="1100" b="0" i="0" dirty="0">
                <a:solidFill>
                  <a:srgbClr val="000000"/>
                </a:solidFill>
                <a:effectLst/>
                <a:latin typeface="+mj-lt"/>
              </a:rPr>
              <a:t> </a:t>
            </a:r>
            <a:r>
              <a:rPr lang="vi-VN" sz="1100" b="0" i="0" dirty="0" err="1">
                <a:solidFill>
                  <a:srgbClr val="000000"/>
                </a:solidFill>
                <a:effectLst/>
                <a:latin typeface="+mj-lt"/>
              </a:rPr>
              <a:t>quả</a:t>
            </a:r>
            <a:r>
              <a:rPr lang="vi-VN" sz="1100" b="0" i="0" dirty="0">
                <a:solidFill>
                  <a:srgbClr val="000000"/>
                </a:solidFill>
                <a:effectLst/>
                <a:latin typeface="+mj-lt"/>
              </a:rPr>
              <a:t>(</a:t>
            </a:r>
            <a:r>
              <a:rPr lang="vi-VN" sz="1100" b="0" i="0" dirty="0" err="1">
                <a:solidFill>
                  <a:srgbClr val="000000"/>
                </a:solidFill>
                <a:effectLst/>
                <a:latin typeface="+mj-lt"/>
              </a:rPr>
              <a:t>số</a:t>
            </a:r>
            <a:r>
              <a:rPr lang="vi-VN" sz="1100" b="0" i="0" dirty="0">
                <a:solidFill>
                  <a:srgbClr val="000000"/>
                </a:solidFill>
                <a:effectLst/>
                <a:latin typeface="+mj-lt"/>
              </a:rPr>
              <a:t> </a:t>
            </a:r>
            <a:r>
              <a:rPr lang="vi-VN" sz="1100" b="0" i="0" dirty="0" err="1">
                <a:solidFill>
                  <a:srgbClr val="000000"/>
                </a:solidFill>
                <a:effectLst/>
                <a:latin typeface="+mj-lt"/>
              </a:rPr>
              <a:t>lượng</a:t>
            </a:r>
            <a:r>
              <a:rPr lang="vi-VN" sz="1100" b="0" i="0" dirty="0">
                <a:solidFill>
                  <a:srgbClr val="000000"/>
                </a:solidFill>
                <a:effectLst/>
                <a:latin typeface="+mj-lt"/>
              </a:rPr>
              <a:t> </a:t>
            </a:r>
            <a:r>
              <a:rPr lang="vi-VN" sz="1100" b="0" i="0" dirty="0" err="1">
                <a:solidFill>
                  <a:srgbClr val="000000"/>
                </a:solidFill>
                <a:effectLst/>
                <a:latin typeface="+mj-lt"/>
              </a:rPr>
              <a:t>giáng</a:t>
            </a:r>
            <a:r>
              <a:rPr lang="vi-VN" sz="1100" b="0" i="0" dirty="0">
                <a:solidFill>
                  <a:srgbClr val="000000"/>
                </a:solidFill>
                <a:effectLst/>
                <a:latin typeface="+mj-lt"/>
              </a:rPr>
              <a:t> </a:t>
            </a:r>
            <a:r>
              <a:rPr lang="vi-VN" sz="1100" b="0" i="0" dirty="0" err="1">
                <a:solidFill>
                  <a:srgbClr val="000000"/>
                </a:solidFill>
                <a:effectLst/>
                <a:latin typeface="+mj-lt"/>
              </a:rPr>
              <a:t>giềng</a:t>
            </a:r>
            <a:r>
              <a:rPr lang="vi-VN" sz="1100" b="0" i="0" dirty="0">
                <a:solidFill>
                  <a:srgbClr val="000000"/>
                </a:solidFill>
                <a:effectLst/>
                <a:latin typeface="+mj-lt"/>
              </a:rPr>
              <a:t>).</a:t>
            </a:r>
          </a:p>
          <a:p>
            <a:pPr marL="0" lvl="0" indent="0" algn="l" rtl="0">
              <a:spcBef>
                <a:spcPts val="0"/>
              </a:spcBef>
              <a:spcAft>
                <a:spcPts val="0"/>
              </a:spcAft>
              <a:buNone/>
            </a:pPr>
            <a:endParaRPr dirty="0">
              <a:latin typeface="+mj-lt"/>
            </a:endParaRPr>
          </a:p>
        </p:txBody>
      </p:sp>
    </p:spTree>
    <p:extLst>
      <p:ext uri="{BB962C8B-B14F-4D97-AF65-F5344CB8AC3E}">
        <p14:creationId xmlns:p14="http://schemas.microsoft.com/office/powerpoint/2010/main" val="913133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451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219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49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429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21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01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15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6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878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843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4800"/>
              <a:buNone/>
              <a:defRPr sz="4800">
                <a:solidFill>
                  <a:schemeClr val="dk1"/>
                </a:solidFill>
              </a:defRPr>
            </a:lvl1pPr>
            <a:lvl2pPr lvl="1" algn="r" rtl="0">
              <a:spcBef>
                <a:spcPts val="0"/>
              </a:spcBef>
              <a:spcAft>
                <a:spcPts val="0"/>
              </a:spcAft>
              <a:buClr>
                <a:schemeClr val="dk1"/>
              </a:buClr>
              <a:buSzPts val="4800"/>
              <a:buNone/>
              <a:defRPr sz="4800">
                <a:solidFill>
                  <a:schemeClr val="dk1"/>
                </a:solidFill>
              </a:defRPr>
            </a:lvl2pPr>
            <a:lvl3pPr lvl="2" algn="r" rtl="0">
              <a:spcBef>
                <a:spcPts val="0"/>
              </a:spcBef>
              <a:spcAft>
                <a:spcPts val="0"/>
              </a:spcAft>
              <a:buClr>
                <a:schemeClr val="dk1"/>
              </a:buClr>
              <a:buSzPts val="4800"/>
              <a:buNone/>
              <a:defRPr sz="4800">
                <a:solidFill>
                  <a:schemeClr val="dk1"/>
                </a:solidFill>
              </a:defRPr>
            </a:lvl3pPr>
            <a:lvl4pPr lvl="3" algn="r" rtl="0">
              <a:spcBef>
                <a:spcPts val="0"/>
              </a:spcBef>
              <a:spcAft>
                <a:spcPts val="0"/>
              </a:spcAft>
              <a:buClr>
                <a:schemeClr val="dk1"/>
              </a:buClr>
              <a:buSzPts val="4800"/>
              <a:buNone/>
              <a:defRPr sz="4800">
                <a:solidFill>
                  <a:schemeClr val="dk1"/>
                </a:solidFill>
              </a:defRPr>
            </a:lvl4pPr>
            <a:lvl5pPr lvl="4" algn="r" rtl="0">
              <a:spcBef>
                <a:spcPts val="0"/>
              </a:spcBef>
              <a:spcAft>
                <a:spcPts val="0"/>
              </a:spcAft>
              <a:buClr>
                <a:schemeClr val="dk1"/>
              </a:buClr>
              <a:buSzPts val="4800"/>
              <a:buNone/>
              <a:defRPr sz="4800">
                <a:solidFill>
                  <a:schemeClr val="dk1"/>
                </a:solidFill>
              </a:defRPr>
            </a:lvl5pPr>
            <a:lvl6pPr lvl="5" algn="r" rtl="0">
              <a:spcBef>
                <a:spcPts val="0"/>
              </a:spcBef>
              <a:spcAft>
                <a:spcPts val="0"/>
              </a:spcAft>
              <a:buClr>
                <a:schemeClr val="dk1"/>
              </a:buClr>
              <a:buSzPts val="4800"/>
              <a:buNone/>
              <a:defRPr sz="4800">
                <a:solidFill>
                  <a:schemeClr val="dk1"/>
                </a:solidFill>
              </a:defRPr>
            </a:lvl6pPr>
            <a:lvl7pPr lvl="6" algn="r" rtl="0">
              <a:spcBef>
                <a:spcPts val="0"/>
              </a:spcBef>
              <a:spcAft>
                <a:spcPts val="0"/>
              </a:spcAft>
              <a:buClr>
                <a:schemeClr val="dk1"/>
              </a:buClr>
              <a:buSzPts val="4800"/>
              <a:buNone/>
              <a:defRPr sz="4800">
                <a:solidFill>
                  <a:schemeClr val="dk1"/>
                </a:solidFill>
              </a:defRPr>
            </a:lvl7pPr>
            <a:lvl8pPr lvl="7" algn="r" rtl="0">
              <a:spcBef>
                <a:spcPts val="0"/>
              </a:spcBef>
              <a:spcAft>
                <a:spcPts val="0"/>
              </a:spcAft>
              <a:buClr>
                <a:schemeClr val="dk1"/>
              </a:buClr>
              <a:buSzPts val="4800"/>
              <a:buNone/>
              <a:defRPr sz="4800">
                <a:solidFill>
                  <a:schemeClr val="dk1"/>
                </a:solidFill>
              </a:defRPr>
            </a:lvl8pPr>
            <a:lvl9pPr lvl="8" algn="r" rtl="0">
              <a:spcBef>
                <a:spcPts val="0"/>
              </a:spcBef>
              <a:spcAft>
                <a:spcPts val="0"/>
              </a:spcAft>
              <a:buClr>
                <a:schemeClr val="dk1"/>
              </a:buClr>
              <a:buSzPts val="4800"/>
              <a:buNone/>
              <a:defRPr sz="4800">
                <a:solidFill>
                  <a:schemeClr val="dk1"/>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a:solidFill>
                  <a:schemeClr val="accent1"/>
                </a:solidFill>
              </a:defRPr>
            </a:lvl2pPr>
            <a:lvl3pPr lvl="2" algn="r" rtl="0">
              <a:spcBef>
                <a:spcPts val="0"/>
              </a:spcBef>
              <a:spcAft>
                <a:spcPts val="0"/>
              </a:spcAft>
              <a:buClr>
                <a:schemeClr val="accent1"/>
              </a:buClr>
              <a:buSzPts val="2400"/>
              <a:buNone/>
              <a:defRPr>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accent1"/>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1"/>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3"/>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chemeClr val="accent2"/>
                </a:solidFill>
                <a:latin typeface="Montserrat"/>
                <a:ea typeface="Montserrat"/>
                <a:cs typeface="Montserrat"/>
                <a:sym typeface="Montserrat"/>
              </a:defRPr>
            </a:lvl1pPr>
            <a:lvl2pPr lvl="1">
              <a:buNone/>
              <a:defRPr sz="9600" b="1">
                <a:solidFill>
                  <a:schemeClr val="accent2"/>
                </a:solidFill>
                <a:latin typeface="Montserrat"/>
                <a:ea typeface="Montserrat"/>
                <a:cs typeface="Montserrat"/>
                <a:sym typeface="Montserrat"/>
              </a:defRPr>
            </a:lvl2pPr>
            <a:lvl3pPr lvl="2">
              <a:buNone/>
              <a:defRPr sz="9600" b="1">
                <a:solidFill>
                  <a:schemeClr val="accent2"/>
                </a:solidFill>
                <a:latin typeface="Montserrat"/>
                <a:ea typeface="Montserrat"/>
                <a:cs typeface="Montserrat"/>
                <a:sym typeface="Montserrat"/>
              </a:defRPr>
            </a:lvl3pPr>
            <a:lvl4pPr lvl="3">
              <a:buNone/>
              <a:defRPr sz="9600" b="1">
                <a:solidFill>
                  <a:schemeClr val="accent2"/>
                </a:solidFill>
                <a:latin typeface="Montserrat"/>
                <a:ea typeface="Montserrat"/>
                <a:cs typeface="Montserrat"/>
                <a:sym typeface="Montserrat"/>
              </a:defRPr>
            </a:lvl4pPr>
            <a:lvl5pPr lvl="4">
              <a:buNone/>
              <a:defRPr sz="9600" b="1">
                <a:solidFill>
                  <a:schemeClr val="accent2"/>
                </a:solidFill>
                <a:latin typeface="Montserrat"/>
                <a:ea typeface="Montserrat"/>
                <a:cs typeface="Montserrat"/>
                <a:sym typeface="Montserrat"/>
              </a:defRPr>
            </a:lvl5pPr>
            <a:lvl6pPr lvl="5">
              <a:buNone/>
              <a:defRPr sz="9600" b="1">
                <a:solidFill>
                  <a:schemeClr val="accent2"/>
                </a:solidFill>
                <a:latin typeface="Montserrat"/>
                <a:ea typeface="Montserrat"/>
                <a:cs typeface="Montserrat"/>
                <a:sym typeface="Montserrat"/>
              </a:defRPr>
            </a:lvl6pPr>
            <a:lvl7pPr lvl="6">
              <a:buNone/>
              <a:defRPr sz="9600" b="1">
                <a:solidFill>
                  <a:schemeClr val="accent2"/>
                </a:solidFill>
                <a:latin typeface="Montserrat"/>
                <a:ea typeface="Montserrat"/>
                <a:cs typeface="Montserrat"/>
                <a:sym typeface="Montserrat"/>
              </a:defRPr>
            </a:lvl7pPr>
            <a:lvl8pPr lvl="7">
              <a:buNone/>
              <a:defRPr sz="9600" b="1">
                <a:solidFill>
                  <a:schemeClr val="accent2"/>
                </a:solidFill>
                <a:latin typeface="Montserrat"/>
                <a:ea typeface="Montserrat"/>
                <a:cs typeface="Montserrat"/>
                <a:sym typeface="Montserrat"/>
              </a:defRPr>
            </a:lvl8pPr>
            <a:lvl9pPr lvl="8">
              <a:buNone/>
              <a:defRPr sz="9600" b="1">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1pPr>
            <a:lvl2pPr lvl="1">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openweathermap.org/api/air-pollu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stackoverflow.com/" TargetMode="External"/><Relationship Id="rId4" Type="http://schemas.openxmlformats.org/officeDocument/2006/relationships/hyperlink" Target="https://scikit-learn.org/"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weathermap.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12381" y="1777489"/>
            <a:ext cx="8157327" cy="27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Đồ án cuối kỳ </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Nhập môn Khoa học dữ liệu</a:t>
            </a:r>
            <a:endParaRPr dirty="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343F9808-0822-43AB-997A-058BDAFE039A}"/>
              </a:ext>
            </a:extLst>
          </p:cNvPr>
          <p:cNvPicPr/>
          <p:nvPr/>
        </p:nvPicPr>
        <p:blipFill>
          <a:blip r:embed="rId3"/>
          <a:stretch>
            <a:fillRect/>
          </a:stretch>
        </p:blipFill>
        <p:spPr>
          <a:xfrm>
            <a:off x="594094" y="599711"/>
            <a:ext cx="3086100" cy="2343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8222" y="241300"/>
            <a:ext cx="8667555" cy="4368800"/>
          </a:xfrm>
          <a:prstGeom prst="rect">
            <a:avLst/>
          </a:prstGeom>
        </p:spPr>
        <p:txBody>
          <a:bodyPr spcFirstLastPara="1" wrap="square" lIns="91425" tIns="91425" rIns="91425" bIns="91425" anchor="t" anchorCtr="0">
            <a:noAutofit/>
          </a:bodyPr>
          <a:lstStyle/>
          <a:p>
            <a:pPr marL="0" indent="0" algn="l">
              <a:buNone/>
            </a:pPr>
            <a:r>
              <a:rPr lang="vi-VN" sz="2400" b="0" i="0" dirty="0" err="1">
                <a:solidFill>
                  <a:schemeClr val="accent1">
                    <a:lumMod val="50000"/>
                  </a:schemeClr>
                </a:solidFill>
                <a:effectLst/>
                <a:latin typeface="+mj-lt"/>
              </a:rPr>
              <a:t>Chất</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lượng</a:t>
            </a:r>
            <a:r>
              <a:rPr lang="vi-VN" sz="2400" b="0" i="0" dirty="0">
                <a:solidFill>
                  <a:schemeClr val="accent1">
                    <a:lumMod val="50000"/>
                  </a:schemeClr>
                </a:solidFill>
                <a:effectLst/>
                <a:latin typeface="+mj-lt"/>
              </a:rPr>
              <a:t> không </a:t>
            </a:r>
            <a:r>
              <a:rPr lang="vi-VN" sz="2400" b="0" i="0" dirty="0" err="1">
                <a:solidFill>
                  <a:schemeClr val="accent1">
                    <a:lumMod val="50000"/>
                  </a:schemeClr>
                </a:solidFill>
                <a:effectLst/>
                <a:latin typeface="+mj-lt"/>
              </a:rPr>
              <a:t>khí</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được</a:t>
            </a:r>
            <a:r>
              <a:rPr lang="vi-VN" sz="2400" b="0" i="0" dirty="0">
                <a:solidFill>
                  <a:schemeClr val="accent1">
                    <a:lumMod val="50000"/>
                  </a:schemeClr>
                </a:solidFill>
                <a:effectLst/>
                <a:latin typeface="+mj-lt"/>
              </a:rPr>
              <a:t> phân </a:t>
            </a:r>
            <a:r>
              <a:rPr lang="vi-VN" sz="2400" b="0" i="0" dirty="0" err="1">
                <a:solidFill>
                  <a:schemeClr val="accent1">
                    <a:lumMod val="50000"/>
                  </a:schemeClr>
                </a:solidFill>
                <a:effectLst/>
                <a:latin typeface="+mj-lt"/>
              </a:rPr>
              <a:t>loại</a:t>
            </a:r>
            <a:r>
              <a:rPr lang="vi-VN" sz="2400" b="0" i="0" dirty="0">
                <a:solidFill>
                  <a:schemeClr val="accent1">
                    <a:lumMod val="50000"/>
                  </a:schemeClr>
                </a:solidFill>
                <a:effectLst/>
                <a:latin typeface="+mj-lt"/>
              </a:rPr>
              <a:t> như </a:t>
            </a:r>
            <a:r>
              <a:rPr lang="vi-VN" sz="2400" b="0" i="0" dirty="0" err="1">
                <a:solidFill>
                  <a:schemeClr val="accent1">
                    <a:lumMod val="50000"/>
                  </a:schemeClr>
                </a:solidFill>
                <a:effectLst/>
                <a:latin typeface="+mj-lt"/>
              </a:rPr>
              <a:t>thế</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nào</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từ</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các</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chỉ</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số</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của</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các</a:t>
            </a:r>
            <a:r>
              <a:rPr lang="vi-VN" sz="2400" b="0" i="0" dirty="0">
                <a:solidFill>
                  <a:schemeClr val="accent1">
                    <a:lumMod val="50000"/>
                  </a:schemeClr>
                </a:solidFill>
                <a:effectLst/>
                <a:latin typeface="+mj-lt"/>
              </a:rPr>
              <a:t> </a:t>
            </a:r>
            <a:r>
              <a:rPr lang="vi-VN" sz="2400" b="0" i="0" dirty="0" err="1">
                <a:solidFill>
                  <a:schemeClr val="accent1">
                    <a:lumMod val="50000"/>
                  </a:schemeClr>
                </a:solidFill>
                <a:effectLst/>
                <a:latin typeface="+mj-lt"/>
              </a:rPr>
              <a:t>chất</a:t>
            </a:r>
            <a:r>
              <a:rPr lang="vi-VN" sz="2400" b="0" i="0" dirty="0">
                <a:solidFill>
                  <a:schemeClr val="accent1">
                    <a:lumMod val="50000"/>
                  </a:schemeClr>
                </a:solidFill>
                <a:effectLst/>
                <a:latin typeface="+mj-lt"/>
              </a:rPr>
              <a:t> trong không </a:t>
            </a:r>
            <a:r>
              <a:rPr lang="vi-VN" sz="2400" b="0" i="0" dirty="0" err="1">
                <a:solidFill>
                  <a:schemeClr val="accent1">
                    <a:lumMod val="50000"/>
                  </a:schemeClr>
                </a:solidFill>
                <a:effectLst/>
                <a:latin typeface="+mj-lt"/>
              </a:rPr>
              <a:t>khí</a:t>
            </a:r>
            <a:r>
              <a:rPr lang="vi-VN" sz="2400" b="0" i="0" dirty="0">
                <a:solidFill>
                  <a:schemeClr val="accent1">
                    <a:lumMod val="50000"/>
                  </a:schemeClr>
                </a:solidFill>
                <a:effectLst/>
                <a:latin typeface="+mj-lt"/>
              </a:rPr>
              <a:t>?</a:t>
            </a:r>
            <a:endParaRPr lang="en-US" sz="2400" b="0" i="0" dirty="0">
              <a:solidFill>
                <a:schemeClr val="accent1">
                  <a:lumMod val="50000"/>
                </a:schemeClr>
              </a:solidFill>
              <a:effectLst/>
              <a:latin typeface="+mj-lt"/>
            </a:endParaRPr>
          </a:p>
          <a:p>
            <a:pPr marL="0" indent="0" algn="l">
              <a:buNone/>
            </a:pPr>
            <a:endParaRPr lang="en-US" sz="2400" b="0" i="0" dirty="0">
              <a:solidFill>
                <a:schemeClr val="accent1">
                  <a:lumMod val="50000"/>
                </a:schemeClr>
              </a:solidFill>
              <a:effectLst/>
              <a:latin typeface="+mj-lt"/>
            </a:endParaRPr>
          </a:p>
          <a:p>
            <a:pPr marL="0" indent="0">
              <a:buNone/>
            </a:pPr>
            <a:r>
              <a:rPr lang="vi-VN" sz="2100" i="0" dirty="0">
                <a:solidFill>
                  <a:schemeClr val="accent1">
                    <a:lumMod val="50000"/>
                  </a:schemeClr>
                </a:solidFill>
                <a:effectLst/>
                <a:latin typeface="+mj-lt"/>
              </a:rPr>
              <a:t>Ý </a:t>
            </a:r>
            <a:r>
              <a:rPr lang="vi-VN" sz="2100" i="0" dirty="0" err="1">
                <a:solidFill>
                  <a:schemeClr val="accent1">
                    <a:lumMod val="50000"/>
                  </a:schemeClr>
                </a:solidFill>
                <a:effectLst/>
                <a:latin typeface="+mj-lt"/>
              </a:rPr>
              <a:t>nghĩa</a:t>
            </a:r>
            <a:r>
              <a:rPr lang="vi-VN" sz="2100" i="0" dirty="0">
                <a:solidFill>
                  <a:schemeClr val="accent1">
                    <a:lumMod val="50000"/>
                  </a:schemeClr>
                </a:solidFill>
                <a:effectLst/>
                <a:latin typeface="+mj-lt"/>
              </a:rPr>
              <a:t> </a:t>
            </a:r>
            <a:r>
              <a:rPr lang="vi-VN" sz="2100" i="0" dirty="0" err="1">
                <a:solidFill>
                  <a:schemeClr val="accent1">
                    <a:lumMod val="50000"/>
                  </a:schemeClr>
                </a:solidFill>
                <a:effectLst/>
                <a:latin typeface="+mj-lt"/>
              </a:rPr>
              <a:t>thực</a:t>
            </a:r>
            <a:r>
              <a:rPr lang="vi-VN" sz="2100" i="0" dirty="0">
                <a:solidFill>
                  <a:schemeClr val="accent1">
                    <a:lumMod val="50000"/>
                  </a:schemeClr>
                </a:solidFill>
                <a:effectLst/>
                <a:latin typeface="+mj-lt"/>
              </a:rPr>
              <a:t> </a:t>
            </a:r>
            <a:r>
              <a:rPr lang="vi-VN" sz="2100" i="0" dirty="0" err="1">
                <a:solidFill>
                  <a:schemeClr val="accent1">
                    <a:lumMod val="50000"/>
                  </a:schemeClr>
                </a:solidFill>
                <a:effectLst/>
                <a:latin typeface="+mj-lt"/>
              </a:rPr>
              <a:t>tế</a:t>
            </a:r>
            <a:r>
              <a:rPr lang="vi-VN" sz="2100" i="0" dirty="0">
                <a:solidFill>
                  <a:schemeClr val="accent1">
                    <a:lumMod val="50000"/>
                  </a:schemeClr>
                </a:solidFill>
                <a:effectLst/>
                <a:latin typeface="+mj-lt"/>
              </a:rPr>
              <a:t> </a:t>
            </a:r>
            <a:r>
              <a:rPr lang="vi-VN" sz="2100" i="0" dirty="0" err="1">
                <a:solidFill>
                  <a:schemeClr val="accent1">
                    <a:lumMod val="50000"/>
                  </a:schemeClr>
                </a:solidFill>
                <a:effectLst/>
                <a:latin typeface="+mj-lt"/>
              </a:rPr>
              <a:t>của</a:t>
            </a:r>
            <a:r>
              <a:rPr lang="vi-VN" sz="2100" i="0" dirty="0">
                <a:solidFill>
                  <a:schemeClr val="accent1">
                    <a:lumMod val="50000"/>
                  </a:schemeClr>
                </a:solidFill>
                <a:effectLst/>
                <a:latin typeface="+mj-lt"/>
              </a:rPr>
              <a:t> câu </a:t>
            </a:r>
            <a:r>
              <a:rPr lang="vi-VN" sz="2100" i="0" dirty="0" err="1">
                <a:solidFill>
                  <a:schemeClr val="accent1">
                    <a:lumMod val="50000"/>
                  </a:schemeClr>
                </a:solidFill>
                <a:effectLst/>
                <a:latin typeface="+mj-lt"/>
              </a:rPr>
              <a:t>hỏi</a:t>
            </a:r>
            <a:r>
              <a:rPr lang="vi-VN" sz="210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Việc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xác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định</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chất</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lượng</a:t>
            </a:r>
            <a:r>
              <a:rPr lang="vi-VN" sz="2100" b="0" i="0" dirty="0">
                <a:solidFill>
                  <a:schemeClr val="accent1">
                    <a:lumMod val="50000"/>
                  </a:schemeClr>
                </a:solidFill>
                <a:effectLst/>
                <a:latin typeface="+mj-lt"/>
              </a:rPr>
              <a:t> không </a:t>
            </a:r>
            <a:r>
              <a:rPr lang="vi-VN" sz="2100" b="0" i="0" dirty="0" err="1">
                <a:solidFill>
                  <a:schemeClr val="accent1">
                    <a:lumMod val="50000"/>
                  </a:schemeClr>
                </a:solidFill>
                <a:effectLst/>
                <a:latin typeface="+mj-lt"/>
              </a:rPr>
              <a:t>khí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từ</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các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chất</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có</a:t>
            </a:r>
            <a:r>
              <a:rPr lang="vi-VN" sz="2100" b="0" i="0" dirty="0">
                <a:solidFill>
                  <a:schemeClr val="accent1">
                    <a:lumMod val="50000"/>
                  </a:schemeClr>
                </a:solidFill>
                <a:effectLst/>
                <a:latin typeface="+mj-lt"/>
              </a:rPr>
              <a:t> trong không </a:t>
            </a:r>
            <a:r>
              <a:rPr lang="vi-VN" sz="2100" b="0" i="0" dirty="0" err="1">
                <a:solidFill>
                  <a:schemeClr val="accent1">
                    <a:lumMod val="50000"/>
                  </a:schemeClr>
                </a:solidFill>
                <a:effectLst/>
                <a:latin typeface="+mj-lt"/>
              </a:rPr>
              <a:t>khí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giúp</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phát</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triển</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thiết</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bị</a:t>
            </a:r>
            <a:r>
              <a:rPr lang="vi-VN" sz="2100" b="0" i="0" dirty="0">
                <a:solidFill>
                  <a:schemeClr val="accent1">
                    <a:lumMod val="50000"/>
                  </a:schemeClr>
                </a:solidFill>
                <a:effectLst/>
                <a:latin typeface="+mj-lt"/>
              </a:rPr>
              <a:t> đo </a:t>
            </a:r>
            <a:r>
              <a:rPr lang="vi-VN" sz="2100" b="0" i="0" dirty="0" err="1">
                <a:solidFill>
                  <a:schemeClr val="accent1">
                    <a:lumMod val="50000"/>
                  </a:schemeClr>
                </a:solidFill>
                <a:effectLst/>
                <a:latin typeface="+mj-lt"/>
              </a:rPr>
              <a:t>lường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chất</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lượng</a:t>
            </a:r>
            <a:r>
              <a:rPr lang="vi-VN" sz="2100" b="0" i="0" dirty="0">
                <a:solidFill>
                  <a:schemeClr val="accent1">
                    <a:lumMod val="50000"/>
                  </a:schemeClr>
                </a:solidFill>
                <a:effectLst/>
                <a:latin typeface="+mj-lt"/>
              </a:rPr>
              <a:t> không </a:t>
            </a:r>
            <a:r>
              <a:rPr lang="vi-VN" sz="2100" b="0" i="0" dirty="0" err="1">
                <a:solidFill>
                  <a:schemeClr val="accent1">
                    <a:lumMod val="50000"/>
                  </a:schemeClr>
                </a:solidFill>
                <a:effectLst/>
                <a:latin typeface="+mj-lt"/>
              </a:rPr>
              <a:t>khí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Cảnh</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báo</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người</a:t>
            </a:r>
            <a:r>
              <a:rPr lang="vi-VN" sz="2100" b="0" i="0" dirty="0">
                <a:solidFill>
                  <a:schemeClr val="accent1">
                    <a:lumMod val="50000"/>
                  </a:schemeClr>
                </a:solidFill>
                <a:effectLst/>
                <a:latin typeface="+mj-lt"/>
              </a:rPr>
              <a:t> dân </a:t>
            </a:r>
            <a:r>
              <a:rPr lang="vi-VN" sz="2100" b="0" i="0" dirty="0" err="1">
                <a:solidFill>
                  <a:schemeClr val="accent1">
                    <a:lumMod val="50000"/>
                  </a:schemeClr>
                </a:solidFill>
                <a:effectLst/>
                <a:latin typeface="+mj-lt"/>
              </a:rPr>
              <a:t>các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biện</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pháp</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bảo</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vệ</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bản</a:t>
            </a:r>
            <a:r>
              <a:rPr lang="vi-VN" sz="2100" b="0" i="0" dirty="0">
                <a:solidFill>
                  <a:schemeClr val="accent1">
                    <a:lumMod val="50000"/>
                  </a:schemeClr>
                </a:solidFill>
                <a:effectLst/>
                <a:latin typeface="+mj-lt"/>
              </a:rPr>
              <a:t> thân </a:t>
            </a:r>
            <a:r>
              <a:rPr lang="vi-VN" sz="2100" b="0" i="0" dirty="0" err="1">
                <a:solidFill>
                  <a:schemeClr val="accent1">
                    <a:lumMod val="50000"/>
                  </a:schemeClr>
                </a:solidFill>
                <a:effectLst/>
                <a:latin typeface="+mj-lt"/>
              </a:rPr>
              <a:t>và</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cộng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đồng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kịp</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thời</a:t>
            </a:r>
            <a:r>
              <a:rPr lang="vi-VN" sz="2100" b="0" i="0" dirty="0">
                <a:solidFill>
                  <a:schemeClr val="accent1">
                    <a:lumMod val="50000"/>
                  </a:schemeClr>
                </a:solidFill>
                <a:effectLst/>
                <a:latin typeface="+mj-lt"/>
              </a:rPr>
              <a:t> như đeo </a:t>
            </a:r>
            <a:r>
              <a:rPr lang="vi-VN" sz="2100" b="0" i="0" dirty="0" err="1">
                <a:solidFill>
                  <a:schemeClr val="accent1">
                    <a:lumMod val="50000"/>
                  </a:schemeClr>
                </a:solidFill>
                <a:effectLst/>
                <a:latin typeface="+mj-lt"/>
              </a:rPr>
              <a:t>khẩu</a:t>
            </a:r>
            <a:r>
              <a:rPr lang="vi-VN" sz="2100" b="0" i="0" dirty="0">
                <a:solidFill>
                  <a:schemeClr val="accent1">
                    <a:lumMod val="50000"/>
                  </a:schemeClr>
                </a:solidFill>
                <a:effectLst/>
                <a:latin typeface="+mj-lt"/>
              </a:rPr>
              <a:t> trang, </a:t>
            </a:r>
            <a:r>
              <a:rPr lang="vi-VN" sz="2100" b="0" i="0" dirty="0" err="1">
                <a:solidFill>
                  <a:schemeClr val="accent1">
                    <a:lumMod val="50000"/>
                  </a:schemeClr>
                </a:solidFill>
                <a:effectLst/>
                <a:latin typeface="+mj-lt"/>
              </a:rPr>
              <a:t>hạn</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chế</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sử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dụng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các</a:t>
            </a:r>
            <a:r>
              <a:rPr lang="vi-VN" sz="2100" b="0" i="0" dirty="0">
                <a:solidFill>
                  <a:schemeClr val="accent1">
                    <a:lumMod val="50000"/>
                  </a:schemeClr>
                </a:solidFill>
                <a:effectLst/>
                <a:latin typeface="+mj-lt"/>
              </a:rPr>
              <a:t> phương </a:t>
            </a:r>
            <a:r>
              <a:rPr lang="vi-VN" sz="2100" b="0" i="0" dirty="0" err="1">
                <a:solidFill>
                  <a:schemeClr val="accent1">
                    <a:lumMod val="50000"/>
                  </a:schemeClr>
                </a:solidFill>
                <a:effectLst/>
                <a:latin typeface="+mj-lt"/>
              </a:rPr>
              <a:t>tiện</a:t>
            </a:r>
            <a:r>
              <a:rPr lang="vi-VN" sz="2100" b="0" i="0" dirty="0">
                <a:solidFill>
                  <a:schemeClr val="accent1">
                    <a:lumMod val="50000"/>
                  </a:schemeClr>
                </a:solidFill>
                <a:effectLst/>
                <a:latin typeface="+mj-lt"/>
              </a:rPr>
              <a:t> giao thông gây ô </a:t>
            </a:r>
            <a:r>
              <a:rPr lang="vi-VN" sz="2100" b="0" i="0" dirty="0" err="1">
                <a:solidFill>
                  <a:schemeClr val="accent1">
                    <a:lumMod val="50000"/>
                  </a:schemeClr>
                </a:solidFill>
                <a:effectLst/>
                <a:latin typeface="+mj-lt"/>
              </a:rPr>
              <a:t>nhiễm</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Ngoài</a:t>
            </a:r>
            <a:r>
              <a:rPr lang="vi-VN" sz="2100" b="0" i="0" dirty="0">
                <a:solidFill>
                  <a:schemeClr val="accent1">
                    <a:lumMod val="50000"/>
                  </a:schemeClr>
                </a:solidFill>
                <a:effectLst/>
                <a:latin typeface="+mj-lt"/>
              </a:rPr>
              <a:t> ra, </a:t>
            </a:r>
            <a:r>
              <a:rPr lang="vi-VN" sz="2100" b="0" i="0" dirty="0" err="1">
                <a:solidFill>
                  <a:schemeClr val="accent1">
                    <a:lumMod val="50000"/>
                  </a:schemeClr>
                </a:solidFill>
                <a:effectLst/>
                <a:latin typeface="+mj-lt"/>
              </a:rPr>
              <a:t>chính</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quyền</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địa</a:t>
            </a:r>
            <a:r>
              <a:rPr lang="vi-VN" sz="2100" b="0" i="0" dirty="0">
                <a:solidFill>
                  <a:schemeClr val="accent1">
                    <a:lumMod val="50000"/>
                  </a:schemeClr>
                </a:solidFill>
                <a:effectLst/>
                <a:latin typeface="+mj-lt"/>
              </a:rPr>
              <a:t> phương </a:t>
            </a:r>
            <a:r>
              <a:rPr lang="vi-VN" sz="2100" b="0" i="0" dirty="0" err="1">
                <a:solidFill>
                  <a:schemeClr val="accent1">
                    <a:lumMod val="50000"/>
                  </a:schemeClr>
                </a:solidFill>
                <a:effectLst/>
                <a:latin typeface="+mj-lt"/>
              </a:rPr>
              <a:t>có</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thể</a:t>
            </a:r>
            <a:r>
              <a:rPr lang="vi-VN" sz="2100" b="0" i="0" dirty="0">
                <a:solidFill>
                  <a:schemeClr val="accent1">
                    <a:lumMod val="50000"/>
                  </a:schemeClr>
                </a:solidFill>
                <a:effectLst/>
                <a:latin typeface="+mj-lt"/>
              </a:rPr>
              <a:t> đưa ra </a:t>
            </a:r>
            <a:r>
              <a:rPr lang="vi-VN" sz="2100" b="0" i="0" dirty="0" err="1">
                <a:solidFill>
                  <a:schemeClr val="accent1">
                    <a:lumMod val="50000"/>
                  </a:schemeClr>
                </a:solidFill>
                <a:effectLst/>
                <a:latin typeface="+mj-lt"/>
              </a:rPr>
              <a:t>các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biện</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pháp</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nhằm</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hạn</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chế</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lượng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khí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thải</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từ</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các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nhà</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máy</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xí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nghiệp</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trồng</a:t>
            </a:r>
            <a:r>
              <a:rPr lang="vi-VN" sz="2100" b="0" i="0" dirty="0">
                <a:solidFill>
                  <a:schemeClr val="accent1">
                    <a:lumMod val="50000"/>
                  </a:schemeClr>
                </a:solidFill>
                <a:effectLst/>
                <a:latin typeface="+mj-lt"/>
              </a:rPr>
              <a:t> thêm </a:t>
            </a:r>
            <a:r>
              <a:rPr lang="vi-VN" sz="2100" b="0" i="0" dirty="0" err="1">
                <a:solidFill>
                  <a:schemeClr val="accent1">
                    <a:lumMod val="50000"/>
                  </a:schemeClr>
                </a:solidFill>
                <a:effectLst/>
                <a:latin typeface="+mj-lt"/>
              </a:rPr>
              <a:t>nhiều</a:t>
            </a:r>
            <a:r>
              <a:rPr lang="vi-VN" sz="2100" b="0" i="0" dirty="0">
                <a:solidFill>
                  <a:schemeClr val="accent1">
                    <a:lumMod val="50000"/>
                  </a:schemeClr>
                </a:solidFill>
                <a:effectLst/>
                <a:latin typeface="+mj-lt"/>
              </a:rPr>
              <a:t> cây xanh </a:t>
            </a:r>
            <a:r>
              <a:rPr lang="vi-VN" sz="2100" b="0" i="0" dirty="0" err="1">
                <a:solidFill>
                  <a:schemeClr val="accent1">
                    <a:lumMod val="50000"/>
                  </a:schemeClr>
                </a:solidFill>
                <a:effectLst/>
                <a:latin typeface="+mj-lt"/>
              </a:rPr>
              <a:t>để</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làm</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giảm</a:t>
            </a:r>
            <a:r>
              <a:rPr lang="vi-VN" sz="2100" b="0" i="0" dirty="0">
                <a:solidFill>
                  <a:schemeClr val="accent1">
                    <a:lumMod val="50000"/>
                  </a:schemeClr>
                </a:solidFill>
                <a:effectLst/>
                <a:latin typeface="+mj-lt"/>
              </a:rPr>
              <a:t> ô </a:t>
            </a:r>
            <a:r>
              <a:rPr lang="vi-VN" sz="2100" b="0" i="0" dirty="0" err="1">
                <a:solidFill>
                  <a:schemeClr val="accent1">
                    <a:lumMod val="50000"/>
                  </a:schemeClr>
                </a:solidFill>
                <a:effectLst/>
                <a:latin typeface="+mj-lt"/>
              </a:rPr>
              <a:t>nhiễm</a:t>
            </a:r>
            <a:r>
              <a:rPr lang="vi-VN" sz="2100" b="0" i="0" dirty="0">
                <a:solidFill>
                  <a:schemeClr val="accent1">
                    <a:lumMod val="50000"/>
                  </a:schemeClr>
                </a:solidFill>
                <a:effectLst/>
                <a:latin typeface="+mj-lt"/>
              </a:rPr>
              <a:t> không </a:t>
            </a:r>
            <a:r>
              <a:rPr lang="vi-VN" sz="2100" b="0" i="0" dirty="0" err="1">
                <a:solidFill>
                  <a:schemeClr val="accent1">
                    <a:lumMod val="50000"/>
                  </a:schemeClr>
                </a:solidFill>
                <a:effectLst/>
                <a:latin typeface="+mj-lt"/>
              </a:rPr>
              <a:t>khí</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từ</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đó</a:t>
            </a:r>
            <a:r>
              <a:rPr lang="vi-VN" sz="2100" b="0" i="0" dirty="0">
                <a:solidFill>
                  <a:schemeClr val="accent1">
                    <a:lumMod val="50000"/>
                  </a:schemeClr>
                </a:solidFill>
                <a:effectLst/>
                <a:latin typeface="+mj-lt"/>
              </a:rPr>
              <a:t> nâng cao </a:t>
            </a:r>
            <a:r>
              <a:rPr lang="vi-VN" sz="2100" b="0" i="0" dirty="0" err="1">
                <a:solidFill>
                  <a:schemeClr val="accent1">
                    <a:lumMod val="50000"/>
                  </a:schemeClr>
                </a:solidFill>
                <a:effectLst/>
                <a:latin typeface="+mj-lt"/>
              </a:rPr>
              <a:t>chất</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lượng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cuộc</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sống</a:t>
            </a:r>
            <a:r>
              <a:rPr lang="vi-VN" sz="2100" b="0" i="0" dirty="0">
                <a:solidFill>
                  <a:schemeClr val="accent1">
                    <a:lumMod val="50000"/>
                  </a:schemeClr>
                </a:solidFill>
                <a:effectLst/>
                <a:latin typeface="+mj-lt"/>
              </a:rPr>
              <a:t> </a:t>
            </a:r>
            <a:r>
              <a:rPr lang="vi-VN" sz="2100" b="0" i="0" dirty="0" err="1">
                <a:solidFill>
                  <a:schemeClr val="accent1">
                    <a:lumMod val="50000"/>
                  </a:schemeClr>
                </a:solidFill>
                <a:effectLst/>
                <a:latin typeface="+mj-lt"/>
              </a:rPr>
              <a:t>của</a:t>
            </a:r>
            <a:r>
              <a:rPr lang="vi-VN" sz="2100" b="0" i="0" dirty="0">
                <a:solidFill>
                  <a:schemeClr val="accent1">
                    <a:lumMod val="50000"/>
                  </a:schemeClr>
                </a:solidFill>
                <a:effectLst/>
                <a:latin typeface="+mj-lt"/>
              </a:rPr>
              <a:t> con </a:t>
            </a:r>
            <a:r>
              <a:rPr lang="vi-VN" sz="2100" b="0" i="0" dirty="0" err="1">
                <a:solidFill>
                  <a:schemeClr val="accent1">
                    <a:lumMod val="50000"/>
                  </a:schemeClr>
                </a:solidFill>
                <a:effectLst/>
                <a:latin typeface="+mj-lt"/>
              </a:rPr>
              <a:t>người</a:t>
            </a:r>
            <a:r>
              <a:rPr lang="vi-VN" sz="2100" b="0" i="0" dirty="0">
                <a:solidFill>
                  <a:schemeClr val="accent1">
                    <a:lumMod val="50000"/>
                  </a:schemeClr>
                </a:solidFill>
                <a:effectLst/>
                <a:latin typeface="+mj-lt"/>
              </a:rPr>
              <a:t>.</a:t>
            </a:r>
          </a:p>
          <a:p>
            <a:pPr marL="0" indent="0" algn="l">
              <a:buNone/>
            </a:pPr>
            <a:endParaRPr lang="vi-VN" sz="2400" b="0" i="0" dirty="0">
              <a:solidFill>
                <a:schemeClr val="accent1">
                  <a:lumMod val="50000"/>
                </a:schemeClr>
              </a:solidFill>
              <a:effectLst/>
              <a:latin typeface="+mj-lt"/>
            </a:endParaRPr>
          </a:p>
        </p:txBody>
      </p:sp>
    </p:spTree>
    <p:extLst>
      <p:ext uri="{BB962C8B-B14F-4D97-AF65-F5344CB8AC3E}">
        <p14:creationId xmlns:p14="http://schemas.microsoft.com/office/powerpoint/2010/main" val="295909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2788472" y="2858679"/>
            <a:ext cx="5384754"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200"/>
              <a:t>Tiền xử lý</a:t>
            </a:r>
            <a:endParaRPr sz="7200"/>
          </a:p>
        </p:txBody>
      </p:sp>
      <p:sp>
        <p:nvSpPr>
          <p:cNvPr id="105" name="Google Shape;105;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5</a:t>
            </a:r>
            <a:endParaRPr>
              <a:solidFill>
                <a:srgbClr val="0B5394"/>
              </a:solidFill>
            </a:endParaRPr>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27949" y="158865"/>
            <a:ext cx="8801971" cy="482577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0" i="0" dirty="0" err="1">
                <a:latin typeface="Times New Roman" panose="02020603050405020304" pitchFamily="18" charset="0"/>
                <a:cs typeface="Times New Roman" panose="02020603050405020304" pitchFamily="18" charset="0"/>
              </a:rPr>
              <a:t>Cột</a:t>
            </a:r>
            <a:r>
              <a:rPr lang="en-US" sz="3200" b="0" i="0" dirty="0">
                <a:latin typeface="Times New Roman" panose="02020603050405020304" pitchFamily="18" charset="0"/>
                <a:cs typeface="Times New Roman" panose="02020603050405020304" pitchFamily="18" charset="0"/>
              </a:rPr>
              <a:t> output:</a:t>
            </a:r>
          </a:p>
          <a:p>
            <a:pPr marL="0" indent="0">
              <a:buNone/>
            </a:pP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Có</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kiểu</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dữ</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liệu</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dạng</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số</a:t>
            </a:r>
            <a:endParaRPr lang="en-US" sz="3200" b="0" i="0" dirty="0">
              <a:latin typeface="Times New Roman" panose="02020603050405020304" pitchFamily="18" charset="0"/>
              <a:cs typeface="Times New Roman" panose="02020603050405020304" pitchFamily="18" charset="0"/>
            </a:endParaRPr>
          </a:p>
          <a:p>
            <a:pPr marL="0" indent="0">
              <a:buNone/>
            </a:pP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Không</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có</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giá</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trị</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thiếu</a:t>
            </a:r>
            <a:endParaRPr lang="en-US" sz="3200" b="0" i="0" dirty="0">
              <a:latin typeface="Times New Roman" panose="02020603050405020304" pitchFamily="18" charset="0"/>
              <a:cs typeface="Times New Roman" panose="02020603050405020304" pitchFamily="18" charset="0"/>
            </a:endParaRPr>
          </a:p>
          <a:p>
            <a:pPr marL="0" indent="0">
              <a:buNone/>
            </a:pP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Tỉ</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lệ</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các</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lớp</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được</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phân</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bố</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khá</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đều</a:t>
            </a:r>
            <a:r>
              <a:rPr lang="en-US" sz="3200" b="0" i="0" dirty="0">
                <a:latin typeface="Times New Roman" panose="02020603050405020304" pitchFamily="18" charset="0"/>
                <a:cs typeface="Times New Roman" panose="02020603050405020304" pitchFamily="18" charset="0"/>
              </a:rPr>
              <a:t> </a:t>
            </a:r>
            <a:r>
              <a:rPr lang="en-US" sz="3200" b="0" i="0" dirty="0" err="1">
                <a:latin typeface="Times New Roman" panose="02020603050405020304" pitchFamily="18" charset="0"/>
                <a:cs typeface="Times New Roman" panose="02020603050405020304" pitchFamily="18" charset="0"/>
              </a:rPr>
              <a:t>nhau</a:t>
            </a:r>
            <a:r>
              <a:rPr lang="en-US" sz="3200" b="0" i="0" dirty="0">
                <a:latin typeface="Times New Roman" panose="02020603050405020304" pitchFamily="18" charset="0"/>
                <a:cs typeface="Times New Roman" panose="02020603050405020304" pitchFamily="18" charset="0"/>
              </a:rPr>
              <a:t>.</a:t>
            </a:r>
          </a:p>
          <a:p>
            <a:pPr marL="0" indent="0">
              <a:buNone/>
            </a:pPr>
            <a:endParaRPr lang="en-US" sz="3200" b="0" i="0" dirty="0">
              <a:latin typeface="Times New Roman" panose="02020603050405020304" pitchFamily="18" charset="0"/>
              <a:cs typeface="Times New Roman" panose="02020603050405020304" pitchFamily="18" charset="0"/>
            </a:endParaRPr>
          </a:p>
          <a:p>
            <a:pPr marL="0" indent="0">
              <a:buNone/>
            </a:pPr>
            <a:endParaRPr lang="en-US" sz="3200" b="0" i="0"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B4C20F46-AB9C-41B8-89FD-E437C887742D}"/>
              </a:ext>
            </a:extLst>
          </p:cNvPr>
          <p:cNvPicPr>
            <a:picLocks noChangeAspect="1"/>
          </p:cNvPicPr>
          <p:nvPr/>
        </p:nvPicPr>
        <p:blipFill>
          <a:blip r:embed="rId3"/>
          <a:stretch>
            <a:fillRect/>
          </a:stretch>
        </p:blipFill>
        <p:spPr>
          <a:xfrm>
            <a:off x="1881964" y="2743200"/>
            <a:ext cx="4890976" cy="1967023"/>
          </a:xfrm>
          <a:prstGeom prst="rect">
            <a:avLst/>
          </a:prstGeom>
        </p:spPr>
      </p:pic>
    </p:spTree>
    <p:extLst>
      <p:ext uri="{BB962C8B-B14F-4D97-AF65-F5344CB8AC3E}">
        <p14:creationId xmlns:p14="http://schemas.microsoft.com/office/powerpoint/2010/main" val="298604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27949" y="158865"/>
            <a:ext cx="8801971" cy="482577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0" i="0" dirty="0">
                <a:latin typeface="Times New Roman" panose="02020603050405020304" pitchFamily="18" charset="0"/>
                <a:cs typeface="Times New Roman" panose="02020603050405020304" pitchFamily="18" charset="0"/>
              </a:rPr>
              <a:t>TÁCH CÁC TẬP:</a:t>
            </a:r>
          </a:p>
          <a:p>
            <a:pPr marL="0" indent="0">
              <a:buNone/>
            </a:pP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Tách</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tập</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huấn</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luyện</a:t>
            </a:r>
            <a:r>
              <a:rPr lang="en-US" sz="2000" b="0" i="0" dirty="0">
                <a:latin typeface="Times New Roman" panose="02020603050405020304" pitchFamily="18" charset="0"/>
                <a:cs typeface="Times New Roman" panose="02020603050405020304" pitchFamily="18" charset="0"/>
              </a:rPr>
              <a:t>, validation, test </a:t>
            </a:r>
            <a:r>
              <a:rPr lang="en-US" sz="2000" b="0" i="0" dirty="0" err="1">
                <a:latin typeface="Times New Roman" panose="02020603050405020304" pitchFamily="18" charset="0"/>
                <a:cs typeface="Times New Roman" panose="02020603050405020304" pitchFamily="18" charset="0"/>
              </a:rPr>
              <a:t>theo</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tỉ</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lệ</a:t>
            </a:r>
            <a:r>
              <a:rPr lang="en-US" sz="2000" b="0" i="0" dirty="0">
                <a:latin typeface="Times New Roman" panose="02020603050405020304" pitchFamily="18" charset="0"/>
                <a:cs typeface="Times New Roman" panose="02020603050405020304" pitchFamily="18" charset="0"/>
              </a:rPr>
              <a:t> 70%: 20%: 10%</a:t>
            </a:r>
          </a:p>
          <a:p>
            <a:pPr marL="0" indent="0">
              <a:buNone/>
            </a:pPr>
            <a:endParaRPr lang="en-US" sz="2000" b="0" i="0" dirty="0">
              <a:latin typeface="Times New Roman" panose="02020603050405020304" pitchFamily="18" charset="0"/>
              <a:cs typeface="Times New Roman" panose="02020603050405020304" pitchFamily="18" charset="0"/>
            </a:endParaRPr>
          </a:p>
          <a:p>
            <a:pPr marL="0" indent="0">
              <a:buNone/>
            </a:pPr>
            <a:r>
              <a:rPr lang="en-US" sz="2000" b="0" i="0" dirty="0">
                <a:latin typeface="Times New Roman" panose="02020603050405020304" pitchFamily="18" charset="0"/>
                <a:cs typeface="Times New Roman" panose="02020603050405020304" pitchFamily="18" charset="0"/>
              </a:rPr>
              <a:t>TẬP HUẤN LUYỆN:</a:t>
            </a:r>
          </a:p>
          <a:p>
            <a:pPr marL="342900" indent="-342900">
              <a:buFontTx/>
              <a:buChar char="-"/>
            </a:pPr>
            <a:r>
              <a:rPr lang="en-US" sz="2000" b="0" i="0" dirty="0" err="1">
                <a:latin typeface="Times New Roman" panose="02020603050405020304" pitchFamily="18" charset="0"/>
                <a:cs typeface="Times New Roman" panose="02020603050405020304" pitchFamily="18" charset="0"/>
              </a:rPr>
              <a:t>Tất</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cả</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các</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cột</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đều</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có</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kiểu</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dữ</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liệu</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số</a:t>
            </a:r>
            <a:endParaRPr lang="en-US" sz="2000" b="0" i="0" dirty="0">
              <a:latin typeface="Times New Roman" panose="02020603050405020304" pitchFamily="18" charset="0"/>
              <a:cs typeface="Times New Roman" panose="02020603050405020304" pitchFamily="18" charset="0"/>
            </a:endParaRPr>
          </a:p>
          <a:p>
            <a:pPr marL="342900" indent="-342900">
              <a:buFontTx/>
              <a:buChar char="-"/>
            </a:pPr>
            <a:r>
              <a:rPr lang="en-US" sz="2000" b="0" i="0" dirty="0" err="1">
                <a:latin typeface="Times New Roman" panose="02020603050405020304" pitchFamily="18" charset="0"/>
                <a:cs typeface="Times New Roman" panose="02020603050405020304" pitchFamily="18" charset="0"/>
              </a:rPr>
              <a:t>Các</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giá</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trị</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phân</a:t>
            </a:r>
            <a:r>
              <a:rPr lang="en-US" sz="2000" b="0" i="0" dirty="0">
                <a:latin typeface="Times New Roman" panose="02020603050405020304" pitchFamily="18" charset="0"/>
                <a:cs typeface="Times New Roman" panose="02020603050405020304" pitchFamily="18" charset="0"/>
              </a:rPr>
              <a:t> </a:t>
            </a:r>
            <a:r>
              <a:rPr lang="en-US" sz="2000" b="0" i="0" dirty="0" err="1">
                <a:latin typeface="Times New Roman" panose="02020603050405020304" pitchFamily="18" charset="0"/>
                <a:cs typeface="Times New Roman" panose="02020603050405020304" pitchFamily="18" charset="0"/>
              </a:rPr>
              <a:t>bổ</a:t>
            </a:r>
            <a:r>
              <a:rPr lang="en-US" sz="2000" b="0" i="0" dirty="0">
                <a:latin typeface="Times New Roman" panose="02020603050405020304" pitchFamily="18" charset="0"/>
                <a:cs typeface="Times New Roman" panose="02020603050405020304" pitchFamily="18" charset="0"/>
              </a:rPr>
              <a:t>:</a:t>
            </a:r>
          </a:p>
          <a:p>
            <a:pPr marL="0" indent="0">
              <a:buNone/>
            </a:pPr>
            <a:endParaRPr lang="en-US" sz="2000" b="0" i="0" dirty="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E528C2F7-A5B1-4BD1-B0F3-69A6FE4843D2}"/>
              </a:ext>
            </a:extLst>
          </p:cNvPr>
          <p:cNvPicPr>
            <a:picLocks noChangeAspect="1"/>
          </p:cNvPicPr>
          <p:nvPr/>
        </p:nvPicPr>
        <p:blipFill>
          <a:blip r:embed="rId3"/>
          <a:stretch>
            <a:fillRect/>
          </a:stretch>
        </p:blipFill>
        <p:spPr>
          <a:xfrm>
            <a:off x="839972" y="2668773"/>
            <a:ext cx="7357730" cy="2179674"/>
          </a:xfrm>
          <a:prstGeom prst="rect">
            <a:avLst/>
          </a:prstGeom>
        </p:spPr>
      </p:pic>
    </p:spTree>
    <p:extLst>
      <p:ext uri="{BB962C8B-B14F-4D97-AF65-F5344CB8AC3E}">
        <p14:creationId xmlns:p14="http://schemas.microsoft.com/office/powerpoint/2010/main" val="353119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171014" y="461138"/>
            <a:ext cx="8801971" cy="4221224"/>
          </a:xfrm>
          <a:prstGeom prst="rect">
            <a:avLst/>
          </a:prstGeom>
        </p:spPr>
        <p:txBody>
          <a:bodyPr spcFirstLastPara="1" wrap="square" lIns="91425" tIns="91425" rIns="91425" bIns="91425" anchor="t" anchorCtr="0">
            <a:noAutofit/>
          </a:bodyPr>
          <a:lstStyle/>
          <a:p>
            <a:pPr marL="0" indent="0" algn="l">
              <a:buNone/>
            </a:pPr>
            <a:r>
              <a:rPr lang="en-US" sz="2000" b="0" i="0">
                <a:latin typeface="Times New Roman" panose="02020603050405020304" pitchFamily="18" charset="0"/>
                <a:cs typeface="Times New Roman" panose="02020603050405020304" pitchFamily="18" charset="0"/>
              </a:rPr>
              <a:t>TIỀN XỬ LÝ:</a:t>
            </a:r>
          </a:p>
          <a:p>
            <a:pPr marL="0" indent="0" algn="l">
              <a:buNone/>
            </a:pPr>
            <a:endParaRPr lang="en-US" sz="2000" b="0" i="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300" b="0" i="0">
                <a:solidFill>
                  <a:schemeClr val="accent1">
                    <a:lumMod val="50000"/>
                  </a:schemeClr>
                </a:solidFill>
                <a:effectLst/>
                <a:latin typeface="+mj-lt"/>
              </a:rPr>
              <a:t>Với các cột dạng số, ta sẽ điền giá trị thiếu bằng giá trị mean của cột. Với </a:t>
            </a:r>
            <a:r>
              <a:rPr lang="vi-VN" sz="2300" b="0" i="1">
                <a:solidFill>
                  <a:schemeClr val="accent1">
                    <a:lumMod val="50000"/>
                  </a:schemeClr>
                </a:solidFill>
                <a:effectLst/>
                <a:latin typeface="+mj-lt"/>
              </a:rPr>
              <a:t>tất cả</a:t>
            </a:r>
            <a:r>
              <a:rPr lang="vi-VN" sz="2300" b="0" i="0">
                <a:solidFill>
                  <a:schemeClr val="accent1">
                    <a:lumMod val="50000"/>
                  </a:schemeClr>
                </a:solidFill>
                <a:effectLst/>
                <a:latin typeface="+mj-lt"/>
              </a:rPr>
              <a:t> các cột dạng số trong tập huấn luyện, ta đều cần tính mean, vì ta không biết được cột nào sẽ bị thiếu giá trị khi dự đoán với các véc-tơ input mới.</a:t>
            </a:r>
          </a:p>
          <a:p>
            <a:pPr algn="l">
              <a:buFont typeface="Arial" panose="020B0604020202020204" pitchFamily="34" charset="0"/>
              <a:buChar char="•"/>
            </a:pPr>
            <a:r>
              <a:rPr lang="vi-VN" sz="2300" b="0" i="0">
                <a:solidFill>
                  <a:schemeClr val="accent1">
                    <a:lumMod val="50000"/>
                  </a:schemeClr>
                </a:solidFill>
                <a:effectLst/>
                <a:latin typeface="+mj-lt"/>
              </a:rPr>
              <a:t>Cuối cùng, khi tất cả các cột đã được điền giá trị thiếu và đã có dạng số, ta sẽ tiến hành chuẩn hóa bằng cách trừ đi mean và chia cho độ lệch chuẩn của cột để giúp cho các thuật toán cực tiểu hóa như Gradient Descent, LBFGS, ... hội tụ nhanh hơn.</a:t>
            </a:r>
          </a:p>
          <a:p>
            <a:pPr marL="0" lvl="0" indent="0" algn="l" rtl="0">
              <a:spcBef>
                <a:spcPts val="600"/>
              </a:spcBef>
              <a:spcAft>
                <a:spcPts val="0"/>
              </a:spcAft>
              <a:buNone/>
            </a:pPr>
            <a:endParaRPr lang="en-US" sz="2000" b="0" i="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61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847575" y="2384263"/>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200"/>
              <a:t>MÔ HÌNH HÓA</a:t>
            </a:r>
            <a:endParaRPr sz="7200"/>
          </a:p>
        </p:txBody>
      </p:sp>
      <p:sp>
        <p:nvSpPr>
          <p:cNvPr id="105" name="Google Shape;105;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6</a:t>
            </a:r>
            <a:endParaRPr>
              <a:solidFill>
                <a:srgbClr val="0B5394"/>
              </a:solidFill>
            </a:endParaRPr>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94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42029" y="303094"/>
            <a:ext cx="8801971" cy="466401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Mô</a:t>
            </a:r>
            <a:r>
              <a:rPr kumimoji="0" lang="en-US" altLang="en-US" sz="3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hình</a:t>
            </a:r>
            <a:r>
              <a:rPr kumimoji="0" lang="en-US" altLang="en-US" sz="3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MLP-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sẽ</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mô</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hình</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MLP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phân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lớp</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với</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siêu</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tham</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số</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hidden_layer_sizes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=(20), activation='</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relu</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solver='</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adam</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random_state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max_iter</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=600)</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latin typeface="Times New Roman" panose="02020603050405020304" pitchFamily="18" charset="0"/>
                <a:cs typeface="Times New Roman" panose="02020603050405020304" pitchFamily="18" charset="0"/>
              </a:rPr>
              <a:t>C</a:t>
            </a:r>
            <a:r>
              <a:rPr lang="vi-VN" sz="2400" b="0" i="0" dirty="0" err="1">
                <a:solidFill>
                  <a:srgbClr val="000000"/>
                </a:solidFill>
                <a:effectLst/>
                <a:latin typeface="Times New Roman" panose="02020603050405020304" pitchFamily="18" charset="0"/>
                <a:cs typeface="Times New Roman" panose="02020603050405020304" pitchFamily="18" charset="0"/>
              </a:rPr>
              <a:t>họn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activation</a:t>
            </a:r>
            <a:r>
              <a:rPr lang="vi-VN" sz="2400" b="0" i="0" dirty="0">
                <a:solidFill>
                  <a:srgbClr val="000000"/>
                </a:solidFill>
                <a:effectLst/>
                <a:latin typeface="Times New Roman" panose="02020603050405020304" pitchFamily="18" charset="0"/>
                <a:cs typeface="Times New Roman" panose="02020603050405020304" pitchFamily="18" charset="0"/>
              </a:rPr>
              <a:t>=</a:t>
            </a:r>
            <a:r>
              <a:rPr lang="vi-VN" sz="2400" b="0" i="0" dirty="0" err="1">
                <a:solidFill>
                  <a:srgbClr val="000000"/>
                </a:solidFill>
                <a:effectLst/>
                <a:latin typeface="Times New Roman" panose="02020603050405020304" pitchFamily="18" charset="0"/>
                <a:cs typeface="Times New Roman" panose="02020603050405020304" pitchFamily="18" charset="0"/>
              </a:rPr>
              <a:t>relu</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vì</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hàm</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relu</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phổ</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biến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hiện</a:t>
            </a:r>
            <a:r>
              <a:rPr lang="vi-VN" sz="2400" b="0" i="0" dirty="0">
                <a:solidFill>
                  <a:srgbClr val="000000"/>
                </a:solidFill>
                <a:effectLst/>
                <a:latin typeface="Times New Roman" panose="02020603050405020304" pitchFamily="18" charset="0"/>
                <a:cs typeface="Times New Roman" panose="02020603050405020304" pitchFamily="18" charset="0"/>
              </a:rPr>
              <a:t> nay </a:t>
            </a:r>
            <a:r>
              <a:rPr lang="vi-VN" sz="2400" b="0" i="0" dirty="0" err="1">
                <a:solidFill>
                  <a:srgbClr val="000000"/>
                </a:solidFill>
                <a:effectLst/>
                <a:latin typeface="Times New Roman" panose="02020603050405020304" pitchFamily="18" charset="0"/>
                <a:cs typeface="Times New Roman" panose="02020603050405020304" pitchFamily="18" charset="0"/>
              </a:rPr>
              <a:t>và</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sẽ</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tính</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toán</a:t>
            </a:r>
            <a:r>
              <a:rPr lang="vi-VN" sz="2400" b="0" i="0" dirty="0">
                <a:solidFill>
                  <a:srgbClr val="000000"/>
                </a:solidFill>
                <a:effectLst/>
                <a:latin typeface="Times New Roman" panose="02020603050405020304" pitchFamily="18" charset="0"/>
                <a:cs typeface="Times New Roman" panose="02020603050405020304" pitchFamily="18" charset="0"/>
              </a:rPr>
              <a:t> nhanh hơn </a:t>
            </a:r>
            <a:r>
              <a:rPr lang="vi-VN" sz="2400" b="0" i="0" dirty="0" err="1">
                <a:solidFill>
                  <a:srgbClr val="000000"/>
                </a:solidFill>
                <a:effectLst/>
                <a:latin typeface="Times New Roman" panose="02020603050405020304" pitchFamily="18" charset="0"/>
                <a:cs typeface="Times New Roman" panose="02020603050405020304" pitchFamily="18" charset="0"/>
              </a:rPr>
              <a:t>hàm</a:t>
            </a:r>
            <a:r>
              <a:rPr lang="vi-VN" sz="2400" b="0" i="0" dirty="0">
                <a:solidFill>
                  <a:srgbClr val="000000"/>
                </a:solidFill>
                <a:effectLst/>
                <a:latin typeface="Times New Roman" panose="02020603050405020304" pitchFamily="18" charset="0"/>
                <a:cs typeface="Times New Roman" panose="02020603050405020304" pitchFamily="18" charset="0"/>
              </a:rPr>
              <a:t> tanh </a:t>
            </a:r>
            <a:r>
              <a:rPr lang="vi-VN" sz="2400" b="0" i="0" dirty="0" err="1">
                <a:solidFill>
                  <a:srgbClr val="000000"/>
                </a:solidFill>
                <a:effectLst/>
                <a:latin typeface="Times New Roman" panose="02020603050405020304" pitchFamily="18" charset="0"/>
                <a:cs typeface="Times New Roman" panose="02020603050405020304" pitchFamily="18" charset="0"/>
              </a:rPr>
              <a:t>và</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logistic</a:t>
            </a:r>
            <a:r>
              <a:rPr lang="vi-VN" sz="2400" b="0" i="0" dirty="0">
                <a:solidFill>
                  <a:srgbClr val="000000"/>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0" i="0" dirty="0">
                <a:solidFill>
                  <a:srgbClr val="000000"/>
                </a:solidFill>
                <a:latin typeface="Times New Roman" panose="02020603050405020304" pitchFamily="18" charset="0"/>
                <a:cs typeface="Times New Roman" panose="02020603050405020304" pitchFamily="18" charset="0"/>
              </a:rPr>
              <a:t> Alpha: </a:t>
            </a: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Chọn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solver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adam</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vì</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dữ</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liệu</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trên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tập</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dữ</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liệu</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tương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đối</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lớn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Hình ảnh 4">
            <a:extLst>
              <a:ext uri="{FF2B5EF4-FFF2-40B4-BE49-F238E27FC236}">
                <a16:creationId xmlns:a16="http://schemas.microsoft.com/office/drawing/2014/main" id="{575FD0EE-9199-4D5D-B2F4-B31C45A61792}"/>
              </a:ext>
            </a:extLst>
          </p:cNvPr>
          <p:cNvPicPr>
            <a:picLocks noChangeAspect="1"/>
          </p:cNvPicPr>
          <p:nvPr/>
        </p:nvPicPr>
        <p:blipFill>
          <a:blip r:embed="rId3"/>
          <a:stretch>
            <a:fillRect/>
          </a:stretch>
        </p:blipFill>
        <p:spPr>
          <a:xfrm>
            <a:off x="1704975" y="3381153"/>
            <a:ext cx="3558141" cy="305464"/>
          </a:xfrm>
          <a:prstGeom prst="rect">
            <a:avLst/>
          </a:prstGeom>
        </p:spPr>
      </p:pic>
    </p:spTree>
    <p:extLst>
      <p:ext uri="{BB962C8B-B14F-4D97-AF65-F5344CB8AC3E}">
        <p14:creationId xmlns:p14="http://schemas.microsoft.com/office/powerpoint/2010/main" val="110753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112009"/>
            <a:ext cx="4785884" cy="779604"/>
          </a:xfrm>
        </p:spPr>
        <p:txBody>
          <a:bodyPr/>
          <a:lstStyle/>
          <a:p>
            <a:r>
              <a:rPr lang="en-US" sz="2800" i="0"/>
              <a:t>Độ lỗi trên các tập dữ liệu</a:t>
            </a:r>
          </a:p>
        </p:txBody>
      </p:sp>
      <p:sp>
        <p:nvSpPr>
          <p:cNvPr id="11" name="Hộp Văn bản 10">
            <a:extLst>
              <a:ext uri="{FF2B5EF4-FFF2-40B4-BE49-F238E27FC236}">
                <a16:creationId xmlns:a16="http://schemas.microsoft.com/office/drawing/2014/main" id="{A4B3BC33-CE9B-4292-A2BB-E61E084BC4DD}"/>
              </a:ext>
            </a:extLst>
          </p:cNvPr>
          <p:cNvSpPr txBox="1"/>
          <p:nvPr/>
        </p:nvSpPr>
        <p:spPr>
          <a:xfrm>
            <a:off x="592665" y="4200494"/>
            <a:ext cx="7320845" cy="830997"/>
          </a:xfrm>
          <a:prstGeom prst="rect">
            <a:avLst/>
          </a:prstGeom>
          <a:noFill/>
        </p:spPr>
        <p:txBody>
          <a:bodyPr wrap="square">
            <a:spAutoFit/>
          </a:bodyPr>
          <a:lstStyle/>
          <a:p>
            <a:pPr marL="0" indent="0">
              <a:buNone/>
            </a:pP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valid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7.26%, alpha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0.01</a:t>
            </a:r>
            <a:endParaRPr lang="en-US" sz="2400" b="0" i="0"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450E9AA4-FA17-41EF-803F-CD6A278A85B5}"/>
              </a:ext>
            </a:extLst>
          </p:cNvPr>
          <p:cNvPicPr>
            <a:picLocks noChangeAspect="1"/>
          </p:cNvPicPr>
          <p:nvPr/>
        </p:nvPicPr>
        <p:blipFill>
          <a:blip r:embed="rId3"/>
          <a:stretch>
            <a:fillRect/>
          </a:stretch>
        </p:blipFill>
        <p:spPr>
          <a:xfrm>
            <a:off x="304459" y="1066375"/>
            <a:ext cx="3990975" cy="2514600"/>
          </a:xfrm>
          <a:prstGeom prst="rect">
            <a:avLst/>
          </a:prstGeom>
        </p:spPr>
      </p:pic>
      <p:pic>
        <p:nvPicPr>
          <p:cNvPr id="9" name="Hình ảnh 8">
            <a:extLst>
              <a:ext uri="{FF2B5EF4-FFF2-40B4-BE49-F238E27FC236}">
                <a16:creationId xmlns:a16="http://schemas.microsoft.com/office/drawing/2014/main" id="{F46F26D8-7764-41F3-84AA-78D6AAF9B493}"/>
              </a:ext>
            </a:extLst>
          </p:cNvPr>
          <p:cNvPicPr>
            <a:picLocks noChangeAspect="1"/>
          </p:cNvPicPr>
          <p:nvPr/>
        </p:nvPicPr>
        <p:blipFill>
          <a:blip r:embed="rId4"/>
          <a:stretch>
            <a:fillRect/>
          </a:stretch>
        </p:blipFill>
        <p:spPr>
          <a:xfrm>
            <a:off x="4658278" y="965591"/>
            <a:ext cx="3952875" cy="2657475"/>
          </a:xfrm>
          <a:prstGeom prst="rect">
            <a:avLst/>
          </a:prstGeom>
        </p:spPr>
      </p:pic>
    </p:spTree>
    <p:extLst>
      <p:ext uri="{BB962C8B-B14F-4D97-AF65-F5344CB8AC3E}">
        <p14:creationId xmlns:p14="http://schemas.microsoft.com/office/powerpoint/2010/main" val="357155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94754" y="143141"/>
            <a:ext cx="8668119" cy="779604"/>
          </a:xfrm>
        </p:spPr>
        <p:txBody>
          <a:bodyPr/>
          <a:lstStyle/>
          <a:p>
            <a:r>
              <a:rPr lang="en-US" sz="2800" i="0"/>
              <a:t>Huấn luyện lại mô hình với cả tập train và tập valid</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615310" y="1131711"/>
            <a:ext cx="6067778" cy="1200329"/>
          </a:xfrm>
          <a:prstGeom prst="rect">
            <a:avLst/>
          </a:prstGeom>
          <a:noFill/>
        </p:spPr>
        <p:txBody>
          <a:bodyPr wrap="square">
            <a:spAutoFit/>
          </a:bodyPr>
          <a:lstStyle/>
          <a:p>
            <a:pPr marL="0" indent="0">
              <a:buNone/>
            </a:pP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alpha = 0.01:</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train + valid: 5.39%</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test: 3.09%</a:t>
            </a:r>
          </a:p>
        </p:txBody>
      </p:sp>
      <p:sp>
        <p:nvSpPr>
          <p:cNvPr id="9" name="Hộp Văn bản 8">
            <a:extLst>
              <a:ext uri="{FF2B5EF4-FFF2-40B4-BE49-F238E27FC236}">
                <a16:creationId xmlns:a16="http://schemas.microsoft.com/office/drawing/2014/main" id="{9BFF9D39-ED9F-441A-8DB8-0C2E7C98CAF3}"/>
              </a:ext>
            </a:extLst>
          </p:cNvPr>
          <p:cNvSpPr txBox="1"/>
          <p:nvPr/>
        </p:nvSpPr>
        <p:spPr>
          <a:xfrm>
            <a:off x="1023778" y="2571750"/>
            <a:ext cx="7096443" cy="1846659"/>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cs typeface="Times New Roman" panose="02020603050405020304" pitchFamily="18" charset="0"/>
              </a:rPr>
              <a:t>Nhận</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1" i="0" dirty="0" err="1">
                <a:solidFill>
                  <a:srgbClr val="000000"/>
                </a:solidFill>
                <a:effectLst/>
                <a:latin typeface="Times New Roman" panose="02020603050405020304" pitchFamily="18" charset="0"/>
                <a:cs typeface="Times New Roman" panose="02020603050405020304" pitchFamily="18" charset="0"/>
              </a:rPr>
              <a:t>xét</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Mô</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hình</a:t>
            </a:r>
            <a:r>
              <a:rPr lang="en-US" sz="2400" b="0" i="0" dirty="0">
                <a:solidFill>
                  <a:srgbClr val="000000"/>
                </a:solidFill>
                <a:effectLst/>
                <a:latin typeface="Times New Roman" panose="02020603050405020304" pitchFamily="18" charset="0"/>
                <a:cs typeface="Times New Roman" panose="02020603050405020304" pitchFamily="18" charset="0"/>
              </a:rPr>
              <a:t> MLP-Classifier fit </a:t>
            </a:r>
            <a:r>
              <a:rPr lang="en-US" sz="2400" b="0" i="0" dirty="0" err="1">
                <a:solidFill>
                  <a:srgbClr val="000000"/>
                </a:solidFill>
                <a:effectLst/>
                <a:latin typeface="Times New Roman" panose="02020603050405020304" pitchFamily="18" charset="0"/>
                <a:cs typeface="Times New Roman" panose="02020603050405020304" pitchFamily="18" charset="0"/>
              </a:rPr>
              <a:t>khá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tốt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dữ</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liệu</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Độ</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lỗi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valid </a:t>
            </a:r>
            <a:r>
              <a:rPr lang="en-US" sz="2400" b="0" i="0" dirty="0" err="1">
                <a:solidFill>
                  <a:srgbClr val="000000"/>
                </a:solidFill>
                <a:effectLst/>
                <a:latin typeface="Times New Roman" panose="02020603050405020304" pitchFamily="18" charset="0"/>
                <a:cs typeface="Times New Roman" panose="02020603050405020304" pitchFamily="18" charset="0"/>
              </a:rPr>
              <a:t>tỉ</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lệ</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thuận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với</a:t>
            </a:r>
            <a:r>
              <a:rPr lang="en-US" sz="2400" b="0" i="0" dirty="0">
                <a:solidFill>
                  <a:srgbClr val="000000"/>
                </a:solidFill>
                <a:effectLst/>
                <a:latin typeface="Times New Roman" panose="02020603050405020304" pitchFamily="18" charset="0"/>
                <a:cs typeface="Times New Roman" panose="02020603050405020304" pitchFamily="18" charset="0"/>
              </a:rPr>
              <a:t> alpha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cả</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train+val</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và</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test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59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94754" y="143141"/>
            <a:ext cx="8668119" cy="779604"/>
          </a:xfrm>
        </p:spPr>
        <p:txBody>
          <a:bodyPr/>
          <a:lstStyle/>
          <a:p>
            <a:pPr algn="l"/>
            <a:r>
              <a:rPr lang="vi-VN" sz="2000" b="1" i="0" dirty="0" err="1">
                <a:solidFill>
                  <a:srgbClr val="000000"/>
                </a:solidFill>
                <a:effectLst/>
                <a:latin typeface="+mj-lt"/>
              </a:rPr>
              <a:t>Trực</a:t>
            </a:r>
            <a:r>
              <a:rPr lang="vi-VN" sz="2000" b="1" i="0" dirty="0">
                <a:solidFill>
                  <a:srgbClr val="000000"/>
                </a:solidFill>
                <a:effectLst/>
                <a:latin typeface="+mj-lt"/>
              </a:rPr>
              <a:t> quan </a:t>
            </a:r>
            <a:r>
              <a:rPr lang="vi-VN" sz="2000" b="1" i="0" dirty="0" err="1">
                <a:solidFill>
                  <a:srgbClr val="000000"/>
                </a:solidFill>
                <a:effectLst/>
                <a:latin typeface="+mj-lt"/>
              </a:rPr>
              <a:t>hóa</a:t>
            </a:r>
            <a:r>
              <a:rPr lang="vi-VN" sz="2000" b="1" i="0" dirty="0">
                <a:solidFill>
                  <a:srgbClr val="000000"/>
                </a:solidFill>
                <a:effectLst/>
                <a:latin typeface="+mj-lt"/>
              </a:rPr>
              <a:t> </a:t>
            </a:r>
            <a:r>
              <a:rPr lang="vi-VN" sz="2000" b="1" i="0" dirty="0" err="1">
                <a:solidFill>
                  <a:srgbClr val="000000"/>
                </a:solidFill>
                <a:effectLst/>
                <a:latin typeface="+mj-lt"/>
              </a:rPr>
              <a:t>độ</a:t>
            </a:r>
            <a:r>
              <a:rPr lang="vi-VN" sz="2000" b="1" i="0" dirty="0">
                <a:solidFill>
                  <a:srgbClr val="000000"/>
                </a:solidFill>
                <a:effectLst/>
                <a:latin typeface="+mj-lt"/>
              </a:rPr>
              <a:t> </a:t>
            </a:r>
            <a:r>
              <a:rPr lang="vi-VN" sz="2000" b="1" i="0" dirty="0" err="1">
                <a:solidFill>
                  <a:srgbClr val="000000"/>
                </a:solidFill>
                <a:effectLst/>
                <a:latin typeface="+mj-lt"/>
              </a:rPr>
              <a:t>lỗi</a:t>
            </a:r>
            <a:r>
              <a:rPr lang="vi-VN" sz="2000" b="1" i="0" dirty="0">
                <a:solidFill>
                  <a:srgbClr val="000000"/>
                </a:solidFill>
                <a:effectLst/>
                <a:latin typeface="+mj-lt"/>
              </a:rPr>
              <a:t> </a:t>
            </a:r>
            <a:r>
              <a:rPr lang="vi-VN" sz="2000" b="1" i="0" dirty="0" err="1">
                <a:solidFill>
                  <a:srgbClr val="000000"/>
                </a:solidFill>
                <a:effectLst/>
                <a:latin typeface="+mj-lt"/>
              </a:rPr>
              <a:t>của</a:t>
            </a:r>
            <a:r>
              <a:rPr lang="vi-VN" sz="2000" b="1" i="0" dirty="0">
                <a:solidFill>
                  <a:srgbClr val="000000"/>
                </a:solidFill>
                <a:effectLst/>
                <a:latin typeface="+mj-lt"/>
              </a:rPr>
              <a:t> </a:t>
            </a:r>
            <a:r>
              <a:rPr lang="vi-VN" sz="2000" b="1" i="0" dirty="0" err="1">
                <a:solidFill>
                  <a:srgbClr val="000000"/>
                </a:solidFill>
                <a:effectLst/>
                <a:latin typeface="+mj-lt"/>
              </a:rPr>
              <a:t>các</a:t>
            </a:r>
            <a:r>
              <a:rPr lang="vi-VN" sz="2000" b="1" i="0" dirty="0">
                <a:solidFill>
                  <a:srgbClr val="000000"/>
                </a:solidFill>
                <a:effectLst/>
                <a:latin typeface="+mj-lt"/>
              </a:rPr>
              <a:t> </a:t>
            </a:r>
            <a:r>
              <a:rPr lang="vi-VN" sz="2000" b="1" i="0" dirty="0" err="1">
                <a:solidFill>
                  <a:srgbClr val="000000"/>
                </a:solidFill>
                <a:effectLst/>
                <a:latin typeface="+mj-lt"/>
              </a:rPr>
              <a:t>tập</a:t>
            </a:r>
            <a:r>
              <a:rPr lang="vi-VN" sz="2000" b="1" i="0" dirty="0">
                <a:solidFill>
                  <a:srgbClr val="000000"/>
                </a:solidFill>
                <a:effectLst/>
                <a:latin typeface="+mj-lt"/>
              </a:rPr>
              <a:t> trên </a:t>
            </a:r>
            <a:r>
              <a:rPr lang="vi-VN" sz="2000" b="1" i="0" dirty="0" err="1">
                <a:solidFill>
                  <a:srgbClr val="000000"/>
                </a:solidFill>
                <a:effectLst/>
                <a:latin typeface="+mj-lt"/>
              </a:rPr>
              <a:t>miền</a:t>
            </a:r>
            <a:r>
              <a:rPr lang="vi-VN" sz="2000" b="1" i="0" dirty="0">
                <a:solidFill>
                  <a:srgbClr val="000000"/>
                </a:solidFill>
                <a:effectLst/>
                <a:latin typeface="+mj-lt"/>
              </a:rPr>
              <a:t> </a:t>
            </a:r>
            <a:r>
              <a:rPr lang="vi-VN" sz="2000" b="1" i="0" dirty="0" err="1">
                <a:solidFill>
                  <a:srgbClr val="000000"/>
                </a:solidFill>
                <a:effectLst/>
                <a:latin typeface="+mj-lt"/>
              </a:rPr>
              <a:t>giá</a:t>
            </a:r>
            <a:r>
              <a:rPr lang="vi-VN" sz="2000" b="1" i="0" dirty="0">
                <a:solidFill>
                  <a:srgbClr val="000000"/>
                </a:solidFill>
                <a:effectLst/>
                <a:latin typeface="+mj-lt"/>
              </a:rPr>
              <a:t> </a:t>
            </a:r>
            <a:r>
              <a:rPr lang="vi-VN" sz="2000" b="1" i="0" dirty="0" err="1">
                <a:solidFill>
                  <a:srgbClr val="000000"/>
                </a:solidFill>
                <a:effectLst/>
                <a:latin typeface="+mj-lt"/>
              </a:rPr>
              <a:t>trị</a:t>
            </a:r>
            <a:r>
              <a:rPr lang="vi-VN" sz="2000" b="1" i="0" dirty="0">
                <a:solidFill>
                  <a:srgbClr val="000000"/>
                </a:solidFill>
                <a:effectLst/>
                <a:latin typeface="+mj-lt"/>
              </a:rPr>
              <a:t> </a:t>
            </a:r>
            <a:r>
              <a:rPr lang="vi-VN" sz="2000" b="1" i="0" dirty="0" err="1">
                <a:solidFill>
                  <a:srgbClr val="000000"/>
                </a:solidFill>
                <a:effectLst/>
                <a:latin typeface="+mj-lt"/>
              </a:rPr>
              <a:t>alpha</a:t>
            </a:r>
            <a:r>
              <a:rPr lang="vi-VN" sz="2000" b="1" i="0" dirty="0">
                <a:solidFill>
                  <a:srgbClr val="000000"/>
                </a:solidFill>
                <a:effectLst/>
                <a:latin typeface="+mj-lt"/>
              </a:rPr>
              <a:t> </a:t>
            </a:r>
            <a:r>
              <a:rPr lang="vi-VN" sz="2000" b="1" i="0" dirty="0" err="1">
                <a:solidFill>
                  <a:srgbClr val="000000"/>
                </a:solidFill>
                <a:effectLst/>
                <a:latin typeface="+mj-lt"/>
              </a:rPr>
              <a:t>được</a:t>
            </a:r>
            <a:r>
              <a:rPr lang="vi-VN" sz="2000" b="1" i="0" dirty="0">
                <a:solidFill>
                  <a:srgbClr val="000000"/>
                </a:solidFill>
                <a:effectLst/>
                <a:latin typeface="+mj-lt"/>
              </a:rPr>
              <a:t> phân </a:t>
            </a:r>
            <a:r>
              <a:rPr lang="vi-VN" sz="2000" b="1" i="0" dirty="0" err="1">
                <a:solidFill>
                  <a:srgbClr val="000000"/>
                </a:solidFill>
                <a:effectLst/>
                <a:latin typeface="+mj-lt"/>
              </a:rPr>
              <a:t>nhỏ</a:t>
            </a:r>
            <a:r>
              <a:rPr lang="vi-VN" sz="2000" b="1" i="0" dirty="0">
                <a:solidFill>
                  <a:srgbClr val="000000"/>
                </a:solidFill>
                <a:effectLst/>
                <a:latin typeface="+mj-lt"/>
              </a:rPr>
              <a:t> hơn</a:t>
            </a:r>
          </a:p>
        </p:txBody>
      </p:sp>
      <p:pic>
        <p:nvPicPr>
          <p:cNvPr id="5" name="Hình ảnh 4">
            <a:extLst>
              <a:ext uri="{FF2B5EF4-FFF2-40B4-BE49-F238E27FC236}">
                <a16:creationId xmlns:a16="http://schemas.microsoft.com/office/drawing/2014/main" id="{CCCCB9CE-86A2-4835-9AA8-EF76CAF30F3B}"/>
              </a:ext>
            </a:extLst>
          </p:cNvPr>
          <p:cNvPicPr>
            <a:picLocks noChangeAspect="1"/>
          </p:cNvPicPr>
          <p:nvPr/>
        </p:nvPicPr>
        <p:blipFill>
          <a:blip r:embed="rId3"/>
          <a:stretch>
            <a:fillRect/>
          </a:stretch>
        </p:blipFill>
        <p:spPr>
          <a:xfrm>
            <a:off x="94754" y="1270210"/>
            <a:ext cx="4700530" cy="3386849"/>
          </a:xfrm>
          <a:prstGeom prst="rect">
            <a:avLst/>
          </a:prstGeom>
        </p:spPr>
      </p:pic>
      <p:pic>
        <p:nvPicPr>
          <p:cNvPr id="8" name="Hình ảnh 7">
            <a:extLst>
              <a:ext uri="{FF2B5EF4-FFF2-40B4-BE49-F238E27FC236}">
                <a16:creationId xmlns:a16="http://schemas.microsoft.com/office/drawing/2014/main" id="{28A7122D-E105-45DD-A546-36729CDBFE79}"/>
              </a:ext>
            </a:extLst>
          </p:cNvPr>
          <p:cNvPicPr>
            <a:picLocks noChangeAspect="1"/>
          </p:cNvPicPr>
          <p:nvPr/>
        </p:nvPicPr>
        <p:blipFill>
          <a:blip r:embed="rId4"/>
          <a:stretch>
            <a:fillRect/>
          </a:stretch>
        </p:blipFill>
        <p:spPr>
          <a:xfrm>
            <a:off x="4572000" y="1270209"/>
            <a:ext cx="4572000" cy="3386849"/>
          </a:xfrm>
          <a:prstGeom prst="rect">
            <a:avLst/>
          </a:prstGeom>
        </p:spPr>
      </p:pic>
    </p:spTree>
    <p:extLst>
      <p:ext uri="{BB962C8B-B14F-4D97-AF65-F5344CB8AC3E}">
        <p14:creationId xmlns:p14="http://schemas.microsoft.com/office/powerpoint/2010/main" val="312921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9" name="Google Shape;69;p14"/>
          <p:cNvSpPr txBox="1">
            <a:spLocks noGrp="1"/>
          </p:cNvSpPr>
          <p:nvPr>
            <p:ph type="sldNum" idx="12"/>
          </p:nvPr>
        </p:nvSpPr>
        <p:spPr>
          <a:xfrm>
            <a:off x="303866" y="2231367"/>
            <a:ext cx="1682818"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00"/>
                </a:solidFill>
                <a:latin typeface="Times New Roman" panose="02020603050405020304" pitchFamily="18" charset="0"/>
                <a:cs typeface="Times New Roman" panose="02020603050405020304" pitchFamily="18" charset="0"/>
              </a:rPr>
              <a:t>16</a:t>
            </a:r>
            <a:endParaRPr dirty="0">
              <a:solidFill>
                <a:srgbClr val="FFFF00"/>
              </a:solidFill>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203875" y="1626750"/>
            <a:ext cx="18828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Times New Roman" panose="02020603050405020304" pitchFamily="18" charset="0"/>
                <a:cs typeface="Times New Roman" panose="02020603050405020304" pitchFamily="18" charset="0"/>
              </a:rPr>
              <a:t>Nhóm</a:t>
            </a:r>
            <a:endParaRPr sz="3200" dirty="0">
              <a:latin typeface="Times New Roman" panose="02020603050405020304" pitchFamily="18" charset="0"/>
              <a:cs typeface="Times New Roman" panose="02020603050405020304" pitchFamily="18" charset="0"/>
            </a:endParaRPr>
          </a:p>
        </p:txBody>
      </p:sp>
      <p:graphicFrame>
        <p:nvGraphicFramePr>
          <p:cNvPr id="8" name="Bảng 8">
            <a:extLst>
              <a:ext uri="{FF2B5EF4-FFF2-40B4-BE49-F238E27FC236}">
                <a16:creationId xmlns:a16="http://schemas.microsoft.com/office/drawing/2014/main" id="{B76059CD-C4E1-48DB-8643-47D0FE48E3A2}"/>
              </a:ext>
            </a:extLst>
          </p:cNvPr>
          <p:cNvGraphicFramePr>
            <a:graphicFrameLocks noGrp="1"/>
          </p:cNvGraphicFramePr>
          <p:nvPr>
            <p:extLst>
              <p:ext uri="{D42A27DB-BD31-4B8C-83A1-F6EECF244321}">
                <p14:modId xmlns:p14="http://schemas.microsoft.com/office/powerpoint/2010/main" val="3758564685"/>
              </p:ext>
            </p:extLst>
          </p:nvPr>
        </p:nvGraphicFramePr>
        <p:xfrm>
          <a:off x="2491563" y="333744"/>
          <a:ext cx="6096000" cy="1320800"/>
        </p:xfrm>
        <a:graphic>
          <a:graphicData uri="http://schemas.openxmlformats.org/drawingml/2006/table">
            <a:tbl>
              <a:tblPr firstRow="1" bandRow="1">
                <a:tableStyleId>{E58EEFB8-15E5-44A9-849B-1A3A7A75EEDB}</a:tableStyleId>
              </a:tblPr>
              <a:tblGrid>
                <a:gridCol w="3048000">
                  <a:extLst>
                    <a:ext uri="{9D8B030D-6E8A-4147-A177-3AD203B41FA5}">
                      <a16:colId xmlns:a16="http://schemas.microsoft.com/office/drawing/2014/main" val="3004077035"/>
                    </a:ext>
                  </a:extLst>
                </a:gridCol>
                <a:gridCol w="3048000">
                  <a:extLst>
                    <a:ext uri="{9D8B030D-6E8A-4147-A177-3AD203B41FA5}">
                      <a16:colId xmlns:a16="http://schemas.microsoft.com/office/drawing/2014/main" val="1314841586"/>
                    </a:ext>
                  </a:extLst>
                </a:gridCol>
              </a:tblGrid>
              <a:tr h="623512">
                <a:tc gridSpan="2">
                  <a:txBody>
                    <a:bodyPr/>
                    <a:lstStyle/>
                    <a:p>
                      <a:pPr algn="ctr"/>
                      <a:r>
                        <a:rPr lang="en-US" sz="2000" b="1" dirty="0" err="1">
                          <a:latin typeface="Times New Roman" panose="02020603050405020304" pitchFamily="18" charset="0"/>
                          <a:cs typeface="Times New Roman" panose="02020603050405020304" pitchFamily="18" charset="0"/>
                        </a:rPr>
                        <a:t>Giáo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hướng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dẫn</a:t>
                      </a:r>
                      <a:endParaRPr lang="en-US" sz="2000"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3386891"/>
                  </a:ext>
                </a:extLst>
              </a:tr>
              <a:tr h="697288">
                <a:tc>
                  <a:txBody>
                    <a:bodyPr/>
                    <a:lstStyle/>
                    <a:p>
                      <a:pPr algn="ctr"/>
                      <a:r>
                        <a:rPr lang="en-US" sz="2000" b="1">
                          <a:latin typeface="Times New Roman" panose="02020603050405020304" pitchFamily="18" charset="0"/>
                          <a:cs typeface="Times New Roman" panose="02020603050405020304" pitchFamily="18" charset="0"/>
                        </a:rPr>
                        <a:t>Thầy</a:t>
                      </a:r>
                      <a:r>
                        <a:rPr lang="en-US" sz="2000" b="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Trần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Trung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Kiên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err="1">
                          <a:latin typeface="Times New Roman" panose="02020603050405020304" pitchFamily="18" charset="0"/>
                          <a:cs typeface="Times New Roman" panose="02020603050405020304" pitchFamily="18" charset="0"/>
                        </a:rPr>
                        <a:t>Cô</a:t>
                      </a:r>
                      <a:r>
                        <a:rPr lang="en-US" sz="2000" b="0" dirty="0">
                          <a:latin typeface="Times New Roman" panose="02020603050405020304" pitchFamily="18" charset="0"/>
                          <a:cs typeface="Times New Roman" panose="02020603050405020304" pitchFamily="18" charset="0"/>
                        </a:rPr>
                        <a:t>: Phan </a:t>
                      </a:r>
                      <a:r>
                        <a:rPr lang="en-US" sz="2000" b="0" dirty="0" err="1">
                          <a:latin typeface="Times New Roman" panose="02020603050405020304" pitchFamily="18" charset="0"/>
                          <a:cs typeface="Times New Roman" panose="02020603050405020304" pitchFamily="18" charset="0"/>
                        </a:rPr>
                        <a:t>Thị</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Phương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Uyên</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797025"/>
                  </a:ext>
                </a:extLst>
              </a:tr>
            </a:tbl>
          </a:graphicData>
        </a:graphic>
      </p:graphicFrame>
      <p:graphicFrame>
        <p:nvGraphicFramePr>
          <p:cNvPr id="9" name="Bảng 9">
            <a:extLst>
              <a:ext uri="{FF2B5EF4-FFF2-40B4-BE49-F238E27FC236}">
                <a16:creationId xmlns:a16="http://schemas.microsoft.com/office/drawing/2014/main" id="{CBA5192B-12A0-4065-8A25-B313E6300CFC}"/>
              </a:ext>
            </a:extLst>
          </p:cNvPr>
          <p:cNvGraphicFramePr>
            <a:graphicFrameLocks noGrp="1"/>
          </p:cNvGraphicFramePr>
          <p:nvPr>
            <p:extLst>
              <p:ext uri="{D42A27DB-BD31-4B8C-83A1-F6EECF244321}">
                <p14:modId xmlns:p14="http://schemas.microsoft.com/office/powerpoint/2010/main" val="2897575946"/>
              </p:ext>
            </p:extLst>
          </p:nvPr>
        </p:nvGraphicFramePr>
        <p:xfrm>
          <a:off x="2491563" y="2484150"/>
          <a:ext cx="6096000" cy="1584960"/>
        </p:xfrm>
        <a:graphic>
          <a:graphicData uri="http://schemas.openxmlformats.org/drawingml/2006/table">
            <a:tbl>
              <a:tblPr firstRow="1" bandRow="1">
                <a:tableStyleId>{E58EEFB8-15E5-44A9-849B-1A3A7A75EEDB}</a:tableStyleId>
              </a:tblPr>
              <a:tblGrid>
                <a:gridCol w="3048000">
                  <a:extLst>
                    <a:ext uri="{9D8B030D-6E8A-4147-A177-3AD203B41FA5}">
                      <a16:colId xmlns:a16="http://schemas.microsoft.com/office/drawing/2014/main" val="4206044055"/>
                    </a:ext>
                  </a:extLst>
                </a:gridCol>
                <a:gridCol w="3048000">
                  <a:extLst>
                    <a:ext uri="{9D8B030D-6E8A-4147-A177-3AD203B41FA5}">
                      <a16:colId xmlns:a16="http://schemas.microsoft.com/office/drawing/2014/main" val="3342362938"/>
                    </a:ext>
                  </a:extLst>
                </a:gridCol>
              </a:tblGrid>
              <a:tr h="370840">
                <a:tc gridSpan="2">
                  <a:txBody>
                    <a:bodyPr/>
                    <a:lstStyle/>
                    <a:p>
                      <a:pPr algn="ctr"/>
                      <a:r>
                        <a:rPr lang="en-US" sz="2000" b="1" dirty="0">
                          <a:latin typeface="Times New Roman" panose="02020603050405020304" pitchFamily="18" charset="0"/>
                          <a:cs typeface="Times New Roman" panose="02020603050405020304" pitchFamily="18" charset="0"/>
                        </a:rPr>
                        <a:t>DANH SÁCH THÀNH VIÊN</a:t>
                      </a:r>
                    </a:p>
                  </a:txBody>
                  <a:tcPr/>
                </a:tc>
                <a:tc hMerge="1">
                  <a:txBody>
                    <a:bodyPr/>
                    <a:lstStyle/>
                    <a:p>
                      <a:endParaRPr lang="en-US" dirty="0"/>
                    </a:p>
                  </a:txBody>
                  <a:tcPr/>
                </a:tc>
                <a:extLst>
                  <a:ext uri="{0D108BD9-81ED-4DB2-BD59-A6C34878D82A}">
                    <a16:rowId xmlns:a16="http://schemas.microsoft.com/office/drawing/2014/main" val="844795681"/>
                  </a:ext>
                </a:extLst>
              </a:tr>
              <a:tr h="370840">
                <a:tc>
                  <a:txBody>
                    <a:bodyPr/>
                    <a:lstStyle/>
                    <a:p>
                      <a:pPr algn="ctr"/>
                      <a:r>
                        <a:rPr lang="en-US" sz="2000" b="1" dirty="0" err="1">
                          <a:latin typeface="Times New Roman" panose="02020603050405020304" pitchFamily="18" charset="0"/>
                          <a:cs typeface="Times New Roman" panose="02020603050405020304" pitchFamily="18" charset="0"/>
                        </a:rPr>
                        <a:t>Họ</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tên</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MSSV</a:t>
                      </a:r>
                    </a:p>
                  </a:txBody>
                  <a:tcPr/>
                </a:tc>
                <a:extLst>
                  <a:ext uri="{0D108BD9-81ED-4DB2-BD59-A6C34878D82A}">
                    <a16:rowId xmlns:a16="http://schemas.microsoft.com/office/drawing/2014/main" val="158688042"/>
                  </a:ext>
                </a:extLst>
              </a:tr>
              <a:tr h="370840">
                <a:tc>
                  <a:txBody>
                    <a:bodyPr/>
                    <a:lstStyle/>
                    <a:p>
                      <a:pPr algn="ctr"/>
                      <a:r>
                        <a:rPr lang="en-US" sz="2000" dirty="0">
                          <a:latin typeface="Times New Roman" panose="02020603050405020304" pitchFamily="18" charset="0"/>
                          <a:cs typeface="Times New Roman" panose="02020603050405020304" pitchFamily="18" charset="0"/>
                        </a:rPr>
                        <a:t>Lê Thanh </a:t>
                      </a:r>
                      <a:r>
                        <a:rPr lang="en-US" sz="2000" dirty="0" err="1">
                          <a:latin typeface="Times New Roman" panose="02020603050405020304" pitchFamily="18" charset="0"/>
                          <a:cs typeface="Times New Roman" panose="02020603050405020304" pitchFamily="18" charset="0"/>
                        </a:rPr>
                        <a:t>Sơn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18127199</a:t>
                      </a:r>
                    </a:p>
                  </a:txBody>
                  <a:tcPr/>
                </a:tc>
                <a:extLst>
                  <a:ext uri="{0D108BD9-81ED-4DB2-BD59-A6C34878D82A}">
                    <a16:rowId xmlns:a16="http://schemas.microsoft.com/office/drawing/2014/main" val="2721892769"/>
                  </a:ext>
                </a:extLst>
              </a:tr>
              <a:tr h="370840">
                <a:tc>
                  <a:txBody>
                    <a:bodyPr/>
                    <a:lstStyle/>
                    <a:p>
                      <a:pPr algn="ctr"/>
                      <a:r>
                        <a:rPr lang="en-US" sz="2000" dirty="0">
                          <a:latin typeface="Times New Roman" panose="02020603050405020304" pitchFamily="18" charset="0"/>
                          <a:cs typeface="Times New Roman" panose="02020603050405020304" pitchFamily="18" charset="0"/>
                        </a:rPr>
                        <a:t>Lê </a:t>
                      </a:r>
                      <a:r>
                        <a:rPr lang="en-US" sz="2000" dirty="0" err="1">
                          <a:latin typeface="Times New Roman" panose="02020603050405020304" pitchFamily="18" charset="0"/>
                          <a:cs typeface="Times New Roman" panose="02020603050405020304" pitchFamily="18" charset="0"/>
                        </a:rPr>
                        <a:t>Hồng</a:t>
                      </a:r>
                      <a:r>
                        <a:rPr lang="en-US" sz="2000" dirty="0">
                          <a:latin typeface="Times New Roman" panose="02020603050405020304" pitchFamily="18" charset="0"/>
                          <a:cs typeface="Times New Roman" panose="02020603050405020304" pitchFamily="18" charset="0"/>
                        </a:rPr>
                        <a:t> Quang</a:t>
                      </a:r>
                    </a:p>
                  </a:txBody>
                  <a:tcPr/>
                </a:tc>
                <a:tc>
                  <a:txBody>
                    <a:bodyPr/>
                    <a:lstStyle/>
                    <a:p>
                      <a:pPr algn="ctr"/>
                      <a:r>
                        <a:rPr lang="en-US" sz="2000" dirty="0">
                          <a:latin typeface="Times New Roman" panose="02020603050405020304" pitchFamily="18" charset="0"/>
                          <a:cs typeface="Times New Roman" panose="02020603050405020304" pitchFamily="18" charset="0"/>
                        </a:rPr>
                        <a:t>18127190</a:t>
                      </a:r>
                    </a:p>
                  </a:txBody>
                  <a:tcPr/>
                </a:tc>
                <a:extLst>
                  <a:ext uri="{0D108BD9-81ED-4DB2-BD59-A6C34878D82A}">
                    <a16:rowId xmlns:a16="http://schemas.microsoft.com/office/drawing/2014/main" val="16106398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Hộp Văn bản 8">
            <a:extLst>
              <a:ext uri="{FF2B5EF4-FFF2-40B4-BE49-F238E27FC236}">
                <a16:creationId xmlns:a16="http://schemas.microsoft.com/office/drawing/2014/main" id="{9BFF9D39-ED9F-441A-8DB8-0C2E7C98CAF3}"/>
              </a:ext>
            </a:extLst>
          </p:cNvPr>
          <p:cNvSpPr txBox="1"/>
          <p:nvPr/>
        </p:nvSpPr>
        <p:spPr>
          <a:xfrm>
            <a:off x="385825" y="1270211"/>
            <a:ext cx="8668119" cy="3139321"/>
          </a:xfrm>
          <a:prstGeom prst="rect">
            <a:avLst/>
          </a:prstGeom>
          <a:noFill/>
        </p:spPr>
        <p:txBody>
          <a:bodyPr wrap="square">
            <a:spAutoFit/>
          </a:bodyPr>
          <a:lstStyle/>
          <a:p>
            <a:pPr algn="l"/>
            <a:r>
              <a:rPr lang="en-US" sz="2000" b="1" i="0" dirty="0" err="1">
                <a:solidFill>
                  <a:srgbClr val="000000"/>
                </a:solidFill>
                <a:effectLst/>
                <a:latin typeface="Times New Roman" panose="02020603050405020304" pitchFamily="18" charset="0"/>
                <a:cs typeface="Times New Roman" panose="02020603050405020304" pitchFamily="18" charset="0"/>
              </a:rPr>
              <a:t>Nhận</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1" i="0" dirty="0" err="1">
                <a:solidFill>
                  <a:srgbClr val="000000"/>
                </a:solidFill>
                <a:effectLst/>
                <a:latin typeface="Times New Roman" panose="02020603050405020304" pitchFamily="18" charset="0"/>
                <a:cs typeface="Times New Roman" panose="02020603050405020304" pitchFamily="18" charset="0"/>
              </a:rPr>
              <a:t>xét</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Mô </a:t>
            </a:r>
            <a:r>
              <a:rPr lang="vi-VN" sz="2000" b="0" i="0" dirty="0" err="1">
                <a:solidFill>
                  <a:srgbClr val="000000"/>
                </a:solidFill>
                <a:effectLst/>
                <a:latin typeface="Times New Roman" panose="02020603050405020304" pitchFamily="18" charset="0"/>
                <a:cs typeface="Times New Roman" panose="02020603050405020304" pitchFamily="18" charset="0"/>
              </a:rPr>
              <a:t>hình</a:t>
            </a:r>
            <a:r>
              <a:rPr lang="vi-VN" sz="2000" b="0" i="0" dirty="0">
                <a:solidFill>
                  <a:srgbClr val="000000"/>
                </a:solidFill>
                <a:effectLst/>
                <a:latin typeface="Times New Roman" panose="02020603050405020304" pitchFamily="18" charset="0"/>
                <a:cs typeface="Times New Roman" panose="02020603050405020304" pitchFamily="18" charset="0"/>
              </a:rPr>
              <a:t> MLP-</a:t>
            </a:r>
            <a:r>
              <a:rPr lang="vi-VN" sz="2000" b="0" i="0" dirty="0" err="1">
                <a:solidFill>
                  <a:srgbClr val="000000"/>
                </a:solidFill>
                <a:effectLst/>
                <a:latin typeface="Times New Roman" panose="02020603050405020304" pitchFamily="18" charset="0"/>
                <a:cs typeface="Times New Roman" panose="02020603050405020304" pitchFamily="18" charset="0"/>
              </a:rPr>
              <a:t>Classifier</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fit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khá</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tốt</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dữ</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liệu</a:t>
            </a:r>
            <a:br>
              <a:rPr lang="vi-VN" sz="2000" b="0" i="0" dirty="0">
                <a:solidFill>
                  <a:srgbClr val="000000"/>
                </a:solidFill>
                <a:effectLst/>
                <a:latin typeface="Times New Roman" panose="02020603050405020304" pitchFamily="18" charset="0"/>
                <a:cs typeface="Times New Roman" panose="02020603050405020304" pitchFamily="18" charset="0"/>
              </a:rPr>
            </a:br>
            <a:endParaRPr lang="vi-V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cả</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train+val</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và</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test</a:t>
            </a:r>
            <a:r>
              <a:rPr lang="vi-VN" sz="2000" b="0" i="0" dirty="0">
                <a:solidFill>
                  <a:srgbClr val="000000"/>
                </a:solidFill>
                <a:effectLst/>
                <a:latin typeface="Times New Roman" panose="02020603050405020304" pitchFamily="18" charset="0"/>
                <a:cs typeface="Times New Roman" panose="02020603050405020304" pitchFamily="18" charset="0"/>
              </a:rPr>
              <a:t> tương </a:t>
            </a:r>
            <a:r>
              <a:rPr lang="vi-VN" sz="2000" b="0" i="0" dirty="0" err="1">
                <a:solidFill>
                  <a:srgbClr val="000000"/>
                </a:solidFill>
                <a:effectLst/>
                <a:latin typeface="Times New Roman" panose="02020603050405020304" pitchFamily="18" charset="0"/>
                <a:cs typeface="Times New Roman" panose="02020603050405020304" pitchFamily="18" charset="0"/>
              </a:rPr>
              <a:t>đối</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thấp</a:t>
            </a:r>
            <a:br>
              <a:rPr lang="vi-VN" sz="2000" b="0" i="0" dirty="0">
                <a:solidFill>
                  <a:srgbClr val="000000"/>
                </a:solidFill>
                <a:effectLst/>
                <a:latin typeface="Times New Roman" panose="02020603050405020304" pitchFamily="18" charset="0"/>
                <a:cs typeface="Times New Roman" panose="02020603050405020304" pitchFamily="18" charset="0"/>
              </a:rPr>
            </a:br>
            <a:endParaRPr lang="vi-V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000" b="0" i="0" dirty="0" err="1">
                <a:solidFill>
                  <a:srgbClr val="000000"/>
                </a:solidFill>
                <a:effectLst/>
                <a:latin typeface="Times New Roman" panose="02020603050405020304" pitchFamily="18" charset="0"/>
                <a:cs typeface="Times New Roman" panose="02020603050405020304" pitchFamily="18" charset="0"/>
              </a:rPr>
              <a:t>Dựa</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vào</a:t>
            </a:r>
            <a:r>
              <a:rPr lang="vi-VN" sz="2000" b="0" i="0" dirty="0">
                <a:solidFill>
                  <a:srgbClr val="000000"/>
                </a:solidFill>
                <a:effectLst/>
                <a:latin typeface="Times New Roman" panose="02020603050405020304" pitchFamily="18" charset="0"/>
                <a:cs typeface="Times New Roman" panose="02020603050405020304" pitchFamily="18" charset="0"/>
              </a:rPr>
              <a:t> hai </a:t>
            </a:r>
            <a:r>
              <a:rPr lang="vi-VN" sz="2000" b="0" i="0" dirty="0" err="1">
                <a:solidFill>
                  <a:srgbClr val="000000"/>
                </a:solidFill>
                <a:effectLst/>
                <a:latin typeface="Times New Roman" panose="02020603050405020304" pitchFamily="18" charset="0"/>
                <a:cs typeface="Times New Roman" panose="02020603050405020304" pitchFamily="18" charset="0"/>
              </a:rPr>
              <a:t>biểu</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đồ</a:t>
            </a:r>
            <a:r>
              <a:rPr lang="vi-VN" sz="2000" b="0" i="0" dirty="0">
                <a:solidFill>
                  <a:srgbClr val="000000"/>
                </a:solidFill>
                <a:effectLst/>
                <a:latin typeface="Times New Roman" panose="02020603050405020304" pitchFamily="18" charset="0"/>
                <a:cs typeface="Times New Roman" panose="02020603050405020304" pitchFamily="18" charset="0"/>
              </a:rPr>
              <a:t> trên , ta </a:t>
            </a:r>
            <a:r>
              <a:rPr lang="vi-VN" sz="2000" b="0" i="0" dirty="0" err="1">
                <a:solidFill>
                  <a:srgbClr val="000000"/>
                </a:solidFill>
                <a:effectLst/>
                <a:latin typeface="Times New Roman" panose="02020603050405020304" pitchFamily="18" charset="0"/>
                <a:cs typeface="Times New Roman" panose="02020603050405020304" pitchFamily="18" charset="0"/>
              </a:rPr>
              <a:t>thấy</a:t>
            </a:r>
            <a:r>
              <a:rPr lang="vi-VN" sz="2000" b="0" i="0" dirty="0">
                <a:solidFill>
                  <a:srgbClr val="000000"/>
                </a:solidFill>
                <a:effectLst/>
                <a:latin typeface="Times New Roman" panose="02020603050405020304" pitchFamily="18" charset="0"/>
                <a:cs typeface="Times New Roman" panose="02020603050405020304" pitchFamily="18" charset="0"/>
              </a:rPr>
              <a:t> siêu tham </a:t>
            </a:r>
            <a:r>
              <a:rPr lang="vi-VN" sz="2000" b="0" i="0" dirty="0" err="1">
                <a:solidFill>
                  <a:srgbClr val="000000"/>
                </a:solidFill>
                <a:effectLst/>
                <a:latin typeface="Times New Roman" panose="02020603050405020304" pitchFamily="18" charset="0"/>
                <a:cs typeface="Times New Roman" panose="02020603050405020304" pitchFamily="18" charset="0"/>
              </a:rPr>
              <a:t>số</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alpha</a:t>
            </a:r>
            <a:r>
              <a:rPr lang="vi-VN" sz="2000" b="0" i="0" dirty="0">
                <a:solidFill>
                  <a:srgbClr val="000000"/>
                </a:solidFill>
                <a:effectLst/>
                <a:latin typeface="Times New Roman" panose="02020603050405020304" pitchFamily="18" charset="0"/>
                <a:cs typeface="Times New Roman" panose="02020603050405020304" pitchFamily="18" charset="0"/>
              </a:rPr>
              <a:t> không </a:t>
            </a:r>
            <a:r>
              <a:rPr lang="vi-VN" sz="2000" b="0" i="0" dirty="0" err="1">
                <a:solidFill>
                  <a:srgbClr val="000000"/>
                </a:solidFill>
                <a:effectLst/>
                <a:latin typeface="Times New Roman" panose="02020603050405020304" pitchFamily="18" charset="0"/>
                <a:cs typeface="Times New Roman" panose="02020603050405020304" pitchFamily="18" charset="0"/>
              </a:rPr>
              <a:t>tỉ</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lệ</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thuận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với</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cả</a:t>
            </a:r>
            <a:r>
              <a:rPr lang="vi-VN" sz="2000" b="0" i="0" dirty="0">
                <a:solidFill>
                  <a:srgbClr val="000000"/>
                </a:solidFill>
                <a:effectLst/>
                <a:latin typeface="Times New Roman" panose="02020603050405020304" pitchFamily="18" charset="0"/>
                <a:cs typeface="Times New Roman" panose="02020603050405020304" pitchFamily="18" charset="0"/>
              </a:rPr>
              <a:t> hai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Khi </a:t>
            </a:r>
            <a:r>
              <a:rPr lang="vi-VN" sz="2000" b="0" i="0" dirty="0" err="1">
                <a:solidFill>
                  <a:srgbClr val="000000"/>
                </a:solidFill>
                <a:effectLst/>
                <a:latin typeface="Times New Roman" panose="02020603050405020304" pitchFamily="18" charset="0"/>
                <a:cs typeface="Times New Roman" panose="02020603050405020304" pitchFamily="18" charset="0"/>
              </a:rPr>
              <a:t>alpha</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càng</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giảm</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thì</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cả</a:t>
            </a:r>
            <a:r>
              <a:rPr lang="vi-VN" sz="2000" b="0" i="0" dirty="0">
                <a:solidFill>
                  <a:srgbClr val="000000"/>
                </a:solidFill>
                <a:effectLst/>
                <a:latin typeface="Times New Roman" panose="02020603050405020304" pitchFamily="18" charset="0"/>
                <a:cs typeface="Times New Roman" panose="02020603050405020304" pitchFamily="18" charset="0"/>
              </a:rPr>
              <a:t> hai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cũng</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sẽ</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giảm</a:t>
            </a:r>
            <a:r>
              <a:rPr lang="vi-VN" sz="2000" b="0" i="0" dirty="0">
                <a:solidFill>
                  <a:srgbClr val="000000"/>
                </a:solidFill>
                <a:effectLst/>
                <a:latin typeface="Times New Roman" panose="02020603050405020304" pitchFamily="18" charset="0"/>
                <a:cs typeface="Times New Roman" panose="02020603050405020304" pitchFamily="18" charset="0"/>
              </a:rPr>
              <a:t> nhưng </a:t>
            </a:r>
            <a:r>
              <a:rPr lang="vi-VN" sz="2000" b="0" i="0" dirty="0" err="1">
                <a:solidFill>
                  <a:srgbClr val="000000"/>
                </a:solidFill>
                <a:effectLst/>
                <a:latin typeface="Times New Roman" panose="02020603050405020304" pitchFamily="18" charset="0"/>
                <a:cs typeface="Times New Roman" panose="02020603050405020304" pitchFamily="18" charset="0"/>
              </a:rPr>
              <a:t>tại</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một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số</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điểm</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miền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giá</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trị</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alpha</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đã</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xét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hai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train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và</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valid</a:t>
            </a:r>
            <a:r>
              <a:rPr lang="vi-VN" sz="2000" b="0" i="0" dirty="0">
                <a:solidFill>
                  <a:srgbClr val="000000"/>
                </a:solidFill>
                <a:effectLst/>
                <a:latin typeface="Times New Roman" panose="02020603050405020304" pitchFamily="18" charset="0"/>
                <a:cs typeface="Times New Roman" panose="02020603050405020304" pitchFamily="18" charset="0"/>
              </a:rPr>
              <a:t> khi đang </a:t>
            </a:r>
            <a:r>
              <a:rPr lang="vi-VN" sz="2000" b="0" i="0" dirty="0" err="1">
                <a:solidFill>
                  <a:srgbClr val="000000"/>
                </a:solidFill>
                <a:effectLst/>
                <a:latin typeface="Times New Roman" panose="02020603050405020304" pitchFamily="18" charset="0"/>
                <a:cs typeface="Times New Roman" panose="02020603050405020304" pitchFamily="18" charset="0"/>
              </a:rPr>
              <a:t>giảm</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sẽ</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ngột</a:t>
            </a:r>
            <a:r>
              <a:rPr lang="vi-VN" sz="2000" b="0" i="0" dirty="0">
                <a:solidFill>
                  <a:srgbClr val="000000"/>
                </a:solidFill>
                <a:effectLst/>
                <a:latin typeface="Times New Roman" panose="02020603050405020304" pitchFamily="18" charset="0"/>
                <a:cs typeface="Times New Roman" panose="02020603050405020304" pitchFamily="18" charset="0"/>
              </a:rPr>
              <a:t> tăng lên sau </a:t>
            </a:r>
            <a:r>
              <a:rPr lang="vi-VN" sz="2000" b="0" i="0" dirty="0" err="1">
                <a:solidFill>
                  <a:srgbClr val="000000"/>
                </a:solidFill>
                <a:effectLst/>
                <a:latin typeface="Times New Roman" panose="02020603050405020304" pitchFamily="18" charset="0"/>
                <a:cs typeface="Times New Roman" panose="02020603050405020304" pitchFamily="18" charset="0"/>
              </a:rPr>
              <a:t>đấy</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giảm</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tiếp</a:t>
            </a:r>
            <a:r>
              <a:rPr lang="vi-VN" sz="2000" b="0" i="0" dirty="0">
                <a:solidFill>
                  <a:srgbClr val="000000"/>
                </a:solidFill>
                <a:effectLst/>
                <a:latin typeface="Times New Roman" panose="02020603050405020304" pitchFamily="18" charset="0"/>
                <a:cs typeface="Times New Roman" panose="02020603050405020304" pitchFamily="18" charset="0"/>
              </a:rPr>
              <a:t>.</a:t>
            </a:r>
          </a:p>
          <a:p>
            <a:pPr algn="l"/>
            <a:endParaRPr lang="en-US" sz="1600" dirty="0">
              <a:latin typeface="Times New Roman" panose="02020603050405020304" pitchFamily="18" charset="0"/>
              <a:cs typeface="Times New Roman" panose="02020603050405020304" pitchFamily="18" charset="0"/>
            </a:endParaRPr>
          </a:p>
        </p:txBody>
      </p:sp>
      <p:sp>
        <p:nvSpPr>
          <p:cNvPr id="10" name="Chỗ dành sẵn cho Văn bản 3">
            <a:extLst>
              <a:ext uri="{FF2B5EF4-FFF2-40B4-BE49-F238E27FC236}">
                <a16:creationId xmlns:a16="http://schemas.microsoft.com/office/drawing/2014/main" id="{40BBDBB1-F597-495E-8656-CA46B1CA0F3A}"/>
              </a:ext>
            </a:extLst>
          </p:cNvPr>
          <p:cNvSpPr>
            <a:spLocks noGrp="1"/>
          </p:cNvSpPr>
          <p:nvPr>
            <p:ph type="body" idx="1"/>
          </p:nvPr>
        </p:nvSpPr>
        <p:spPr>
          <a:xfrm>
            <a:off x="94754" y="143141"/>
            <a:ext cx="8668119" cy="779604"/>
          </a:xfrm>
        </p:spPr>
        <p:txBody>
          <a:bodyPr/>
          <a:lstStyle/>
          <a:p>
            <a:pPr algn="l"/>
            <a:r>
              <a:rPr lang="vi-VN" sz="2000" b="1" i="0" dirty="0" err="1">
                <a:solidFill>
                  <a:srgbClr val="000000"/>
                </a:solidFill>
                <a:effectLst/>
                <a:latin typeface="+mj-lt"/>
              </a:rPr>
              <a:t>Trực</a:t>
            </a:r>
            <a:r>
              <a:rPr lang="vi-VN" sz="2000" b="1" i="0" dirty="0">
                <a:solidFill>
                  <a:srgbClr val="000000"/>
                </a:solidFill>
                <a:effectLst/>
                <a:latin typeface="+mj-lt"/>
              </a:rPr>
              <a:t> quan </a:t>
            </a:r>
            <a:r>
              <a:rPr lang="vi-VN" sz="2000" b="1" i="0" dirty="0" err="1">
                <a:solidFill>
                  <a:srgbClr val="000000"/>
                </a:solidFill>
                <a:effectLst/>
                <a:latin typeface="+mj-lt"/>
              </a:rPr>
              <a:t>hóa</a:t>
            </a:r>
            <a:r>
              <a:rPr lang="vi-VN" sz="2000" b="1" i="0" dirty="0">
                <a:solidFill>
                  <a:srgbClr val="000000"/>
                </a:solidFill>
                <a:effectLst/>
                <a:latin typeface="+mj-lt"/>
              </a:rPr>
              <a:t> </a:t>
            </a:r>
            <a:r>
              <a:rPr lang="vi-VN" sz="2000" b="1" i="0" dirty="0" err="1">
                <a:solidFill>
                  <a:srgbClr val="000000"/>
                </a:solidFill>
                <a:effectLst/>
                <a:latin typeface="+mj-lt"/>
              </a:rPr>
              <a:t>độ</a:t>
            </a:r>
            <a:r>
              <a:rPr lang="vi-VN" sz="2000" b="1" i="0" dirty="0">
                <a:solidFill>
                  <a:srgbClr val="000000"/>
                </a:solidFill>
                <a:effectLst/>
                <a:latin typeface="+mj-lt"/>
              </a:rPr>
              <a:t> </a:t>
            </a:r>
            <a:r>
              <a:rPr lang="vi-VN" sz="2000" b="1" i="0" dirty="0" err="1">
                <a:solidFill>
                  <a:srgbClr val="000000"/>
                </a:solidFill>
                <a:effectLst/>
                <a:latin typeface="+mj-lt"/>
              </a:rPr>
              <a:t>lỗi</a:t>
            </a:r>
            <a:r>
              <a:rPr lang="vi-VN" sz="2000" b="1" i="0" dirty="0">
                <a:solidFill>
                  <a:srgbClr val="000000"/>
                </a:solidFill>
                <a:effectLst/>
                <a:latin typeface="+mj-lt"/>
              </a:rPr>
              <a:t> </a:t>
            </a:r>
            <a:r>
              <a:rPr lang="vi-VN" sz="2000" b="1" i="0" dirty="0" err="1">
                <a:solidFill>
                  <a:srgbClr val="000000"/>
                </a:solidFill>
                <a:effectLst/>
                <a:latin typeface="+mj-lt"/>
              </a:rPr>
              <a:t>của</a:t>
            </a:r>
            <a:r>
              <a:rPr lang="vi-VN" sz="2000" b="1" i="0" dirty="0">
                <a:solidFill>
                  <a:srgbClr val="000000"/>
                </a:solidFill>
                <a:effectLst/>
                <a:latin typeface="+mj-lt"/>
              </a:rPr>
              <a:t> </a:t>
            </a:r>
            <a:r>
              <a:rPr lang="vi-VN" sz="2000" b="1" i="0" dirty="0" err="1">
                <a:solidFill>
                  <a:srgbClr val="000000"/>
                </a:solidFill>
                <a:effectLst/>
                <a:latin typeface="+mj-lt"/>
              </a:rPr>
              <a:t>các</a:t>
            </a:r>
            <a:r>
              <a:rPr lang="vi-VN" sz="2000" b="1" i="0" dirty="0">
                <a:solidFill>
                  <a:srgbClr val="000000"/>
                </a:solidFill>
                <a:effectLst/>
                <a:latin typeface="+mj-lt"/>
              </a:rPr>
              <a:t> </a:t>
            </a:r>
            <a:r>
              <a:rPr lang="vi-VN" sz="2000" b="1" i="0" dirty="0" err="1">
                <a:solidFill>
                  <a:srgbClr val="000000"/>
                </a:solidFill>
                <a:effectLst/>
                <a:latin typeface="+mj-lt"/>
              </a:rPr>
              <a:t>tập</a:t>
            </a:r>
            <a:r>
              <a:rPr lang="vi-VN" sz="2000" b="1" i="0" dirty="0">
                <a:solidFill>
                  <a:srgbClr val="000000"/>
                </a:solidFill>
                <a:effectLst/>
                <a:latin typeface="+mj-lt"/>
              </a:rPr>
              <a:t> trên </a:t>
            </a:r>
            <a:r>
              <a:rPr lang="vi-VN" sz="2000" b="1" i="0" dirty="0" err="1">
                <a:solidFill>
                  <a:srgbClr val="000000"/>
                </a:solidFill>
                <a:effectLst/>
                <a:latin typeface="+mj-lt"/>
              </a:rPr>
              <a:t>miền</a:t>
            </a:r>
            <a:r>
              <a:rPr lang="vi-VN" sz="2000" b="1" i="0" dirty="0">
                <a:solidFill>
                  <a:srgbClr val="000000"/>
                </a:solidFill>
                <a:effectLst/>
                <a:latin typeface="+mj-lt"/>
              </a:rPr>
              <a:t> </a:t>
            </a:r>
            <a:r>
              <a:rPr lang="vi-VN" sz="2000" b="1" i="0" dirty="0" err="1">
                <a:solidFill>
                  <a:srgbClr val="000000"/>
                </a:solidFill>
                <a:effectLst/>
                <a:latin typeface="+mj-lt"/>
              </a:rPr>
              <a:t>giá</a:t>
            </a:r>
            <a:r>
              <a:rPr lang="vi-VN" sz="2000" b="1" i="0" dirty="0">
                <a:solidFill>
                  <a:srgbClr val="000000"/>
                </a:solidFill>
                <a:effectLst/>
                <a:latin typeface="+mj-lt"/>
              </a:rPr>
              <a:t> </a:t>
            </a:r>
            <a:r>
              <a:rPr lang="vi-VN" sz="2000" b="1" i="0" dirty="0" err="1">
                <a:solidFill>
                  <a:srgbClr val="000000"/>
                </a:solidFill>
                <a:effectLst/>
                <a:latin typeface="+mj-lt"/>
              </a:rPr>
              <a:t>trị</a:t>
            </a:r>
            <a:r>
              <a:rPr lang="vi-VN" sz="2000" b="1" i="0" dirty="0">
                <a:solidFill>
                  <a:srgbClr val="000000"/>
                </a:solidFill>
                <a:effectLst/>
                <a:latin typeface="+mj-lt"/>
              </a:rPr>
              <a:t> </a:t>
            </a:r>
            <a:r>
              <a:rPr lang="vi-VN" sz="2000" b="1" i="0" dirty="0" err="1">
                <a:solidFill>
                  <a:srgbClr val="000000"/>
                </a:solidFill>
                <a:effectLst/>
                <a:latin typeface="+mj-lt"/>
              </a:rPr>
              <a:t>alpha</a:t>
            </a:r>
            <a:r>
              <a:rPr lang="vi-VN" sz="2000" b="1" i="0" dirty="0">
                <a:solidFill>
                  <a:srgbClr val="000000"/>
                </a:solidFill>
                <a:effectLst/>
                <a:latin typeface="+mj-lt"/>
              </a:rPr>
              <a:t> </a:t>
            </a:r>
            <a:r>
              <a:rPr lang="vi-VN" sz="2000" b="1" i="0" dirty="0" err="1">
                <a:solidFill>
                  <a:srgbClr val="000000"/>
                </a:solidFill>
                <a:effectLst/>
                <a:latin typeface="+mj-lt"/>
              </a:rPr>
              <a:t>được</a:t>
            </a:r>
            <a:r>
              <a:rPr lang="vi-VN" sz="2000" b="1" i="0" dirty="0">
                <a:solidFill>
                  <a:srgbClr val="000000"/>
                </a:solidFill>
                <a:effectLst/>
                <a:latin typeface="+mj-lt"/>
              </a:rPr>
              <a:t> phân </a:t>
            </a:r>
            <a:r>
              <a:rPr lang="vi-VN" sz="2000" b="1" i="0" dirty="0" err="1">
                <a:solidFill>
                  <a:srgbClr val="000000"/>
                </a:solidFill>
                <a:effectLst/>
                <a:latin typeface="+mj-lt"/>
              </a:rPr>
              <a:t>nhỏ</a:t>
            </a:r>
            <a:r>
              <a:rPr lang="vi-VN" sz="2000" b="1" i="0" dirty="0">
                <a:solidFill>
                  <a:srgbClr val="000000"/>
                </a:solidFill>
                <a:effectLst/>
                <a:latin typeface="+mj-lt"/>
              </a:rPr>
              <a:t> hơn</a:t>
            </a:r>
          </a:p>
        </p:txBody>
      </p:sp>
    </p:spTree>
    <p:extLst>
      <p:ext uri="{BB962C8B-B14F-4D97-AF65-F5344CB8AC3E}">
        <p14:creationId xmlns:p14="http://schemas.microsoft.com/office/powerpoint/2010/main" val="37270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42029" y="303094"/>
            <a:ext cx="8801971" cy="466401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Softmax Regression</a:t>
            </a:r>
            <a:endParaRPr lang="en-US" altLang="en-US" sz="3600" i="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C5671C11-277F-495B-A25D-AA11BD9A77E0}"/>
              </a:ext>
            </a:extLst>
          </p:cNvPr>
          <p:cNvSpPr txBox="1"/>
          <p:nvPr/>
        </p:nvSpPr>
        <p:spPr>
          <a:xfrm>
            <a:off x="457265" y="1479501"/>
            <a:ext cx="6067778" cy="830997"/>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train + valid: 14.5%</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test: 13.89%</a:t>
            </a:r>
          </a:p>
        </p:txBody>
      </p:sp>
      <p:sp>
        <p:nvSpPr>
          <p:cNvPr id="6" name="Hộp Văn bản 5">
            <a:extLst>
              <a:ext uri="{FF2B5EF4-FFF2-40B4-BE49-F238E27FC236}">
                <a16:creationId xmlns:a16="http://schemas.microsoft.com/office/drawing/2014/main" id="{7E51EC86-AEB8-45EF-8A01-7A0526892C5A}"/>
              </a:ext>
            </a:extLst>
          </p:cNvPr>
          <p:cNvSpPr txBox="1"/>
          <p:nvPr/>
        </p:nvSpPr>
        <p:spPr>
          <a:xfrm>
            <a:off x="1023778" y="2417433"/>
            <a:ext cx="7096443" cy="2215991"/>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cs typeface="Times New Roman" panose="02020603050405020304" pitchFamily="18" charset="0"/>
              </a:rPr>
              <a:t>Nhận</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1" i="0" dirty="0" err="1">
                <a:solidFill>
                  <a:srgbClr val="000000"/>
                </a:solidFill>
                <a:effectLst/>
                <a:latin typeface="Times New Roman" panose="02020603050405020304" pitchFamily="18" charset="0"/>
                <a:cs typeface="Times New Roman" panose="02020603050405020304" pitchFamily="18" charset="0"/>
              </a:rPr>
              <a:t>xét</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Độ</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lỗi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cả</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hai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khá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cao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10%)</a:t>
            </a:r>
            <a:br>
              <a:rPr lang="en-US" sz="2400" b="0" i="0" dirty="0">
                <a:solidFill>
                  <a:srgbClr val="000000"/>
                </a:solidFill>
                <a:effectLst/>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Độ</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lỗi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cả</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hai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không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chênh</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lệch</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nhau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quá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nhiều</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Mô</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hình</a:t>
            </a:r>
            <a:r>
              <a:rPr lang="en-US" sz="2400" b="0" i="0" dirty="0">
                <a:solidFill>
                  <a:srgbClr val="000000"/>
                </a:solidFill>
                <a:effectLst/>
                <a:latin typeface="Times New Roman" panose="02020603050405020304" pitchFamily="18" charset="0"/>
                <a:cs typeface="Times New Roman" panose="02020603050405020304" pitchFamily="18" charset="0"/>
              </a:rPr>
              <a:t> fit </a:t>
            </a:r>
            <a:r>
              <a:rPr lang="en-US" sz="2400" b="0" i="0" dirty="0" err="1">
                <a:solidFill>
                  <a:srgbClr val="000000"/>
                </a:solidFill>
                <a:effectLst/>
                <a:latin typeface="Times New Roman" panose="02020603050405020304" pitchFamily="18" charset="0"/>
                <a:cs typeface="Times New Roman" panose="02020603050405020304" pitchFamily="18" charset="0"/>
              </a:rPr>
              <a:t>khá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ổn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trên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tập</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dữ</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liệu</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4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42029" y="664338"/>
            <a:ext cx="8801971" cy="466401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K-neighbor Classifier</a:t>
            </a:r>
            <a:endParaRPr lang="en-US" altLang="en-US" sz="3600" i="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C5671C11-277F-495B-A25D-AA11BD9A77E0}"/>
              </a:ext>
            </a:extLst>
          </p:cNvPr>
          <p:cNvSpPr txBox="1"/>
          <p:nvPr/>
        </p:nvSpPr>
        <p:spPr>
          <a:xfrm>
            <a:off x="342028" y="1796017"/>
            <a:ext cx="8553615" cy="830997"/>
          </a:xfrm>
          <a:prstGeom prst="rect">
            <a:avLst/>
          </a:prstGeom>
          <a:noFill/>
        </p:spPr>
        <p:txBody>
          <a:bodyPr wrap="square">
            <a:spAutoFit/>
          </a:bodyPr>
          <a:lstStyle/>
          <a:p>
            <a:pPr marL="0" indent="0">
              <a:buNone/>
            </a:pPr>
            <a:r>
              <a:rPr lang="en-US" sz="2400" b="0" i="0" dirty="0">
                <a:solidFill>
                  <a:srgbClr val="000000"/>
                </a:solidFill>
                <a:effectLst/>
                <a:latin typeface="+mj-lt"/>
              </a:rPr>
              <a:t>- </a:t>
            </a:r>
            <a:r>
              <a:rPr lang="vi-VN" sz="2400" b="0" i="0" dirty="0" err="1">
                <a:solidFill>
                  <a:srgbClr val="000000"/>
                </a:solidFill>
                <a:effectLst/>
                <a:latin typeface="+mj-lt"/>
              </a:rPr>
              <a:t>Thử</a:t>
            </a:r>
            <a:r>
              <a:rPr lang="vi-VN" sz="2400" b="0" i="0" dirty="0">
                <a:solidFill>
                  <a:srgbClr val="000000"/>
                </a:solidFill>
                <a:effectLst/>
                <a:latin typeface="+mj-lt"/>
              </a:rPr>
              <a:t> </a:t>
            </a:r>
            <a:r>
              <a:rPr lang="vi-VN" sz="2400" b="0" i="0" dirty="0" err="1">
                <a:solidFill>
                  <a:srgbClr val="000000"/>
                </a:solidFill>
                <a:effectLst/>
                <a:latin typeface="+mj-lt"/>
              </a:rPr>
              <a:t>nghiệm</a:t>
            </a:r>
            <a:r>
              <a:rPr lang="vi-VN" sz="2400" b="0" i="0" dirty="0">
                <a:solidFill>
                  <a:srgbClr val="000000"/>
                </a:solidFill>
                <a:effectLst/>
                <a:latin typeface="+mj-lt"/>
              </a:rPr>
              <a:t> </a:t>
            </a:r>
            <a:r>
              <a:rPr lang="vi-VN" sz="2400" b="0" i="0" dirty="0" err="1">
                <a:solidFill>
                  <a:srgbClr val="000000"/>
                </a:solidFill>
                <a:effectLst/>
                <a:latin typeface="+mj-lt"/>
              </a:rPr>
              <a:t>nhiều</a:t>
            </a:r>
            <a:r>
              <a:rPr lang="vi-VN" sz="2400" b="0" i="0" dirty="0">
                <a:solidFill>
                  <a:srgbClr val="000000"/>
                </a:solidFill>
                <a:effectLst/>
                <a:latin typeface="+mj-lt"/>
              </a:rPr>
              <a:t> </a:t>
            </a:r>
            <a:r>
              <a:rPr lang="vi-VN" sz="2400" b="0" i="0" dirty="0" err="1">
                <a:solidFill>
                  <a:srgbClr val="000000"/>
                </a:solidFill>
                <a:effectLst/>
                <a:latin typeface="+mj-lt"/>
              </a:rPr>
              <a:t>giá</a:t>
            </a:r>
            <a:r>
              <a:rPr lang="vi-VN" sz="2400" b="0" i="0" dirty="0">
                <a:solidFill>
                  <a:srgbClr val="000000"/>
                </a:solidFill>
                <a:effectLst/>
                <a:latin typeface="+mj-lt"/>
              </a:rPr>
              <a:t> </a:t>
            </a:r>
            <a:r>
              <a:rPr lang="vi-VN" sz="2400" b="0" i="0" dirty="0" err="1">
                <a:solidFill>
                  <a:srgbClr val="000000"/>
                </a:solidFill>
                <a:effectLst/>
                <a:latin typeface="+mj-lt"/>
              </a:rPr>
              <a:t>trị</a:t>
            </a:r>
            <a:r>
              <a:rPr lang="vi-VN" sz="2400" b="0" i="0" dirty="0">
                <a:solidFill>
                  <a:srgbClr val="000000"/>
                </a:solidFill>
                <a:effectLst/>
                <a:latin typeface="+mj-lt"/>
              </a:rPr>
              <a:t> </a:t>
            </a:r>
            <a:r>
              <a:rPr lang="vi-VN" sz="2400" b="0" i="0" dirty="0" err="1">
                <a:solidFill>
                  <a:srgbClr val="000000"/>
                </a:solidFill>
                <a:effectLst/>
                <a:latin typeface="+mj-lt"/>
              </a:rPr>
              <a:t>của</a:t>
            </a:r>
            <a:r>
              <a:rPr lang="vi-VN" sz="2400" b="0" i="0" dirty="0">
                <a:solidFill>
                  <a:srgbClr val="000000"/>
                </a:solidFill>
                <a:effectLst/>
                <a:latin typeface="+mj-lt"/>
              </a:rPr>
              <a:t> siêu tham </a:t>
            </a:r>
            <a:r>
              <a:rPr lang="vi-VN" sz="2400" b="0" i="0" dirty="0" err="1">
                <a:solidFill>
                  <a:srgbClr val="000000"/>
                </a:solidFill>
                <a:effectLst/>
                <a:latin typeface="+mj-lt"/>
              </a:rPr>
              <a:t>số</a:t>
            </a:r>
            <a:r>
              <a:rPr lang="vi-VN" sz="2400" b="0" i="0" dirty="0">
                <a:solidFill>
                  <a:srgbClr val="000000"/>
                </a:solidFill>
                <a:effectLst/>
                <a:latin typeface="+mj-lt"/>
              </a:rPr>
              <a:t> </a:t>
            </a:r>
            <a:r>
              <a:rPr lang="vi-VN" sz="2400" b="0" i="0" dirty="0" err="1">
                <a:solidFill>
                  <a:srgbClr val="000000"/>
                </a:solidFill>
                <a:effectLst/>
                <a:latin typeface="+mj-lt"/>
              </a:rPr>
              <a:t>n_neighbors</a:t>
            </a:r>
            <a:r>
              <a:rPr lang="vi-VN" sz="2400" b="0" i="0" dirty="0">
                <a:solidFill>
                  <a:srgbClr val="000000"/>
                </a:solidFill>
                <a:effectLst/>
                <a:latin typeface="+mj-lt"/>
              </a:rPr>
              <a:t> </a:t>
            </a:r>
            <a:r>
              <a:rPr lang="vi-VN" sz="2400" b="0" i="0" dirty="0" err="1">
                <a:solidFill>
                  <a:srgbClr val="000000"/>
                </a:solidFill>
                <a:effectLst/>
                <a:latin typeface="+mj-lt"/>
              </a:rPr>
              <a:t>để</a:t>
            </a:r>
            <a:r>
              <a:rPr lang="vi-VN" sz="2400" b="0" i="0" dirty="0">
                <a:solidFill>
                  <a:srgbClr val="000000"/>
                </a:solidFill>
                <a:effectLst/>
                <a:latin typeface="+mj-lt"/>
              </a:rPr>
              <a:t> </a:t>
            </a:r>
            <a:r>
              <a:rPr lang="vi-VN" sz="2400" b="0" i="0" dirty="0" err="1">
                <a:solidFill>
                  <a:srgbClr val="000000"/>
                </a:solidFill>
                <a:effectLst/>
                <a:latin typeface="+mj-lt"/>
              </a:rPr>
              <a:t>tìm</a:t>
            </a:r>
            <a:r>
              <a:rPr lang="vi-VN" sz="2400" b="0" i="0" dirty="0">
                <a:solidFill>
                  <a:srgbClr val="000000"/>
                </a:solidFill>
                <a:effectLst/>
                <a:latin typeface="+mj-lt"/>
              </a:rPr>
              <a:t> </a:t>
            </a:r>
            <a:r>
              <a:rPr lang="vi-VN" sz="2400" b="0" i="0" dirty="0" err="1">
                <a:solidFill>
                  <a:srgbClr val="000000"/>
                </a:solidFill>
                <a:effectLst/>
                <a:latin typeface="+mj-lt"/>
              </a:rPr>
              <a:t>được</a:t>
            </a:r>
            <a:r>
              <a:rPr lang="vi-VN" sz="2400" b="0" i="0" dirty="0">
                <a:solidFill>
                  <a:srgbClr val="000000"/>
                </a:solidFill>
                <a:effectLst/>
                <a:latin typeface="+mj-lt"/>
              </a:rPr>
              <a:t> </a:t>
            </a:r>
            <a:r>
              <a:rPr lang="vi-VN" sz="2400" b="0" i="0" dirty="0" err="1">
                <a:solidFill>
                  <a:srgbClr val="000000"/>
                </a:solidFill>
                <a:effectLst/>
                <a:latin typeface="+mj-lt"/>
              </a:rPr>
              <a:t>độ</a:t>
            </a:r>
            <a:r>
              <a:rPr lang="vi-VN" sz="2400" b="0" i="0" dirty="0">
                <a:solidFill>
                  <a:srgbClr val="000000"/>
                </a:solidFill>
                <a:effectLst/>
                <a:latin typeface="+mj-lt"/>
              </a:rPr>
              <a:t> </a:t>
            </a:r>
            <a:r>
              <a:rPr lang="vi-VN" sz="2400" b="0" i="0" dirty="0" err="1">
                <a:solidFill>
                  <a:srgbClr val="000000"/>
                </a:solidFill>
                <a:effectLst/>
                <a:latin typeface="+mj-lt"/>
              </a:rPr>
              <a:t>lỗi</a:t>
            </a:r>
            <a:r>
              <a:rPr lang="vi-VN" sz="2400" b="0" i="0" dirty="0">
                <a:solidFill>
                  <a:srgbClr val="000000"/>
                </a:solidFill>
                <a:effectLst/>
                <a:latin typeface="+mj-lt"/>
              </a:rPr>
              <a:t> trên </a:t>
            </a:r>
            <a:r>
              <a:rPr lang="vi-VN" sz="2400" b="0" i="0" dirty="0" err="1">
                <a:solidFill>
                  <a:srgbClr val="000000"/>
                </a:solidFill>
                <a:effectLst/>
                <a:latin typeface="+mj-lt"/>
              </a:rPr>
              <a:t>tập</a:t>
            </a:r>
            <a:r>
              <a:rPr lang="vi-VN" sz="2400" b="0" i="0" dirty="0">
                <a:solidFill>
                  <a:srgbClr val="000000"/>
                </a:solidFill>
                <a:effectLst/>
                <a:latin typeface="+mj-lt"/>
              </a:rPr>
              <a:t> </a:t>
            </a:r>
            <a:r>
              <a:rPr lang="vi-VN" sz="2400" b="0" i="0" dirty="0" err="1">
                <a:solidFill>
                  <a:srgbClr val="000000"/>
                </a:solidFill>
                <a:effectLst/>
                <a:latin typeface="+mj-lt"/>
              </a:rPr>
              <a:t>validation</a:t>
            </a:r>
            <a:r>
              <a:rPr lang="vi-VN" sz="2400" b="0" i="0" dirty="0">
                <a:solidFill>
                  <a:srgbClr val="000000"/>
                </a:solidFill>
                <a:effectLst/>
                <a:latin typeface="+mj-lt"/>
              </a:rPr>
              <a:t> </a:t>
            </a:r>
            <a:r>
              <a:rPr lang="vi-VN" sz="2400" b="0" i="0" dirty="0" err="1">
                <a:solidFill>
                  <a:srgbClr val="000000"/>
                </a:solidFill>
                <a:effectLst/>
                <a:latin typeface="+mj-lt"/>
              </a:rPr>
              <a:t>tối</a:t>
            </a:r>
            <a:r>
              <a:rPr lang="vi-VN" sz="2400" b="0" i="0" dirty="0">
                <a:solidFill>
                  <a:srgbClr val="000000"/>
                </a:solidFill>
                <a:effectLst/>
                <a:latin typeface="+mj-lt"/>
              </a:rPr>
              <a:t> ưu.</a:t>
            </a: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36732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112009"/>
            <a:ext cx="4785884" cy="779604"/>
          </a:xfrm>
        </p:spPr>
        <p:txBody>
          <a:bodyPr/>
          <a:lstStyle/>
          <a:p>
            <a:r>
              <a:rPr lang="en-US" sz="2800" i="0"/>
              <a:t>Độ lỗi trên các tập dữ liệu</a:t>
            </a:r>
          </a:p>
        </p:txBody>
      </p:sp>
      <p:sp>
        <p:nvSpPr>
          <p:cNvPr id="11" name="Hộp Văn bản 10">
            <a:extLst>
              <a:ext uri="{FF2B5EF4-FFF2-40B4-BE49-F238E27FC236}">
                <a16:creationId xmlns:a16="http://schemas.microsoft.com/office/drawing/2014/main" id="{A4B3BC33-CE9B-4292-A2BB-E61E084BC4DD}"/>
              </a:ext>
            </a:extLst>
          </p:cNvPr>
          <p:cNvSpPr txBox="1"/>
          <p:nvPr/>
        </p:nvSpPr>
        <p:spPr>
          <a:xfrm>
            <a:off x="592665" y="4200494"/>
            <a:ext cx="7320845" cy="830997"/>
          </a:xfrm>
          <a:prstGeom prst="rect">
            <a:avLst/>
          </a:prstGeom>
          <a:noFill/>
        </p:spPr>
        <p:txBody>
          <a:bodyPr wrap="square">
            <a:spAutoFit/>
          </a:bodyPr>
          <a:lstStyle/>
          <a:p>
            <a:pPr marL="0" indent="0">
              <a:buNone/>
            </a:pP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valid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14.06%, neighbor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3</a:t>
            </a:r>
            <a:endParaRPr lang="en-US" sz="2400" b="0" i="0" dirty="0">
              <a:latin typeface="Times New Roman" panose="02020603050405020304" pitchFamily="18" charset="0"/>
              <a:cs typeface="Times New Roman" panose="02020603050405020304" pitchFamily="18" charset="0"/>
            </a:endParaRPr>
          </a:p>
        </p:txBody>
      </p:sp>
      <p:pic>
        <p:nvPicPr>
          <p:cNvPr id="6" name="Hình ảnh 5">
            <a:extLst>
              <a:ext uri="{FF2B5EF4-FFF2-40B4-BE49-F238E27FC236}">
                <a16:creationId xmlns:a16="http://schemas.microsoft.com/office/drawing/2014/main" id="{6F2237A5-526B-4996-ACA4-82441175EDC0}"/>
              </a:ext>
            </a:extLst>
          </p:cNvPr>
          <p:cNvPicPr>
            <a:picLocks noChangeAspect="1"/>
          </p:cNvPicPr>
          <p:nvPr/>
        </p:nvPicPr>
        <p:blipFill>
          <a:blip r:embed="rId3"/>
          <a:stretch>
            <a:fillRect/>
          </a:stretch>
        </p:blipFill>
        <p:spPr>
          <a:xfrm>
            <a:off x="0" y="777129"/>
            <a:ext cx="4572000" cy="3464640"/>
          </a:xfrm>
          <a:prstGeom prst="rect">
            <a:avLst/>
          </a:prstGeom>
        </p:spPr>
      </p:pic>
      <p:pic>
        <p:nvPicPr>
          <p:cNvPr id="8" name="Hình ảnh 7">
            <a:extLst>
              <a:ext uri="{FF2B5EF4-FFF2-40B4-BE49-F238E27FC236}">
                <a16:creationId xmlns:a16="http://schemas.microsoft.com/office/drawing/2014/main" id="{62DE1649-65FF-4A43-90A1-102861F4D925}"/>
              </a:ext>
            </a:extLst>
          </p:cNvPr>
          <p:cNvPicPr>
            <a:picLocks noChangeAspect="1"/>
          </p:cNvPicPr>
          <p:nvPr/>
        </p:nvPicPr>
        <p:blipFill>
          <a:blip r:embed="rId4"/>
          <a:stretch>
            <a:fillRect/>
          </a:stretch>
        </p:blipFill>
        <p:spPr>
          <a:xfrm>
            <a:off x="4448796" y="777130"/>
            <a:ext cx="4695203" cy="3423364"/>
          </a:xfrm>
          <a:prstGeom prst="rect">
            <a:avLst/>
          </a:prstGeom>
        </p:spPr>
      </p:pic>
    </p:spTree>
    <p:extLst>
      <p:ext uri="{BB962C8B-B14F-4D97-AF65-F5344CB8AC3E}">
        <p14:creationId xmlns:p14="http://schemas.microsoft.com/office/powerpoint/2010/main" val="363970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94754" y="143141"/>
            <a:ext cx="8668119" cy="779604"/>
          </a:xfrm>
        </p:spPr>
        <p:txBody>
          <a:bodyPr/>
          <a:lstStyle/>
          <a:p>
            <a:r>
              <a:rPr lang="en-US" sz="2800" i="0"/>
              <a:t>Huấn luyện lại mô hình với cả tập train và tập valid</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615310" y="1131711"/>
            <a:ext cx="6067778" cy="1200329"/>
          </a:xfrm>
          <a:prstGeom prst="rect">
            <a:avLst/>
          </a:prstGeom>
          <a:noFill/>
        </p:spPr>
        <p:txBody>
          <a:bodyPr wrap="square">
            <a:spAutoFit/>
          </a:bodyPr>
          <a:lstStyle/>
          <a:p>
            <a:pPr marL="0" indent="0">
              <a:buNone/>
            </a:pP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neighbor = 3:</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train + valid: 5.39%</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test: 13.89%</a:t>
            </a:r>
          </a:p>
        </p:txBody>
      </p:sp>
      <p:sp>
        <p:nvSpPr>
          <p:cNvPr id="9" name="Hộp Văn bản 8">
            <a:extLst>
              <a:ext uri="{FF2B5EF4-FFF2-40B4-BE49-F238E27FC236}">
                <a16:creationId xmlns:a16="http://schemas.microsoft.com/office/drawing/2014/main" id="{9BFF9D39-ED9F-441A-8DB8-0C2E7C98CAF3}"/>
              </a:ext>
            </a:extLst>
          </p:cNvPr>
          <p:cNvSpPr txBox="1"/>
          <p:nvPr/>
        </p:nvSpPr>
        <p:spPr>
          <a:xfrm>
            <a:off x="615310" y="2434681"/>
            <a:ext cx="7096443" cy="2862322"/>
          </a:xfrm>
          <a:prstGeom prst="rect">
            <a:avLst/>
          </a:prstGeom>
          <a:noFill/>
        </p:spPr>
        <p:txBody>
          <a:bodyPr wrap="square">
            <a:spAutoFit/>
          </a:bodyPr>
          <a:lstStyle/>
          <a:p>
            <a:pPr algn="l"/>
            <a:r>
              <a:rPr lang="en-US" sz="2000" b="1" i="0" dirty="0" err="1">
                <a:solidFill>
                  <a:srgbClr val="000000"/>
                </a:solidFill>
                <a:effectLst/>
                <a:latin typeface="Times New Roman" panose="02020603050405020304" pitchFamily="18" charset="0"/>
                <a:cs typeface="Times New Roman" panose="02020603050405020304" pitchFamily="18" charset="0"/>
              </a:rPr>
              <a:t>Nhận</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1" i="0" dirty="0" err="1">
                <a:solidFill>
                  <a:srgbClr val="000000"/>
                </a:solidFill>
                <a:effectLst/>
                <a:latin typeface="Times New Roman" panose="02020603050405020304" pitchFamily="18" charset="0"/>
                <a:cs typeface="Times New Roman" panose="02020603050405020304" pitchFamily="18" charset="0"/>
              </a:rPr>
              <a:t>xét</a:t>
            </a:r>
            <a:r>
              <a:rPr lang="en-US" sz="2000" b="1"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cả</a:t>
            </a:r>
            <a:r>
              <a:rPr lang="vi-VN" sz="2000" b="0" i="0" dirty="0">
                <a:solidFill>
                  <a:srgbClr val="000000"/>
                </a:solidFill>
                <a:effectLst/>
                <a:latin typeface="Times New Roman" panose="02020603050405020304" pitchFamily="18" charset="0"/>
                <a:cs typeface="Times New Roman" panose="02020603050405020304" pitchFamily="18" charset="0"/>
              </a:rPr>
              <a:t> hai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chênh </a:t>
            </a:r>
            <a:r>
              <a:rPr lang="vi-VN" sz="2000" b="0" i="0" dirty="0" err="1">
                <a:solidFill>
                  <a:srgbClr val="000000"/>
                </a:solidFill>
                <a:effectLst/>
                <a:latin typeface="Times New Roman" panose="02020603050405020304" pitchFamily="18" charset="0"/>
                <a:cs typeface="Times New Roman" panose="02020603050405020304" pitchFamily="18" charset="0"/>
              </a:rPr>
              <a:t>lệch</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nhiều</a:t>
            </a:r>
            <a:r>
              <a:rPr lang="vi-VN" sz="2000"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tập</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test</a:t>
            </a:r>
            <a:r>
              <a:rPr lang="vi-VN" sz="2000" b="0" i="0" dirty="0">
                <a:solidFill>
                  <a:srgbClr val="000000"/>
                </a:solidFill>
                <a:effectLst/>
                <a:latin typeface="Times New Roman" panose="02020603050405020304" pitchFamily="18" charset="0"/>
                <a:cs typeface="Times New Roman" panose="02020603050405020304" pitchFamily="18" charset="0"/>
              </a:rPr>
              <a:t> cao (trên 10%)</a:t>
            </a:r>
          </a:p>
          <a:p>
            <a:pPr algn="l">
              <a:buFont typeface="Arial" panose="020B0604020202020204" pitchFamily="34" charset="0"/>
              <a:buChar char="•"/>
            </a:pPr>
            <a:r>
              <a:rPr lang="vi-VN" sz="2000" b="0" i="0" dirty="0" err="1">
                <a:solidFill>
                  <a:srgbClr val="000000"/>
                </a:solidFill>
                <a:effectLst/>
                <a:latin typeface="Times New Roman" panose="02020603050405020304" pitchFamily="18" charset="0"/>
                <a:cs typeface="Times New Roman" panose="02020603050405020304" pitchFamily="18" charset="0"/>
              </a:rPr>
              <a:t>Dựa</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vào</a:t>
            </a:r>
            <a:r>
              <a:rPr lang="vi-VN" sz="2000" b="0" i="0" dirty="0">
                <a:solidFill>
                  <a:srgbClr val="000000"/>
                </a:solidFill>
                <a:effectLst/>
                <a:latin typeface="Times New Roman" panose="02020603050405020304" pitchFamily="18" charset="0"/>
                <a:cs typeface="Times New Roman" panose="02020603050405020304" pitchFamily="18" charset="0"/>
              </a:rPr>
              <a:t> hai </a:t>
            </a:r>
            <a:r>
              <a:rPr lang="vi-VN" sz="2000" b="0" i="0" dirty="0" err="1">
                <a:solidFill>
                  <a:srgbClr val="000000"/>
                </a:solidFill>
                <a:effectLst/>
                <a:latin typeface="Times New Roman" panose="02020603050405020304" pitchFamily="18" charset="0"/>
                <a:cs typeface="Times New Roman" panose="02020603050405020304" pitchFamily="18" charset="0"/>
              </a:rPr>
              <a:t>biểu</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đồ</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ta </a:t>
            </a:r>
            <a:r>
              <a:rPr lang="vi-VN" sz="2000" b="0" i="0" dirty="0" err="1">
                <a:solidFill>
                  <a:srgbClr val="000000"/>
                </a:solidFill>
                <a:effectLst/>
                <a:latin typeface="Times New Roman" panose="02020603050405020304" pitchFamily="18" charset="0"/>
                <a:cs typeface="Times New Roman" panose="02020603050405020304" pitchFamily="18" charset="0"/>
              </a:rPr>
              <a:t>thấy</a:t>
            </a:r>
            <a:r>
              <a:rPr lang="vi-VN" sz="2000" b="0" i="0" dirty="0">
                <a:solidFill>
                  <a:srgbClr val="000000"/>
                </a:solidFill>
                <a:effectLst/>
                <a:latin typeface="Times New Roman" panose="02020603050405020304" pitchFamily="18" charset="0"/>
                <a:cs typeface="Times New Roman" panose="02020603050405020304" pitchFamily="18" charset="0"/>
              </a:rPr>
              <a:t> tham </a:t>
            </a:r>
            <a:r>
              <a:rPr lang="vi-VN" sz="2000" b="0" i="0" dirty="0" err="1">
                <a:solidFill>
                  <a:srgbClr val="000000"/>
                </a:solidFill>
                <a:effectLst/>
                <a:latin typeface="Times New Roman" panose="02020603050405020304" pitchFamily="18" charset="0"/>
                <a:cs typeface="Times New Roman" panose="02020603050405020304" pitchFamily="18" charset="0"/>
              </a:rPr>
              <a:t>số</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n_neighbors</a:t>
            </a:r>
            <a:r>
              <a:rPr lang="vi-VN" sz="2000" b="0" i="0" dirty="0">
                <a:solidFill>
                  <a:srgbClr val="000000"/>
                </a:solidFill>
                <a:effectLst/>
                <a:latin typeface="Times New Roman" panose="02020603050405020304" pitchFamily="18" charset="0"/>
                <a:cs typeface="Times New Roman" panose="02020603050405020304" pitchFamily="18" charset="0"/>
              </a:rPr>
              <a:t> không </a:t>
            </a:r>
            <a:r>
              <a:rPr lang="vi-VN" sz="2000" b="0" i="0" dirty="0" err="1">
                <a:solidFill>
                  <a:srgbClr val="000000"/>
                </a:solidFill>
                <a:effectLst/>
                <a:latin typeface="Times New Roman" panose="02020603050405020304" pitchFamily="18" charset="0"/>
                <a:cs typeface="Times New Roman" panose="02020603050405020304" pitchFamily="18" charset="0"/>
              </a:rPr>
              <a:t>tỉ</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lệ</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thuận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với</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trên </a:t>
            </a:r>
            <a:r>
              <a:rPr lang="vi-VN" sz="2000" b="0" i="0" dirty="0" err="1">
                <a:solidFill>
                  <a:srgbClr val="000000"/>
                </a:solidFill>
                <a:effectLst/>
                <a:latin typeface="Times New Roman" panose="02020603050405020304" pitchFamily="18" charset="0"/>
                <a:cs typeface="Times New Roman" panose="02020603050405020304" pitchFamily="18" charset="0"/>
              </a:rPr>
              <a:t>cả</a:t>
            </a:r>
            <a:r>
              <a:rPr lang="vi-VN" sz="2000" b="0" i="0" dirty="0">
                <a:solidFill>
                  <a:srgbClr val="000000"/>
                </a:solidFill>
                <a:effectLst/>
                <a:latin typeface="Times New Roman" panose="02020603050405020304" pitchFamily="18" charset="0"/>
                <a:cs typeface="Times New Roman" panose="02020603050405020304" pitchFamily="18" charset="0"/>
              </a:rPr>
              <a:t> hai </a:t>
            </a:r>
            <a:r>
              <a:rPr lang="vi-VN" sz="2000" b="0" i="0" dirty="0" err="1">
                <a:solidFill>
                  <a:srgbClr val="000000"/>
                </a:solidFill>
                <a:effectLst/>
                <a:latin typeface="Times New Roman" panose="02020603050405020304" pitchFamily="18" charset="0"/>
                <a:cs typeface="Times New Roman" panose="02020603050405020304" pitchFamily="18" charset="0"/>
              </a:rPr>
              <a:t>tập.Trên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miền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giá</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trị</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n_neighbors</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đã</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xét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giá</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trị</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độ</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lỗi</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có</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lúc</a:t>
            </a:r>
            <a:r>
              <a:rPr lang="vi-VN" sz="2000" b="0" i="0" dirty="0">
                <a:solidFill>
                  <a:srgbClr val="000000"/>
                </a:solidFill>
                <a:effectLst/>
                <a:latin typeface="Times New Roman" panose="02020603050405020304" pitchFamily="18" charset="0"/>
                <a:cs typeface="Times New Roman" panose="02020603050405020304" pitchFamily="18" charset="0"/>
              </a:rPr>
              <a:t> tăng , </a:t>
            </a:r>
            <a:r>
              <a:rPr lang="vi-VN" sz="2000" b="0" i="0" dirty="0" err="1">
                <a:solidFill>
                  <a:srgbClr val="000000"/>
                </a:solidFill>
                <a:effectLst/>
                <a:latin typeface="Times New Roman" panose="02020603050405020304" pitchFamily="18" charset="0"/>
                <a:cs typeface="Times New Roman" panose="02020603050405020304" pitchFamily="18" charset="0"/>
              </a:rPr>
              <a:t>có</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lúc</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giảm</a:t>
            </a:r>
            <a:r>
              <a:rPr lang="vi-VN" sz="2000" b="0" i="0" dirty="0">
                <a:solidFill>
                  <a:srgbClr val="000000"/>
                </a:solidFill>
                <a:effectLst/>
                <a:latin typeface="Times New Roman" panose="02020603050405020304" pitchFamily="18" charset="0"/>
                <a:cs typeface="Times New Roman" panose="02020603050405020304" pitchFamily="18" charset="0"/>
              </a:rPr>
              <a:t> xen </a:t>
            </a:r>
            <a:r>
              <a:rPr lang="vi-VN" sz="2000" b="0" i="0" dirty="0" err="1">
                <a:solidFill>
                  <a:srgbClr val="000000"/>
                </a:solidFill>
                <a:effectLst/>
                <a:latin typeface="Times New Roman" panose="02020603050405020304" pitchFamily="18" charset="0"/>
                <a:cs typeface="Times New Roman" panose="02020603050405020304" pitchFamily="18" charset="0"/>
              </a:rPr>
              <a:t>kẽ</a:t>
            </a:r>
            <a:r>
              <a:rPr lang="vi-VN" sz="2000" b="0" i="0" dirty="0">
                <a:solidFill>
                  <a:srgbClr val="000000"/>
                </a:solidFill>
                <a:effectLst/>
                <a:latin typeface="Times New Roman" panose="02020603050405020304" pitchFamily="18" charset="0"/>
                <a:cs typeface="Times New Roman" panose="02020603050405020304" pitchFamily="18" charset="0"/>
              </a:rPr>
              <a:t> nhau.</a:t>
            </a:r>
          </a:p>
          <a:p>
            <a:pPr algn="l"/>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5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17849" y="65104"/>
            <a:ext cx="8801971" cy="69820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tốt nhất</a:t>
            </a:r>
            <a:endParaRPr lang="en-US" altLang="en-US" sz="3600" i="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Hộp Văn bản 8">
            <a:extLst>
              <a:ext uri="{FF2B5EF4-FFF2-40B4-BE49-F238E27FC236}">
                <a16:creationId xmlns:a16="http://schemas.microsoft.com/office/drawing/2014/main" id="{3D4C0B67-9DE7-4BBE-A655-AA6B9926DA53}"/>
              </a:ext>
            </a:extLst>
          </p:cNvPr>
          <p:cNvSpPr txBox="1"/>
          <p:nvPr/>
        </p:nvSpPr>
        <p:spPr>
          <a:xfrm>
            <a:off x="524257" y="4253462"/>
            <a:ext cx="8189153" cy="646331"/>
          </a:xfrm>
          <a:prstGeom prst="rect">
            <a:avLst/>
          </a:prstGeom>
          <a:noFill/>
        </p:spPr>
        <p:txBody>
          <a:bodyPr wrap="square">
            <a:sp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=&gt; </a:t>
            </a:r>
            <a:r>
              <a:rPr lang="vi-VN" sz="1800" b="0" i="0" dirty="0" err="1">
                <a:solidFill>
                  <a:srgbClr val="000000"/>
                </a:solidFill>
                <a:effectLst/>
                <a:latin typeface="Times New Roman" panose="02020603050405020304" pitchFamily="18" charset="0"/>
                <a:cs typeface="Times New Roman" panose="02020603050405020304" pitchFamily="18" charset="0"/>
              </a:rPr>
              <a:t>Dựa</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vào</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độ</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lỗi</a:t>
            </a:r>
            <a:r>
              <a:rPr lang="vi-VN" sz="1800" b="0" i="0" dirty="0">
                <a:solidFill>
                  <a:srgbClr val="000000"/>
                </a:solidFill>
                <a:effectLst/>
                <a:latin typeface="Times New Roman" panose="02020603050405020304" pitchFamily="18" charset="0"/>
                <a:cs typeface="Times New Roman" panose="02020603050405020304" pitchFamily="18" charset="0"/>
              </a:rPr>
              <a:t> trên </a:t>
            </a:r>
            <a:r>
              <a:rPr lang="vi-VN" sz="1800" b="0" i="0" dirty="0" err="1">
                <a:solidFill>
                  <a:srgbClr val="000000"/>
                </a:solidFill>
                <a:effectLst/>
                <a:latin typeface="Times New Roman" panose="02020603050405020304" pitchFamily="18" charset="0"/>
                <a:cs typeface="Times New Roman" panose="02020603050405020304" pitchFamily="18" charset="0"/>
              </a:rPr>
              <a:t>tập</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test</a:t>
            </a:r>
            <a:r>
              <a:rPr lang="vi-VN" sz="1800" b="0" i="0" dirty="0">
                <a:solidFill>
                  <a:srgbClr val="000000"/>
                </a:solidFill>
                <a:effectLst/>
                <a:latin typeface="Times New Roman" panose="02020603050405020304" pitchFamily="18" charset="0"/>
                <a:cs typeface="Times New Roman" panose="02020603050405020304" pitchFamily="18" charset="0"/>
              </a:rPr>
              <a:t> trên ta </a:t>
            </a:r>
            <a:r>
              <a:rPr lang="vi-VN" sz="1800" b="0" i="0" dirty="0" err="1">
                <a:solidFill>
                  <a:srgbClr val="000000"/>
                </a:solidFill>
                <a:effectLst/>
                <a:latin typeface="Times New Roman" panose="02020603050405020304" pitchFamily="18" charset="0"/>
                <a:cs typeface="Times New Roman" panose="02020603050405020304" pitchFamily="18" charset="0"/>
              </a:rPr>
              <a:t>thấy</a:t>
            </a:r>
            <a:r>
              <a:rPr lang="vi-VN" sz="1800" b="0" i="0" dirty="0">
                <a:solidFill>
                  <a:srgbClr val="000000"/>
                </a:solidFill>
                <a:effectLst/>
                <a:latin typeface="Times New Roman" panose="02020603050405020304" pitchFamily="18" charset="0"/>
                <a:cs typeface="Times New Roman" panose="02020603050405020304" pitchFamily="18" charset="0"/>
              </a:rPr>
              <a:t> mô </a:t>
            </a:r>
            <a:r>
              <a:rPr lang="vi-VN" sz="1800" b="0" i="0" dirty="0" err="1">
                <a:solidFill>
                  <a:srgbClr val="000000"/>
                </a:solidFill>
                <a:effectLst/>
                <a:latin typeface="Times New Roman" panose="02020603050405020304" pitchFamily="18" charset="0"/>
                <a:cs typeface="Times New Roman" panose="02020603050405020304" pitchFamily="18" charset="0"/>
              </a:rPr>
              <a:t>hình</a:t>
            </a:r>
            <a:r>
              <a:rPr lang="vi-VN" sz="1800" b="0" i="0" dirty="0">
                <a:solidFill>
                  <a:srgbClr val="000000"/>
                </a:solidFill>
                <a:effectLst/>
                <a:latin typeface="Times New Roman" panose="02020603050405020304" pitchFamily="18" charset="0"/>
                <a:cs typeface="Times New Roman" panose="02020603050405020304" pitchFamily="18" charset="0"/>
              </a:rPr>
              <a:t> MLP </a:t>
            </a:r>
            <a:r>
              <a:rPr lang="vi-VN" sz="1800" b="0" i="0" dirty="0" err="1">
                <a:solidFill>
                  <a:srgbClr val="000000"/>
                </a:solidFill>
                <a:effectLst/>
                <a:latin typeface="Times New Roman" panose="02020603050405020304" pitchFamily="18" charset="0"/>
                <a:cs typeface="Times New Roman" panose="02020603050405020304" pitchFamily="18" charset="0"/>
              </a:rPr>
              <a:t>Classifier</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hoạt</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động</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hiệu</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quả</a:t>
            </a:r>
            <a:r>
              <a:rPr lang="vi-VN" sz="1800" b="0" i="0" dirty="0">
                <a:solidFill>
                  <a:srgbClr val="000000"/>
                </a:solidFill>
                <a:effectLst/>
                <a:latin typeface="Times New Roman" panose="02020603050405020304" pitchFamily="18" charset="0"/>
                <a:cs typeface="Times New Roman" panose="02020603050405020304" pitchFamily="18" charset="0"/>
              </a:rPr>
              <a:t> hơn hai mô </a:t>
            </a:r>
            <a:r>
              <a:rPr lang="vi-VN" sz="1800" b="0" i="0" dirty="0" err="1">
                <a:solidFill>
                  <a:srgbClr val="000000"/>
                </a:solidFill>
                <a:effectLst/>
                <a:latin typeface="Times New Roman" panose="02020603050405020304" pitchFamily="18" charset="0"/>
                <a:cs typeface="Times New Roman" panose="02020603050405020304" pitchFamily="18" charset="0"/>
              </a:rPr>
              <a:t>hình</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còn</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lại</a:t>
            </a:r>
            <a:r>
              <a:rPr lang="vi-VN" sz="1800" b="0" i="0" dirty="0">
                <a:solidFill>
                  <a:srgbClr val="000000"/>
                </a:solidFill>
                <a:effectLst/>
                <a:latin typeface="Times New Roman" panose="02020603050405020304" pitchFamily="18" charset="0"/>
                <a:cs typeface="Times New Roman" panose="02020603050405020304" pitchFamily="18" charset="0"/>
              </a:rPr>
              <a:t> =&gt; </a:t>
            </a:r>
            <a:r>
              <a:rPr lang="vi-VN" sz="1800" b="0" i="0" dirty="0" err="1">
                <a:solidFill>
                  <a:srgbClr val="000000"/>
                </a:solidFill>
                <a:effectLst/>
                <a:latin typeface="Times New Roman" panose="02020603050405020304" pitchFamily="18" charset="0"/>
                <a:cs typeface="Times New Roman" panose="02020603050405020304" pitchFamily="18" charset="0"/>
              </a:rPr>
              <a:t>dự</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đoán</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chất</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lượng</a:t>
            </a:r>
            <a:r>
              <a:rPr lang="vi-VN" sz="1800" b="0" i="0" dirty="0">
                <a:solidFill>
                  <a:srgbClr val="000000"/>
                </a:solidFill>
                <a:effectLst/>
                <a:latin typeface="Times New Roman" panose="02020603050405020304" pitchFamily="18" charset="0"/>
                <a:cs typeface="Times New Roman" panose="02020603050405020304" pitchFamily="18" charset="0"/>
              </a:rPr>
              <a:t> không </a:t>
            </a:r>
            <a:r>
              <a:rPr lang="vi-VN" sz="1800" b="0" i="0" dirty="0" err="1">
                <a:solidFill>
                  <a:srgbClr val="000000"/>
                </a:solidFill>
                <a:effectLst/>
                <a:latin typeface="Times New Roman" panose="02020603050405020304" pitchFamily="18" charset="0"/>
                <a:cs typeface="Times New Roman" panose="02020603050405020304" pitchFamily="18" charset="0"/>
              </a:rPr>
              <a:t>khí</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tốt</a:t>
            </a:r>
            <a:r>
              <a:rPr lang="vi-VN"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err="1">
                <a:solidFill>
                  <a:srgbClr val="000000"/>
                </a:solidFill>
                <a:effectLst/>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1A8E01E8-F599-4B42-AE59-FC944EA7FD30}"/>
              </a:ext>
            </a:extLst>
          </p:cNvPr>
          <p:cNvPicPr>
            <a:picLocks noChangeAspect="1"/>
          </p:cNvPicPr>
          <p:nvPr/>
        </p:nvPicPr>
        <p:blipFill>
          <a:blip r:embed="rId3"/>
          <a:stretch>
            <a:fillRect/>
          </a:stretch>
        </p:blipFill>
        <p:spPr>
          <a:xfrm>
            <a:off x="399717" y="993212"/>
            <a:ext cx="3857625" cy="2724150"/>
          </a:xfrm>
          <a:prstGeom prst="rect">
            <a:avLst/>
          </a:prstGeom>
        </p:spPr>
      </p:pic>
      <p:pic>
        <p:nvPicPr>
          <p:cNvPr id="8" name="Hình ảnh 7">
            <a:extLst>
              <a:ext uri="{FF2B5EF4-FFF2-40B4-BE49-F238E27FC236}">
                <a16:creationId xmlns:a16="http://schemas.microsoft.com/office/drawing/2014/main" id="{07EC41B6-A95D-4B09-B867-8E7A5C49D1B7}"/>
              </a:ext>
            </a:extLst>
          </p:cNvPr>
          <p:cNvPicPr>
            <a:picLocks noChangeAspect="1"/>
          </p:cNvPicPr>
          <p:nvPr/>
        </p:nvPicPr>
        <p:blipFill>
          <a:blip r:embed="rId4"/>
          <a:stretch>
            <a:fillRect/>
          </a:stretch>
        </p:blipFill>
        <p:spPr>
          <a:xfrm>
            <a:off x="4572000" y="1079299"/>
            <a:ext cx="4029075" cy="2695575"/>
          </a:xfrm>
          <a:prstGeom prst="rect">
            <a:avLst/>
          </a:prstGeom>
        </p:spPr>
      </p:pic>
    </p:spTree>
    <p:extLst>
      <p:ext uri="{BB962C8B-B14F-4D97-AF65-F5344CB8AC3E}">
        <p14:creationId xmlns:p14="http://schemas.microsoft.com/office/powerpoint/2010/main" val="151257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198033" y="2892861"/>
            <a:ext cx="7226175"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Quá trình làm đồ án</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dirty="0"/>
          </a:p>
        </p:txBody>
      </p:sp>
    </p:spTree>
    <p:extLst>
      <p:ext uri="{BB962C8B-B14F-4D97-AF65-F5344CB8AC3E}">
        <p14:creationId xmlns:p14="http://schemas.microsoft.com/office/powerpoint/2010/main" val="3972710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334304"/>
            <a:ext cx="8668119" cy="779604"/>
          </a:xfrm>
        </p:spPr>
        <p:txBody>
          <a:bodyPr/>
          <a:lstStyle/>
          <a:p>
            <a:r>
              <a:rPr lang="en-US" sz="3600" b="1" i="0" dirty="0" err="1">
                <a:solidFill>
                  <a:srgbClr val="000000"/>
                </a:solidFill>
                <a:effectLst/>
                <a:latin typeface="Times New Roman" panose="02020603050405020304" pitchFamily="18" charset="0"/>
                <a:cs typeface="Times New Roman" panose="02020603050405020304" pitchFamily="18" charset="0"/>
              </a:rPr>
              <a:t>Những</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khó</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khăn</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đã</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gặp</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phải</a:t>
            </a:r>
            <a:endParaRPr lang="en-US" sz="3600" b="1" i="0" dirty="0">
              <a:solidFill>
                <a:srgbClr val="000000"/>
              </a:solidFill>
              <a:effectLst/>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E2042F00-EAE9-47F5-B429-51DB43C78D9B}"/>
              </a:ext>
            </a:extLst>
          </p:cNvPr>
          <p:cNvSpPr txBox="1"/>
          <p:nvPr/>
        </p:nvSpPr>
        <p:spPr>
          <a:xfrm>
            <a:off x="492574" y="1392876"/>
            <a:ext cx="8158852" cy="3416320"/>
          </a:xfrm>
          <a:prstGeom prst="rect">
            <a:avLst/>
          </a:prstGeom>
          <a:noFill/>
        </p:spPr>
        <p:txBody>
          <a:bodyPr wrap="square">
            <a:spAutoFit/>
          </a:bodyPr>
          <a:lstStyle/>
          <a:p>
            <a:pPr algn="l">
              <a:buFont typeface="Arial" panose="020B0604020202020204" pitchFamily="34" charset="0"/>
              <a:buChar char="•"/>
            </a:pPr>
            <a:r>
              <a:rPr lang="en-US" sz="2400" b="1" i="0" dirty="0">
                <a:solidFill>
                  <a:srgbClr val="000000"/>
                </a:solidFill>
                <a:effectLst/>
                <a:latin typeface="+mj-lt"/>
              </a:rPr>
              <a:t> </a:t>
            </a:r>
            <a:r>
              <a:rPr lang="vi-VN" sz="2400" b="1" i="0" dirty="0">
                <a:solidFill>
                  <a:srgbClr val="000000"/>
                </a:solidFill>
                <a:effectLst/>
                <a:latin typeface="+mj-lt"/>
              </a:rPr>
              <a:t>Quang</a:t>
            </a:r>
            <a:r>
              <a:rPr lang="vi-VN" sz="2400" b="0" i="0" dirty="0">
                <a:solidFill>
                  <a:srgbClr val="000000"/>
                </a:solidFill>
                <a:effectLst/>
                <a:latin typeface="+mj-lt"/>
              </a:rPr>
              <a:t>: </a:t>
            </a:r>
            <a:r>
              <a:rPr lang="vi-VN" sz="2400" b="0" i="0" dirty="0" err="1">
                <a:solidFill>
                  <a:srgbClr val="000000"/>
                </a:solidFill>
                <a:effectLst/>
                <a:latin typeface="+mj-lt"/>
              </a:rPr>
              <a:t>lựa</a:t>
            </a:r>
            <a:r>
              <a:rPr lang="vi-VN" sz="2400" b="0" i="0" dirty="0">
                <a:solidFill>
                  <a:srgbClr val="000000"/>
                </a:solidFill>
                <a:effectLst/>
                <a:latin typeface="+mj-lt"/>
              </a:rPr>
              <a:t> </a:t>
            </a:r>
            <a:r>
              <a:rPr lang="vi-VN" sz="2400" b="0" i="0" dirty="0" err="1">
                <a:solidFill>
                  <a:srgbClr val="000000"/>
                </a:solidFill>
                <a:effectLst/>
                <a:latin typeface="+mj-lt"/>
              </a:rPr>
              <a:t>chọn</a:t>
            </a:r>
            <a:r>
              <a:rPr lang="vi-VN" sz="2400" b="0" i="0" dirty="0">
                <a:solidFill>
                  <a:srgbClr val="000000"/>
                </a:solidFill>
                <a:effectLst/>
                <a:latin typeface="+mj-lt"/>
              </a:rPr>
              <a:t> mô </a:t>
            </a:r>
            <a:r>
              <a:rPr lang="vi-VN" sz="2400" b="0" i="0" dirty="0" err="1">
                <a:solidFill>
                  <a:srgbClr val="000000"/>
                </a:solidFill>
                <a:effectLst/>
                <a:latin typeface="+mj-lt"/>
              </a:rPr>
              <a:t>hình</a:t>
            </a:r>
            <a:r>
              <a:rPr lang="vi-VN" sz="2400" b="0" i="0" dirty="0">
                <a:solidFill>
                  <a:srgbClr val="000000"/>
                </a:solidFill>
                <a:effectLst/>
                <a:latin typeface="+mj-lt"/>
              </a:rPr>
              <a:t> </a:t>
            </a:r>
            <a:r>
              <a:rPr lang="vi-VN" sz="2400" b="0" i="0" dirty="0" err="1">
                <a:solidFill>
                  <a:srgbClr val="000000"/>
                </a:solidFill>
                <a:effectLst/>
                <a:latin typeface="+mj-lt"/>
              </a:rPr>
              <a:t>phù</a:t>
            </a:r>
            <a:r>
              <a:rPr lang="vi-VN" sz="2400" b="0" i="0" dirty="0">
                <a:solidFill>
                  <a:srgbClr val="000000"/>
                </a:solidFill>
                <a:effectLst/>
                <a:latin typeface="+mj-lt"/>
              </a:rPr>
              <a:t> </a:t>
            </a:r>
            <a:r>
              <a:rPr lang="vi-VN" sz="2400" b="0" i="0" dirty="0" err="1">
                <a:solidFill>
                  <a:srgbClr val="000000"/>
                </a:solidFill>
                <a:effectLst/>
                <a:latin typeface="+mj-lt"/>
              </a:rPr>
              <a:t>hợp</a:t>
            </a:r>
            <a:r>
              <a:rPr lang="vi-VN" sz="2400" b="0" i="0" dirty="0">
                <a:solidFill>
                  <a:srgbClr val="000000"/>
                </a:solidFill>
                <a:effectLst/>
                <a:latin typeface="+mj-lt"/>
              </a:rPr>
              <a:t> </a:t>
            </a:r>
            <a:r>
              <a:rPr lang="vi-VN" sz="2400" b="0" i="0" dirty="0" err="1">
                <a:solidFill>
                  <a:srgbClr val="000000"/>
                </a:solidFill>
                <a:effectLst/>
                <a:latin typeface="+mj-lt"/>
              </a:rPr>
              <a:t>với</a:t>
            </a:r>
            <a:r>
              <a:rPr lang="vi-VN" sz="2400" b="0" i="0" dirty="0">
                <a:solidFill>
                  <a:srgbClr val="000000"/>
                </a:solidFill>
                <a:effectLst/>
                <a:latin typeface="+mj-lt"/>
              </a:rPr>
              <a:t> </a:t>
            </a:r>
            <a:r>
              <a:rPr lang="vi-VN" sz="2400" b="0" i="0" dirty="0" err="1">
                <a:solidFill>
                  <a:srgbClr val="000000"/>
                </a:solidFill>
                <a:effectLst/>
                <a:latin typeface="+mj-lt"/>
              </a:rPr>
              <a:t>dữ</a:t>
            </a:r>
            <a:r>
              <a:rPr lang="vi-VN" sz="2400" b="0" i="0" dirty="0">
                <a:solidFill>
                  <a:srgbClr val="000000"/>
                </a:solidFill>
                <a:effectLst/>
                <a:latin typeface="+mj-lt"/>
              </a:rPr>
              <a:t> </a:t>
            </a:r>
            <a:r>
              <a:rPr lang="vi-VN" sz="2400" b="0" i="0" dirty="0" err="1">
                <a:solidFill>
                  <a:srgbClr val="000000"/>
                </a:solidFill>
                <a:effectLst/>
                <a:latin typeface="+mj-lt"/>
              </a:rPr>
              <a:t>liệu</a:t>
            </a:r>
            <a:r>
              <a:rPr lang="vi-VN" sz="2400" b="0" i="0" dirty="0">
                <a:solidFill>
                  <a:srgbClr val="000000"/>
                </a:solidFill>
                <a:effectLst/>
                <a:latin typeface="+mj-lt"/>
              </a:rPr>
              <a:t> </a:t>
            </a:r>
            <a:r>
              <a:rPr lang="vi-VN" sz="2400" b="0" i="0" dirty="0" err="1">
                <a:solidFill>
                  <a:srgbClr val="000000"/>
                </a:solidFill>
                <a:effectLst/>
                <a:latin typeface="+mj-lt"/>
              </a:rPr>
              <a:t>đã</a:t>
            </a:r>
            <a:r>
              <a:rPr lang="vi-VN" sz="2400" b="0" i="0" dirty="0">
                <a:solidFill>
                  <a:srgbClr val="000000"/>
                </a:solidFill>
                <a:effectLst/>
                <a:latin typeface="+mj-lt"/>
              </a:rPr>
              <a:t> </a:t>
            </a:r>
            <a:r>
              <a:rPr lang="vi-VN" sz="2400" b="0" i="0" dirty="0" err="1">
                <a:solidFill>
                  <a:srgbClr val="000000"/>
                </a:solidFill>
                <a:effectLst/>
                <a:latin typeface="+mj-lt"/>
              </a:rPr>
              <a:t>dùng</a:t>
            </a:r>
            <a:r>
              <a:rPr lang="vi-VN" sz="2400" b="0" i="0" dirty="0">
                <a:solidFill>
                  <a:srgbClr val="000000"/>
                </a:solidFill>
                <a:effectLst/>
                <a:latin typeface="+mj-lt"/>
              </a:rPr>
              <a:t>, </a:t>
            </a:r>
            <a:r>
              <a:rPr lang="vi-VN" sz="2400" b="0" i="0" dirty="0" err="1">
                <a:solidFill>
                  <a:srgbClr val="000000"/>
                </a:solidFill>
                <a:effectLst/>
                <a:latin typeface="+mj-lt"/>
              </a:rPr>
              <a:t>tốn</a:t>
            </a:r>
            <a:r>
              <a:rPr lang="vi-VN" sz="2400" b="0" i="0" dirty="0">
                <a:solidFill>
                  <a:srgbClr val="000000"/>
                </a:solidFill>
                <a:effectLst/>
                <a:latin typeface="+mj-lt"/>
              </a:rPr>
              <a:t> </a:t>
            </a:r>
            <a:r>
              <a:rPr lang="vi-VN" sz="2400" b="0" i="0" dirty="0" err="1">
                <a:solidFill>
                  <a:srgbClr val="000000"/>
                </a:solidFill>
                <a:effectLst/>
                <a:latin typeface="+mj-lt"/>
              </a:rPr>
              <a:t>thời</a:t>
            </a:r>
            <a:r>
              <a:rPr lang="vi-VN" sz="2400" b="0" i="0" dirty="0">
                <a:solidFill>
                  <a:srgbClr val="000000"/>
                </a:solidFill>
                <a:effectLst/>
                <a:latin typeface="+mj-lt"/>
              </a:rPr>
              <a:t> gian trong </a:t>
            </a:r>
            <a:r>
              <a:rPr lang="vi-VN" sz="2400" b="0" i="0" dirty="0" err="1">
                <a:solidFill>
                  <a:srgbClr val="000000"/>
                </a:solidFill>
                <a:effectLst/>
                <a:latin typeface="+mj-lt"/>
              </a:rPr>
              <a:t>việc</a:t>
            </a:r>
            <a:r>
              <a:rPr lang="vi-VN" sz="2400" b="0" i="0" dirty="0">
                <a:solidFill>
                  <a:srgbClr val="000000"/>
                </a:solidFill>
                <a:effectLst/>
                <a:latin typeface="+mj-lt"/>
              </a:rPr>
              <a:t> </a:t>
            </a:r>
            <a:r>
              <a:rPr lang="vi-VN" sz="2400" b="0" i="0" dirty="0" err="1">
                <a:solidFill>
                  <a:srgbClr val="000000"/>
                </a:solidFill>
                <a:effectLst/>
                <a:latin typeface="+mj-lt"/>
              </a:rPr>
              <a:t>tìm</a:t>
            </a:r>
            <a:r>
              <a:rPr lang="vi-VN" sz="2400" b="0" i="0" dirty="0">
                <a:solidFill>
                  <a:srgbClr val="000000"/>
                </a:solidFill>
                <a:effectLst/>
                <a:latin typeface="+mj-lt"/>
              </a:rPr>
              <a:t> </a:t>
            </a:r>
            <a:r>
              <a:rPr lang="vi-VN" sz="2400" b="0" i="0" dirty="0" err="1">
                <a:solidFill>
                  <a:srgbClr val="000000"/>
                </a:solidFill>
                <a:effectLst/>
                <a:latin typeface="+mj-lt"/>
              </a:rPr>
              <a:t>kiếm</a:t>
            </a:r>
            <a:r>
              <a:rPr lang="vi-VN" sz="2400" b="0" i="0" dirty="0">
                <a:solidFill>
                  <a:srgbClr val="000000"/>
                </a:solidFill>
                <a:effectLst/>
                <a:latin typeface="+mj-lt"/>
              </a:rPr>
              <a:t> </a:t>
            </a:r>
            <a:r>
              <a:rPr lang="vi-VN" sz="2400" b="0" i="0" dirty="0" err="1">
                <a:solidFill>
                  <a:srgbClr val="000000"/>
                </a:solidFill>
                <a:effectLst/>
                <a:latin typeface="+mj-lt"/>
              </a:rPr>
              <a:t>nguồn</a:t>
            </a:r>
            <a:r>
              <a:rPr lang="vi-VN" sz="2400" b="0" i="0" dirty="0">
                <a:solidFill>
                  <a:srgbClr val="000000"/>
                </a:solidFill>
                <a:effectLst/>
                <a:latin typeface="+mj-lt"/>
              </a:rPr>
              <a:t> cung </a:t>
            </a:r>
            <a:r>
              <a:rPr lang="vi-VN" sz="2400" b="0" i="0" dirty="0" err="1">
                <a:solidFill>
                  <a:srgbClr val="000000"/>
                </a:solidFill>
                <a:effectLst/>
                <a:latin typeface="+mj-lt"/>
              </a:rPr>
              <a:t>dữ</a:t>
            </a:r>
            <a:r>
              <a:rPr lang="vi-VN" sz="2400" b="0" i="0" dirty="0">
                <a:solidFill>
                  <a:srgbClr val="000000"/>
                </a:solidFill>
                <a:effectLst/>
                <a:latin typeface="+mj-lt"/>
              </a:rPr>
              <a:t> </a:t>
            </a:r>
            <a:r>
              <a:rPr lang="vi-VN" sz="2400" b="0" i="0" dirty="0" err="1">
                <a:solidFill>
                  <a:srgbClr val="000000"/>
                </a:solidFill>
                <a:effectLst/>
                <a:latin typeface="+mj-lt"/>
              </a:rPr>
              <a:t>liệu</a:t>
            </a:r>
            <a:r>
              <a:rPr lang="vi-VN" sz="2400" b="0" i="0" dirty="0">
                <a:solidFill>
                  <a:srgbClr val="000000"/>
                </a:solidFill>
                <a:effectLst/>
                <a:latin typeface="+mj-lt"/>
              </a:rPr>
              <a:t> (</a:t>
            </a:r>
            <a:r>
              <a:rPr lang="vi-VN" sz="2400" b="0" i="0" dirty="0" err="1">
                <a:solidFill>
                  <a:srgbClr val="000000"/>
                </a:solidFill>
                <a:effectLst/>
                <a:latin typeface="+mj-lt"/>
              </a:rPr>
              <a:t>một</a:t>
            </a:r>
            <a:r>
              <a:rPr lang="vi-VN" sz="2400" b="0" i="0" dirty="0">
                <a:solidFill>
                  <a:srgbClr val="000000"/>
                </a:solidFill>
                <a:effectLst/>
                <a:latin typeface="+mj-lt"/>
              </a:rPr>
              <a:t> </a:t>
            </a:r>
            <a:r>
              <a:rPr lang="vi-VN" sz="2400" b="0" i="0" dirty="0" err="1">
                <a:solidFill>
                  <a:srgbClr val="000000"/>
                </a:solidFill>
                <a:effectLst/>
                <a:latin typeface="+mj-lt"/>
              </a:rPr>
              <a:t>số</a:t>
            </a:r>
            <a:r>
              <a:rPr lang="vi-VN" sz="2400" b="0" i="0" dirty="0">
                <a:solidFill>
                  <a:srgbClr val="000000"/>
                </a:solidFill>
                <a:effectLst/>
                <a:latin typeface="+mj-lt"/>
              </a:rPr>
              <a:t> </a:t>
            </a:r>
            <a:r>
              <a:rPr lang="vi-VN" sz="2400" b="0" i="0" dirty="0" err="1">
                <a:solidFill>
                  <a:srgbClr val="000000"/>
                </a:solidFill>
                <a:effectLst/>
                <a:latin typeface="+mj-lt"/>
              </a:rPr>
              <a:t>webiste</a:t>
            </a:r>
            <a:r>
              <a:rPr lang="vi-VN" sz="2400" b="0" i="0" dirty="0">
                <a:solidFill>
                  <a:srgbClr val="000000"/>
                </a:solidFill>
                <a:effectLst/>
                <a:latin typeface="+mj-lt"/>
              </a:rPr>
              <a:t> yêu </a:t>
            </a:r>
            <a:r>
              <a:rPr lang="vi-VN" sz="2400" b="0" i="0" dirty="0" err="1">
                <a:solidFill>
                  <a:srgbClr val="000000"/>
                </a:solidFill>
                <a:effectLst/>
                <a:latin typeface="+mj-lt"/>
              </a:rPr>
              <a:t>cầu</a:t>
            </a:r>
            <a:r>
              <a:rPr lang="vi-VN" sz="2400" b="0" i="0" dirty="0">
                <a:solidFill>
                  <a:srgbClr val="000000"/>
                </a:solidFill>
                <a:effectLst/>
                <a:latin typeface="+mj-lt"/>
              </a:rPr>
              <a:t> </a:t>
            </a:r>
            <a:r>
              <a:rPr lang="vi-VN" sz="2400" b="0" i="0" dirty="0" err="1">
                <a:solidFill>
                  <a:srgbClr val="000000"/>
                </a:solidFill>
                <a:effectLst/>
                <a:latin typeface="+mj-lt"/>
              </a:rPr>
              <a:t>trả</a:t>
            </a:r>
            <a:r>
              <a:rPr lang="vi-VN" sz="2400" b="0" i="0" dirty="0">
                <a:solidFill>
                  <a:srgbClr val="000000"/>
                </a:solidFill>
                <a:effectLst/>
                <a:latin typeface="+mj-lt"/>
              </a:rPr>
              <a:t> </a:t>
            </a:r>
            <a:r>
              <a:rPr lang="vi-VN" sz="2400" b="0" i="0" dirty="0" err="1">
                <a:solidFill>
                  <a:srgbClr val="000000"/>
                </a:solidFill>
                <a:effectLst/>
                <a:latin typeface="+mj-lt"/>
              </a:rPr>
              <a:t>phí</a:t>
            </a:r>
            <a:r>
              <a:rPr lang="vi-VN" sz="2400" b="0" i="0" dirty="0">
                <a:solidFill>
                  <a:srgbClr val="000000"/>
                </a:solidFill>
                <a:effectLst/>
                <a:latin typeface="+mj-lt"/>
              </a:rPr>
              <a:t> </a:t>
            </a:r>
            <a:r>
              <a:rPr lang="vi-VN" sz="2400" b="0" i="0" dirty="0" err="1">
                <a:solidFill>
                  <a:srgbClr val="000000"/>
                </a:solidFill>
                <a:effectLst/>
                <a:latin typeface="+mj-lt"/>
              </a:rPr>
              <a:t>hoặc</a:t>
            </a:r>
            <a:r>
              <a:rPr lang="vi-VN" sz="2400" b="0" i="0" dirty="0">
                <a:solidFill>
                  <a:srgbClr val="000000"/>
                </a:solidFill>
                <a:effectLst/>
                <a:latin typeface="+mj-lt"/>
              </a:rPr>
              <a:t> </a:t>
            </a:r>
            <a:r>
              <a:rPr lang="vi-VN" sz="2400" b="0" i="0" dirty="0" err="1">
                <a:solidFill>
                  <a:srgbClr val="000000"/>
                </a:solidFill>
                <a:effectLst/>
                <a:latin typeface="+mj-lt"/>
              </a:rPr>
              <a:t>gửi</a:t>
            </a:r>
            <a:r>
              <a:rPr lang="vi-VN" sz="2400" b="0" i="0" dirty="0">
                <a:solidFill>
                  <a:srgbClr val="000000"/>
                </a:solidFill>
                <a:effectLst/>
                <a:latin typeface="+mj-lt"/>
              </a:rPr>
              <a:t> </a:t>
            </a:r>
            <a:r>
              <a:rPr lang="vi-VN" sz="2400" b="0" i="0" dirty="0" err="1">
                <a:solidFill>
                  <a:srgbClr val="000000"/>
                </a:solidFill>
                <a:effectLst/>
                <a:latin typeface="+mj-lt"/>
              </a:rPr>
              <a:t>email</a:t>
            </a:r>
            <a:r>
              <a:rPr lang="vi-VN" sz="2400" b="0" i="0" dirty="0">
                <a:solidFill>
                  <a:srgbClr val="000000"/>
                </a:solidFill>
                <a:effectLst/>
                <a:latin typeface="+mj-lt"/>
              </a:rPr>
              <a:t> xin </a:t>
            </a:r>
            <a:r>
              <a:rPr lang="vi-VN" sz="2400" b="0" i="0" dirty="0" err="1">
                <a:solidFill>
                  <a:srgbClr val="000000"/>
                </a:solidFill>
                <a:effectLst/>
                <a:latin typeface="+mj-lt"/>
              </a:rPr>
              <a:t>xác</a:t>
            </a:r>
            <a:r>
              <a:rPr lang="vi-VN" sz="2400" b="0" i="0" dirty="0">
                <a:solidFill>
                  <a:srgbClr val="000000"/>
                </a:solidFill>
                <a:effectLst/>
                <a:latin typeface="+mj-lt"/>
              </a:rPr>
              <a:t> </a:t>
            </a:r>
            <a:r>
              <a:rPr lang="vi-VN" sz="2400" b="0" i="0" dirty="0" err="1">
                <a:solidFill>
                  <a:srgbClr val="000000"/>
                </a:solidFill>
                <a:effectLst/>
                <a:latin typeface="+mj-lt"/>
              </a:rPr>
              <a:t>nhận</a:t>
            </a:r>
            <a:r>
              <a:rPr lang="vi-VN" sz="2400" b="0" i="0" dirty="0">
                <a:solidFill>
                  <a:srgbClr val="000000"/>
                </a:solidFill>
                <a:effectLst/>
                <a:latin typeface="+mj-lt"/>
              </a:rPr>
              <a:t> </a:t>
            </a:r>
            <a:r>
              <a:rPr lang="vi-VN" sz="2400" b="0" i="0" dirty="0" err="1">
                <a:solidFill>
                  <a:srgbClr val="000000"/>
                </a:solidFill>
                <a:effectLst/>
                <a:latin typeface="+mj-lt"/>
              </a:rPr>
              <a:t>mục</a:t>
            </a:r>
            <a:r>
              <a:rPr lang="vi-VN" sz="2400" b="0" i="0" dirty="0">
                <a:solidFill>
                  <a:srgbClr val="000000"/>
                </a:solidFill>
                <a:effectLst/>
                <a:latin typeface="+mj-lt"/>
              </a:rPr>
              <a:t> </a:t>
            </a:r>
            <a:r>
              <a:rPr lang="vi-VN" sz="2400" b="0" i="0" dirty="0" err="1">
                <a:solidFill>
                  <a:srgbClr val="000000"/>
                </a:solidFill>
                <a:effectLst/>
                <a:latin typeface="+mj-lt"/>
              </a:rPr>
              <a:t>đích</a:t>
            </a:r>
            <a:r>
              <a:rPr lang="vi-VN" sz="2400" b="0" i="0" dirty="0">
                <a:solidFill>
                  <a:srgbClr val="000000"/>
                </a:solidFill>
                <a:effectLst/>
                <a:latin typeface="+mj-lt"/>
              </a:rPr>
              <a:t> </a:t>
            </a:r>
            <a:r>
              <a:rPr lang="vi-VN" sz="2400" b="0" i="0" dirty="0" err="1">
                <a:solidFill>
                  <a:srgbClr val="000000"/>
                </a:solidFill>
                <a:effectLst/>
                <a:latin typeface="+mj-lt"/>
              </a:rPr>
              <a:t>sử</a:t>
            </a:r>
            <a:r>
              <a:rPr lang="vi-VN" sz="2400" b="0" i="0" dirty="0">
                <a:solidFill>
                  <a:srgbClr val="000000"/>
                </a:solidFill>
                <a:effectLst/>
                <a:latin typeface="+mj-lt"/>
              </a:rPr>
              <a:t> </a:t>
            </a:r>
            <a:r>
              <a:rPr lang="vi-VN" sz="2400" b="0" i="0" dirty="0" err="1">
                <a:solidFill>
                  <a:srgbClr val="000000"/>
                </a:solidFill>
                <a:effectLst/>
                <a:latin typeface="+mj-lt"/>
              </a:rPr>
              <a:t>dụng</a:t>
            </a:r>
            <a:r>
              <a:rPr lang="vi-VN" sz="2400" b="0" i="0" dirty="0">
                <a:solidFill>
                  <a:srgbClr val="000000"/>
                </a:solidFill>
                <a:effectLst/>
                <a:latin typeface="+mj-lt"/>
              </a:rPr>
              <a:t> </a:t>
            </a:r>
            <a:r>
              <a:rPr lang="vi-VN" sz="2400" b="0" i="0" dirty="0" err="1">
                <a:solidFill>
                  <a:srgbClr val="000000"/>
                </a:solidFill>
                <a:effectLst/>
                <a:latin typeface="+mj-lt"/>
              </a:rPr>
              <a:t>để</a:t>
            </a:r>
            <a:r>
              <a:rPr lang="vi-VN" sz="2400" b="0" i="0" dirty="0">
                <a:solidFill>
                  <a:srgbClr val="000000"/>
                </a:solidFill>
                <a:effectLst/>
                <a:latin typeface="+mj-lt"/>
              </a:rPr>
              <a:t> truy </a:t>
            </a:r>
            <a:r>
              <a:rPr lang="vi-VN" sz="2400" b="0" i="0" dirty="0" err="1">
                <a:solidFill>
                  <a:srgbClr val="000000"/>
                </a:solidFill>
                <a:effectLst/>
                <a:latin typeface="+mj-lt"/>
              </a:rPr>
              <a:t>cập</a:t>
            </a:r>
            <a:r>
              <a:rPr lang="vi-VN" sz="2400" b="0" i="0" dirty="0">
                <a:solidFill>
                  <a:srgbClr val="000000"/>
                </a:solidFill>
                <a:effectLst/>
                <a:latin typeface="+mj-lt"/>
              </a:rPr>
              <a:t> </a:t>
            </a:r>
            <a:r>
              <a:rPr lang="vi-VN" sz="2400" b="0" i="0" dirty="0" err="1">
                <a:solidFill>
                  <a:srgbClr val="000000"/>
                </a:solidFill>
                <a:effectLst/>
                <a:latin typeface="+mj-lt"/>
              </a:rPr>
              <a:t>dữ</a:t>
            </a:r>
            <a:r>
              <a:rPr lang="vi-VN" sz="2400" b="0" i="0" dirty="0">
                <a:solidFill>
                  <a:srgbClr val="000000"/>
                </a:solidFill>
                <a:effectLst/>
                <a:latin typeface="+mj-lt"/>
              </a:rPr>
              <a:t> </a:t>
            </a:r>
            <a:r>
              <a:rPr lang="vi-VN" sz="2400" b="0" i="0" dirty="0" err="1">
                <a:solidFill>
                  <a:srgbClr val="000000"/>
                </a:solidFill>
                <a:effectLst/>
                <a:latin typeface="+mj-lt"/>
              </a:rPr>
              <a:t>liệu</a:t>
            </a:r>
            <a:r>
              <a:rPr lang="vi-VN" sz="2400" b="0" i="0" dirty="0">
                <a:solidFill>
                  <a:srgbClr val="000000"/>
                </a:solidFill>
                <a:effectLst/>
                <a:latin typeface="+mj-lt"/>
              </a:rPr>
              <a:t>).</a:t>
            </a:r>
            <a:endParaRPr lang="en-US" sz="2400" b="0" i="0" dirty="0">
              <a:solidFill>
                <a:srgbClr val="000000"/>
              </a:solidFill>
              <a:effectLst/>
              <a:latin typeface="+mj-lt"/>
            </a:endParaRPr>
          </a:p>
          <a:p>
            <a:pPr algn="l">
              <a:buFont typeface="Arial" panose="020B0604020202020204" pitchFamily="34" charset="0"/>
              <a:buChar char="•"/>
            </a:pPr>
            <a:endParaRPr lang="vi-VN" sz="2400" b="0" i="0" dirty="0">
              <a:solidFill>
                <a:srgbClr val="000000"/>
              </a:solidFill>
              <a:effectLst/>
              <a:latin typeface="+mj-lt"/>
            </a:endParaRPr>
          </a:p>
          <a:p>
            <a:pPr algn="l">
              <a:buFont typeface="Arial" panose="020B0604020202020204" pitchFamily="34" charset="0"/>
              <a:buChar char="•"/>
            </a:pPr>
            <a:r>
              <a:rPr lang="en-US" sz="2400" b="1" i="0" dirty="0">
                <a:solidFill>
                  <a:srgbClr val="000000"/>
                </a:solidFill>
                <a:effectLst/>
                <a:latin typeface="+mj-lt"/>
              </a:rPr>
              <a:t> </a:t>
            </a:r>
            <a:r>
              <a:rPr lang="vi-VN" sz="2400" b="1" i="0" dirty="0">
                <a:solidFill>
                  <a:srgbClr val="000000"/>
                </a:solidFill>
                <a:effectLst/>
                <a:latin typeface="+mj-lt"/>
              </a:rPr>
              <a:t>Sơn</a:t>
            </a:r>
            <a:r>
              <a:rPr lang="vi-VN" sz="2400" b="0" i="0" dirty="0">
                <a:solidFill>
                  <a:srgbClr val="000000"/>
                </a:solidFill>
                <a:effectLst/>
                <a:latin typeface="+mj-lt"/>
              </a:rPr>
              <a:t>:</a:t>
            </a:r>
          </a:p>
          <a:p>
            <a:pPr marL="742950" lvl="1" indent="-285750" algn="l">
              <a:buFont typeface="Arial" panose="020B0604020202020204" pitchFamily="34" charset="0"/>
              <a:buChar char="•"/>
            </a:pPr>
            <a:r>
              <a:rPr lang="vi-VN" sz="2400" b="0" i="0" dirty="0" err="1">
                <a:solidFill>
                  <a:srgbClr val="000000"/>
                </a:solidFill>
                <a:effectLst/>
                <a:latin typeface="+mj-lt"/>
              </a:rPr>
              <a:t>Tìm</a:t>
            </a:r>
            <a:r>
              <a:rPr lang="vi-VN" sz="2400" b="0" i="0" dirty="0">
                <a:solidFill>
                  <a:srgbClr val="000000"/>
                </a:solidFill>
                <a:effectLst/>
                <a:latin typeface="+mj-lt"/>
              </a:rPr>
              <a:t> </a:t>
            </a:r>
            <a:r>
              <a:rPr lang="vi-VN" sz="2400" b="0" i="0" dirty="0" err="1">
                <a:solidFill>
                  <a:srgbClr val="000000"/>
                </a:solidFill>
                <a:effectLst/>
                <a:latin typeface="+mj-lt"/>
              </a:rPr>
              <a:t>kiếm</a:t>
            </a:r>
            <a:r>
              <a:rPr lang="vi-VN" sz="2400" b="0" i="0" dirty="0">
                <a:solidFill>
                  <a:srgbClr val="000000"/>
                </a:solidFill>
                <a:effectLst/>
                <a:latin typeface="+mj-lt"/>
              </a:rPr>
              <a:t> </a:t>
            </a:r>
            <a:r>
              <a:rPr lang="vi-VN" sz="2400" b="0" i="0" dirty="0" err="1">
                <a:solidFill>
                  <a:srgbClr val="000000"/>
                </a:solidFill>
                <a:effectLst/>
                <a:latin typeface="+mj-lt"/>
              </a:rPr>
              <a:t>các</a:t>
            </a:r>
            <a:r>
              <a:rPr lang="vi-VN" sz="2400" b="0" i="0" dirty="0">
                <a:solidFill>
                  <a:srgbClr val="000000"/>
                </a:solidFill>
                <a:effectLst/>
                <a:latin typeface="+mj-lt"/>
              </a:rPr>
              <a:t> ý </a:t>
            </a:r>
            <a:r>
              <a:rPr lang="vi-VN" sz="2400" b="0" i="0" dirty="0" err="1">
                <a:solidFill>
                  <a:srgbClr val="000000"/>
                </a:solidFill>
                <a:effectLst/>
                <a:latin typeface="+mj-lt"/>
              </a:rPr>
              <a:t>tưởng</a:t>
            </a:r>
            <a:r>
              <a:rPr lang="vi-VN" sz="2400" b="0" i="0" dirty="0">
                <a:solidFill>
                  <a:srgbClr val="000000"/>
                </a:solidFill>
                <a:effectLst/>
                <a:latin typeface="+mj-lt"/>
              </a:rPr>
              <a:t>.</a:t>
            </a:r>
          </a:p>
          <a:p>
            <a:pPr marL="742950" lvl="1" indent="-285750" algn="l">
              <a:buFont typeface="Arial" panose="020B0604020202020204" pitchFamily="34" charset="0"/>
              <a:buChar char="•"/>
            </a:pPr>
            <a:r>
              <a:rPr lang="vi-VN" sz="2400" b="0" i="0" dirty="0" err="1">
                <a:solidFill>
                  <a:srgbClr val="000000"/>
                </a:solidFill>
                <a:effectLst/>
                <a:latin typeface="+mj-lt"/>
              </a:rPr>
              <a:t>Có</a:t>
            </a:r>
            <a:r>
              <a:rPr lang="vi-VN" sz="2400" b="0" i="0" dirty="0">
                <a:solidFill>
                  <a:srgbClr val="000000"/>
                </a:solidFill>
                <a:effectLst/>
                <a:latin typeface="+mj-lt"/>
              </a:rPr>
              <a:t> ý </a:t>
            </a:r>
            <a:r>
              <a:rPr lang="vi-VN" sz="2400" b="0" i="0" dirty="0" err="1">
                <a:solidFill>
                  <a:srgbClr val="000000"/>
                </a:solidFill>
                <a:effectLst/>
                <a:latin typeface="+mj-lt"/>
              </a:rPr>
              <a:t>tưởng</a:t>
            </a:r>
            <a:r>
              <a:rPr lang="vi-VN" sz="2400" b="0" i="0" dirty="0">
                <a:solidFill>
                  <a:srgbClr val="000000"/>
                </a:solidFill>
                <a:effectLst/>
                <a:latin typeface="+mj-lt"/>
              </a:rPr>
              <a:t> nhưng không </a:t>
            </a:r>
            <a:r>
              <a:rPr lang="vi-VN" sz="2400" b="0" i="0" dirty="0" err="1">
                <a:solidFill>
                  <a:srgbClr val="000000"/>
                </a:solidFill>
                <a:effectLst/>
                <a:latin typeface="+mj-lt"/>
              </a:rPr>
              <a:t>thể</a:t>
            </a:r>
            <a:r>
              <a:rPr lang="vi-VN" sz="2400" b="0" i="0" dirty="0">
                <a:solidFill>
                  <a:srgbClr val="000000"/>
                </a:solidFill>
                <a:effectLst/>
                <a:latin typeface="+mj-lt"/>
              </a:rPr>
              <a:t> </a:t>
            </a:r>
            <a:r>
              <a:rPr lang="vi-VN" sz="2400" b="0" i="0" dirty="0" err="1">
                <a:solidFill>
                  <a:srgbClr val="000000"/>
                </a:solidFill>
                <a:effectLst/>
                <a:latin typeface="+mj-lt"/>
              </a:rPr>
              <a:t>tìm</a:t>
            </a:r>
            <a:r>
              <a:rPr lang="vi-VN" sz="2400" b="0" i="0" dirty="0">
                <a:solidFill>
                  <a:srgbClr val="000000"/>
                </a:solidFill>
                <a:effectLst/>
                <a:latin typeface="+mj-lt"/>
              </a:rPr>
              <a:t> </a:t>
            </a:r>
            <a:r>
              <a:rPr lang="vi-VN" sz="2400" b="0" i="0" dirty="0" err="1">
                <a:solidFill>
                  <a:srgbClr val="000000"/>
                </a:solidFill>
                <a:effectLst/>
                <a:latin typeface="+mj-lt"/>
              </a:rPr>
              <a:t>được</a:t>
            </a:r>
            <a:r>
              <a:rPr lang="vi-VN" sz="2400" b="0" i="0" dirty="0">
                <a:solidFill>
                  <a:srgbClr val="000000"/>
                </a:solidFill>
                <a:effectLst/>
                <a:latin typeface="+mj-lt"/>
              </a:rPr>
              <a:t> </a:t>
            </a:r>
            <a:r>
              <a:rPr lang="vi-VN" sz="2400" b="0" i="0" dirty="0" err="1">
                <a:solidFill>
                  <a:srgbClr val="000000"/>
                </a:solidFill>
                <a:effectLst/>
                <a:latin typeface="+mj-lt"/>
              </a:rPr>
              <a:t>dữ</a:t>
            </a:r>
            <a:r>
              <a:rPr lang="vi-VN" sz="2400" b="0" i="0" dirty="0">
                <a:solidFill>
                  <a:srgbClr val="000000"/>
                </a:solidFill>
                <a:effectLst/>
                <a:latin typeface="+mj-lt"/>
              </a:rPr>
              <a:t> </a:t>
            </a:r>
            <a:r>
              <a:rPr lang="vi-VN" sz="2400" b="0" i="0" dirty="0" err="1">
                <a:solidFill>
                  <a:srgbClr val="000000"/>
                </a:solidFill>
                <a:effectLst/>
                <a:latin typeface="+mj-lt"/>
              </a:rPr>
              <a:t>liệu</a:t>
            </a:r>
            <a:r>
              <a:rPr lang="vi-VN" sz="2400" b="0" i="0" dirty="0">
                <a:solidFill>
                  <a:srgbClr val="000000"/>
                </a:solidFill>
                <a:effectLst/>
                <a:latin typeface="+mj-lt"/>
              </a:rPr>
              <a:t>.</a:t>
            </a:r>
          </a:p>
          <a:p>
            <a:pPr marL="742950" lvl="1" indent="-285750" algn="l">
              <a:buFont typeface="Arial" panose="020B0604020202020204" pitchFamily="34" charset="0"/>
              <a:buChar char="•"/>
            </a:pPr>
            <a:r>
              <a:rPr lang="vi-VN" sz="2400" b="0" i="0" dirty="0" err="1">
                <a:solidFill>
                  <a:srgbClr val="000000"/>
                </a:solidFill>
                <a:effectLst/>
                <a:latin typeface="+mj-lt"/>
              </a:rPr>
              <a:t>Tìm</a:t>
            </a:r>
            <a:r>
              <a:rPr lang="vi-VN" sz="2400" b="0" i="0" dirty="0">
                <a:solidFill>
                  <a:srgbClr val="000000"/>
                </a:solidFill>
                <a:effectLst/>
                <a:latin typeface="+mj-lt"/>
              </a:rPr>
              <a:t> </a:t>
            </a:r>
            <a:r>
              <a:rPr lang="en-US" sz="2400" dirty="0" err="1">
                <a:latin typeface="+mj-lt"/>
              </a:rPr>
              <a:t>được</a:t>
            </a:r>
            <a:r>
              <a:rPr lang="en-US" sz="2400" dirty="0">
                <a:latin typeface="+mj-lt"/>
              </a:rPr>
              <a:t> </a:t>
            </a:r>
            <a:r>
              <a:rPr lang="vi-VN" sz="2400" b="0" i="0" dirty="0" err="1">
                <a:solidFill>
                  <a:srgbClr val="000000"/>
                </a:solidFill>
                <a:effectLst/>
                <a:latin typeface="+mj-lt"/>
              </a:rPr>
              <a:t>các</a:t>
            </a:r>
            <a:r>
              <a:rPr lang="vi-VN" sz="2400" b="0" i="0" dirty="0">
                <a:solidFill>
                  <a:srgbClr val="000000"/>
                </a:solidFill>
                <a:effectLst/>
                <a:latin typeface="+mj-lt"/>
              </a:rPr>
              <a:t> API </a:t>
            </a:r>
            <a:r>
              <a:rPr lang="vi-VN" sz="2400" b="0" i="0" dirty="0" err="1">
                <a:solidFill>
                  <a:srgbClr val="000000"/>
                </a:solidFill>
                <a:effectLst/>
                <a:latin typeface="+mj-lt"/>
              </a:rPr>
              <a:t>phù</a:t>
            </a:r>
            <a:r>
              <a:rPr lang="vi-VN" sz="2400" b="0" i="0" dirty="0">
                <a:solidFill>
                  <a:srgbClr val="000000"/>
                </a:solidFill>
                <a:effectLst/>
                <a:latin typeface="+mj-lt"/>
              </a:rPr>
              <a:t> </a:t>
            </a:r>
            <a:r>
              <a:rPr lang="vi-VN" sz="2400" b="0" i="0" dirty="0" err="1">
                <a:solidFill>
                  <a:srgbClr val="000000"/>
                </a:solidFill>
                <a:effectLst/>
                <a:latin typeface="+mj-lt"/>
              </a:rPr>
              <a:t>hợp</a:t>
            </a:r>
            <a:r>
              <a:rPr lang="vi-VN" sz="2400" b="0" i="0" dirty="0">
                <a:solidFill>
                  <a:srgbClr val="000000"/>
                </a:solidFill>
                <a:effectLst/>
                <a:latin typeface="+mj-lt"/>
              </a:rPr>
              <a:t> nhưng </a:t>
            </a:r>
            <a:r>
              <a:rPr lang="vi-VN" sz="2400" b="0" i="0" dirty="0" err="1">
                <a:solidFill>
                  <a:srgbClr val="000000"/>
                </a:solidFill>
                <a:effectLst/>
                <a:latin typeface="+mj-lt"/>
              </a:rPr>
              <a:t>phải</a:t>
            </a:r>
            <a:r>
              <a:rPr lang="en-US" sz="2400" b="0" i="0" dirty="0">
                <a:solidFill>
                  <a:srgbClr val="000000"/>
                </a:solidFill>
                <a:effectLst/>
                <a:latin typeface="+mj-lt"/>
              </a:rPr>
              <a:t> </a:t>
            </a:r>
            <a:r>
              <a:rPr lang="en-US" sz="2400" b="0" i="0" dirty="0" err="1">
                <a:solidFill>
                  <a:srgbClr val="000000"/>
                </a:solidFill>
                <a:effectLst/>
                <a:latin typeface="+mj-lt"/>
              </a:rPr>
              <a:t>trả</a:t>
            </a:r>
            <a:r>
              <a:rPr lang="en-US" sz="2400" b="0" i="0" dirty="0">
                <a:solidFill>
                  <a:srgbClr val="000000"/>
                </a:solidFill>
                <a:effectLst/>
                <a:latin typeface="+mj-lt"/>
              </a:rPr>
              <a:t> </a:t>
            </a:r>
            <a:r>
              <a:rPr lang="en-US" sz="2400" b="0" i="0" dirty="0" err="1">
                <a:solidFill>
                  <a:srgbClr val="000000"/>
                </a:solidFill>
                <a:effectLst/>
                <a:latin typeface="+mj-lt"/>
              </a:rPr>
              <a:t>phí</a:t>
            </a:r>
            <a:r>
              <a:rPr lang="vi-VN" sz="2400" b="0" i="0" dirty="0">
                <a:solidFill>
                  <a:srgbClr val="000000"/>
                </a:solidFill>
                <a:effectLst/>
                <a:latin typeface="+mj-lt"/>
              </a:rPr>
              <a:t>.</a:t>
            </a:r>
          </a:p>
        </p:txBody>
      </p:sp>
    </p:spTree>
    <p:extLst>
      <p:ext uri="{BB962C8B-B14F-4D97-AF65-F5344CB8AC3E}">
        <p14:creationId xmlns:p14="http://schemas.microsoft.com/office/powerpoint/2010/main" val="3187905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334304"/>
            <a:ext cx="8668119" cy="779604"/>
          </a:xfrm>
        </p:spPr>
        <p:txBody>
          <a:bodyPr/>
          <a:lstStyle/>
          <a:p>
            <a:r>
              <a:rPr lang="en-US" sz="3600" b="1" i="0" dirty="0" err="1">
                <a:solidFill>
                  <a:srgbClr val="000000"/>
                </a:solidFill>
                <a:effectLst/>
                <a:latin typeface="Times New Roman" panose="02020603050405020304" pitchFamily="18" charset="0"/>
                <a:cs typeface="Times New Roman" panose="02020603050405020304" pitchFamily="18" charset="0"/>
              </a:rPr>
              <a:t>Những</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kỹ</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năng</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đã</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học</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được</a:t>
            </a:r>
            <a:endParaRPr lang="en-US" sz="3600" b="1" i="0" dirty="0">
              <a:solidFill>
                <a:srgbClr val="000000"/>
              </a:solidFill>
              <a:effectLst/>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E2042F00-EAE9-47F5-B429-51DB43C78D9B}"/>
              </a:ext>
            </a:extLst>
          </p:cNvPr>
          <p:cNvSpPr txBox="1"/>
          <p:nvPr/>
        </p:nvSpPr>
        <p:spPr>
          <a:xfrm>
            <a:off x="492574" y="1392876"/>
            <a:ext cx="8158852" cy="3539430"/>
          </a:xfrm>
          <a:prstGeom prst="rect">
            <a:avLst/>
          </a:prstGeom>
          <a:noFill/>
        </p:spPr>
        <p:txBody>
          <a:bodyPr wrap="square">
            <a:spAutoFit/>
          </a:bodyPr>
          <a:lstStyle/>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a:t>
            </a:r>
            <a:r>
              <a:rPr lang="vi-VN" sz="2400" b="1" i="0" dirty="0">
                <a:solidFill>
                  <a:srgbClr val="000000"/>
                </a:solidFill>
                <a:effectLst/>
                <a:latin typeface="Times New Roman" panose="02020603050405020304" pitchFamily="18" charset="0"/>
                <a:cs typeface="Times New Roman" panose="02020603050405020304" pitchFamily="18" charset="0"/>
              </a:rPr>
              <a:t>Quang</a:t>
            </a:r>
            <a:r>
              <a:rPr lang="vi-VN" sz="2400" b="0" i="0" dirty="0">
                <a:solidFill>
                  <a:srgbClr val="000000"/>
                </a:solidFill>
                <a:effectLst/>
                <a:latin typeface="Times New Roman" panose="02020603050405020304" pitchFamily="18" charset="0"/>
                <a:cs typeface="Times New Roman" panose="02020603050405020304" pitchFamily="18" charset="0"/>
              </a:rPr>
              <a:t>: qua </a:t>
            </a:r>
            <a:r>
              <a:rPr lang="vi-VN" sz="2400" b="0" i="0" dirty="0" err="1">
                <a:solidFill>
                  <a:srgbClr val="000000"/>
                </a:solidFill>
                <a:effectLst/>
                <a:latin typeface="Times New Roman" panose="02020603050405020304" pitchFamily="18" charset="0"/>
                <a:cs typeface="Times New Roman" panose="02020603050405020304" pitchFamily="18" charset="0"/>
              </a:rPr>
              <a:t>đồ</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án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này</a:t>
            </a:r>
            <a:r>
              <a:rPr lang="vi-VN" sz="2400" b="0" i="0" dirty="0">
                <a:solidFill>
                  <a:srgbClr val="000000"/>
                </a:solidFill>
                <a:effectLst/>
                <a:latin typeface="Times New Roman" panose="02020603050405020304" pitchFamily="18" charset="0"/>
                <a:cs typeface="Times New Roman" panose="02020603050405020304" pitchFamily="18" charset="0"/>
              </a:rPr>
              <a:t> em </a:t>
            </a:r>
            <a:r>
              <a:rPr lang="vi-VN" sz="2400" b="0" i="0" dirty="0" err="1">
                <a:solidFill>
                  <a:srgbClr val="000000"/>
                </a:solidFill>
                <a:effectLst/>
                <a:latin typeface="Times New Roman" panose="02020603050405020304" pitchFamily="18" charset="0"/>
                <a:cs typeface="Times New Roman" panose="02020603050405020304" pitchFamily="18" charset="0"/>
              </a:rPr>
              <a:t>có</a:t>
            </a:r>
            <a:r>
              <a:rPr lang="vi-VN" sz="2400" b="0" i="0" dirty="0">
                <a:solidFill>
                  <a:srgbClr val="000000"/>
                </a:solidFill>
                <a:effectLst/>
                <a:latin typeface="Times New Roman" panose="02020603050405020304" pitchFamily="18" charset="0"/>
                <a:cs typeface="Times New Roman" panose="02020603050405020304" pitchFamily="18" charset="0"/>
              </a:rPr>
              <a:t> thêm kinh </a:t>
            </a:r>
            <a:r>
              <a:rPr lang="vi-VN" sz="2400" b="0" i="0" dirty="0" err="1">
                <a:solidFill>
                  <a:srgbClr val="000000"/>
                </a:solidFill>
                <a:effectLst/>
                <a:latin typeface="Times New Roman" panose="02020603050405020304" pitchFamily="18" charset="0"/>
                <a:cs typeface="Times New Roman" panose="02020603050405020304" pitchFamily="18" charset="0"/>
              </a:rPr>
              <a:t>nghiệm</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để</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chọn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lọc</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và</a:t>
            </a:r>
            <a:r>
              <a:rPr lang="vi-VN" sz="2400" b="0" i="0" dirty="0">
                <a:solidFill>
                  <a:srgbClr val="000000"/>
                </a:solidFill>
                <a:effectLst/>
                <a:latin typeface="Times New Roman" panose="02020603050405020304" pitchFamily="18" charset="0"/>
                <a:cs typeface="Times New Roman" panose="02020603050405020304" pitchFamily="18" charset="0"/>
              </a:rPr>
              <a:t> thu </a:t>
            </a:r>
            <a:r>
              <a:rPr lang="vi-VN" sz="2400" b="0" i="0" dirty="0" err="1">
                <a:solidFill>
                  <a:srgbClr val="000000"/>
                </a:solidFill>
                <a:effectLst/>
                <a:latin typeface="Times New Roman" panose="02020603050405020304" pitchFamily="18" charset="0"/>
                <a:cs typeface="Times New Roman" panose="02020603050405020304" pitchFamily="18" charset="0"/>
              </a:rPr>
              <a:t>thập</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dữ</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liệu</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hiểu</a:t>
            </a:r>
            <a:r>
              <a:rPr lang="vi-VN" sz="2400" b="0" i="0" dirty="0">
                <a:solidFill>
                  <a:srgbClr val="000000"/>
                </a:solidFill>
                <a:effectLst/>
                <a:latin typeface="Times New Roman" panose="02020603050405020304" pitchFamily="18" charset="0"/>
                <a:cs typeface="Times New Roman" panose="02020603050405020304" pitchFamily="18" charset="0"/>
              </a:rPr>
              <a:t> thêm </a:t>
            </a:r>
            <a:r>
              <a:rPr lang="vi-VN" sz="2400" b="0" i="0" dirty="0" err="1">
                <a:solidFill>
                  <a:srgbClr val="000000"/>
                </a:solidFill>
                <a:effectLst/>
                <a:latin typeface="Times New Roman" panose="02020603050405020304" pitchFamily="18" charset="0"/>
                <a:cs typeface="Times New Roman" panose="02020603050405020304" pitchFamily="18" charset="0"/>
              </a:rPr>
              <a:t>nhiều</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thuật</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toán</a:t>
            </a:r>
            <a:r>
              <a:rPr lang="vi-VN" sz="2400" b="0" i="0" dirty="0">
                <a:solidFill>
                  <a:srgbClr val="000000"/>
                </a:solidFill>
                <a:effectLst/>
                <a:latin typeface="Times New Roman" panose="02020603050405020304" pitchFamily="18" charset="0"/>
                <a:cs typeface="Times New Roman" panose="02020603050405020304" pitchFamily="18" charset="0"/>
              </a:rPr>
              <a:t> phân </a:t>
            </a:r>
            <a:r>
              <a:rPr lang="vi-VN" sz="2400" b="0" i="0" dirty="0" err="1">
                <a:solidFill>
                  <a:srgbClr val="000000"/>
                </a:solidFill>
                <a:effectLst/>
                <a:latin typeface="Times New Roman" panose="02020603050405020304" pitchFamily="18" charset="0"/>
                <a:cs typeface="Times New Roman" panose="02020603050405020304" pitchFamily="18" charset="0"/>
              </a:rPr>
              <a:t>lớp</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hữu</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vi-VN" sz="2400" b="0" i="0" dirty="0" err="1">
                <a:solidFill>
                  <a:srgbClr val="000000"/>
                </a:solidFill>
                <a:effectLst/>
                <a:latin typeface="Times New Roman" panose="02020603050405020304" pitchFamily="18" charset="0"/>
                <a:cs typeface="Times New Roman" panose="02020603050405020304" pitchFamily="18" charset="0"/>
              </a:rPr>
              <a:t>cẩn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thận</a:t>
            </a:r>
            <a:r>
              <a:rPr lang="vi-VN" sz="2400" b="0" i="0" dirty="0">
                <a:solidFill>
                  <a:srgbClr val="000000"/>
                </a:solidFill>
                <a:effectLst/>
                <a:latin typeface="Times New Roman" panose="02020603050405020304" pitchFamily="18" charset="0"/>
                <a:cs typeface="Times New Roman" panose="02020603050405020304" pitchFamily="18" charset="0"/>
              </a:rPr>
              <a:t> hơn trong </a:t>
            </a:r>
            <a:r>
              <a:rPr lang="vi-VN" sz="2400" b="0" i="0" dirty="0" err="1">
                <a:solidFill>
                  <a:srgbClr val="000000"/>
                </a:solidFill>
                <a:effectLst/>
                <a:latin typeface="Times New Roman" panose="02020603050405020304" pitchFamily="18" charset="0"/>
                <a:cs typeface="Times New Roman" panose="02020603050405020304" pitchFamily="18" charset="0"/>
              </a:rPr>
              <a:t>cách</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trình</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bày</a:t>
            </a:r>
            <a:r>
              <a:rPr lang="vi-VN" sz="24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a:t>
            </a:r>
            <a:r>
              <a:rPr lang="vi-VN" sz="2400" b="1" i="0" dirty="0">
                <a:solidFill>
                  <a:srgbClr val="000000"/>
                </a:solidFill>
                <a:effectLst/>
                <a:latin typeface="Times New Roman" panose="02020603050405020304" pitchFamily="18" charset="0"/>
                <a:cs typeface="Times New Roman" panose="02020603050405020304" pitchFamily="18" charset="0"/>
              </a:rPr>
              <a:t>Sơn</a:t>
            </a:r>
            <a:r>
              <a:rPr lang="vi-VN" sz="2400" b="0" i="0" dirty="0">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vi-VN" sz="2400" b="0" i="0" dirty="0" err="1">
                <a:solidFill>
                  <a:srgbClr val="000000"/>
                </a:solidFill>
                <a:effectLst/>
                <a:latin typeface="Times New Roman" panose="02020603050405020304" pitchFamily="18" charset="0"/>
                <a:cs typeface="Times New Roman" panose="02020603050405020304" pitchFamily="18" charset="0"/>
              </a:rPr>
              <a:t>Nhiều</a:t>
            </a:r>
            <a:r>
              <a:rPr lang="vi-VN" sz="2400" b="0" i="0" dirty="0">
                <a:solidFill>
                  <a:srgbClr val="000000"/>
                </a:solidFill>
                <a:effectLst/>
                <a:latin typeface="Times New Roman" panose="02020603050405020304" pitchFamily="18" charset="0"/>
                <a:cs typeface="Times New Roman" panose="02020603050405020304" pitchFamily="18" charset="0"/>
              </a:rPr>
              <a:t> trang cung </a:t>
            </a:r>
            <a:r>
              <a:rPr lang="vi-VN" sz="2400" b="0" i="0" dirty="0" err="1">
                <a:solidFill>
                  <a:srgbClr val="000000"/>
                </a:solidFill>
                <a:effectLst/>
                <a:latin typeface="Times New Roman" panose="02020603050405020304" pitchFamily="18" charset="0"/>
                <a:cs typeface="Times New Roman" panose="02020603050405020304" pitchFamily="18" charset="0"/>
              </a:rPr>
              <a:t>cấp</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api</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miễn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phí</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thú</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vị</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vi-VN" sz="2400" b="0" i="0" dirty="0" err="1">
                <a:solidFill>
                  <a:srgbClr val="000000"/>
                </a:solidFill>
                <a:effectLst/>
                <a:latin typeface="Times New Roman" panose="02020603050405020304" pitchFamily="18" charset="0"/>
                <a:cs typeface="Times New Roman" panose="02020603050405020304" pitchFamily="18" charset="0"/>
              </a:rPr>
              <a:t>Dùng</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các</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thuật</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toán</a:t>
            </a:r>
            <a:r>
              <a:rPr lang="vi-VN" sz="2400" b="0" i="0" dirty="0">
                <a:solidFill>
                  <a:srgbClr val="000000"/>
                </a:solidFill>
                <a:effectLst/>
                <a:latin typeface="Times New Roman" panose="02020603050405020304" pitchFamily="18" charset="0"/>
                <a:cs typeface="Times New Roman" panose="02020603050405020304" pitchFamily="18" charset="0"/>
              </a:rPr>
              <a:t> phân </a:t>
            </a:r>
            <a:r>
              <a:rPr lang="vi-VN" sz="2400" b="0" i="0" dirty="0" err="1">
                <a:solidFill>
                  <a:srgbClr val="000000"/>
                </a:solidFill>
                <a:effectLst/>
                <a:latin typeface="Times New Roman" panose="02020603050405020304" pitchFamily="18" charset="0"/>
                <a:cs typeface="Times New Roman" panose="02020603050405020304" pitchFamily="18" charset="0"/>
              </a:rPr>
              <a:t>lớp</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để</a:t>
            </a:r>
            <a:r>
              <a:rPr lang="vi-VN" sz="2400" b="0" i="0" dirty="0">
                <a:solidFill>
                  <a:srgbClr val="000000"/>
                </a:solidFill>
                <a:effectLst/>
                <a:latin typeface="Times New Roman" panose="02020603050405020304" pitchFamily="18" charset="0"/>
                <a:cs typeface="Times New Roman" panose="02020603050405020304" pitchFamily="18" charset="0"/>
              </a:rPr>
              <a:t> mô </a:t>
            </a:r>
            <a:r>
              <a:rPr lang="vi-VN" sz="2400" b="0" i="0" dirty="0" err="1">
                <a:solidFill>
                  <a:srgbClr val="000000"/>
                </a:solidFill>
                <a:effectLst/>
                <a:latin typeface="Times New Roman" panose="02020603050405020304" pitchFamily="18" charset="0"/>
                <a:cs typeface="Times New Roman" panose="02020603050405020304" pitchFamily="18" charset="0"/>
              </a:rPr>
              <a:t>hình</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hóa</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dữ</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liệu</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vi-VN" sz="2400" b="0" i="0" dirty="0" err="1">
                <a:solidFill>
                  <a:srgbClr val="000000"/>
                </a:solidFill>
                <a:effectLst/>
                <a:latin typeface="Times New Roman" panose="02020603050405020304" pitchFamily="18" charset="0"/>
                <a:cs typeface="Times New Roman" panose="02020603050405020304" pitchFamily="18" charset="0"/>
              </a:rPr>
              <a:t>Bình</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tĩnh</a:t>
            </a:r>
            <a:r>
              <a:rPr lang="vi-VN" sz="2400" b="0" i="0" dirty="0">
                <a:solidFill>
                  <a:srgbClr val="000000"/>
                </a:solidFill>
                <a:effectLst/>
                <a:latin typeface="Times New Roman" panose="02020603050405020304" pitchFamily="18" charset="0"/>
                <a:cs typeface="Times New Roman" panose="02020603050405020304" pitchFamily="18" charset="0"/>
              </a:rPr>
              <a:t> hơn khi </a:t>
            </a:r>
            <a:r>
              <a:rPr lang="vi-VN" sz="2400" b="0" i="0" dirty="0" err="1">
                <a:solidFill>
                  <a:srgbClr val="000000"/>
                </a:solidFill>
                <a:effectLst/>
                <a:latin typeface="Times New Roman" panose="02020603050405020304" pitchFamily="18" charset="0"/>
                <a:cs typeface="Times New Roman" panose="02020603050405020304" pitchFamily="18" charset="0"/>
              </a:rPr>
              <a:t>gặp</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các</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vấn</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đề</a:t>
            </a:r>
            <a:r>
              <a:rPr lang="vi-VN" sz="2400" b="0" i="0" dirty="0">
                <a:solidFill>
                  <a:srgbClr val="000000"/>
                </a:solidFill>
                <a:effectLst/>
                <a:latin typeface="Times New Roman" panose="02020603050405020304" pitchFamily="18" charset="0"/>
                <a:cs typeface="Times New Roman" panose="02020603050405020304" pitchFamily="18" charset="0"/>
              </a:rPr>
              <a:t> không </a:t>
            </a:r>
            <a:r>
              <a:rPr lang="vi-VN" sz="2400" b="0" i="0" dirty="0" err="1">
                <a:solidFill>
                  <a:srgbClr val="000000"/>
                </a:solidFill>
                <a:effectLst/>
                <a:latin typeface="Times New Roman" panose="02020603050405020304" pitchFamily="18" charset="0"/>
                <a:cs typeface="Times New Roman" panose="02020603050405020304" pitchFamily="18" charset="0"/>
              </a:rPr>
              <a:t>thể</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giải</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quyết</a:t>
            </a:r>
            <a:r>
              <a:rPr lang="vi-VN" sz="2400" b="0" i="0" dirty="0">
                <a:solidFill>
                  <a:srgbClr val="000000"/>
                </a:solidFill>
                <a:effectLst/>
                <a:latin typeface="Times New Roman" panose="02020603050405020304" pitchFamily="18" charset="0"/>
                <a:cs typeface="Times New Roman" panose="02020603050405020304" pitchFamily="18" charset="0"/>
              </a:rPr>
              <a:t> ngay</a:t>
            </a:r>
          </a:p>
          <a:p>
            <a:pPr algn="l"/>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26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352107"/>
            <a:ext cx="8668119" cy="779604"/>
          </a:xfrm>
        </p:spPr>
        <p:txBody>
          <a:bodyPr/>
          <a:lstStyle/>
          <a:p>
            <a:r>
              <a:rPr lang="en-US" sz="3600" b="1" i="0" dirty="0" err="1">
                <a:solidFill>
                  <a:srgbClr val="000000"/>
                </a:solidFill>
                <a:effectLst/>
                <a:latin typeface="Times New Roman" panose="02020603050405020304" pitchFamily="18" charset="0"/>
                <a:cs typeface="Times New Roman" panose="02020603050405020304" pitchFamily="18" charset="0"/>
              </a:rPr>
              <a:t>Nếu</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có</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thêm</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thời</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gian</a:t>
            </a:r>
            <a:endParaRPr lang="en-US" sz="3600" b="1" i="0" dirty="0">
              <a:solidFill>
                <a:srgbClr val="000000"/>
              </a:solidFill>
              <a:effectLst/>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E2042F00-EAE9-47F5-B429-51DB43C78D9B}"/>
              </a:ext>
            </a:extLst>
          </p:cNvPr>
          <p:cNvSpPr txBox="1"/>
          <p:nvPr/>
        </p:nvSpPr>
        <p:spPr>
          <a:xfrm>
            <a:off x="680282" y="2081498"/>
            <a:ext cx="8158852" cy="1292662"/>
          </a:xfrm>
          <a:prstGeom prst="rect">
            <a:avLst/>
          </a:prstGeom>
          <a:noFill/>
        </p:spPr>
        <p:txBody>
          <a:bodyPr wrap="square">
            <a:spAutoFit/>
          </a:bodyPr>
          <a:lstStyle/>
          <a:p>
            <a:pPr algn="l"/>
            <a:r>
              <a:rPr lang="vi-VN" sz="2600" b="0" i="0" dirty="0" err="1">
                <a:solidFill>
                  <a:srgbClr val="000000"/>
                </a:solidFill>
                <a:effectLst/>
                <a:latin typeface="+mj-lt"/>
              </a:rPr>
              <a:t>Nhóm</a:t>
            </a:r>
            <a:r>
              <a:rPr lang="vi-VN" sz="2600" b="0" i="0" dirty="0">
                <a:solidFill>
                  <a:srgbClr val="000000"/>
                </a:solidFill>
                <a:effectLst/>
                <a:latin typeface="+mj-lt"/>
              </a:rPr>
              <a:t> </a:t>
            </a:r>
            <a:r>
              <a:rPr lang="vi-VN" sz="2600" b="0" i="0" dirty="0" err="1">
                <a:solidFill>
                  <a:srgbClr val="000000"/>
                </a:solidFill>
                <a:effectLst/>
                <a:latin typeface="+mj-lt"/>
              </a:rPr>
              <a:t>sẽ</a:t>
            </a:r>
            <a:r>
              <a:rPr lang="vi-VN" sz="2600" b="0" i="0" dirty="0">
                <a:solidFill>
                  <a:srgbClr val="000000"/>
                </a:solidFill>
                <a:effectLst/>
                <a:latin typeface="+mj-lt"/>
              </a:rPr>
              <a:t> </a:t>
            </a:r>
            <a:r>
              <a:rPr lang="vi-VN" sz="2600" b="0" i="0" dirty="0" err="1">
                <a:solidFill>
                  <a:srgbClr val="000000"/>
                </a:solidFill>
                <a:effectLst/>
                <a:latin typeface="+mj-lt"/>
              </a:rPr>
              <a:t>tìm</a:t>
            </a:r>
            <a:r>
              <a:rPr lang="vi-VN" sz="2600" b="0" i="0" dirty="0">
                <a:solidFill>
                  <a:srgbClr val="000000"/>
                </a:solidFill>
                <a:effectLst/>
                <a:latin typeface="+mj-lt"/>
              </a:rPr>
              <a:t> </a:t>
            </a:r>
            <a:r>
              <a:rPr lang="vi-VN" sz="2600" b="0" i="0" dirty="0" err="1">
                <a:solidFill>
                  <a:srgbClr val="000000"/>
                </a:solidFill>
                <a:effectLst/>
                <a:latin typeface="+mj-lt"/>
              </a:rPr>
              <a:t>và</a:t>
            </a:r>
            <a:r>
              <a:rPr lang="vi-VN" sz="2600" b="0" i="0" dirty="0">
                <a:solidFill>
                  <a:srgbClr val="000000"/>
                </a:solidFill>
                <a:effectLst/>
                <a:latin typeface="+mj-lt"/>
              </a:rPr>
              <a:t> thu </a:t>
            </a:r>
            <a:r>
              <a:rPr lang="vi-VN" sz="2600" b="0" i="0" dirty="0" err="1">
                <a:solidFill>
                  <a:srgbClr val="000000"/>
                </a:solidFill>
                <a:effectLst/>
                <a:latin typeface="+mj-lt"/>
              </a:rPr>
              <a:t>thập</a:t>
            </a:r>
            <a:r>
              <a:rPr lang="vi-VN" sz="2600" b="0" i="0" dirty="0">
                <a:solidFill>
                  <a:srgbClr val="000000"/>
                </a:solidFill>
                <a:effectLst/>
                <a:latin typeface="+mj-lt"/>
              </a:rPr>
              <a:t> </a:t>
            </a:r>
            <a:r>
              <a:rPr lang="vi-VN" sz="2600" b="0" i="0" dirty="0" err="1">
                <a:solidFill>
                  <a:srgbClr val="000000"/>
                </a:solidFill>
                <a:effectLst/>
                <a:latin typeface="+mj-lt"/>
              </a:rPr>
              <a:t>dữ</a:t>
            </a:r>
            <a:r>
              <a:rPr lang="vi-VN" sz="2600" b="0" i="0" dirty="0">
                <a:solidFill>
                  <a:srgbClr val="000000"/>
                </a:solidFill>
                <a:effectLst/>
                <a:latin typeface="+mj-lt"/>
              </a:rPr>
              <a:t> </a:t>
            </a:r>
            <a:r>
              <a:rPr lang="vi-VN" sz="2600" b="0" i="0" dirty="0" err="1">
                <a:solidFill>
                  <a:srgbClr val="000000"/>
                </a:solidFill>
                <a:effectLst/>
                <a:latin typeface="+mj-lt"/>
              </a:rPr>
              <a:t>liệu</a:t>
            </a:r>
            <a:r>
              <a:rPr lang="vi-VN" sz="2600" b="0" i="0" dirty="0">
                <a:solidFill>
                  <a:srgbClr val="000000"/>
                </a:solidFill>
                <a:effectLst/>
                <a:latin typeface="+mj-lt"/>
              </a:rPr>
              <a:t> đa </a:t>
            </a:r>
            <a:r>
              <a:rPr lang="vi-VN" sz="2600" b="0" i="0" dirty="0" err="1">
                <a:solidFill>
                  <a:srgbClr val="000000"/>
                </a:solidFill>
                <a:effectLst/>
                <a:latin typeface="+mj-lt"/>
              </a:rPr>
              <a:t>dạng</a:t>
            </a:r>
            <a:r>
              <a:rPr lang="vi-VN" sz="2600" b="0" i="0" dirty="0">
                <a:solidFill>
                  <a:srgbClr val="000000"/>
                </a:solidFill>
                <a:effectLst/>
                <a:latin typeface="+mj-lt"/>
              </a:rPr>
              <a:t>, </a:t>
            </a:r>
            <a:r>
              <a:rPr lang="vi-VN" sz="2600" b="0" i="0" dirty="0" err="1">
                <a:solidFill>
                  <a:srgbClr val="000000"/>
                </a:solidFill>
                <a:effectLst/>
                <a:latin typeface="+mj-lt"/>
              </a:rPr>
              <a:t>phức</a:t>
            </a:r>
            <a:r>
              <a:rPr lang="vi-VN" sz="2600" b="0" i="0" dirty="0">
                <a:solidFill>
                  <a:srgbClr val="000000"/>
                </a:solidFill>
                <a:effectLst/>
                <a:latin typeface="+mj-lt"/>
              </a:rPr>
              <a:t> </a:t>
            </a:r>
            <a:r>
              <a:rPr lang="vi-VN" sz="2600" b="0" i="0" dirty="0" err="1">
                <a:solidFill>
                  <a:srgbClr val="000000"/>
                </a:solidFill>
                <a:effectLst/>
                <a:latin typeface="+mj-lt"/>
              </a:rPr>
              <a:t>tạp</a:t>
            </a:r>
            <a:r>
              <a:rPr lang="vi-VN" sz="2600" b="0" i="0" dirty="0">
                <a:solidFill>
                  <a:srgbClr val="000000"/>
                </a:solidFill>
                <a:effectLst/>
                <a:latin typeface="+mj-lt"/>
              </a:rPr>
              <a:t> hơn, </a:t>
            </a:r>
            <a:r>
              <a:rPr lang="vi-VN" sz="2600" b="0" i="0" dirty="0" err="1">
                <a:solidFill>
                  <a:srgbClr val="000000"/>
                </a:solidFill>
                <a:effectLst/>
                <a:latin typeface="+mj-lt"/>
              </a:rPr>
              <a:t>có</a:t>
            </a:r>
            <a:r>
              <a:rPr lang="vi-VN" sz="2600" b="0" i="0" dirty="0">
                <a:solidFill>
                  <a:srgbClr val="000000"/>
                </a:solidFill>
                <a:effectLst/>
                <a:latin typeface="+mj-lt"/>
              </a:rPr>
              <a:t> </a:t>
            </a:r>
            <a:r>
              <a:rPr lang="vi-VN" sz="2600" b="0" i="0" dirty="0" err="1">
                <a:solidFill>
                  <a:srgbClr val="000000"/>
                </a:solidFill>
                <a:effectLst/>
                <a:latin typeface="+mj-lt"/>
              </a:rPr>
              <a:t>thể</a:t>
            </a:r>
            <a:r>
              <a:rPr lang="vi-VN" sz="2600" b="0" i="0" dirty="0">
                <a:solidFill>
                  <a:srgbClr val="000000"/>
                </a:solidFill>
                <a:effectLst/>
                <a:latin typeface="+mj-lt"/>
              </a:rPr>
              <a:t> </a:t>
            </a:r>
            <a:r>
              <a:rPr lang="vi-VN" sz="2600" b="0" i="0" dirty="0" err="1">
                <a:solidFill>
                  <a:srgbClr val="000000"/>
                </a:solidFill>
                <a:effectLst/>
                <a:latin typeface="+mj-lt"/>
              </a:rPr>
              <a:t>thử</a:t>
            </a:r>
            <a:r>
              <a:rPr lang="vi-VN" sz="2600" b="0" i="0" dirty="0">
                <a:solidFill>
                  <a:srgbClr val="000000"/>
                </a:solidFill>
                <a:effectLst/>
                <a:latin typeface="+mj-lt"/>
              </a:rPr>
              <a:t> </a:t>
            </a:r>
            <a:r>
              <a:rPr lang="vi-VN" sz="2600" b="0" i="0" dirty="0" err="1">
                <a:solidFill>
                  <a:srgbClr val="000000"/>
                </a:solidFill>
                <a:effectLst/>
                <a:latin typeface="+mj-lt"/>
              </a:rPr>
              <a:t>nghiệm</a:t>
            </a:r>
            <a:r>
              <a:rPr lang="vi-VN" sz="2600" b="0" i="0" dirty="0">
                <a:solidFill>
                  <a:srgbClr val="000000"/>
                </a:solidFill>
                <a:effectLst/>
                <a:latin typeface="+mj-lt"/>
              </a:rPr>
              <a:t> thu </a:t>
            </a:r>
            <a:r>
              <a:rPr lang="vi-VN" sz="2600" b="0" i="0" dirty="0" err="1">
                <a:solidFill>
                  <a:srgbClr val="000000"/>
                </a:solidFill>
                <a:effectLst/>
                <a:latin typeface="+mj-lt"/>
              </a:rPr>
              <a:t>thập</a:t>
            </a:r>
            <a:r>
              <a:rPr lang="vi-VN" sz="2600" b="0" i="0" dirty="0">
                <a:solidFill>
                  <a:srgbClr val="000000"/>
                </a:solidFill>
                <a:effectLst/>
                <a:latin typeface="+mj-lt"/>
              </a:rPr>
              <a:t> </a:t>
            </a:r>
            <a:r>
              <a:rPr lang="vi-VN" sz="2600" b="0" i="0" dirty="0" err="1">
                <a:solidFill>
                  <a:srgbClr val="000000"/>
                </a:solidFill>
                <a:effectLst/>
                <a:latin typeface="+mj-lt"/>
              </a:rPr>
              <a:t>dữ</a:t>
            </a:r>
            <a:r>
              <a:rPr lang="vi-VN" sz="2600" b="0" i="0" dirty="0">
                <a:solidFill>
                  <a:srgbClr val="000000"/>
                </a:solidFill>
                <a:effectLst/>
                <a:latin typeface="+mj-lt"/>
              </a:rPr>
              <a:t> </a:t>
            </a:r>
            <a:r>
              <a:rPr lang="vi-VN" sz="2600" b="0" i="0" dirty="0" err="1">
                <a:solidFill>
                  <a:srgbClr val="000000"/>
                </a:solidFill>
                <a:effectLst/>
                <a:latin typeface="+mj-lt"/>
              </a:rPr>
              <a:t>liệu</a:t>
            </a:r>
            <a:r>
              <a:rPr lang="vi-VN" sz="2600" b="0" i="0" dirty="0">
                <a:solidFill>
                  <a:srgbClr val="000000"/>
                </a:solidFill>
                <a:effectLst/>
                <a:latin typeface="+mj-lt"/>
              </a:rPr>
              <a:t> </a:t>
            </a:r>
            <a:r>
              <a:rPr lang="vi-VN" sz="2600" b="0" i="0" dirty="0" err="1">
                <a:solidFill>
                  <a:srgbClr val="000000"/>
                </a:solidFill>
                <a:effectLst/>
                <a:latin typeface="+mj-lt"/>
              </a:rPr>
              <a:t>bằng</a:t>
            </a:r>
            <a:r>
              <a:rPr lang="vi-VN" sz="2600" b="0" i="0" dirty="0">
                <a:solidFill>
                  <a:srgbClr val="000000"/>
                </a:solidFill>
                <a:effectLst/>
                <a:latin typeface="+mj-lt"/>
              </a:rPr>
              <a:t> </a:t>
            </a:r>
            <a:r>
              <a:rPr lang="vi-VN" sz="2600" b="0" i="0" dirty="0" err="1">
                <a:solidFill>
                  <a:srgbClr val="000000"/>
                </a:solidFill>
                <a:effectLst/>
                <a:latin typeface="+mj-lt"/>
              </a:rPr>
              <a:t>cách</a:t>
            </a:r>
            <a:r>
              <a:rPr lang="vi-VN" sz="2600" b="0" i="0" dirty="0">
                <a:solidFill>
                  <a:srgbClr val="000000"/>
                </a:solidFill>
                <a:effectLst/>
                <a:latin typeface="+mj-lt"/>
              </a:rPr>
              <a:t> </a:t>
            </a:r>
            <a:r>
              <a:rPr lang="vi-VN" sz="2600" b="0" i="0" dirty="0" err="1">
                <a:solidFill>
                  <a:srgbClr val="000000"/>
                </a:solidFill>
                <a:effectLst/>
                <a:latin typeface="+mj-lt"/>
              </a:rPr>
              <a:t>parse</a:t>
            </a:r>
            <a:r>
              <a:rPr lang="vi-VN" sz="2600" b="0" i="0" dirty="0">
                <a:solidFill>
                  <a:srgbClr val="000000"/>
                </a:solidFill>
                <a:effectLst/>
                <a:latin typeface="+mj-lt"/>
              </a:rPr>
              <a:t> HTML </a:t>
            </a:r>
            <a:r>
              <a:rPr lang="vi-VN" sz="2600" b="0" i="0" dirty="0" err="1">
                <a:solidFill>
                  <a:srgbClr val="000000"/>
                </a:solidFill>
                <a:effectLst/>
                <a:latin typeface="+mj-lt"/>
              </a:rPr>
              <a:t>và</a:t>
            </a:r>
            <a:r>
              <a:rPr lang="vi-VN" sz="2600" b="0" i="0" dirty="0">
                <a:solidFill>
                  <a:srgbClr val="000000"/>
                </a:solidFill>
                <a:effectLst/>
                <a:latin typeface="+mj-lt"/>
              </a:rPr>
              <a:t> mô </a:t>
            </a:r>
            <a:r>
              <a:rPr lang="vi-VN" sz="2600" b="0" i="0" dirty="0" err="1">
                <a:solidFill>
                  <a:srgbClr val="000000"/>
                </a:solidFill>
                <a:effectLst/>
                <a:latin typeface="+mj-lt"/>
              </a:rPr>
              <a:t>hình</a:t>
            </a:r>
            <a:r>
              <a:rPr lang="vi-VN" sz="2600" b="0" i="0" dirty="0">
                <a:solidFill>
                  <a:srgbClr val="000000"/>
                </a:solidFill>
                <a:effectLst/>
                <a:latin typeface="+mj-lt"/>
              </a:rPr>
              <a:t> </a:t>
            </a:r>
            <a:r>
              <a:rPr lang="vi-VN" sz="2600" b="0" i="0" dirty="0" err="1">
                <a:solidFill>
                  <a:srgbClr val="000000"/>
                </a:solidFill>
                <a:effectLst/>
                <a:latin typeface="+mj-lt"/>
              </a:rPr>
              <a:t>hóa</a:t>
            </a:r>
            <a:r>
              <a:rPr lang="vi-VN" sz="2600" b="0" i="0" dirty="0">
                <a:solidFill>
                  <a:srgbClr val="000000"/>
                </a:solidFill>
                <a:effectLst/>
                <a:latin typeface="+mj-lt"/>
              </a:rPr>
              <a:t> </a:t>
            </a:r>
            <a:r>
              <a:rPr lang="vi-VN" sz="2600" b="0" i="0" dirty="0" err="1">
                <a:solidFill>
                  <a:srgbClr val="000000"/>
                </a:solidFill>
                <a:effectLst/>
                <a:latin typeface="+mj-lt"/>
              </a:rPr>
              <a:t>dữ</a:t>
            </a:r>
            <a:r>
              <a:rPr lang="vi-VN" sz="2600" b="0" i="0" dirty="0">
                <a:solidFill>
                  <a:srgbClr val="000000"/>
                </a:solidFill>
                <a:effectLst/>
                <a:latin typeface="+mj-lt"/>
              </a:rPr>
              <a:t> </a:t>
            </a:r>
            <a:r>
              <a:rPr lang="vi-VN" sz="2600" b="0" i="0" dirty="0" err="1">
                <a:solidFill>
                  <a:srgbClr val="000000"/>
                </a:solidFill>
                <a:effectLst/>
                <a:latin typeface="+mj-lt"/>
              </a:rPr>
              <a:t>liệu</a:t>
            </a:r>
            <a:r>
              <a:rPr lang="vi-VN" sz="2600" b="0" i="0" dirty="0">
                <a:solidFill>
                  <a:srgbClr val="000000"/>
                </a:solidFill>
                <a:effectLst/>
                <a:latin typeface="+mj-lt"/>
              </a:rPr>
              <a:t> </a:t>
            </a:r>
            <a:r>
              <a:rPr lang="vi-VN" sz="2600" b="0" i="0" dirty="0" err="1">
                <a:solidFill>
                  <a:srgbClr val="000000"/>
                </a:solidFill>
                <a:effectLst/>
                <a:latin typeface="+mj-lt"/>
              </a:rPr>
              <a:t>với</a:t>
            </a:r>
            <a:r>
              <a:rPr lang="vi-VN" sz="2600" b="0" i="0" dirty="0">
                <a:solidFill>
                  <a:srgbClr val="000000"/>
                </a:solidFill>
                <a:effectLst/>
                <a:latin typeface="+mj-lt"/>
              </a:rPr>
              <a:t> </a:t>
            </a:r>
            <a:r>
              <a:rPr lang="vi-VN" sz="2600" b="0" i="0" dirty="0" err="1">
                <a:solidFill>
                  <a:srgbClr val="000000"/>
                </a:solidFill>
                <a:effectLst/>
                <a:latin typeface="+mj-lt"/>
              </a:rPr>
              <a:t>nhiều</a:t>
            </a:r>
            <a:r>
              <a:rPr lang="vi-VN" sz="2600" b="0" i="0" dirty="0">
                <a:solidFill>
                  <a:srgbClr val="000000"/>
                </a:solidFill>
                <a:effectLst/>
                <a:latin typeface="+mj-lt"/>
              </a:rPr>
              <a:t> </a:t>
            </a:r>
            <a:r>
              <a:rPr lang="vi-VN" sz="2600" b="0" i="0" dirty="0" err="1">
                <a:solidFill>
                  <a:srgbClr val="000000"/>
                </a:solidFill>
                <a:effectLst/>
                <a:latin typeface="+mj-lt"/>
              </a:rPr>
              <a:t>thuật</a:t>
            </a:r>
            <a:r>
              <a:rPr lang="vi-VN" sz="2600" b="0" i="0" dirty="0">
                <a:solidFill>
                  <a:srgbClr val="000000"/>
                </a:solidFill>
                <a:effectLst/>
                <a:latin typeface="+mj-lt"/>
              </a:rPr>
              <a:t> </a:t>
            </a:r>
            <a:r>
              <a:rPr lang="vi-VN" sz="2600" b="0" i="0" dirty="0" err="1">
                <a:solidFill>
                  <a:srgbClr val="000000"/>
                </a:solidFill>
                <a:effectLst/>
                <a:latin typeface="+mj-lt"/>
              </a:rPr>
              <a:t>toán</a:t>
            </a:r>
            <a:r>
              <a:rPr lang="vi-VN" sz="2600" b="0" i="0" dirty="0">
                <a:solidFill>
                  <a:srgbClr val="000000"/>
                </a:solidFill>
                <a:effectLst/>
                <a:latin typeface="+mj-lt"/>
              </a:rPr>
              <a:t> </a:t>
            </a:r>
            <a:r>
              <a:rPr lang="vi-VN" sz="2600" b="0" i="0" dirty="0" err="1">
                <a:solidFill>
                  <a:srgbClr val="000000"/>
                </a:solidFill>
                <a:effectLst/>
                <a:latin typeface="+mj-lt"/>
              </a:rPr>
              <a:t>khác</a:t>
            </a:r>
            <a:r>
              <a:rPr lang="vi-VN" sz="2600" b="0" i="0" dirty="0">
                <a:solidFill>
                  <a:srgbClr val="000000"/>
                </a:solidFill>
                <a:effectLst/>
                <a:latin typeface="+mj-lt"/>
              </a:rPr>
              <a:t>.</a:t>
            </a:r>
          </a:p>
        </p:txBody>
      </p:sp>
    </p:spTree>
    <p:extLst>
      <p:ext uri="{BB962C8B-B14F-4D97-AF65-F5344CB8AC3E}">
        <p14:creationId xmlns:p14="http://schemas.microsoft.com/office/powerpoint/2010/main" val="383764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idx="4294967295"/>
          </p:nvPr>
        </p:nvSpPr>
        <p:spPr>
          <a:xfrm>
            <a:off x="2691650" y="291380"/>
            <a:ext cx="6027048"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accent3"/>
                </a:solidFill>
                <a:latin typeface="Times New Roman" panose="02020603050405020304" pitchFamily="18" charset="0"/>
                <a:cs typeface="Times New Roman" panose="02020603050405020304" pitchFamily="18" charset="0"/>
              </a:rPr>
              <a:t>Giới thiệu đề tài</a:t>
            </a:r>
            <a:endParaRPr sz="3200" dirty="0">
              <a:solidFill>
                <a:schemeClr val="accent3"/>
              </a:solidFill>
              <a:latin typeface="Times New Roman" panose="02020603050405020304" pitchFamily="18" charset="0"/>
              <a:cs typeface="Times New Roman" panose="02020603050405020304" pitchFamily="18" charset="0"/>
            </a:endParaRPr>
          </a:p>
        </p:txBody>
      </p:sp>
      <p:sp>
        <p:nvSpPr>
          <p:cNvPr id="76" name="Google Shape;76;p15"/>
          <p:cNvSpPr txBox="1">
            <a:spLocks noGrp="1"/>
          </p:cNvSpPr>
          <p:nvPr>
            <p:ph type="subTitle" idx="4294967295"/>
          </p:nvPr>
        </p:nvSpPr>
        <p:spPr>
          <a:xfrm>
            <a:off x="2774785" y="1292850"/>
            <a:ext cx="5571300" cy="3130294"/>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Tx/>
              <a:buChar char="-"/>
            </a:pPr>
            <a:r>
              <a:rPr lang="en-US" sz="2000" dirty="0">
                <a:solidFill>
                  <a:schemeClr val="bg2"/>
                </a:solidFill>
                <a:latin typeface="Times New Roman" panose="02020603050405020304" pitchFamily="18" charset="0"/>
                <a:cs typeface="Times New Roman" panose="02020603050405020304" pitchFamily="18" charset="0"/>
              </a:rPr>
              <a:t>Thu </a:t>
            </a:r>
            <a:r>
              <a:rPr lang="en-US" sz="2000" dirty="0" err="1">
                <a:solidFill>
                  <a:schemeClr val="bg2"/>
                </a:solidFill>
                <a:latin typeface="Times New Roman" panose="02020603050405020304" pitchFamily="18" charset="0"/>
                <a:cs typeface="Times New Roman" panose="02020603050405020304" pitchFamily="18" charset="0"/>
              </a:rPr>
              <a:t>thập</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dữ</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liệu</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về</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các</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chỉ</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số</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và</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chất</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lượng</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không</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khí</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tại</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một</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số</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nơi</a:t>
            </a:r>
            <a:r>
              <a:rPr lang="en-US" sz="2000" dirty="0">
                <a:solidFill>
                  <a:schemeClr val="bg2"/>
                </a:solidFill>
                <a:latin typeface="Times New Roman" panose="02020603050405020304" pitchFamily="18" charset="0"/>
                <a:cs typeface="Times New Roman" panose="02020603050405020304" pitchFamily="18" charset="0"/>
              </a:rPr>
              <a:t>:</a:t>
            </a:r>
          </a:p>
          <a:p>
            <a:pPr marL="342900" indent="-342900">
              <a:buFontTx/>
              <a:buChar char="-"/>
            </a:pP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0h </a:t>
            </a:r>
            <a:r>
              <a:rPr lang="en-US" sz="2000" b="0" i="0" dirty="0" err="1">
                <a:solidFill>
                  <a:srgbClr val="000000"/>
                </a:solidFill>
                <a:effectLst/>
                <a:latin typeface="Times New Roman" panose="02020603050405020304" pitchFamily="18" charset="0"/>
                <a:cs typeface="Times New Roman" panose="02020603050405020304" pitchFamily="18" charset="0"/>
              </a:rPr>
              <a:t>ngày</a:t>
            </a:r>
            <a:r>
              <a:rPr lang="en-US" sz="2000" b="0" i="0" dirty="0">
                <a:solidFill>
                  <a:srgbClr val="000000"/>
                </a:solidFill>
                <a:effectLst/>
                <a:latin typeface="Times New Roman" panose="02020603050405020304" pitchFamily="18" charset="0"/>
                <a:cs typeface="Times New Roman" panose="02020603050405020304" pitchFamily="18" charset="0"/>
              </a:rPr>
              <a:t> 1/6/2021 - 0h </a:t>
            </a:r>
            <a:r>
              <a:rPr lang="en-US" sz="2000" b="0" i="0" dirty="0" err="1">
                <a:solidFill>
                  <a:srgbClr val="000000"/>
                </a:solidFill>
                <a:effectLst/>
                <a:latin typeface="Times New Roman" panose="02020603050405020304" pitchFamily="18" charset="0"/>
                <a:cs typeface="Times New Roman" panose="02020603050405020304" pitchFamily="18" charset="0"/>
              </a:rPr>
              <a:t>ngày</a:t>
            </a:r>
            <a:r>
              <a:rPr lang="en-US" sz="2000" b="0" i="0" dirty="0">
                <a:solidFill>
                  <a:srgbClr val="000000"/>
                </a:solidFill>
                <a:effectLst/>
                <a:latin typeface="Times New Roman" panose="02020603050405020304" pitchFamily="18" charset="0"/>
                <a:cs typeface="Times New Roman" panose="02020603050405020304" pitchFamily="18" charset="0"/>
              </a:rPr>
              <a:t> 25/6/2021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tỉnh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Quảng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Bình,Việt</a:t>
            </a:r>
            <a:r>
              <a:rPr lang="en-US" sz="2000" b="0" i="0" dirty="0">
                <a:solidFill>
                  <a:srgbClr val="000000"/>
                </a:solidFill>
                <a:effectLst/>
                <a:latin typeface="Times New Roman" panose="02020603050405020304" pitchFamily="18" charset="0"/>
                <a:cs typeface="Times New Roman" panose="02020603050405020304" pitchFamily="18" charset="0"/>
              </a:rPr>
              <a:t> Nam.</a:t>
            </a:r>
          </a:p>
          <a:p>
            <a:pPr marL="342900" indent="-342900">
              <a:buFontTx/>
              <a:buChar char="-"/>
            </a:pP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0h </a:t>
            </a:r>
            <a:r>
              <a:rPr lang="en-US" sz="2000" b="0" i="0" dirty="0" err="1">
                <a:solidFill>
                  <a:srgbClr val="000000"/>
                </a:solidFill>
                <a:effectLst/>
                <a:latin typeface="Times New Roman" panose="02020603050405020304" pitchFamily="18" charset="0"/>
                <a:cs typeface="Times New Roman" panose="02020603050405020304" pitchFamily="18" charset="0"/>
              </a:rPr>
              <a:t>ngày</a:t>
            </a:r>
            <a:r>
              <a:rPr lang="en-US" sz="2000" b="0" i="0" dirty="0">
                <a:solidFill>
                  <a:srgbClr val="000000"/>
                </a:solidFill>
                <a:effectLst/>
                <a:latin typeface="Times New Roman" panose="02020603050405020304" pitchFamily="18" charset="0"/>
                <a:cs typeface="Times New Roman" panose="02020603050405020304" pitchFamily="18" charset="0"/>
              </a:rPr>
              <a:t> 1/6/2021 - 0h </a:t>
            </a:r>
            <a:r>
              <a:rPr lang="en-US" sz="2000" b="0" i="0" dirty="0" err="1">
                <a:solidFill>
                  <a:srgbClr val="000000"/>
                </a:solidFill>
                <a:effectLst/>
                <a:latin typeface="Times New Roman" panose="02020603050405020304" pitchFamily="18" charset="0"/>
                <a:cs typeface="Times New Roman" panose="02020603050405020304" pitchFamily="18" charset="0"/>
              </a:rPr>
              <a:t>ngày</a:t>
            </a:r>
            <a:r>
              <a:rPr lang="en-US" sz="2000" b="0" i="0" dirty="0">
                <a:solidFill>
                  <a:srgbClr val="000000"/>
                </a:solidFill>
                <a:effectLst/>
                <a:latin typeface="Times New Roman" panose="02020603050405020304" pitchFamily="18" charset="0"/>
                <a:cs typeface="Times New Roman" panose="02020603050405020304" pitchFamily="18" charset="0"/>
              </a:rPr>
              <a:t> 1/9/2021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tỉnh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Quyriq</a:t>
            </a:r>
            <a:r>
              <a:rPr lang="en-US" sz="2000" b="0" i="0" dirty="0">
                <a:solidFill>
                  <a:srgbClr val="000000"/>
                </a:solidFill>
                <a:effectLst/>
                <a:latin typeface="Times New Roman" panose="02020603050405020304" pitchFamily="18" charset="0"/>
                <a:cs typeface="Times New Roman" panose="02020603050405020304" pitchFamily="18" charset="0"/>
              </a:rPr>
              <a:t>, Iran.</a:t>
            </a:r>
          </a:p>
          <a:p>
            <a:pPr marL="342900" indent="-342900">
              <a:buFontTx/>
              <a:buChar char="-"/>
            </a:pP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0h </a:t>
            </a:r>
            <a:r>
              <a:rPr lang="en-US" sz="2000" b="0" i="0" dirty="0" err="1">
                <a:solidFill>
                  <a:srgbClr val="000000"/>
                </a:solidFill>
                <a:effectLst/>
                <a:latin typeface="Times New Roman" panose="02020603050405020304" pitchFamily="18" charset="0"/>
                <a:cs typeface="Times New Roman" panose="02020603050405020304" pitchFamily="18" charset="0"/>
              </a:rPr>
              <a:t>ngày</a:t>
            </a:r>
            <a:r>
              <a:rPr lang="en-US" sz="2000" b="0" i="0" dirty="0">
                <a:solidFill>
                  <a:srgbClr val="000000"/>
                </a:solidFill>
                <a:effectLst/>
                <a:latin typeface="Times New Roman" panose="02020603050405020304" pitchFamily="18" charset="0"/>
                <a:cs typeface="Times New Roman" panose="02020603050405020304" pitchFamily="18" charset="0"/>
              </a:rPr>
              <a:t> 1/12/2020 - 0h </a:t>
            </a:r>
            <a:r>
              <a:rPr lang="en-US" sz="2000" b="0" i="0" dirty="0" err="1">
                <a:solidFill>
                  <a:srgbClr val="000000"/>
                </a:solidFill>
                <a:effectLst/>
                <a:latin typeface="Times New Roman" panose="02020603050405020304" pitchFamily="18" charset="0"/>
                <a:cs typeface="Times New Roman" panose="02020603050405020304" pitchFamily="18" charset="0"/>
              </a:rPr>
              <a:t>ngày</a:t>
            </a:r>
            <a:r>
              <a:rPr lang="en-US" sz="2000" b="0" i="0" dirty="0">
                <a:solidFill>
                  <a:srgbClr val="000000"/>
                </a:solidFill>
                <a:effectLst/>
                <a:latin typeface="Times New Roman" panose="02020603050405020304" pitchFamily="18" charset="0"/>
                <a:cs typeface="Times New Roman" panose="02020603050405020304" pitchFamily="18" charset="0"/>
              </a:rPr>
              <a:t> 20/12/2020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TP. </a:t>
            </a:r>
            <a:r>
              <a:rPr lang="en-US" sz="2000" b="0" i="0" dirty="0" err="1">
                <a:solidFill>
                  <a:srgbClr val="000000"/>
                </a:solidFill>
                <a:effectLst/>
                <a:latin typeface="Times New Roman" panose="02020603050405020304" pitchFamily="18" charset="0"/>
                <a:cs typeface="Times New Roman" panose="02020603050405020304" pitchFamily="18" charset="0"/>
              </a:rPr>
              <a:t>Vũ</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tỉnh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Hồ</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Bắc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Trung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Quốc</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342900" lvl="0" indent="-342900" algn="l" rtl="0">
              <a:spcBef>
                <a:spcPts val="600"/>
              </a:spcBef>
              <a:spcAft>
                <a:spcPts val="0"/>
              </a:spcAft>
              <a:buFontTx/>
              <a:buChar char="-"/>
            </a:pPr>
            <a:endParaRPr sz="2000" dirty="0">
              <a:solidFill>
                <a:schemeClr val="bg2"/>
              </a:solidFill>
              <a:latin typeface="Times New Roman" panose="02020603050405020304" pitchFamily="18" charset="0"/>
              <a:cs typeface="Times New Roman" panose="02020603050405020304" pitchFamily="18" charset="0"/>
            </a:endParaRPr>
          </a:p>
        </p:txBody>
      </p:sp>
      <p:pic>
        <p:nvPicPr>
          <p:cNvPr id="77" name="Google Shape;77;p15"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78" name="Google Shape;78;p1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40000"/>
                    <a:lumOff val="60000"/>
                  </a:schemeClr>
                </a:solidFill>
              </a:rPr>
              <a:t>1.</a:t>
            </a:r>
            <a:endParaRPr dirty="0">
              <a:solidFill>
                <a:schemeClr val="tx1">
                  <a:lumMod val="40000"/>
                  <a:lumOff val="6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117599" y="0"/>
            <a:ext cx="5202139"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Tài liệu tham khảo</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20363" y="0"/>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dirty="0"/>
          </a:p>
        </p:txBody>
      </p:sp>
      <p:sp>
        <p:nvSpPr>
          <p:cNvPr id="4" name="Hộp Văn bản 3">
            <a:extLst>
              <a:ext uri="{FF2B5EF4-FFF2-40B4-BE49-F238E27FC236}">
                <a16:creationId xmlns:a16="http://schemas.microsoft.com/office/drawing/2014/main" id="{011DDE9B-B4D1-4E9F-9062-0908AA86D4CF}"/>
              </a:ext>
            </a:extLst>
          </p:cNvPr>
          <p:cNvSpPr txBox="1"/>
          <p:nvPr/>
        </p:nvSpPr>
        <p:spPr>
          <a:xfrm>
            <a:off x="1361818" y="933756"/>
            <a:ext cx="6077559" cy="3785652"/>
          </a:xfrm>
          <a:prstGeom prst="rect">
            <a:avLst/>
          </a:prstGeom>
          <a:noFill/>
        </p:spPr>
        <p:txBody>
          <a:bodyPr wrap="square">
            <a:spAutoFit/>
          </a:bodyPr>
          <a:lstStyle/>
          <a:p>
            <a:pPr algn="just">
              <a:lnSpc>
                <a:spcPct val="150000"/>
              </a:lnSpc>
            </a:pP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err="1">
                <a:solidFill>
                  <a:srgbClr val="000000"/>
                </a:solidFill>
                <a:effectLst/>
                <a:latin typeface="Times New Roman" panose="02020603050405020304" pitchFamily="18" charset="0"/>
                <a:cs typeface="Times New Roman" panose="02020603050405020304" pitchFamily="18" charset="0"/>
              </a:rPr>
              <a:t>Chủ</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yếu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trang</a:t>
            </a:r>
            <a:r>
              <a:rPr lang="en-US" sz="2000" b="0" i="0" dirty="0">
                <a:solidFill>
                  <a:srgbClr val="000000"/>
                </a:solidFill>
                <a:effectLst/>
                <a:latin typeface="Times New Roman" panose="02020603050405020304" pitchFamily="18" charset="0"/>
                <a:cs typeface="Times New Roman" panose="02020603050405020304" pitchFamily="18" charset="0"/>
              </a:rPr>
              <a:t> web:</a:t>
            </a:r>
          </a:p>
          <a:p>
            <a:pPr algn="l">
              <a:lnSpc>
                <a:spcPct val="150000"/>
              </a:lnSpc>
              <a:buFont typeface="Arial" panose="020B0604020202020204" pitchFamily="34" charset="0"/>
              <a:buChar char="•"/>
            </a:pPr>
            <a:r>
              <a:rPr lang="en-US" sz="2000" b="0" i="0" u="sng" dirty="0">
                <a:solidFill>
                  <a:srgbClr val="0088CC"/>
                </a:solidFill>
                <a:effectLst/>
                <a:latin typeface="Times New Roman" panose="02020603050405020304" pitchFamily="18" charset="0"/>
                <a:cs typeface="Times New Roman" panose="02020603050405020304" pitchFamily="18" charset="0"/>
                <a:hlinkClick r:id="rId3"/>
              </a:rPr>
              <a:t> https://openweathermap.org/api/air-pollution</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u="sng" dirty="0">
                <a:solidFill>
                  <a:srgbClr val="0088CC"/>
                </a:solidFill>
                <a:effectLst/>
                <a:latin typeface="Times New Roman" panose="02020603050405020304" pitchFamily="18" charset="0"/>
                <a:cs typeface="Times New Roman" panose="02020603050405020304" pitchFamily="18" charset="0"/>
                <a:hlinkClick r:id="rId4"/>
              </a:rPr>
              <a:t> https://scikit-learn.org/</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u="sng" dirty="0">
                <a:solidFill>
                  <a:srgbClr val="0088CC"/>
                </a:solidFill>
                <a:effectLst/>
                <a:latin typeface="Times New Roman" panose="02020603050405020304" pitchFamily="18" charset="0"/>
                <a:cs typeface="Times New Roman" panose="02020603050405020304" pitchFamily="18" charset="0"/>
                <a:hlinkClick r:id="rId5"/>
              </a:rPr>
              <a:t> https://stackoverflow.com/</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u="sng" dirty="0">
                <a:solidFill>
                  <a:srgbClr val="0088CC"/>
                </a:solidFill>
                <a:effectLst/>
                <a:latin typeface="Times New Roman" panose="02020603050405020304" pitchFamily="18" charset="0"/>
                <a:cs typeface="Times New Roman" panose="02020603050405020304" pitchFamily="18" charset="0"/>
                <a:hlinkClick r:id="rId6"/>
              </a:rPr>
              <a:t> https://www.w3schools.com/</a:t>
            </a:r>
            <a:endParaRPr lang="en-US" sz="2000" u="sng" dirty="0">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Video </a:t>
            </a: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giảng</a:t>
            </a:r>
            <a:r>
              <a:rPr lang="en-US" sz="2000" b="0" i="0" dirty="0">
                <a:solidFill>
                  <a:srgbClr val="000000"/>
                </a:solidFill>
                <a:effectLst/>
                <a:latin typeface="Times New Roman" panose="02020603050405020304" pitchFamily="18" charset="0"/>
                <a:cs typeface="Times New Roman" panose="02020603050405020304" pitchFamily="18" charset="0"/>
              </a:rPr>
              <a:t> + demo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môn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học</a:t>
            </a:r>
            <a:r>
              <a:rPr lang="en-US" sz="2000" b="0" i="0" dirty="0">
                <a:solidFill>
                  <a:srgbClr val="000000"/>
                </a:solidFill>
                <a:effectLst/>
                <a:latin typeface="Times New Roman" panose="02020603050405020304" pitchFamily="18" charset="0"/>
                <a:cs typeface="Times New Roman" panose="02020603050405020304" pitchFamily="18" charset="0"/>
              </a:rPr>
              <a:t> + slide </a:t>
            </a: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giảng</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Homework:1, 2, 3</a:t>
            </a:r>
            <a:endParaRPr lang="vi-V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50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5" name="Google Shape;85;p16"/>
          <p:cNvSpPr txBox="1">
            <a:spLocks noGrp="1"/>
          </p:cNvSpPr>
          <p:nvPr>
            <p:ph type="sldNum" idx="12"/>
          </p:nvPr>
        </p:nvSpPr>
        <p:spPr>
          <a:xfrm>
            <a:off x="173525" y="333596"/>
            <a:ext cx="8460111" cy="44763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 Cảm ơn thầy đã lắng nghe</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30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2009553" y="3107350"/>
            <a:ext cx="6753322"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THU THẬP DỮ LIỆU</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8222" y="729484"/>
            <a:ext cx="8667555" cy="3461516"/>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Tx/>
              <a:buChar char="-"/>
            </a:pPr>
            <a:r>
              <a:rPr lang="en" sz="2800" b="0" i="0" dirty="0">
                <a:latin typeface="Times New Roman" panose="02020603050405020304" pitchFamily="18" charset="0"/>
                <a:cs typeface="Times New Roman" panose="02020603050405020304" pitchFamily="18" charset="0"/>
              </a:rPr>
              <a:t>Nguồn: </a:t>
            </a:r>
            <a:r>
              <a:rPr lang="en-US" sz="2800" b="0" i="0" dirty="0">
                <a:latin typeface="Times New Roman" panose="02020603050405020304" pitchFamily="18" charset="0"/>
                <a:cs typeface="Times New Roman" panose="02020603050405020304" pitchFamily="18" charset="0"/>
                <a:hlinkClick r:id="rId3"/>
              </a:rPr>
              <a:t>https://openweathermap.org/</a:t>
            </a:r>
            <a:r>
              <a:rPr lang="en-US" sz="2800" b="0" i="0" dirty="0">
                <a:latin typeface="Times New Roman" panose="02020603050405020304" pitchFamily="18" charset="0"/>
                <a:cs typeface="Times New Roman" panose="02020603050405020304" pitchFamily="18" charset="0"/>
              </a:rPr>
              <a:t> </a:t>
            </a:r>
          </a:p>
          <a:p>
            <a:pPr lvl="0" indent="-457200" algn="l" rtl="0">
              <a:spcBef>
                <a:spcPts val="600"/>
              </a:spcBef>
              <a:spcAft>
                <a:spcPts val="0"/>
              </a:spcAft>
              <a:buFontTx/>
              <a:buChar char="-"/>
            </a:pPr>
            <a:r>
              <a:rPr lang="en-US" sz="2800" b="0" i="0" dirty="0" err="1">
                <a:latin typeface="Times New Roman" panose="02020603050405020304" pitchFamily="18" charset="0"/>
                <a:cs typeface="Times New Roman" panose="02020603050405020304" pitchFamily="18" charset="0"/>
              </a:rPr>
              <a:t>Phương</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pháp</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thu</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thập</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dữ</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liệu</a:t>
            </a:r>
            <a:r>
              <a:rPr lang="en-US" sz="2800" b="0" i="0" dirty="0">
                <a:latin typeface="Times New Roman" panose="02020603050405020304" pitchFamily="18" charset="0"/>
                <a:cs typeface="Times New Roman" panose="02020603050405020304" pitchFamily="18" charset="0"/>
              </a:rPr>
              <a:t> : </a:t>
            </a:r>
            <a:r>
              <a:rPr lang="en-US" sz="2800" b="0" i="0" dirty="0" err="1">
                <a:latin typeface="Times New Roman" panose="02020603050405020304" pitchFamily="18" charset="0"/>
                <a:cs typeface="Times New Roman" panose="02020603050405020304" pitchFamily="18" charset="0"/>
              </a:rPr>
              <a:t>Dùng</a:t>
            </a:r>
            <a:r>
              <a:rPr lang="en-US" sz="2800" b="0" i="0" dirty="0">
                <a:latin typeface="Times New Roman" panose="02020603050405020304" pitchFamily="18" charset="0"/>
                <a:cs typeface="Times New Roman" panose="02020603050405020304" pitchFamily="18" charset="0"/>
              </a:rPr>
              <a:t> API </a:t>
            </a:r>
            <a:r>
              <a:rPr lang="en-US" sz="2800" b="0" i="0" dirty="0" err="1">
                <a:latin typeface="Times New Roman" panose="02020603050405020304" pitchFamily="18" charset="0"/>
                <a:cs typeface="Times New Roman" panose="02020603050405020304" pitchFamily="18" charset="0"/>
              </a:rPr>
              <a:t>mà</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trang</a:t>
            </a:r>
            <a:r>
              <a:rPr lang="en-US" sz="2800" b="0" i="0" dirty="0">
                <a:latin typeface="Times New Roman" panose="02020603050405020304" pitchFamily="18" charset="0"/>
                <a:cs typeface="Times New Roman" panose="02020603050405020304" pitchFamily="18" charset="0"/>
              </a:rPr>
              <a:t> web </a:t>
            </a:r>
            <a:r>
              <a:rPr lang="en-US" sz="2800" b="0" i="0" dirty="0" err="1">
                <a:latin typeface="Times New Roman" panose="02020603050405020304" pitchFamily="18" charset="0"/>
                <a:cs typeface="Times New Roman" panose="02020603050405020304" pitchFamily="18" charset="0"/>
              </a:rPr>
              <a:t>cung</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cấp</a:t>
            </a:r>
            <a:endParaRPr lang="en-US" sz="2800" b="0" i="0"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Tx/>
              <a:buChar char="-"/>
            </a:pPr>
            <a:r>
              <a:rPr lang="en-US" sz="2800" b="0" i="0" dirty="0" err="1">
                <a:latin typeface="Times New Roman" panose="02020603050405020304" pitchFamily="18" charset="0"/>
                <a:cs typeface="Times New Roman" panose="02020603050405020304" pitchFamily="18" charset="0"/>
              </a:rPr>
              <a:t>Cú</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pháp</a:t>
            </a:r>
            <a:r>
              <a:rPr lang="en-US" sz="2800" b="0" i="0" dirty="0">
                <a:latin typeface="Times New Roman" panose="02020603050405020304" pitchFamily="18" charset="0"/>
                <a:cs typeface="Times New Roman" panose="02020603050405020304" pitchFamily="18" charset="0"/>
              </a:rPr>
              <a:t>:</a:t>
            </a:r>
          </a:p>
          <a:p>
            <a:pPr indent="-457200">
              <a:buFontTx/>
              <a:buChar char="-"/>
            </a:pPr>
            <a:r>
              <a:rPr lang="en-US" sz="2800" b="0" i="0" dirty="0">
                <a:latin typeface="Times New Roman" panose="02020603050405020304" pitchFamily="18" charset="0"/>
                <a:cs typeface="Times New Roman" panose="02020603050405020304" pitchFamily="18" charset="0"/>
              </a:rPr>
              <a:t>http://api.openweathermap.org/data/2.5/air_pollution/history?</a:t>
            </a:r>
            <a:r>
              <a:rPr lang="en-US" sz="2800" b="0" i="0" dirty="0">
                <a:solidFill>
                  <a:srgbClr val="FF0000"/>
                </a:solidFill>
                <a:latin typeface="Times New Roman" panose="02020603050405020304" pitchFamily="18" charset="0"/>
                <a:cs typeface="Times New Roman" panose="02020603050405020304" pitchFamily="18" charset="0"/>
              </a:rPr>
              <a:t>lat</a:t>
            </a:r>
            <a:r>
              <a:rPr lang="en-US" sz="2800" b="0" i="0" dirty="0">
                <a:latin typeface="Times New Roman" panose="02020603050405020304" pitchFamily="18" charset="0"/>
                <a:cs typeface="Times New Roman" panose="02020603050405020304" pitchFamily="18" charset="0"/>
              </a:rPr>
              <a:t>={lat}&amp;</a:t>
            </a:r>
            <a:r>
              <a:rPr lang="en-US" sz="2800" b="0" i="0" dirty="0">
                <a:solidFill>
                  <a:srgbClr val="FF0000"/>
                </a:solidFill>
                <a:latin typeface="Times New Roman" panose="02020603050405020304" pitchFamily="18" charset="0"/>
                <a:cs typeface="Times New Roman" panose="02020603050405020304" pitchFamily="18" charset="0"/>
              </a:rPr>
              <a:t>lon</a:t>
            </a:r>
            <a:r>
              <a:rPr lang="en-US" sz="2800" b="0" i="0" dirty="0">
                <a:latin typeface="Times New Roman" panose="02020603050405020304" pitchFamily="18" charset="0"/>
                <a:cs typeface="Times New Roman" panose="02020603050405020304" pitchFamily="18" charset="0"/>
              </a:rPr>
              <a:t>={long}&amp;</a:t>
            </a:r>
            <a:r>
              <a:rPr lang="en-US" sz="2800" b="0" i="0" dirty="0">
                <a:solidFill>
                  <a:srgbClr val="FF0000"/>
                </a:solidFill>
                <a:latin typeface="Times New Roman" panose="02020603050405020304" pitchFamily="18" charset="0"/>
                <a:cs typeface="Times New Roman" panose="02020603050405020304" pitchFamily="18" charset="0"/>
              </a:rPr>
              <a:t>start</a:t>
            </a:r>
            <a:r>
              <a:rPr lang="en-US" sz="2800" b="0" i="0" dirty="0">
                <a:latin typeface="Times New Roman" panose="02020603050405020304" pitchFamily="18" charset="0"/>
                <a:cs typeface="Times New Roman" panose="02020603050405020304" pitchFamily="18" charset="0"/>
              </a:rPr>
              <a:t>={start}&amp;</a:t>
            </a:r>
            <a:r>
              <a:rPr lang="en-US" sz="2800" b="0" i="0" dirty="0">
                <a:solidFill>
                  <a:srgbClr val="FF0000"/>
                </a:solidFill>
                <a:latin typeface="Times New Roman" panose="02020603050405020304" pitchFamily="18" charset="0"/>
                <a:cs typeface="Times New Roman" panose="02020603050405020304" pitchFamily="18" charset="0"/>
              </a:rPr>
              <a:t>end</a:t>
            </a:r>
            <a:r>
              <a:rPr lang="en-US" sz="2800" b="0" i="0" dirty="0">
                <a:latin typeface="Times New Roman" panose="02020603050405020304" pitchFamily="18" charset="0"/>
                <a:cs typeface="Times New Roman" panose="02020603050405020304" pitchFamily="18" charset="0"/>
              </a:rPr>
              <a:t>={end}&amp;</a:t>
            </a:r>
            <a:r>
              <a:rPr lang="en-US" sz="2800" b="0" i="0" dirty="0">
                <a:solidFill>
                  <a:srgbClr val="FF0000"/>
                </a:solidFill>
                <a:latin typeface="Times New Roman" panose="02020603050405020304" pitchFamily="18" charset="0"/>
                <a:cs typeface="Times New Roman" panose="02020603050405020304" pitchFamily="18" charset="0"/>
              </a:rPr>
              <a:t>appid</a:t>
            </a:r>
            <a:r>
              <a:rPr lang="en-US" sz="2800" b="0" i="0" dirty="0">
                <a:latin typeface="Times New Roman" panose="02020603050405020304" pitchFamily="18" charset="0"/>
                <a:cs typeface="Times New Roman" panose="02020603050405020304" pitchFamily="18" charset="0"/>
              </a:rPr>
              <a:t>={my_api_key} </a:t>
            </a:r>
          </a:p>
          <a:p>
            <a:pPr lvl="0" indent="-457200" algn="l" rtl="0">
              <a:spcBef>
                <a:spcPts val="600"/>
              </a:spcBef>
              <a:spcAft>
                <a:spcPts val="0"/>
              </a:spcAft>
              <a:buFontTx/>
              <a:buChar char="-"/>
            </a:pPr>
            <a:endParaRPr lang="en-US" sz="2800" b="0" i="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147C5121-CDAC-4D13-BEA3-338D38CF582D}"/>
              </a:ext>
            </a:extLst>
          </p:cNvPr>
          <p:cNvPicPr>
            <a:picLocks noChangeAspect="1"/>
          </p:cNvPicPr>
          <p:nvPr/>
        </p:nvPicPr>
        <p:blipFill>
          <a:blip r:embed="rId2"/>
          <a:stretch>
            <a:fillRect/>
          </a:stretch>
        </p:blipFill>
        <p:spPr>
          <a:xfrm>
            <a:off x="510364" y="138224"/>
            <a:ext cx="8559208" cy="4805916"/>
          </a:xfrm>
          <a:prstGeom prst="rect">
            <a:avLst/>
          </a:prstGeom>
        </p:spPr>
      </p:pic>
    </p:spTree>
    <p:extLst>
      <p:ext uri="{BB962C8B-B14F-4D97-AF65-F5344CB8AC3E}">
        <p14:creationId xmlns:p14="http://schemas.microsoft.com/office/powerpoint/2010/main" val="122063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847575" y="2384263"/>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200"/>
              <a:t>Khám phá dữ liệu</a:t>
            </a:r>
            <a:endParaRPr sz="7200"/>
          </a:p>
        </p:txBody>
      </p:sp>
      <p:sp>
        <p:nvSpPr>
          <p:cNvPr id="105" name="Google Shape;105;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3</a:t>
            </a:r>
            <a:endParaRPr>
              <a:solidFill>
                <a:srgbClr val="0B5394"/>
              </a:solidFill>
            </a:endParaRPr>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8221" y="0"/>
            <a:ext cx="8667555" cy="9525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Tx/>
              <a:buChar char="-"/>
            </a:pPr>
            <a:r>
              <a:rPr lang="en-US" sz="2400" b="0" i="0" dirty="0" err="1">
                <a:latin typeface="Times New Roman" panose="02020603050405020304" pitchFamily="18" charset="0"/>
                <a:cs typeface="Times New Roman" panose="02020603050405020304" pitchFamily="18" charset="0"/>
              </a:rPr>
              <a:t>Dữ</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liệu</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có</a:t>
            </a:r>
            <a:r>
              <a:rPr lang="en-US" sz="2400" b="0" i="0" dirty="0">
                <a:latin typeface="Times New Roman" panose="02020603050405020304" pitchFamily="18" charset="0"/>
                <a:cs typeface="Times New Roman" panose="02020603050405020304" pitchFamily="18" charset="0"/>
              </a:rPr>
              <a:t> 3235 </a:t>
            </a:r>
            <a:r>
              <a:rPr lang="en-US" sz="2400" b="0" i="0" dirty="0" err="1">
                <a:latin typeface="Times New Roman" panose="02020603050405020304" pitchFamily="18" charset="0"/>
                <a:cs typeface="Times New Roman" panose="02020603050405020304" pitchFamily="18" charset="0"/>
              </a:rPr>
              <a:t>dòng</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và</a:t>
            </a:r>
            <a:r>
              <a:rPr lang="en-US" sz="2400" b="0" i="0" dirty="0">
                <a:latin typeface="Times New Roman" panose="02020603050405020304" pitchFamily="18" charset="0"/>
                <a:cs typeface="Times New Roman" panose="02020603050405020304" pitchFamily="18" charset="0"/>
              </a:rPr>
              <a:t> 9 </a:t>
            </a:r>
            <a:r>
              <a:rPr lang="en-US" sz="2400" b="0" i="0" dirty="0" err="1">
                <a:latin typeface="Times New Roman" panose="02020603050405020304" pitchFamily="18" charset="0"/>
                <a:cs typeface="Times New Roman" panose="02020603050405020304" pitchFamily="18" charset="0"/>
              </a:rPr>
              <a:t>cột</a:t>
            </a:r>
            <a:endParaRPr lang="en-US" sz="2400" b="0" i="0"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Tx/>
              <a:buChar char="-"/>
            </a:pPr>
            <a:r>
              <a:rPr lang="en-US" sz="2400" b="0" i="0" dirty="0" err="1">
                <a:latin typeface="Times New Roman" panose="02020603050405020304" pitchFamily="18" charset="0"/>
                <a:cs typeface="Times New Roman" panose="02020603050405020304" pitchFamily="18" charset="0"/>
              </a:rPr>
              <a:t>Dữ</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liệu</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không</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bị</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lặp</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lại</a:t>
            </a:r>
            <a:endParaRPr lang="en-US" sz="2400" b="0" i="0"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Tx/>
              <a:buChar char="-"/>
            </a:pPr>
            <a:r>
              <a:rPr lang="en-US" sz="2400" b="0" i="0" dirty="0">
                <a:latin typeface="Times New Roman" panose="02020603050405020304" pitchFamily="18" charset="0"/>
                <a:cs typeface="Times New Roman" panose="02020603050405020304" pitchFamily="18" charset="0"/>
              </a:rPr>
              <a:t>Ý </a:t>
            </a:r>
            <a:r>
              <a:rPr lang="en-US" sz="2400" b="0" i="0" dirty="0" err="1">
                <a:latin typeface="Times New Roman" panose="02020603050405020304" pitchFamily="18" charset="0"/>
                <a:cs typeface="Times New Roman" panose="02020603050405020304" pitchFamily="18" charset="0"/>
              </a:rPr>
              <a:t>nghĩa</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các</a:t>
            </a:r>
            <a:r>
              <a:rPr lang="en-US" sz="2400" b="0" i="0" dirty="0">
                <a:latin typeface="Times New Roman" panose="02020603050405020304" pitchFamily="18" charset="0"/>
                <a:cs typeface="Times New Roman" panose="02020603050405020304" pitchFamily="18" charset="0"/>
              </a:rPr>
              <a:t> </a:t>
            </a:r>
            <a:r>
              <a:rPr lang="en-US" sz="2400" b="0" i="0" dirty="0" err="1">
                <a:latin typeface="Times New Roman" panose="02020603050405020304" pitchFamily="18" charset="0"/>
                <a:cs typeface="Times New Roman" panose="02020603050405020304" pitchFamily="18" charset="0"/>
              </a:rPr>
              <a:t>cột</a:t>
            </a:r>
            <a:r>
              <a:rPr lang="en-US" sz="2400" b="0" i="0" dirty="0">
                <a:latin typeface="Times New Roman" panose="02020603050405020304" pitchFamily="18" charset="0"/>
                <a:cs typeface="Times New Roman" panose="02020603050405020304" pitchFamily="18" charset="0"/>
              </a:rPr>
              <a:t>:</a:t>
            </a:r>
          </a:p>
        </p:txBody>
      </p:sp>
      <p:pic>
        <p:nvPicPr>
          <p:cNvPr id="3" name="Hình ảnh 2">
            <a:extLst>
              <a:ext uri="{FF2B5EF4-FFF2-40B4-BE49-F238E27FC236}">
                <a16:creationId xmlns:a16="http://schemas.microsoft.com/office/drawing/2014/main" id="{9ABC25D8-2BB3-4A11-9251-F7CA6394ED1E}"/>
              </a:ext>
            </a:extLst>
          </p:cNvPr>
          <p:cNvPicPr>
            <a:picLocks noChangeAspect="1"/>
          </p:cNvPicPr>
          <p:nvPr/>
        </p:nvPicPr>
        <p:blipFill>
          <a:blip r:embed="rId3"/>
          <a:stretch>
            <a:fillRect/>
          </a:stretch>
        </p:blipFill>
        <p:spPr>
          <a:xfrm>
            <a:off x="618886" y="1482865"/>
            <a:ext cx="6737828" cy="3660635"/>
          </a:xfrm>
          <a:prstGeom prst="rect">
            <a:avLst/>
          </a:prstGeom>
        </p:spPr>
      </p:pic>
    </p:spTree>
    <p:extLst>
      <p:ext uri="{BB962C8B-B14F-4D97-AF65-F5344CB8AC3E}">
        <p14:creationId xmlns:p14="http://schemas.microsoft.com/office/powerpoint/2010/main" val="30830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36700" y="3107350"/>
            <a:ext cx="7226175"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Đặt câu hỏi và trả lời</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a:t>
            </a:r>
            <a:r>
              <a:rPr lang="en"/>
              <a:t>.</a:t>
            </a:r>
            <a:endParaRPr dirty="0"/>
          </a:p>
        </p:txBody>
      </p:sp>
    </p:spTree>
    <p:extLst>
      <p:ext uri="{BB962C8B-B14F-4D97-AF65-F5344CB8AC3E}">
        <p14:creationId xmlns:p14="http://schemas.microsoft.com/office/powerpoint/2010/main" val="2055304414"/>
      </p:ext>
    </p:extLst>
  </p:cSld>
  <p:clrMapOvr>
    <a:masterClrMapping/>
  </p:clrMapOvr>
</p:sld>
</file>

<file path=ppt/theme/theme1.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1571</Words>
  <Application>Microsoft Office PowerPoint</Application>
  <PresentationFormat>Trình chiếu Trên màn hình (16:9)</PresentationFormat>
  <Paragraphs>125</Paragraphs>
  <Slides>31</Slides>
  <Notes>30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31</vt:i4>
      </vt:variant>
    </vt:vector>
  </HeadingPairs>
  <TitlesOfParts>
    <vt:vector size="36" baseType="lpstr">
      <vt:lpstr>Arial</vt:lpstr>
      <vt:lpstr>Times New Roman</vt:lpstr>
      <vt:lpstr>Roboto</vt:lpstr>
      <vt:lpstr>Montserrat</vt:lpstr>
      <vt:lpstr>Aemelia template</vt:lpstr>
      <vt:lpstr>Đồ án cuối kỳ  Nhập môn Khoa học dữ liệu</vt:lpstr>
      <vt:lpstr>Nhóm</vt:lpstr>
      <vt:lpstr>Giới thiệu đề tài</vt:lpstr>
      <vt:lpstr>THU THẬP DỮ LIỆU</vt:lpstr>
      <vt:lpstr>Bản trình bày PowerPoint</vt:lpstr>
      <vt:lpstr>Bản trình bày PowerPoint</vt:lpstr>
      <vt:lpstr>Khám phá dữ liệu</vt:lpstr>
      <vt:lpstr>Bản trình bày PowerPoint</vt:lpstr>
      <vt:lpstr>Đặt câu hỏi và trả lời</vt:lpstr>
      <vt:lpstr>Bản trình bày PowerPoint</vt:lpstr>
      <vt:lpstr>Tiền xử lý</vt:lpstr>
      <vt:lpstr>Bản trình bày PowerPoint</vt:lpstr>
      <vt:lpstr>Bản trình bày PowerPoint</vt:lpstr>
      <vt:lpstr>Bản trình bày PowerPoint</vt:lpstr>
      <vt:lpstr>MÔ HÌNH HÓA</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Quá trình làm đồ án</vt:lpstr>
      <vt:lpstr>Bản trình bày PowerPoint</vt:lpstr>
      <vt:lpstr>Bản trình bày PowerPoint</vt:lpstr>
      <vt:lpstr>Bản trình bày PowerPoint</vt:lpstr>
      <vt:lpstr>Tài liệu tham khảo</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kỳ  Nhập môn Khoa học dữ liệu</dc:title>
  <cp:lastModifiedBy>Quang Lee</cp:lastModifiedBy>
  <cp:revision>24</cp:revision>
  <dcterms:modified xsi:type="dcterms:W3CDTF">2021-09-12T09:54:13Z</dcterms:modified>
</cp:coreProperties>
</file>