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86" r:id="rId7"/>
    <p:sldId id="262" r:id="rId8"/>
    <p:sldId id="287" r:id="rId9"/>
    <p:sldId id="288" r:id="rId10"/>
    <p:sldId id="289" r:id="rId11"/>
    <p:sldId id="290" r:id="rId12"/>
    <p:sldId id="292" r:id="rId13"/>
    <p:sldId id="293" r:id="rId14"/>
    <p:sldId id="294" r:id="rId15"/>
    <p:sldId id="291"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8EEFB8-15E5-44A9-849B-1A3A7A75EEDB}">
  <a:tblStyle styleId="{E58EEFB8-15E5-44A9-849B-1A3A7A75EE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7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55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909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399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35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00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05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797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996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63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11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133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451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219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49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429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21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1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6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87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843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4800"/>
              <a:buNone/>
              <a:defRPr sz="4800">
                <a:solidFill>
                  <a:schemeClr val="dk1"/>
                </a:solidFill>
              </a:defRPr>
            </a:lvl1pPr>
            <a:lvl2pPr lvl="1" algn="r" rtl="0">
              <a:spcBef>
                <a:spcPts val="0"/>
              </a:spcBef>
              <a:spcAft>
                <a:spcPts val="0"/>
              </a:spcAft>
              <a:buClr>
                <a:schemeClr val="dk1"/>
              </a:buClr>
              <a:buSzPts val="4800"/>
              <a:buNone/>
              <a:defRPr sz="4800">
                <a:solidFill>
                  <a:schemeClr val="dk1"/>
                </a:solidFill>
              </a:defRPr>
            </a:lvl2pPr>
            <a:lvl3pPr lvl="2" algn="r" rtl="0">
              <a:spcBef>
                <a:spcPts val="0"/>
              </a:spcBef>
              <a:spcAft>
                <a:spcPts val="0"/>
              </a:spcAft>
              <a:buClr>
                <a:schemeClr val="dk1"/>
              </a:buClr>
              <a:buSzPts val="4800"/>
              <a:buNone/>
              <a:defRPr sz="4800">
                <a:solidFill>
                  <a:schemeClr val="dk1"/>
                </a:solidFill>
              </a:defRPr>
            </a:lvl3pPr>
            <a:lvl4pPr lvl="3" algn="r" rtl="0">
              <a:spcBef>
                <a:spcPts val="0"/>
              </a:spcBef>
              <a:spcAft>
                <a:spcPts val="0"/>
              </a:spcAft>
              <a:buClr>
                <a:schemeClr val="dk1"/>
              </a:buClr>
              <a:buSzPts val="4800"/>
              <a:buNone/>
              <a:defRPr sz="4800">
                <a:solidFill>
                  <a:schemeClr val="dk1"/>
                </a:solidFill>
              </a:defRPr>
            </a:lvl4pPr>
            <a:lvl5pPr lvl="4" algn="r" rtl="0">
              <a:spcBef>
                <a:spcPts val="0"/>
              </a:spcBef>
              <a:spcAft>
                <a:spcPts val="0"/>
              </a:spcAft>
              <a:buClr>
                <a:schemeClr val="dk1"/>
              </a:buClr>
              <a:buSzPts val="4800"/>
              <a:buNone/>
              <a:defRPr sz="4800">
                <a:solidFill>
                  <a:schemeClr val="dk1"/>
                </a:solidFill>
              </a:defRPr>
            </a:lvl5pPr>
            <a:lvl6pPr lvl="5" algn="r" rtl="0">
              <a:spcBef>
                <a:spcPts val="0"/>
              </a:spcBef>
              <a:spcAft>
                <a:spcPts val="0"/>
              </a:spcAft>
              <a:buClr>
                <a:schemeClr val="dk1"/>
              </a:buClr>
              <a:buSzPts val="4800"/>
              <a:buNone/>
              <a:defRPr sz="4800">
                <a:solidFill>
                  <a:schemeClr val="dk1"/>
                </a:solidFill>
              </a:defRPr>
            </a:lvl6pPr>
            <a:lvl7pPr lvl="6" algn="r" rtl="0">
              <a:spcBef>
                <a:spcPts val="0"/>
              </a:spcBef>
              <a:spcAft>
                <a:spcPts val="0"/>
              </a:spcAft>
              <a:buClr>
                <a:schemeClr val="dk1"/>
              </a:buClr>
              <a:buSzPts val="4800"/>
              <a:buNone/>
              <a:defRPr sz="4800">
                <a:solidFill>
                  <a:schemeClr val="dk1"/>
                </a:solidFill>
              </a:defRPr>
            </a:lvl7pPr>
            <a:lvl8pPr lvl="7" algn="r" rtl="0">
              <a:spcBef>
                <a:spcPts val="0"/>
              </a:spcBef>
              <a:spcAft>
                <a:spcPts val="0"/>
              </a:spcAft>
              <a:buClr>
                <a:schemeClr val="dk1"/>
              </a:buClr>
              <a:buSzPts val="4800"/>
              <a:buNone/>
              <a:defRPr sz="4800">
                <a:solidFill>
                  <a:schemeClr val="dk1"/>
                </a:solidFill>
              </a:defRPr>
            </a:lvl8pPr>
            <a:lvl9pPr lvl="8" algn="r" rtl="0">
              <a:spcBef>
                <a:spcPts val="0"/>
              </a:spcBef>
              <a:spcAft>
                <a:spcPts val="0"/>
              </a:spcAft>
              <a:buClr>
                <a:schemeClr val="dk1"/>
              </a:buClr>
              <a:buSzPts val="4800"/>
              <a:buNone/>
              <a:defRPr sz="4800">
                <a:solidFill>
                  <a:schemeClr val="dk1"/>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2400"/>
              <a:buNone/>
              <a:defRPr sz="2400">
                <a:solidFill>
                  <a:schemeClr val="accent1"/>
                </a:solidFill>
              </a:defRPr>
            </a:lvl1pPr>
            <a:lvl2pPr lvl="1" algn="r" rtl="0">
              <a:spcBef>
                <a:spcPts val="0"/>
              </a:spcBef>
              <a:spcAft>
                <a:spcPts val="0"/>
              </a:spcAft>
              <a:buClr>
                <a:schemeClr val="accent1"/>
              </a:buClr>
              <a:buSzPts val="2400"/>
              <a:buNone/>
              <a:defRPr>
                <a:solidFill>
                  <a:schemeClr val="accent1"/>
                </a:solidFill>
              </a:defRPr>
            </a:lvl2pPr>
            <a:lvl3pPr lvl="2" algn="r" rtl="0">
              <a:spcBef>
                <a:spcPts val="0"/>
              </a:spcBef>
              <a:spcAft>
                <a:spcPts val="0"/>
              </a:spcAft>
              <a:buClr>
                <a:schemeClr val="accent1"/>
              </a:buClr>
              <a:buSzPts val="2400"/>
              <a:buNone/>
              <a:defRPr>
                <a:solidFill>
                  <a:schemeClr val="accent1"/>
                </a:solidFill>
              </a:defRPr>
            </a:lvl3pPr>
            <a:lvl4pPr lvl="3" algn="r" rtl="0">
              <a:spcBef>
                <a:spcPts val="0"/>
              </a:spcBef>
              <a:spcAft>
                <a:spcPts val="0"/>
              </a:spcAft>
              <a:buClr>
                <a:schemeClr val="accent1"/>
              </a:buClr>
              <a:buSzPts val="2400"/>
              <a:buNone/>
              <a:defRPr sz="2400">
                <a:solidFill>
                  <a:schemeClr val="accent1"/>
                </a:solidFill>
              </a:defRPr>
            </a:lvl4pPr>
            <a:lvl5pPr lvl="4" algn="r" rtl="0">
              <a:spcBef>
                <a:spcPts val="0"/>
              </a:spcBef>
              <a:spcAft>
                <a:spcPts val="0"/>
              </a:spcAft>
              <a:buClr>
                <a:schemeClr val="accent1"/>
              </a:buClr>
              <a:buSzPts val="2400"/>
              <a:buNone/>
              <a:defRPr sz="2400">
                <a:solidFill>
                  <a:schemeClr val="accent1"/>
                </a:solidFill>
              </a:defRPr>
            </a:lvl5pPr>
            <a:lvl6pPr lvl="5" algn="r" rtl="0">
              <a:spcBef>
                <a:spcPts val="0"/>
              </a:spcBef>
              <a:spcAft>
                <a:spcPts val="0"/>
              </a:spcAft>
              <a:buClr>
                <a:schemeClr val="accent1"/>
              </a:buClr>
              <a:buSzPts val="2400"/>
              <a:buNone/>
              <a:defRPr sz="2400">
                <a:solidFill>
                  <a:schemeClr val="accent1"/>
                </a:solidFill>
              </a:defRPr>
            </a:lvl6pPr>
            <a:lvl7pPr lvl="6" algn="r" rtl="0">
              <a:spcBef>
                <a:spcPts val="0"/>
              </a:spcBef>
              <a:spcAft>
                <a:spcPts val="0"/>
              </a:spcAft>
              <a:buClr>
                <a:schemeClr val="accent1"/>
              </a:buClr>
              <a:buSzPts val="2400"/>
              <a:buNone/>
              <a:defRPr sz="2400">
                <a:solidFill>
                  <a:schemeClr val="accent1"/>
                </a:solidFill>
              </a:defRPr>
            </a:lvl7pPr>
            <a:lvl8pPr lvl="7" algn="r" rtl="0">
              <a:spcBef>
                <a:spcPts val="0"/>
              </a:spcBef>
              <a:spcAft>
                <a:spcPts val="0"/>
              </a:spcAft>
              <a:buClr>
                <a:schemeClr val="accent1"/>
              </a:buClr>
              <a:buSzPts val="2400"/>
              <a:buNone/>
              <a:defRPr sz="2400">
                <a:solidFill>
                  <a:schemeClr val="accent1"/>
                </a:solidFill>
              </a:defRPr>
            </a:lvl8pPr>
            <a:lvl9pPr lvl="8" algn="r" rtl="0">
              <a:spcBef>
                <a:spcPts val="0"/>
              </a:spcBef>
              <a:spcAft>
                <a:spcPts val="0"/>
              </a:spcAft>
              <a:buClr>
                <a:schemeClr val="accent1"/>
              </a:buClr>
              <a:buSzPts val="2400"/>
              <a:buNone/>
              <a:defRPr sz="2400">
                <a:solidFill>
                  <a:schemeClr val="accent1"/>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chemeClr val="accent1"/>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3"/>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chemeClr val="accent2"/>
                </a:solidFill>
                <a:latin typeface="Montserrat"/>
                <a:ea typeface="Montserrat"/>
                <a:cs typeface="Montserrat"/>
                <a:sym typeface="Montserrat"/>
              </a:defRPr>
            </a:lvl1pPr>
            <a:lvl2pPr lvl="1">
              <a:buNone/>
              <a:defRPr sz="9600" b="1">
                <a:solidFill>
                  <a:schemeClr val="accent2"/>
                </a:solidFill>
                <a:latin typeface="Montserrat"/>
                <a:ea typeface="Montserrat"/>
                <a:cs typeface="Montserrat"/>
                <a:sym typeface="Montserrat"/>
              </a:defRPr>
            </a:lvl2pPr>
            <a:lvl3pPr lvl="2">
              <a:buNone/>
              <a:defRPr sz="9600" b="1">
                <a:solidFill>
                  <a:schemeClr val="accent2"/>
                </a:solidFill>
                <a:latin typeface="Montserrat"/>
                <a:ea typeface="Montserrat"/>
                <a:cs typeface="Montserrat"/>
                <a:sym typeface="Montserrat"/>
              </a:defRPr>
            </a:lvl3pPr>
            <a:lvl4pPr lvl="3">
              <a:buNone/>
              <a:defRPr sz="9600" b="1">
                <a:solidFill>
                  <a:schemeClr val="accent2"/>
                </a:solidFill>
                <a:latin typeface="Montserrat"/>
                <a:ea typeface="Montserrat"/>
                <a:cs typeface="Montserrat"/>
                <a:sym typeface="Montserrat"/>
              </a:defRPr>
            </a:lvl4pPr>
            <a:lvl5pPr lvl="4">
              <a:buNone/>
              <a:defRPr sz="9600" b="1">
                <a:solidFill>
                  <a:schemeClr val="accent2"/>
                </a:solidFill>
                <a:latin typeface="Montserrat"/>
                <a:ea typeface="Montserrat"/>
                <a:cs typeface="Montserrat"/>
                <a:sym typeface="Montserrat"/>
              </a:defRPr>
            </a:lvl5pPr>
            <a:lvl6pPr lvl="5">
              <a:buNone/>
              <a:defRPr sz="9600" b="1">
                <a:solidFill>
                  <a:schemeClr val="accent2"/>
                </a:solidFill>
                <a:latin typeface="Montserrat"/>
                <a:ea typeface="Montserrat"/>
                <a:cs typeface="Montserrat"/>
                <a:sym typeface="Montserrat"/>
              </a:defRPr>
            </a:lvl6pPr>
            <a:lvl7pPr lvl="6">
              <a:buNone/>
              <a:defRPr sz="9600" b="1">
                <a:solidFill>
                  <a:schemeClr val="accent2"/>
                </a:solidFill>
                <a:latin typeface="Montserrat"/>
                <a:ea typeface="Montserrat"/>
                <a:cs typeface="Montserrat"/>
                <a:sym typeface="Montserrat"/>
              </a:defRPr>
            </a:lvl7pPr>
            <a:lvl8pPr lvl="7">
              <a:buNone/>
              <a:defRPr sz="9600" b="1">
                <a:solidFill>
                  <a:schemeClr val="accent2"/>
                </a:solidFill>
                <a:latin typeface="Montserrat"/>
                <a:ea typeface="Montserrat"/>
                <a:cs typeface="Montserrat"/>
                <a:sym typeface="Montserrat"/>
              </a:defRPr>
            </a:lvl8pPr>
            <a:lvl9pPr lvl="8">
              <a:buNone/>
              <a:defRPr sz="9600" b="1">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1pPr>
            <a:lvl2pPr lvl="1">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2pPr>
            <a:lvl3pPr lvl="2">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3pPr>
            <a:lvl4pPr lvl="3">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4pPr>
            <a:lvl5pPr lvl="4">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5pPr>
            <a:lvl6pPr lvl="5">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6pPr>
            <a:lvl7pPr lvl="6">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7pPr>
            <a:lvl8pPr lvl="7">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8pPr>
            <a:lvl9pPr lvl="8">
              <a:spcBef>
                <a:spcPts val="0"/>
              </a:spcBef>
              <a:spcAft>
                <a:spcPts val="0"/>
              </a:spcAft>
              <a:buClr>
                <a:schemeClr val="lt1"/>
              </a:buClr>
              <a:buSzPts val="1800"/>
              <a:buFont typeface="Montserrat"/>
              <a:buNone/>
              <a:defRPr sz="1800" b="1">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openweathermap.org/api/air-pollutio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w3schools.com/" TargetMode="External"/><Relationship Id="rId5" Type="http://schemas.openxmlformats.org/officeDocument/2006/relationships/hyperlink" Target="https://stackoverflow.com/" TargetMode="External"/><Relationship Id="rId4" Type="http://schemas.openxmlformats.org/officeDocument/2006/relationships/hyperlink" Target="https://scikit-learn.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weathermap.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12381" y="1777489"/>
            <a:ext cx="8157327" cy="27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Đồ án cuối kỳ </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Nhập môn Khoa học dữ liệu</a:t>
            </a:r>
            <a:endParaRPr dirty="0">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343F9808-0822-43AB-997A-058BDAFE039A}"/>
              </a:ext>
            </a:extLst>
          </p:cNvPr>
          <p:cNvPicPr/>
          <p:nvPr/>
        </p:nvPicPr>
        <p:blipFill>
          <a:blip r:embed="rId3"/>
          <a:stretch>
            <a:fillRect/>
          </a:stretch>
        </p:blipFill>
        <p:spPr>
          <a:xfrm>
            <a:off x="594094" y="599711"/>
            <a:ext cx="3086100" cy="2343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2" y="241300"/>
            <a:ext cx="8667555" cy="4368800"/>
          </a:xfrm>
          <a:prstGeom prst="rect">
            <a:avLst/>
          </a:prstGeom>
        </p:spPr>
        <p:txBody>
          <a:bodyPr spcFirstLastPara="1" wrap="square" lIns="91425" tIns="91425" rIns="91425" bIns="91425" anchor="t" anchorCtr="0">
            <a:noAutofit/>
          </a:bodyPr>
          <a:lstStyle/>
          <a:p>
            <a:pPr marL="0" indent="0" algn="l">
              <a:buNone/>
            </a:pPr>
            <a:r>
              <a:rPr lang="vi-VN" sz="2400" b="0" i="0">
                <a:solidFill>
                  <a:schemeClr val="accent1">
                    <a:lumMod val="50000"/>
                  </a:schemeClr>
                </a:solidFill>
                <a:effectLst/>
                <a:latin typeface="+mj-lt"/>
              </a:rPr>
              <a:t>Chất lượng không khí được phân loại như thế nào từ các chỉ số của các chất trong không khí?</a:t>
            </a:r>
            <a:endParaRPr lang="en-US" sz="2400" b="0" i="0">
              <a:solidFill>
                <a:schemeClr val="accent1">
                  <a:lumMod val="50000"/>
                </a:schemeClr>
              </a:solidFill>
              <a:effectLst/>
              <a:latin typeface="+mj-lt"/>
            </a:endParaRPr>
          </a:p>
          <a:p>
            <a:pPr marL="0" indent="0" algn="l">
              <a:buNone/>
            </a:pPr>
            <a:endParaRPr lang="en-US" sz="2400" b="0" i="0">
              <a:solidFill>
                <a:schemeClr val="accent1">
                  <a:lumMod val="50000"/>
                </a:schemeClr>
              </a:solidFill>
              <a:effectLst/>
              <a:latin typeface="+mj-lt"/>
            </a:endParaRPr>
          </a:p>
          <a:p>
            <a:pPr marL="0" indent="0">
              <a:buNone/>
            </a:pPr>
            <a:r>
              <a:rPr lang="vi-VN" sz="2100" i="0">
                <a:solidFill>
                  <a:schemeClr val="accent1">
                    <a:lumMod val="50000"/>
                  </a:schemeClr>
                </a:solidFill>
                <a:effectLst/>
                <a:latin typeface="+mj-lt"/>
              </a:rPr>
              <a:t>Ý nghĩa thực tế của câu hỏi: </a:t>
            </a:r>
            <a:r>
              <a:rPr lang="vi-VN" sz="2100" b="0" i="0">
                <a:solidFill>
                  <a:schemeClr val="accent1">
                    <a:lumMod val="50000"/>
                  </a:schemeClr>
                </a:solidFill>
                <a:effectLst/>
                <a:latin typeface="+mj-lt"/>
              </a:rPr>
              <a:t>Theo Tổ chức Y tế thế giới (WHO), hằng năm có 34.000 ca tử vong tại Việt Nam có liên quan đến ô nhiễm không khí. Việc xác định chất lượng không khí từ các chất có trong không khí giúp phát triển thiết bị đo lường chất lượng không khí. Cảnh báo người dân các biện pháp bảo vệ bản thân và cộng đồng kịp thời như đeo khẩu trang, hạn chế sử dụng các phương tiện giao thông gây ô nhiễm... Ngoài ra, chính quyền địa phương có thể đưa ra các biện pháp nhằm hạn chế lượng khí thải từ các nhà máy, xí nghiệp, trồng thêm nhiều cây xanh để làm giảm ô nhiễm không khí, từ đó nâng cao chất lượng cuộc sống của con người.</a:t>
            </a:r>
          </a:p>
          <a:p>
            <a:pPr marL="0" indent="0" algn="l">
              <a:buNone/>
            </a:pPr>
            <a:endParaRPr lang="vi-VN" sz="2400" b="0" i="0">
              <a:solidFill>
                <a:schemeClr val="accent1">
                  <a:lumMod val="50000"/>
                </a:schemeClr>
              </a:solidFill>
              <a:effectLst/>
              <a:latin typeface="+mj-lt"/>
            </a:endParaRPr>
          </a:p>
        </p:txBody>
      </p:sp>
    </p:spTree>
    <p:extLst>
      <p:ext uri="{BB962C8B-B14F-4D97-AF65-F5344CB8AC3E}">
        <p14:creationId xmlns:p14="http://schemas.microsoft.com/office/powerpoint/2010/main" val="295909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2788472" y="2858679"/>
            <a:ext cx="5384754"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Tiền xử lý</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5</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0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27949" y="158865"/>
            <a:ext cx="8801971" cy="48257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500" b="0" i="0">
                <a:latin typeface="Times New Roman" panose="02020603050405020304" pitchFamily="18" charset="0"/>
                <a:cs typeface="Times New Roman" panose="02020603050405020304" pitchFamily="18" charset="0"/>
              </a:rPr>
              <a:t>Cột output:</a:t>
            </a:r>
          </a:p>
          <a:p>
            <a:pPr marL="0" indent="0">
              <a:buNone/>
            </a:pPr>
            <a:r>
              <a:rPr lang="en-US" sz="2500" b="0" i="0">
                <a:latin typeface="Times New Roman" panose="02020603050405020304" pitchFamily="18" charset="0"/>
                <a:cs typeface="Times New Roman" panose="02020603050405020304" pitchFamily="18" charset="0"/>
              </a:rPr>
              <a:t>-	Có kiểu dữ liệu dạng số</a:t>
            </a:r>
          </a:p>
          <a:p>
            <a:pPr marL="0" indent="0">
              <a:buNone/>
            </a:pPr>
            <a:r>
              <a:rPr lang="en-US" sz="2500" b="0" i="0">
                <a:latin typeface="Times New Roman" panose="02020603050405020304" pitchFamily="18" charset="0"/>
                <a:cs typeface="Times New Roman" panose="02020603050405020304" pitchFamily="18" charset="0"/>
              </a:rPr>
              <a:t>- 	Không có giá trị thiếu</a:t>
            </a:r>
          </a:p>
          <a:p>
            <a:pPr marL="0" indent="0">
              <a:buNone/>
            </a:pPr>
            <a:r>
              <a:rPr lang="en-US" sz="2500" b="0" i="0">
                <a:latin typeface="Times New Roman" panose="02020603050405020304" pitchFamily="18" charset="0"/>
                <a:cs typeface="Times New Roman" panose="02020603050405020304" pitchFamily="18" charset="0"/>
              </a:rPr>
              <a:t>-	Tỉ lệ các lớp chênh lệch nhau khá nhiều</a:t>
            </a:r>
          </a:p>
          <a:p>
            <a:pPr marL="0" indent="0">
              <a:buNone/>
            </a:pPr>
            <a:r>
              <a:rPr lang="en-US" sz="2500" b="0" i="0">
                <a:latin typeface="Times New Roman" panose="02020603050405020304" pitchFamily="18" charset="0"/>
                <a:cs typeface="Times New Roman" panose="02020603050405020304" pitchFamily="18" charset="0"/>
              </a:rPr>
              <a:t>-	Xử lý bằng cách lấy 40% từ output có label 1, 2, 4</a:t>
            </a:r>
          </a:p>
          <a:p>
            <a:pPr indent="-457200">
              <a:buFontTx/>
              <a:buChar char="-"/>
            </a:pPr>
            <a:endParaRPr lang="en-US" sz="2500" b="0" i="0">
              <a:latin typeface="Times New Roman" panose="02020603050405020304" pitchFamily="18" charset="0"/>
              <a:cs typeface="Times New Roman" panose="02020603050405020304" pitchFamily="18" charset="0"/>
            </a:endParaRPr>
          </a:p>
          <a:p>
            <a:pPr marL="0" indent="0">
              <a:buNone/>
            </a:pPr>
            <a:endParaRPr lang="en-US" sz="2500" b="0" i="0">
              <a:latin typeface="Times New Roman" panose="02020603050405020304" pitchFamily="18" charset="0"/>
              <a:cs typeface="Times New Roman" panose="02020603050405020304" pitchFamily="18" charset="0"/>
            </a:endParaRPr>
          </a:p>
          <a:p>
            <a:pPr marL="0" indent="0">
              <a:buNone/>
            </a:pPr>
            <a:endParaRPr lang="en-US" sz="2500" b="0" i="0">
              <a:latin typeface="Times New Roman" panose="02020603050405020304" pitchFamily="18" charset="0"/>
              <a:cs typeface="Times New Roman" panose="02020603050405020304" pitchFamily="18" charset="0"/>
            </a:endParaRPr>
          </a:p>
          <a:p>
            <a:pPr marL="0" indent="0">
              <a:buNone/>
            </a:pPr>
            <a:endParaRPr lang="en-US" sz="2500" b="0" i="0">
              <a:latin typeface="Times New Roman" panose="02020603050405020304" pitchFamily="18" charset="0"/>
              <a:cs typeface="Times New Roman" panose="02020603050405020304" pitchFamily="18" charset="0"/>
            </a:endParaRPr>
          </a:p>
          <a:p>
            <a:pPr marL="0" indent="0">
              <a:buNone/>
            </a:pPr>
            <a:r>
              <a:rPr lang="en-US" sz="2500" b="0" i="0">
                <a:latin typeface="Times New Roman" panose="02020603050405020304" pitchFamily="18" charset="0"/>
                <a:cs typeface="Times New Roman" panose="02020603050405020304" pitchFamily="18" charset="0"/>
              </a:rPr>
              <a:t>Dữ liệu sau khi xử lý có 6841 dòng, 9 cột</a:t>
            </a:r>
          </a:p>
        </p:txBody>
      </p:sp>
      <p:pic>
        <p:nvPicPr>
          <p:cNvPr id="3" name="Hình ảnh 2">
            <a:extLst>
              <a:ext uri="{FF2B5EF4-FFF2-40B4-BE49-F238E27FC236}">
                <a16:creationId xmlns:a16="http://schemas.microsoft.com/office/drawing/2014/main" id="{C3C5D7F0-2D4B-470D-B5FB-E185EA94CB82}"/>
              </a:ext>
            </a:extLst>
          </p:cNvPr>
          <p:cNvPicPr>
            <a:picLocks noChangeAspect="1"/>
          </p:cNvPicPr>
          <p:nvPr/>
        </p:nvPicPr>
        <p:blipFill>
          <a:blip r:embed="rId3"/>
          <a:stretch>
            <a:fillRect/>
          </a:stretch>
        </p:blipFill>
        <p:spPr>
          <a:xfrm>
            <a:off x="922858" y="2874234"/>
            <a:ext cx="2028214" cy="1317693"/>
          </a:xfrm>
          <a:prstGeom prst="rect">
            <a:avLst/>
          </a:prstGeom>
        </p:spPr>
      </p:pic>
      <p:sp>
        <p:nvSpPr>
          <p:cNvPr id="4" name="Mũi tên: Phải 3">
            <a:extLst>
              <a:ext uri="{FF2B5EF4-FFF2-40B4-BE49-F238E27FC236}">
                <a16:creationId xmlns:a16="http://schemas.microsoft.com/office/drawing/2014/main" id="{C25A4E8C-EDAE-49EA-A03A-3D9047FB0820}"/>
              </a:ext>
            </a:extLst>
          </p:cNvPr>
          <p:cNvSpPr/>
          <p:nvPr/>
        </p:nvSpPr>
        <p:spPr>
          <a:xfrm>
            <a:off x="3773865" y="3219513"/>
            <a:ext cx="1710137" cy="551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6C849198-1132-4598-9CF0-048413A31220}"/>
              </a:ext>
            </a:extLst>
          </p:cNvPr>
          <p:cNvPicPr>
            <a:picLocks noChangeAspect="1"/>
          </p:cNvPicPr>
          <p:nvPr/>
        </p:nvPicPr>
        <p:blipFill>
          <a:blip r:embed="rId4"/>
          <a:stretch>
            <a:fillRect/>
          </a:stretch>
        </p:blipFill>
        <p:spPr>
          <a:xfrm>
            <a:off x="6192930" y="2874234"/>
            <a:ext cx="1787539" cy="1241991"/>
          </a:xfrm>
          <a:prstGeom prst="rect">
            <a:avLst/>
          </a:prstGeom>
        </p:spPr>
      </p:pic>
    </p:spTree>
    <p:extLst>
      <p:ext uri="{BB962C8B-B14F-4D97-AF65-F5344CB8AC3E}">
        <p14:creationId xmlns:p14="http://schemas.microsoft.com/office/powerpoint/2010/main" val="298604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27949" y="158865"/>
            <a:ext cx="8801971" cy="482577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000" b="0" i="0">
                <a:latin typeface="Times New Roman" panose="02020603050405020304" pitchFamily="18" charset="0"/>
                <a:cs typeface="Times New Roman" panose="02020603050405020304" pitchFamily="18" charset="0"/>
              </a:rPr>
              <a:t>TÁCH CÁC TẬP:</a:t>
            </a:r>
          </a:p>
          <a:p>
            <a:pPr marL="0" indent="0">
              <a:buNone/>
            </a:pPr>
            <a:r>
              <a:rPr lang="en-US" sz="2000" b="0" i="0">
                <a:latin typeface="Times New Roman" panose="02020603050405020304" pitchFamily="18" charset="0"/>
                <a:cs typeface="Times New Roman" panose="02020603050405020304" pitchFamily="18" charset="0"/>
              </a:rPr>
              <a:t>- Tách tập huấn luyện, validation, test theo tỉ lệ 70%: 20%: 10%</a:t>
            </a:r>
          </a:p>
          <a:p>
            <a:pPr marL="0" indent="0">
              <a:buNone/>
            </a:pPr>
            <a:endParaRPr lang="en-US" sz="2000" b="0" i="0">
              <a:latin typeface="Times New Roman" panose="02020603050405020304" pitchFamily="18" charset="0"/>
              <a:cs typeface="Times New Roman" panose="02020603050405020304" pitchFamily="18" charset="0"/>
            </a:endParaRPr>
          </a:p>
          <a:p>
            <a:pPr marL="0" indent="0">
              <a:buNone/>
            </a:pPr>
            <a:r>
              <a:rPr lang="en-US" sz="2000" b="0" i="0">
                <a:latin typeface="Times New Roman" panose="02020603050405020304" pitchFamily="18" charset="0"/>
                <a:cs typeface="Times New Roman" panose="02020603050405020304" pitchFamily="18" charset="0"/>
              </a:rPr>
              <a:t>TẬP HUẤN LUYỆN:</a:t>
            </a:r>
          </a:p>
          <a:p>
            <a:pPr marL="342900" indent="-342900">
              <a:buFontTx/>
              <a:buChar char="-"/>
            </a:pPr>
            <a:r>
              <a:rPr lang="en-US" sz="2000" b="0" i="0">
                <a:latin typeface="Times New Roman" panose="02020603050405020304" pitchFamily="18" charset="0"/>
                <a:cs typeface="Times New Roman" panose="02020603050405020304" pitchFamily="18" charset="0"/>
              </a:rPr>
              <a:t>Tất cả các cột đều có kiểu dữ liệu số</a:t>
            </a:r>
          </a:p>
          <a:p>
            <a:pPr marL="342900" indent="-342900">
              <a:buFontTx/>
              <a:buChar char="-"/>
            </a:pPr>
            <a:r>
              <a:rPr lang="en-US" sz="2000" b="0" i="0">
                <a:latin typeface="Times New Roman" panose="02020603050405020304" pitchFamily="18" charset="0"/>
                <a:cs typeface="Times New Roman" panose="02020603050405020304" pitchFamily="18" charset="0"/>
              </a:rPr>
              <a:t>Các giá trị phân bổ:</a:t>
            </a:r>
          </a:p>
        </p:txBody>
      </p:sp>
      <p:pic>
        <p:nvPicPr>
          <p:cNvPr id="5" name="Hình ảnh 4">
            <a:extLst>
              <a:ext uri="{FF2B5EF4-FFF2-40B4-BE49-F238E27FC236}">
                <a16:creationId xmlns:a16="http://schemas.microsoft.com/office/drawing/2014/main" id="{0BDF7B61-6C7D-489B-9492-376DC00D1D0E}"/>
              </a:ext>
            </a:extLst>
          </p:cNvPr>
          <p:cNvPicPr>
            <a:picLocks noChangeAspect="1"/>
          </p:cNvPicPr>
          <p:nvPr/>
        </p:nvPicPr>
        <p:blipFill>
          <a:blip r:embed="rId3"/>
          <a:stretch>
            <a:fillRect/>
          </a:stretch>
        </p:blipFill>
        <p:spPr>
          <a:xfrm>
            <a:off x="1109179" y="2603053"/>
            <a:ext cx="6925642" cy="2381582"/>
          </a:xfrm>
          <a:prstGeom prst="rect">
            <a:avLst/>
          </a:prstGeom>
        </p:spPr>
      </p:pic>
    </p:spTree>
    <p:extLst>
      <p:ext uri="{BB962C8B-B14F-4D97-AF65-F5344CB8AC3E}">
        <p14:creationId xmlns:p14="http://schemas.microsoft.com/office/powerpoint/2010/main" val="353119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171014" y="461138"/>
            <a:ext cx="8801971" cy="4221224"/>
          </a:xfrm>
          <a:prstGeom prst="rect">
            <a:avLst/>
          </a:prstGeom>
        </p:spPr>
        <p:txBody>
          <a:bodyPr spcFirstLastPara="1" wrap="square" lIns="91425" tIns="91425" rIns="91425" bIns="91425" anchor="t" anchorCtr="0">
            <a:noAutofit/>
          </a:bodyPr>
          <a:lstStyle/>
          <a:p>
            <a:pPr marL="0" indent="0" algn="l">
              <a:buNone/>
            </a:pPr>
            <a:r>
              <a:rPr lang="en-US" sz="2000" b="0" i="0">
                <a:latin typeface="Times New Roman" panose="02020603050405020304" pitchFamily="18" charset="0"/>
                <a:cs typeface="Times New Roman" panose="02020603050405020304" pitchFamily="18" charset="0"/>
              </a:rPr>
              <a:t>TIỀN XỬ LÝ:</a:t>
            </a:r>
          </a:p>
          <a:p>
            <a:pPr marL="0" indent="0" algn="l">
              <a:buNone/>
            </a:pPr>
            <a:endParaRPr lang="en-US" sz="2000" b="0" i="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2300" b="0" i="0">
                <a:solidFill>
                  <a:schemeClr val="accent1">
                    <a:lumMod val="50000"/>
                  </a:schemeClr>
                </a:solidFill>
                <a:effectLst/>
                <a:latin typeface="+mj-lt"/>
              </a:rPr>
              <a:t>Với các cột dạng số, ta sẽ điền giá trị thiếu bằng giá trị mean của cột. Với </a:t>
            </a:r>
            <a:r>
              <a:rPr lang="vi-VN" sz="2300" b="0" i="1">
                <a:solidFill>
                  <a:schemeClr val="accent1">
                    <a:lumMod val="50000"/>
                  </a:schemeClr>
                </a:solidFill>
                <a:effectLst/>
                <a:latin typeface="+mj-lt"/>
              </a:rPr>
              <a:t>tất cả</a:t>
            </a:r>
            <a:r>
              <a:rPr lang="vi-VN" sz="2300" b="0" i="0">
                <a:solidFill>
                  <a:schemeClr val="accent1">
                    <a:lumMod val="50000"/>
                  </a:schemeClr>
                </a:solidFill>
                <a:effectLst/>
                <a:latin typeface="+mj-lt"/>
              </a:rPr>
              <a:t> các cột dạng số trong tập huấn luyện, ta đều cần tính mean, vì ta không biết được cột nào sẽ bị thiếu giá trị khi dự đoán với các véc-tơ input mới.</a:t>
            </a:r>
          </a:p>
          <a:p>
            <a:pPr algn="l">
              <a:buFont typeface="Arial" panose="020B0604020202020204" pitchFamily="34" charset="0"/>
              <a:buChar char="•"/>
            </a:pPr>
            <a:r>
              <a:rPr lang="vi-VN" sz="2300" b="0" i="0">
                <a:solidFill>
                  <a:schemeClr val="accent1">
                    <a:lumMod val="50000"/>
                  </a:schemeClr>
                </a:solidFill>
                <a:effectLst/>
                <a:latin typeface="+mj-lt"/>
              </a:rPr>
              <a:t>Cuối cùng, khi tất cả các cột đã được điền giá trị thiếu và đã có dạng số, ta sẽ tiến hành chuẩn hóa bằng cách trừ đi mean và chia cho độ lệch chuẩn của cột để giúp cho các thuật toán cực tiểu hóa như Gradient Descent, LBFGS, ... hội tụ nhanh hơn.</a:t>
            </a:r>
          </a:p>
          <a:p>
            <a:pPr marL="0" lvl="0" indent="0" algn="l" rtl="0">
              <a:spcBef>
                <a:spcPts val="600"/>
              </a:spcBef>
              <a:spcAft>
                <a:spcPts val="0"/>
              </a:spcAft>
              <a:buNone/>
            </a:pPr>
            <a:endParaRPr lang="en-US" sz="2000" b="0"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61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847575" y="2384263"/>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MÔ HÌNH HÓA</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6</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94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303094"/>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MLP-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Ta sẽ sử dụng mô hình MLP để phân lớp (với các siêu tham số hidden_layer_sizes=(20), activation='relu', solver='adam', random_state=0, max_iter=600)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Không chọn activation = tanh bởi vì làm tròn dữ liệu dưới dạng (0,1) nên việc sử dụng rất khó để hội tụ.</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0" i="0">
                <a:solidFill>
                  <a:srgbClr val="000000"/>
                </a:solidFill>
                <a:latin typeface="Times New Roman" panose="02020603050405020304" pitchFamily="18" charset="0"/>
                <a:cs typeface="Times New Roman" panose="02020603050405020304" pitchFamily="18" charset="0"/>
              </a:rPr>
              <a:t> Alpha:</a:t>
            </a:r>
            <a:endPar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Chọn solver = adam vì dữ liệu trên các tập dữ liệu tương đối lớn (~6000 dòng)</a:t>
            </a: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22134C2-E8B2-4960-923B-53D9388A4D11}"/>
              </a:ext>
            </a:extLst>
          </p:cNvPr>
          <p:cNvSpPr>
            <a:spLocks noChangeArrowheads="1"/>
          </p:cNvSpPr>
          <p:nvPr/>
        </p:nvSpPr>
        <p:spPr bwMode="auto">
          <a:xfrm>
            <a:off x="1635206" y="3396839"/>
            <a:ext cx="3422215"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0.01</a:t>
            </a:r>
            <a:r>
              <a:rPr kumimoji="0" lang="en-US" altLang="en-US" sz="2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0.1</a:t>
            </a:r>
            <a:r>
              <a:rPr kumimoji="0" lang="en-US" altLang="en-US" sz="2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0.5</a:t>
            </a:r>
            <a:r>
              <a:rPr kumimoji="0" lang="en-US" altLang="en-US" sz="2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1</a:t>
            </a:r>
            <a:r>
              <a:rPr kumimoji="0" lang="en-US" altLang="en-US" sz="2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10</a:t>
            </a:r>
            <a:r>
              <a:rPr kumimoji="0" lang="en-US" altLang="en-US" sz="1200" b="0" i="0" u="none" strike="noStrike" cap="none" normalizeH="0" baseline="0">
                <a:ln>
                  <a:noFill/>
                </a:ln>
                <a:solidFill>
                  <a:schemeClr val="tx1"/>
                </a:solidFill>
                <a:effectLst/>
              </a:rPr>
              <a:t> </a:t>
            </a:r>
            <a:endParaRPr kumimoji="0" lang="en-US" altLang="en-US"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531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112009"/>
            <a:ext cx="4785884" cy="779604"/>
          </a:xfrm>
        </p:spPr>
        <p:txBody>
          <a:bodyPr/>
          <a:lstStyle/>
          <a:p>
            <a:r>
              <a:rPr lang="en-US" sz="2800" i="0"/>
              <a:t>Độ lỗi trên các tập dữ liệu</a:t>
            </a:r>
          </a:p>
        </p:txBody>
      </p:sp>
      <p:pic>
        <p:nvPicPr>
          <p:cNvPr id="6" name="Hình ảnh 5">
            <a:extLst>
              <a:ext uri="{FF2B5EF4-FFF2-40B4-BE49-F238E27FC236}">
                <a16:creationId xmlns:a16="http://schemas.microsoft.com/office/drawing/2014/main" id="{C10B11AE-1B47-4F2D-9D54-F2199BCA9F9A}"/>
              </a:ext>
            </a:extLst>
          </p:cNvPr>
          <p:cNvPicPr>
            <a:picLocks noChangeAspect="1"/>
          </p:cNvPicPr>
          <p:nvPr/>
        </p:nvPicPr>
        <p:blipFill>
          <a:blip r:embed="rId3"/>
          <a:stretch>
            <a:fillRect/>
          </a:stretch>
        </p:blipFill>
        <p:spPr>
          <a:xfrm>
            <a:off x="0" y="993212"/>
            <a:ext cx="4428814" cy="2943429"/>
          </a:xfrm>
          <a:prstGeom prst="rect">
            <a:avLst/>
          </a:prstGeom>
        </p:spPr>
      </p:pic>
      <p:pic>
        <p:nvPicPr>
          <p:cNvPr id="8" name="Hình ảnh 7">
            <a:extLst>
              <a:ext uri="{FF2B5EF4-FFF2-40B4-BE49-F238E27FC236}">
                <a16:creationId xmlns:a16="http://schemas.microsoft.com/office/drawing/2014/main" id="{8A763214-24CA-4F4B-BB2C-7607F81F6E96}"/>
              </a:ext>
            </a:extLst>
          </p:cNvPr>
          <p:cNvPicPr>
            <a:picLocks noChangeAspect="1"/>
          </p:cNvPicPr>
          <p:nvPr/>
        </p:nvPicPr>
        <p:blipFill>
          <a:blip r:embed="rId4"/>
          <a:stretch>
            <a:fillRect/>
          </a:stretch>
        </p:blipFill>
        <p:spPr>
          <a:xfrm>
            <a:off x="4428814" y="993212"/>
            <a:ext cx="4544171" cy="3032520"/>
          </a:xfrm>
          <a:prstGeom prst="rect">
            <a:avLst/>
          </a:prstGeom>
        </p:spPr>
      </p:pic>
      <p:sp>
        <p:nvSpPr>
          <p:cNvPr id="11" name="Hộp Văn bản 10">
            <a:extLst>
              <a:ext uri="{FF2B5EF4-FFF2-40B4-BE49-F238E27FC236}">
                <a16:creationId xmlns:a16="http://schemas.microsoft.com/office/drawing/2014/main" id="{A4B3BC33-CE9B-4292-A2BB-E61E084BC4DD}"/>
              </a:ext>
            </a:extLst>
          </p:cNvPr>
          <p:cNvSpPr txBox="1"/>
          <p:nvPr/>
        </p:nvSpPr>
        <p:spPr>
          <a:xfrm>
            <a:off x="592665" y="4200494"/>
            <a:ext cx="7320845" cy="830997"/>
          </a:xfrm>
          <a:prstGeom prst="rect">
            <a:avLst/>
          </a:prstGeom>
          <a:noFill/>
        </p:spPr>
        <p:txBody>
          <a:bodyPr wrap="square">
            <a:spAutoFit/>
          </a:bodyPr>
          <a:lstStyle/>
          <a:p>
            <a:pPr marL="0" indent="0">
              <a:buNone/>
            </a:pPr>
            <a:r>
              <a:rPr lang="en-US" sz="2400">
                <a:latin typeface="Times New Roman" panose="02020603050405020304" pitchFamily="18" charset="0"/>
                <a:cs typeface="Times New Roman" panose="02020603050405020304" pitchFamily="18" charset="0"/>
              </a:rPr>
              <a:t>Độ lỗi nhỏ nhất trên tập valid là 2.34%, alpha tốt nhất là 0.01</a:t>
            </a:r>
            <a:endParaRPr lang="en-US" sz="2400" b="0" i="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5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94754" y="143141"/>
            <a:ext cx="8668119" cy="779604"/>
          </a:xfrm>
        </p:spPr>
        <p:txBody>
          <a:bodyPr/>
          <a:lstStyle/>
          <a:p>
            <a:r>
              <a:rPr lang="en-US" sz="2800" i="0"/>
              <a:t>Huấn luyện lại mô hình với cả tập train và tập valid</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15310" y="1131711"/>
            <a:ext cx="6067778" cy="1200329"/>
          </a:xfrm>
          <a:prstGeom prst="rect">
            <a:avLst/>
          </a:prstGeom>
          <a:noFill/>
        </p:spPr>
        <p:txBody>
          <a:bodyPr wrap="square">
            <a:spAutoFit/>
          </a:bodyPr>
          <a:lstStyle/>
          <a:p>
            <a:pPr marL="0" indent="0">
              <a:buNone/>
            </a:pPr>
            <a:r>
              <a:rPr lang="en-US" sz="2400">
                <a:latin typeface="Times New Roman" panose="02020603050405020304" pitchFamily="18" charset="0"/>
                <a:cs typeface="Times New Roman" panose="02020603050405020304" pitchFamily="18" charset="0"/>
              </a:rPr>
              <a:t>Với alpha = 0.01:</a:t>
            </a:r>
          </a:p>
          <a:p>
            <a:pPr marL="0" indent="0">
              <a:buNone/>
            </a:pPr>
            <a:r>
              <a:rPr lang="en-US" sz="2400">
                <a:latin typeface="Times New Roman" panose="02020603050405020304" pitchFamily="18" charset="0"/>
                <a:cs typeface="Times New Roman" panose="02020603050405020304" pitchFamily="18" charset="0"/>
              </a:rPr>
              <a:t>- Độ lỗi trên tập train + valid: 1.67%</a:t>
            </a:r>
          </a:p>
          <a:p>
            <a:r>
              <a:rPr lang="en-US" sz="2400">
                <a:latin typeface="Times New Roman" panose="02020603050405020304" pitchFamily="18" charset="0"/>
                <a:cs typeface="Times New Roman" panose="02020603050405020304" pitchFamily="18" charset="0"/>
              </a:rPr>
              <a:t>- Độ lỗi trên tập test: 2.19%</a:t>
            </a:r>
          </a:p>
        </p:txBody>
      </p:sp>
      <p:sp>
        <p:nvSpPr>
          <p:cNvPr id="9" name="Hộp Văn bản 8">
            <a:extLst>
              <a:ext uri="{FF2B5EF4-FFF2-40B4-BE49-F238E27FC236}">
                <a16:creationId xmlns:a16="http://schemas.microsoft.com/office/drawing/2014/main" id="{9BFF9D39-ED9F-441A-8DB8-0C2E7C98CAF3}"/>
              </a:ext>
            </a:extLst>
          </p:cNvPr>
          <p:cNvSpPr txBox="1"/>
          <p:nvPr/>
        </p:nvSpPr>
        <p:spPr>
          <a:xfrm>
            <a:off x="1102800" y="2715475"/>
            <a:ext cx="7096443" cy="1846659"/>
          </a:xfrm>
          <a:prstGeom prst="rect">
            <a:avLst/>
          </a:prstGeom>
          <a:noFill/>
        </p:spPr>
        <p:txBody>
          <a:bodyPr wrap="square">
            <a:spAutoFit/>
          </a:bodyPr>
          <a:lstStyle/>
          <a:p>
            <a:pPr algn="l"/>
            <a:r>
              <a:rPr lang="en-US" sz="2400" b="1" i="0">
                <a:solidFill>
                  <a:srgbClr val="000000"/>
                </a:solidFill>
                <a:effectLst/>
                <a:latin typeface="Times New Roman" panose="02020603050405020304" pitchFamily="18" charset="0"/>
                <a:cs typeface="Times New Roman" panose="02020603050405020304" pitchFamily="18" charset="0"/>
              </a:rPr>
              <a:t>Nhận xét</a:t>
            </a:r>
          </a:p>
          <a:p>
            <a:pPr algn="l"/>
            <a:r>
              <a:rPr lang="en-US" sz="2400" b="0" i="0">
                <a:solidFill>
                  <a:srgbClr val="000000"/>
                </a:solidFill>
                <a:effectLst/>
                <a:latin typeface="Times New Roman" panose="02020603050405020304" pitchFamily="18" charset="0"/>
                <a:cs typeface="Times New Roman" panose="02020603050405020304" pitchFamily="18" charset="0"/>
              </a:rPr>
              <a:t>- Mô hình MLP-Classifier fit khá tốt trên tập dữ liệu</a:t>
            </a:r>
          </a:p>
          <a:p>
            <a:pPr algn="l"/>
            <a:r>
              <a:rPr lang="en-US" sz="2400" b="0" i="0">
                <a:solidFill>
                  <a:srgbClr val="000000"/>
                </a:solidFill>
                <a:effectLst/>
                <a:latin typeface="Times New Roman" panose="02020603050405020304" pitchFamily="18" charset="0"/>
                <a:cs typeface="Times New Roman" panose="02020603050405020304" pitchFamily="18" charset="0"/>
              </a:rPr>
              <a:t>- Độ lỗi trên tập valid tỉ lệ thuận với alpha trên cả tập (train+val) và tập test</a:t>
            </a:r>
          </a:p>
          <a:p>
            <a:pPr marL="0"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59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303094"/>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Softmax Regression</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C5671C11-277F-495B-A25D-AA11BD9A77E0}"/>
              </a:ext>
            </a:extLst>
          </p:cNvPr>
          <p:cNvSpPr txBox="1"/>
          <p:nvPr/>
        </p:nvSpPr>
        <p:spPr>
          <a:xfrm>
            <a:off x="457265" y="1479501"/>
            <a:ext cx="6067778" cy="830997"/>
          </a:xfrm>
          <a:prstGeom prst="rect">
            <a:avLst/>
          </a:prstGeom>
          <a:noFill/>
        </p:spPr>
        <p:txBody>
          <a:bodyPr wrap="square">
            <a:spAutoFit/>
          </a:bodyPr>
          <a:lstStyle/>
          <a:p>
            <a:pPr marL="0" indent="0">
              <a:buNone/>
            </a:pPr>
            <a:r>
              <a:rPr lang="en-US" sz="2400">
                <a:latin typeface="Times New Roman" panose="02020603050405020304" pitchFamily="18" charset="0"/>
                <a:cs typeface="Times New Roman" panose="02020603050405020304" pitchFamily="18" charset="0"/>
              </a:rPr>
              <a:t>- Độ lỗi trên tập train + valid: 5.64%</a:t>
            </a:r>
          </a:p>
          <a:p>
            <a:r>
              <a:rPr lang="en-US" sz="2400">
                <a:latin typeface="Times New Roman" panose="02020603050405020304" pitchFamily="18" charset="0"/>
                <a:cs typeface="Times New Roman" panose="02020603050405020304" pitchFamily="18" charset="0"/>
              </a:rPr>
              <a:t>- Độ lỗi trên tập test: 6.57%</a:t>
            </a:r>
          </a:p>
        </p:txBody>
      </p:sp>
      <p:sp>
        <p:nvSpPr>
          <p:cNvPr id="6" name="Hộp Văn bản 5">
            <a:extLst>
              <a:ext uri="{FF2B5EF4-FFF2-40B4-BE49-F238E27FC236}">
                <a16:creationId xmlns:a16="http://schemas.microsoft.com/office/drawing/2014/main" id="{7E51EC86-AEB8-45EF-8A01-7A0526892C5A}"/>
              </a:ext>
            </a:extLst>
          </p:cNvPr>
          <p:cNvSpPr txBox="1"/>
          <p:nvPr/>
        </p:nvSpPr>
        <p:spPr>
          <a:xfrm>
            <a:off x="1023778" y="2833003"/>
            <a:ext cx="7096443" cy="1477328"/>
          </a:xfrm>
          <a:prstGeom prst="rect">
            <a:avLst/>
          </a:prstGeom>
          <a:noFill/>
        </p:spPr>
        <p:txBody>
          <a:bodyPr wrap="square">
            <a:spAutoFit/>
          </a:bodyPr>
          <a:lstStyle/>
          <a:p>
            <a:pPr algn="l"/>
            <a:r>
              <a:rPr lang="en-US" sz="2400" b="1" i="0">
                <a:solidFill>
                  <a:srgbClr val="000000"/>
                </a:solidFill>
                <a:effectLst/>
                <a:latin typeface="Times New Roman" panose="02020603050405020304" pitchFamily="18" charset="0"/>
                <a:cs typeface="Times New Roman" panose="02020603050405020304" pitchFamily="18" charset="0"/>
              </a:rPr>
              <a:t>Nhận xét</a:t>
            </a:r>
          </a:p>
          <a:p>
            <a:pPr algn="l"/>
            <a:r>
              <a:rPr lang="en-US" sz="2400" b="0" i="0">
                <a:solidFill>
                  <a:srgbClr val="000000"/>
                </a:solidFill>
                <a:effectLst/>
                <a:latin typeface="Times New Roman" panose="02020603050405020304" pitchFamily="18" charset="0"/>
                <a:cs typeface="Times New Roman" panose="02020603050405020304" pitchFamily="18" charset="0"/>
              </a:rPr>
              <a:t>- Độ lỗi trên cả hai không chênh lệch quá nhiều</a:t>
            </a:r>
          </a:p>
          <a:p>
            <a:pPr algn="l"/>
            <a:r>
              <a:rPr lang="en-US" sz="2400" b="0" i="0">
                <a:solidFill>
                  <a:srgbClr val="000000"/>
                </a:solidFill>
                <a:effectLst/>
                <a:latin typeface="Times New Roman" panose="02020603050405020304" pitchFamily="18" charset="0"/>
                <a:cs typeface="Times New Roman" panose="02020603050405020304" pitchFamily="18" charset="0"/>
              </a:rPr>
              <a:t>- Mô hình fit khá ổn trên tập dữ liệu</a:t>
            </a:r>
          </a:p>
          <a:p>
            <a:pPr marL="0"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4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9" name="Google Shape;69;p14"/>
          <p:cNvSpPr txBox="1">
            <a:spLocks noGrp="1"/>
          </p:cNvSpPr>
          <p:nvPr>
            <p:ph type="sldNum" idx="12"/>
          </p:nvPr>
        </p:nvSpPr>
        <p:spPr>
          <a:xfrm>
            <a:off x="303866" y="2231367"/>
            <a:ext cx="1682818"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00"/>
                </a:solidFill>
                <a:latin typeface="Times New Roman" panose="02020603050405020304" pitchFamily="18" charset="0"/>
                <a:cs typeface="Times New Roman" panose="02020603050405020304" pitchFamily="18" charset="0"/>
              </a:rPr>
              <a:t>16</a:t>
            </a:r>
            <a:endParaRPr dirty="0">
              <a:solidFill>
                <a:srgbClr val="FFFF00"/>
              </a:solidFill>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203875" y="1626750"/>
            <a:ext cx="18828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Times New Roman" panose="02020603050405020304" pitchFamily="18" charset="0"/>
                <a:cs typeface="Times New Roman" panose="02020603050405020304" pitchFamily="18" charset="0"/>
              </a:rPr>
              <a:t>Nhóm</a:t>
            </a:r>
            <a:endParaRPr sz="3200" dirty="0">
              <a:latin typeface="Times New Roman" panose="02020603050405020304" pitchFamily="18" charset="0"/>
              <a:cs typeface="Times New Roman" panose="02020603050405020304" pitchFamily="18" charset="0"/>
            </a:endParaRPr>
          </a:p>
        </p:txBody>
      </p:sp>
      <p:graphicFrame>
        <p:nvGraphicFramePr>
          <p:cNvPr id="8" name="Bảng 8">
            <a:extLst>
              <a:ext uri="{FF2B5EF4-FFF2-40B4-BE49-F238E27FC236}">
                <a16:creationId xmlns:a16="http://schemas.microsoft.com/office/drawing/2014/main" id="{B76059CD-C4E1-48DB-8643-47D0FE48E3A2}"/>
              </a:ext>
            </a:extLst>
          </p:cNvPr>
          <p:cNvGraphicFramePr>
            <a:graphicFrameLocks noGrp="1"/>
          </p:cNvGraphicFramePr>
          <p:nvPr>
            <p:extLst>
              <p:ext uri="{D42A27DB-BD31-4B8C-83A1-F6EECF244321}">
                <p14:modId xmlns:p14="http://schemas.microsoft.com/office/powerpoint/2010/main" val="3758564685"/>
              </p:ext>
            </p:extLst>
          </p:nvPr>
        </p:nvGraphicFramePr>
        <p:xfrm>
          <a:off x="2491563" y="333744"/>
          <a:ext cx="6096000" cy="1320800"/>
        </p:xfrm>
        <a:graphic>
          <a:graphicData uri="http://schemas.openxmlformats.org/drawingml/2006/table">
            <a:tbl>
              <a:tblPr firstRow="1" bandRow="1">
                <a:tableStyleId>{E58EEFB8-15E5-44A9-849B-1A3A7A75EEDB}</a:tableStyleId>
              </a:tblPr>
              <a:tblGrid>
                <a:gridCol w="3048000">
                  <a:extLst>
                    <a:ext uri="{9D8B030D-6E8A-4147-A177-3AD203B41FA5}">
                      <a16:colId xmlns:a16="http://schemas.microsoft.com/office/drawing/2014/main" val="3004077035"/>
                    </a:ext>
                  </a:extLst>
                </a:gridCol>
                <a:gridCol w="3048000">
                  <a:extLst>
                    <a:ext uri="{9D8B030D-6E8A-4147-A177-3AD203B41FA5}">
                      <a16:colId xmlns:a16="http://schemas.microsoft.com/office/drawing/2014/main" val="1314841586"/>
                    </a:ext>
                  </a:extLst>
                </a:gridCol>
              </a:tblGrid>
              <a:tr h="623512">
                <a:tc gridSpan="2">
                  <a:txBody>
                    <a:bodyPr/>
                    <a:lstStyle/>
                    <a:p>
                      <a:pPr algn="ctr"/>
                      <a:r>
                        <a:rPr lang="en-US" sz="2000" b="1" dirty="0" err="1">
                          <a:latin typeface="Times New Roman" panose="02020603050405020304" pitchFamily="18" charset="0"/>
                          <a:cs typeface="Times New Roman" panose="02020603050405020304" pitchFamily="18" charset="0"/>
                        </a:rPr>
                        <a:t>Giáo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hướng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dẫn</a:t>
                      </a:r>
                      <a:endParaRPr lang="en-US" sz="2000" b="1"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1003386891"/>
                  </a:ext>
                </a:extLst>
              </a:tr>
              <a:tr h="697288">
                <a:tc>
                  <a:txBody>
                    <a:bodyPr/>
                    <a:lstStyle/>
                    <a:p>
                      <a:pPr algn="ctr"/>
                      <a:r>
                        <a:rPr lang="en-US" sz="2000" b="1">
                          <a:latin typeface="Times New Roman" panose="02020603050405020304" pitchFamily="18" charset="0"/>
                          <a:cs typeface="Times New Roman" panose="02020603050405020304" pitchFamily="18" charset="0"/>
                        </a:rPr>
                        <a:t>Thầy</a:t>
                      </a:r>
                      <a:r>
                        <a:rPr lang="en-US" sz="2000" b="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Trần</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Trung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Kiên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err="1">
                          <a:latin typeface="Times New Roman" panose="02020603050405020304" pitchFamily="18" charset="0"/>
                          <a:cs typeface="Times New Roman" panose="02020603050405020304" pitchFamily="18" charset="0"/>
                        </a:rPr>
                        <a:t>Cô</a:t>
                      </a:r>
                      <a:r>
                        <a:rPr lang="en-US" sz="2000" b="0" dirty="0">
                          <a:latin typeface="Times New Roman" panose="02020603050405020304" pitchFamily="18" charset="0"/>
                          <a:cs typeface="Times New Roman" panose="02020603050405020304" pitchFamily="18" charset="0"/>
                        </a:rPr>
                        <a:t>: Phan </a:t>
                      </a:r>
                      <a:r>
                        <a:rPr lang="en-US" sz="2000" b="0" dirty="0" err="1">
                          <a:latin typeface="Times New Roman" panose="02020603050405020304" pitchFamily="18" charset="0"/>
                          <a:cs typeface="Times New Roman" panose="02020603050405020304" pitchFamily="18" charset="0"/>
                        </a:rPr>
                        <a:t>Thị</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Phương</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Uyên</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797025"/>
                  </a:ext>
                </a:extLst>
              </a:tr>
            </a:tbl>
          </a:graphicData>
        </a:graphic>
      </p:graphicFrame>
      <p:graphicFrame>
        <p:nvGraphicFramePr>
          <p:cNvPr id="9" name="Bảng 9">
            <a:extLst>
              <a:ext uri="{FF2B5EF4-FFF2-40B4-BE49-F238E27FC236}">
                <a16:creationId xmlns:a16="http://schemas.microsoft.com/office/drawing/2014/main" id="{CBA5192B-12A0-4065-8A25-B313E6300CFC}"/>
              </a:ext>
            </a:extLst>
          </p:cNvPr>
          <p:cNvGraphicFramePr>
            <a:graphicFrameLocks noGrp="1"/>
          </p:cNvGraphicFramePr>
          <p:nvPr>
            <p:extLst>
              <p:ext uri="{D42A27DB-BD31-4B8C-83A1-F6EECF244321}">
                <p14:modId xmlns:p14="http://schemas.microsoft.com/office/powerpoint/2010/main" val="2897575946"/>
              </p:ext>
            </p:extLst>
          </p:nvPr>
        </p:nvGraphicFramePr>
        <p:xfrm>
          <a:off x="2491563" y="2484150"/>
          <a:ext cx="6096000" cy="1584960"/>
        </p:xfrm>
        <a:graphic>
          <a:graphicData uri="http://schemas.openxmlformats.org/drawingml/2006/table">
            <a:tbl>
              <a:tblPr firstRow="1" bandRow="1">
                <a:tableStyleId>{E58EEFB8-15E5-44A9-849B-1A3A7A75EEDB}</a:tableStyleId>
              </a:tblPr>
              <a:tblGrid>
                <a:gridCol w="3048000">
                  <a:extLst>
                    <a:ext uri="{9D8B030D-6E8A-4147-A177-3AD203B41FA5}">
                      <a16:colId xmlns:a16="http://schemas.microsoft.com/office/drawing/2014/main" val="4206044055"/>
                    </a:ext>
                  </a:extLst>
                </a:gridCol>
                <a:gridCol w="3048000">
                  <a:extLst>
                    <a:ext uri="{9D8B030D-6E8A-4147-A177-3AD203B41FA5}">
                      <a16:colId xmlns:a16="http://schemas.microsoft.com/office/drawing/2014/main" val="3342362938"/>
                    </a:ext>
                  </a:extLst>
                </a:gridCol>
              </a:tblGrid>
              <a:tr h="370840">
                <a:tc gridSpan="2">
                  <a:txBody>
                    <a:bodyPr/>
                    <a:lstStyle/>
                    <a:p>
                      <a:pPr algn="ctr"/>
                      <a:r>
                        <a:rPr lang="en-US" sz="2000" b="1" dirty="0">
                          <a:latin typeface="Times New Roman" panose="02020603050405020304" pitchFamily="18" charset="0"/>
                          <a:cs typeface="Times New Roman" panose="02020603050405020304" pitchFamily="18" charset="0"/>
                        </a:rPr>
                        <a:t>DANH SÁCH THÀNH VIÊN</a:t>
                      </a:r>
                    </a:p>
                  </a:txBody>
                  <a:tcPr/>
                </a:tc>
                <a:tc hMerge="1">
                  <a:txBody>
                    <a:bodyPr/>
                    <a:lstStyle/>
                    <a:p>
                      <a:endParaRPr lang="en-US" dirty="0"/>
                    </a:p>
                  </a:txBody>
                  <a:tcPr/>
                </a:tc>
                <a:extLst>
                  <a:ext uri="{0D108BD9-81ED-4DB2-BD59-A6C34878D82A}">
                    <a16:rowId xmlns:a16="http://schemas.microsoft.com/office/drawing/2014/main" val="844795681"/>
                  </a:ext>
                </a:extLst>
              </a:tr>
              <a:tr h="370840">
                <a:tc>
                  <a:txBody>
                    <a:bodyPr/>
                    <a:lstStyle/>
                    <a:p>
                      <a:pPr algn="ctr"/>
                      <a:r>
                        <a:rPr lang="en-US" sz="2000" b="1" dirty="0" err="1">
                          <a:latin typeface="Times New Roman" panose="02020603050405020304" pitchFamily="18" charset="0"/>
                          <a:cs typeface="Times New Roman" panose="02020603050405020304" pitchFamily="18" charset="0"/>
                        </a:rPr>
                        <a:t>Họ</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tên</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MSSV</a:t>
                      </a:r>
                    </a:p>
                  </a:txBody>
                  <a:tcPr/>
                </a:tc>
                <a:extLst>
                  <a:ext uri="{0D108BD9-81ED-4DB2-BD59-A6C34878D82A}">
                    <a16:rowId xmlns:a16="http://schemas.microsoft.com/office/drawing/2014/main" val="158688042"/>
                  </a:ext>
                </a:extLst>
              </a:tr>
              <a:tr h="370840">
                <a:tc>
                  <a:txBody>
                    <a:bodyPr/>
                    <a:lstStyle/>
                    <a:p>
                      <a:pPr algn="ctr"/>
                      <a:r>
                        <a:rPr lang="en-US" sz="2000" dirty="0">
                          <a:latin typeface="Times New Roman" panose="02020603050405020304" pitchFamily="18" charset="0"/>
                          <a:cs typeface="Times New Roman" panose="02020603050405020304" pitchFamily="18" charset="0"/>
                        </a:rPr>
                        <a:t>Lê Thanh </a:t>
                      </a:r>
                      <a:r>
                        <a:rPr lang="en-US" sz="2000" dirty="0" err="1">
                          <a:latin typeface="Times New Roman" panose="02020603050405020304" pitchFamily="18" charset="0"/>
                          <a:cs typeface="Times New Roman" panose="02020603050405020304" pitchFamily="18" charset="0"/>
                        </a:rPr>
                        <a:t>Sơn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18127199</a:t>
                      </a:r>
                    </a:p>
                  </a:txBody>
                  <a:tcPr/>
                </a:tc>
                <a:extLst>
                  <a:ext uri="{0D108BD9-81ED-4DB2-BD59-A6C34878D82A}">
                    <a16:rowId xmlns:a16="http://schemas.microsoft.com/office/drawing/2014/main" val="2721892769"/>
                  </a:ext>
                </a:extLst>
              </a:tr>
              <a:tr h="370840">
                <a:tc>
                  <a:txBody>
                    <a:bodyPr/>
                    <a:lstStyle/>
                    <a:p>
                      <a:pPr algn="ctr"/>
                      <a:r>
                        <a:rPr lang="en-US" sz="2000" dirty="0">
                          <a:latin typeface="Times New Roman" panose="02020603050405020304" pitchFamily="18" charset="0"/>
                          <a:cs typeface="Times New Roman" panose="02020603050405020304" pitchFamily="18" charset="0"/>
                        </a:rPr>
                        <a:t>Lê </a:t>
                      </a:r>
                      <a:r>
                        <a:rPr lang="en-US" sz="2000" dirty="0" err="1">
                          <a:latin typeface="Times New Roman" panose="02020603050405020304" pitchFamily="18" charset="0"/>
                          <a:cs typeface="Times New Roman" panose="02020603050405020304" pitchFamily="18" charset="0"/>
                        </a:rPr>
                        <a:t>Hồng</a:t>
                      </a:r>
                      <a:r>
                        <a:rPr lang="en-US" sz="2000" dirty="0">
                          <a:latin typeface="Times New Roman" panose="02020603050405020304" pitchFamily="18" charset="0"/>
                          <a:cs typeface="Times New Roman" panose="02020603050405020304" pitchFamily="18" charset="0"/>
                        </a:rPr>
                        <a:t> Quang</a:t>
                      </a:r>
                    </a:p>
                  </a:txBody>
                  <a:tcPr/>
                </a:tc>
                <a:tc>
                  <a:txBody>
                    <a:bodyPr/>
                    <a:lstStyle/>
                    <a:p>
                      <a:pPr algn="ctr"/>
                      <a:r>
                        <a:rPr lang="en-US" sz="2000" dirty="0">
                          <a:latin typeface="Times New Roman" panose="02020603050405020304" pitchFamily="18" charset="0"/>
                          <a:cs typeface="Times New Roman" panose="02020603050405020304" pitchFamily="18" charset="0"/>
                        </a:rPr>
                        <a:t>18127190</a:t>
                      </a:r>
                    </a:p>
                  </a:txBody>
                  <a:tcPr/>
                </a:tc>
                <a:extLst>
                  <a:ext uri="{0D108BD9-81ED-4DB2-BD59-A6C34878D82A}">
                    <a16:rowId xmlns:a16="http://schemas.microsoft.com/office/drawing/2014/main" val="16106398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42029" y="664338"/>
            <a:ext cx="8801971" cy="466401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K-neighbor Classifier</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C5671C11-277F-495B-A25D-AA11BD9A77E0}"/>
              </a:ext>
            </a:extLst>
          </p:cNvPr>
          <p:cNvSpPr txBox="1"/>
          <p:nvPr/>
        </p:nvSpPr>
        <p:spPr>
          <a:xfrm>
            <a:off x="342028" y="1796017"/>
            <a:ext cx="8553615" cy="830997"/>
          </a:xfrm>
          <a:prstGeom prst="rect">
            <a:avLst/>
          </a:prstGeom>
          <a:noFill/>
        </p:spPr>
        <p:txBody>
          <a:bodyPr wrap="square">
            <a:spAutoFit/>
          </a:bodyPr>
          <a:lstStyle/>
          <a:p>
            <a:pPr marL="0" indent="0">
              <a:buNone/>
            </a:pPr>
            <a:r>
              <a:rPr lang="en-US" sz="2400" b="0" i="0">
                <a:solidFill>
                  <a:srgbClr val="000000"/>
                </a:solidFill>
                <a:effectLst/>
                <a:latin typeface="+mj-lt"/>
              </a:rPr>
              <a:t>- </a:t>
            </a:r>
            <a:r>
              <a:rPr lang="vi-VN" sz="2400" b="0" i="0">
                <a:solidFill>
                  <a:srgbClr val="000000"/>
                </a:solidFill>
                <a:effectLst/>
                <a:latin typeface="+mj-lt"/>
              </a:rPr>
              <a:t>Thử nghiệm nhiều giá trị của siêu tham số n_neighbors để tìm được độ lỗi trên tập validation tối ưu.</a:t>
            </a:r>
            <a:endParaRPr lang="en-US" sz="1800">
              <a:latin typeface="+mj-lt"/>
              <a:cs typeface="Times New Roman" panose="02020603050405020304" pitchFamily="18" charset="0"/>
            </a:endParaRPr>
          </a:p>
        </p:txBody>
      </p:sp>
    </p:spTree>
    <p:extLst>
      <p:ext uri="{BB962C8B-B14F-4D97-AF65-F5344CB8AC3E}">
        <p14:creationId xmlns:p14="http://schemas.microsoft.com/office/powerpoint/2010/main" val="33673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112009"/>
            <a:ext cx="4785884" cy="779604"/>
          </a:xfrm>
        </p:spPr>
        <p:txBody>
          <a:bodyPr/>
          <a:lstStyle/>
          <a:p>
            <a:r>
              <a:rPr lang="en-US" sz="2800" i="0"/>
              <a:t>Độ lỗi trên các tập dữ liệu</a:t>
            </a:r>
          </a:p>
        </p:txBody>
      </p:sp>
      <p:sp>
        <p:nvSpPr>
          <p:cNvPr id="11" name="Hộp Văn bản 10">
            <a:extLst>
              <a:ext uri="{FF2B5EF4-FFF2-40B4-BE49-F238E27FC236}">
                <a16:creationId xmlns:a16="http://schemas.microsoft.com/office/drawing/2014/main" id="{A4B3BC33-CE9B-4292-A2BB-E61E084BC4DD}"/>
              </a:ext>
            </a:extLst>
          </p:cNvPr>
          <p:cNvSpPr txBox="1"/>
          <p:nvPr/>
        </p:nvSpPr>
        <p:spPr>
          <a:xfrm>
            <a:off x="592665" y="4200494"/>
            <a:ext cx="7320845" cy="830997"/>
          </a:xfrm>
          <a:prstGeom prst="rect">
            <a:avLst/>
          </a:prstGeom>
          <a:noFill/>
        </p:spPr>
        <p:txBody>
          <a:bodyPr wrap="square">
            <a:spAutoFit/>
          </a:bodyPr>
          <a:lstStyle/>
          <a:p>
            <a:pPr marL="0" indent="0">
              <a:buNone/>
            </a:pPr>
            <a:r>
              <a:rPr lang="en-US" sz="2400">
                <a:latin typeface="Times New Roman" panose="02020603050405020304" pitchFamily="18" charset="0"/>
                <a:cs typeface="Times New Roman" panose="02020603050405020304" pitchFamily="18" charset="0"/>
              </a:rPr>
              <a:t>Độ lỗi nhỏ nhất trên tập valid là 13.52%, neighbor tốt nhất là 5</a:t>
            </a:r>
            <a:endParaRPr lang="en-US" sz="2400" b="0" i="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DB573D75-2E91-4812-8EA1-05096DA4D9A0}"/>
              </a:ext>
            </a:extLst>
          </p:cNvPr>
          <p:cNvPicPr>
            <a:picLocks noChangeAspect="1"/>
          </p:cNvPicPr>
          <p:nvPr/>
        </p:nvPicPr>
        <p:blipFill>
          <a:blip r:embed="rId3"/>
          <a:stretch>
            <a:fillRect/>
          </a:stretch>
        </p:blipFill>
        <p:spPr>
          <a:xfrm>
            <a:off x="-24648" y="777129"/>
            <a:ext cx="4544059" cy="3096057"/>
          </a:xfrm>
          <a:prstGeom prst="rect">
            <a:avLst/>
          </a:prstGeom>
        </p:spPr>
      </p:pic>
      <p:pic>
        <p:nvPicPr>
          <p:cNvPr id="9" name="Hình ảnh 8">
            <a:extLst>
              <a:ext uri="{FF2B5EF4-FFF2-40B4-BE49-F238E27FC236}">
                <a16:creationId xmlns:a16="http://schemas.microsoft.com/office/drawing/2014/main" id="{B70D423B-AA80-4971-8E2E-4276022E5ECD}"/>
              </a:ext>
            </a:extLst>
          </p:cNvPr>
          <p:cNvPicPr>
            <a:picLocks noChangeAspect="1"/>
          </p:cNvPicPr>
          <p:nvPr/>
        </p:nvPicPr>
        <p:blipFill>
          <a:blip r:embed="rId4"/>
          <a:stretch>
            <a:fillRect/>
          </a:stretch>
        </p:blipFill>
        <p:spPr>
          <a:xfrm>
            <a:off x="4519411" y="777129"/>
            <a:ext cx="4448796" cy="3086531"/>
          </a:xfrm>
          <a:prstGeom prst="rect">
            <a:avLst/>
          </a:prstGeom>
        </p:spPr>
      </p:pic>
    </p:spTree>
    <p:extLst>
      <p:ext uri="{BB962C8B-B14F-4D97-AF65-F5344CB8AC3E}">
        <p14:creationId xmlns:p14="http://schemas.microsoft.com/office/powerpoint/2010/main" val="363970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94754" y="143141"/>
            <a:ext cx="8668119" cy="779604"/>
          </a:xfrm>
        </p:spPr>
        <p:txBody>
          <a:bodyPr/>
          <a:lstStyle/>
          <a:p>
            <a:r>
              <a:rPr lang="en-US" sz="2800" i="0"/>
              <a:t>Huấn luyện lại mô hình với cả tập train và tập valid</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15310" y="1131711"/>
            <a:ext cx="6067778" cy="1200329"/>
          </a:xfrm>
          <a:prstGeom prst="rect">
            <a:avLst/>
          </a:prstGeom>
          <a:noFill/>
        </p:spPr>
        <p:txBody>
          <a:bodyPr wrap="square">
            <a:spAutoFit/>
          </a:bodyPr>
          <a:lstStyle/>
          <a:p>
            <a:pPr marL="0" indent="0">
              <a:buNone/>
            </a:pPr>
            <a:r>
              <a:rPr lang="en-US" sz="2400">
                <a:latin typeface="Times New Roman" panose="02020603050405020304" pitchFamily="18" charset="0"/>
                <a:cs typeface="Times New Roman" panose="02020603050405020304" pitchFamily="18" charset="0"/>
              </a:rPr>
              <a:t>Với neighbor = 5:</a:t>
            </a:r>
          </a:p>
          <a:p>
            <a:pPr marL="0" indent="0">
              <a:buNone/>
            </a:pPr>
            <a:r>
              <a:rPr lang="en-US" sz="2400">
                <a:latin typeface="Times New Roman" panose="02020603050405020304" pitchFamily="18" charset="0"/>
                <a:cs typeface="Times New Roman" panose="02020603050405020304" pitchFamily="18" charset="0"/>
              </a:rPr>
              <a:t>- Độ lỗi trên tập train + valid: 7.47%</a:t>
            </a:r>
          </a:p>
          <a:p>
            <a:r>
              <a:rPr lang="en-US" sz="2400">
                <a:latin typeface="Times New Roman" panose="02020603050405020304" pitchFamily="18" charset="0"/>
                <a:cs typeface="Times New Roman" panose="02020603050405020304" pitchFamily="18" charset="0"/>
              </a:rPr>
              <a:t>- Độ lỗi trên tập test: 10.22%</a:t>
            </a:r>
          </a:p>
        </p:txBody>
      </p:sp>
      <p:sp>
        <p:nvSpPr>
          <p:cNvPr id="9" name="Hộp Văn bản 8">
            <a:extLst>
              <a:ext uri="{FF2B5EF4-FFF2-40B4-BE49-F238E27FC236}">
                <a16:creationId xmlns:a16="http://schemas.microsoft.com/office/drawing/2014/main" id="{9BFF9D39-ED9F-441A-8DB8-0C2E7C98CAF3}"/>
              </a:ext>
            </a:extLst>
          </p:cNvPr>
          <p:cNvSpPr txBox="1"/>
          <p:nvPr/>
        </p:nvSpPr>
        <p:spPr>
          <a:xfrm>
            <a:off x="1102800" y="2715475"/>
            <a:ext cx="7096443" cy="738664"/>
          </a:xfrm>
          <a:prstGeom prst="rect">
            <a:avLst/>
          </a:prstGeom>
          <a:noFill/>
        </p:spPr>
        <p:txBody>
          <a:bodyPr wrap="square">
            <a:spAutoFit/>
          </a:bodyPr>
          <a:lstStyle/>
          <a:p>
            <a:pPr algn="l"/>
            <a:r>
              <a:rPr lang="en-US" sz="2400" b="1" i="0">
                <a:solidFill>
                  <a:srgbClr val="000000"/>
                </a:solidFill>
                <a:effectLst/>
                <a:latin typeface="Times New Roman" panose="02020603050405020304" pitchFamily="18" charset="0"/>
                <a:cs typeface="Times New Roman" panose="02020603050405020304" pitchFamily="18" charset="0"/>
              </a:rPr>
              <a:t>Nhận xét</a:t>
            </a:r>
          </a:p>
          <a:p>
            <a:pPr marL="0"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51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17849" y="65104"/>
            <a:ext cx="8801971" cy="698207"/>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Mô hình tốt nhất</a:t>
            </a:r>
            <a:endParaRPr lang="en-US" altLang="en-US" sz="3600" i="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Hình ảnh 3">
            <a:extLst>
              <a:ext uri="{FF2B5EF4-FFF2-40B4-BE49-F238E27FC236}">
                <a16:creationId xmlns:a16="http://schemas.microsoft.com/office/drawing/2014/main" id="{699CF0BA-0D8B-40AA-8975-2191BC64E4EC}"/>
              </a:ext>
            </a:extLst>
          </p:cNvPr>
          <p:cNvPicPr>
            <a:picLocks noChangeAspect="1"/>
          </p:cNvPicPr>
          <p:nvPr/>
        </p:nvPicPr>
        <p:blipFill>
          <a:blip r:embed="rId3"/>
          <a:stretch>
            <a:fillRect/>
          </a:stretch>
        </p:blipFill>
        <p:spPr>
          <a:xfrm>
            <a:off x="0" y="696627"/>
            <a:ext cx="4467849" cy="3248478"/>
          </a:xfrm>
          <a:prstGeom prst="rect">
            <a:avLst/>
          </a:prstGeom>
        </p:spPr>
      </p:pic>
      <p:pic>
        <p:nvPicPr>
          <p:cNvPr id="7" name="Hình ảnh 6">
            <a:extLst>
              <a:ext uri="{FF2B5EF4-FFF2-40B4-BE49-F238E27FC236}">
                <a16:creationId xmlns:a16="http://schemas.microsoft.com/office/drawing/2014/main" id="{404C226E-7255-4775-B3BF-B851BDCAD7E6}"/>
              </a:ext>
            </a:extLst>
          </p:cNvPr>
          <p:cNvPicPr>
            <a:picLocks noChangeAspect="1"/>
          </p:cNvPicPr>
          <p:nvPr/>
        </p:nvPicPr>
        <p:blipFill>
          <a:blip r:embed="rId4"/>
          <a:stretch>
            <a:fillRect/>
          </a:stretch>
        </p:blipFill>
        <p:spPr>
          <a:xfrm>
            <a:off x="4467849" y="729969"/>
            <a:ext cx="4477375" cy="3181794"/>
          </a:xfrm>
          <a:prstGeom prst="rect">
            <a:avLst/>
          </a:prstGeom>
        </p:spPr>
      </p:pic>
      <p:sp>
        <p:nvSpPr>
          <p:cNvPr id="9" name="Hộp Văn bản 8">
            <a:extLst>
              <a:ext uri="{FF2B5EF4-FFF2-40B4-BE49-F238E27FC236}">
                <a16:creationId xmlns:a16="http://schemas.microsoft.com/office/drawing/2014/main" id="{3D4C0B67-9DE7-4BBE-A655-AA6B9926DA53}"/>
              </a:ext>
            </a:extLst>
          </p:cNvPr>
          <p:cNvSpPr txBox="1"/>
          <p:nvPr/>
        </p:nvSpPr>
        <p:spPr>
          <a:xfrm>
            <a:off x="524257" y="4253462"/>
            <a:ext cx="8189153" cy="646331"/>
          </a:xfrm>
          <a:prstGeom prst="rect">
            <a:avLst/>
          </a:prstGeom>
          <a:noFill/>
        </p:spPr>
        <p:txBody>
          <a:bodyPr wrap="square">
            <a:spAutoFit/>
          </a:bodyPr>
          <a:lstStyle/>
          <a:p>
            <a:pPr marL="0" indent="0">
              <a:buNone/>
            </a:pPr>
            <a:r>
              <a:rPr lang="en-US" sz="1800" b="0" i="0">
                <a:solidFill>
                  <a:srgbClr val="000000"/>
                </a:solidFill>
                <a:effectLst/>
                <a:latin typeface="Times New Roman" panose="02020603050405020304" pitchFamily="18" charset="0"/>
                <a:cs typeface="Times New Roman" panose="02020603050405020304" pitchFamily="18" charset="0"/>
              </a:rPr>
              <a:t>=&gt; </a:t>
            </a:r>
            <a:r>
              <a:rPr lang="vi-VN" sz="1800" b="0" i="0">
                <a:solidFill>
                  <a:srgbClr val="000000"/>
                </a:solidFill>
                <a:effectLst/>
                <a:latin typeface="Times New Roman" panose="02020603050405020304" pitchFamily="18" charset="0"/>
                <a:cs typeface="Times New Roman" panose="02020603050405020304" pitchFamily="18" charset="0"/>
              </a:rPr>
              <a:t>Dựa vào độ lỗi trên tập test trên ta thấy mô hình MLP Classifier hoạt động hiệu quả hơn hai mô hình còn lại =&gt; dự đoán chất lượng không khí tốt nhất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571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198033" y="2892861"/>
            <a:ext cx="7226175"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Quá trình làm đồ án</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a:t>
            </a:r>
            <a:endParaRPr dirty="0"/>
          </a:p>
        </p:txBody>
      </p:sp>
    </p:spTree>
    <p:extLst>
      <p:ext uri="{BB962C8B-B14F-4D97-AF65-F5344CB8AC3E}">
        <p14:creationId xmlns:p14="http://schemas.microsoft.com/office/powerpoint/2010/main" val="3972710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34304"/>
            <a:ext cx="8668119" cy="779604"/>
          </a:xfrm>
        </p:spPr>
        <p:txBody>
          <a:bodyPr/>
          <a:lstStyle/>
          <a:p>
            <a:r>
              <a:rPr lang="en-US" sz="3600" b="1" i="0">
                <a:solidFill>
                  <a:srgbClr val="000000"/>
                </a:solidFill>
                <a:effectLst/>
                <a:latin typeface="Times New Roman" panose="02020603050405020304" pitchFamily="18" charset="0"/>
                <a:cs typeface="Times New Roman" panose="02020603050405020304" pitchFamily="18" charset="0"/>
              </a:rPr>
              <a:t>Những khó khăn đã gặp phải</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492574" y="1392876"/>
            <a:ext cx="8158852" cy="3416320"/>
          </a:xfrm>
          <a:prstGeom prst="rect">
            <a:avLst/>
          </a:prstGeom>
          <a:noFill/>
        </p:spPr>
        <p:txBody>
          <a:bodyPr wrap="square">
            <a:spAutoFit/>
          </a:bodyPr>
          <a:lstStyle/>
          <a:p>
            <a:pPr algn="l">
              <a:buFont typeface="Arial" panose="020B0604020202020204" pitchFamily="34" charset="0"/>
              <a:buChar char="•"/>
            </a:pPr>
            <a:r>
              <a:rPr lang="en-US" sz="2400" b="1" i="0">
                <a:solidFill>
                  <a:srgbClr val="000000"/>
                </a:solidFill>
                <a:effectLst/>
                <a:latin typeface="+mj-lt"/>
              </a:rPr>
              <a:t> </a:t>
            </a:r>
            <a:r>
              <a:rPr lang="vi-VN" sz="2400" b="1" i="0">
                <a:solidFill>
                  <a:srgbClr val="000000"/>
                </a:solidFill>
                <a:effectLst/>
                <a:latin typeface="+mj-lt"/>
              </a:rPr>
              <a:t>Quang</a:t>
            </a:r>
            <a:r>
              <a:rPr lang="vi-VN" sz="2400" b="0" i="0">
                <a:solidFill>
                  <a:srgbClr val="000000"/>
                </a:solidFill>
                <a:effectLst/>
                <a:latin typeface="+mj-lt"/>
              </a:rPr>
              <a:t>: lựa chọn mô hình phù hợp với dữ liệu đã dùng, tốn thời gian trong việc tìm kiếm nguồn cung dữ liệu (một số webiste yêu cầu trả phí hoặc gửi email xin xác nhận mục đích sử dụng để truy cập dữ liệu).</a:t>
            </a:r>
            <a:endParaRPr lang="en-US" sz="2400" b="0" i="0">
              <a:solidFill>
                <a:srgbClr val="000000"/>
              </a:solidFill>
              <a:effectLst/>
              <a:latin typeface="+mj-lt"/>
            </a:endParaRPr>
          </a:p>
          <a:p>
            <a:pPr algn="l">
              <a:buFont typeface="Arial" panose="020B0604020202020204" pitchFamily="34" charset="0"/>
              <a:buChar char="•"/>
            </a:pPr>
            <a:endParaRPr lang="vi-VN" sz="2400" b="0" i="0">
              <a:solidFill>
                <a:srgbClr val="000000"/>
              </a:solidFill>
              <a:effectLst/>
              <a:latin typeface="+mj-lt"/>
            </a:endParaRPr>
          </a:p>
          <a:p>
            <a:pPr algn="l">
              <a:buFont typeface="Arial" panose="020B0604020202020204" pitchFamily="34" charset="0"/>
              <a:buChar char="•"/>
            </a:pPr>
            <a:r>
              <a:rPr lang="en-US" sz="2400" b="1" i="0">
                <a:solidFill>
                  <a:srgbClr val="000000"/>
                </a:solidFill>
                <a:effectLst/>
                <a:latin typeface="+mj-lt"/>
              </a:rPr>
              <a:t> </a:t>
            </a:r>
            <a:r>
              <a:rPr lang="vi-VN" sz="2400" b="1" i="0">
                <a:solidFill>
                  <a:srgbClr val="000000"/>
                </a:solidFill>
                <a:effectLst/>
                <a:latin typeface="+mj-lt"/>
              </a:rPr>
              <a:t>Sơn</a:t>
            </a:r>
            <a:r>
              <a:rPr lang="vi-VN" sz="2400" b="0" i="0">
                <a:solidFill>
                  <a:srgbClr val="000000"/>
                </a:solidFill>
                <a:effectLst/>
                <a:latin typeface="+mj-lt"/>
              </a:rPr>
              <a:t>:</a:t>
            </a:r>
          </a:p>
          <a:p>
            <a:pPr marL="742950" lvl="1" indent="-285750" algn="l">
              <a:buFont typeface="Arial" panose="020B0604020202020204" pitchFamily="34" charset="0"/>
              <a:buChar char="•"/>
            </a:pPr>
            <a:r>
              <a:rPr lang="vi-VN" sz="2400" b="0" i="0">
                <a:solidFill>
                  <a:srgbClr val="000000"/>
                </a:solidFill>
                <a:effectLst/>
                <a:latin typeface="+mj-lt"/>
              </a:rPr>
              <a:t>Tìm kiếm các ý tưởng.</a:t>
            </a:r>
          </a:p>
          <a:p>
            <a:pPr marL="742950" lvl="1" indent="-285750" algn="l">
              <a:buFont typeface="Arial" panose="020B0604020202020204" pitchFamily="34" charset="0"/>
              <a:buChar char="•"/>
            </a:pPr>
            <a:r>
              <a:rPr lang="vi-VN" sz="2400" b="0" i="0">
                <a:solidFill>
                  <a:srgbClr val="000000"/>
                </a:solidFill>
                <a:effectLst/>
                <a:latin typeface="+mj-lt"/>
              </a:rPr>
              <a:t>Có ý tưởng nhưng không thể tìm được dữ liệu.</a:t>
            </a:r>
          </a:p>
          <a:p>
            <a:pPr marL="742950" lvl="1" indent="-285750" algn="l">
              <a:buFont typeface="Arial" panose="020B0604020202020204" pitchFamily="34" charset="0"/>
              <a:buChar char="•"/>
            </a:pPr>
            <a:r>
              <a:rPr lang="vi-VN" sz="2400" b="0" i="0">
                <a:solidFill>
                  <a:srgbClr val="000000"/>
                </a:solidFill>
                <a:effectLst/>
                <a:latin typeface="+mj-lt"/>
              </a:rPr>
              <a:t>Tìm </a:t>
            </a:r>
            <a:r>
              <a:rPr lang="en-US" sz="2400">
                <a:latin typeface="+mj-lt"/>
              </a:rPr>
              <a:t>được </a:t>
            </a:r>
            <a:r>
              <a:rPr lang="vi-VN" sz="2400" b="0" i="0">
                <a:solidFill>
                  <a:srgbClr val="000000"/>
                </a:solidFill>
                <a:effectLst/>
                <a:latin typeface="+mj-lt"/>
              </a:rPr>
              <a:t>các API phù hợp nhưng phải</a:t>
            </a:r>
            <a:r>
              <a:rPr lang="en-US" sz="2400" b="0" i="0">
                <a:solidFill>
                  <a:srgbClr val="000000"/>
                </a:solidFill>
                <a:effectLst/>
                <a:latin typeface="+mj-lt"/>
              </a:rPr>
              <a:t> trả phí</a:t>
            </a:r>
            <a:r>
              <a:rPr lang="vi-VN" sz="2400" b="0" i="0">
                <a:solidFill>
                  <a:srgbClr val="000000"/>
                </a:solidFill>
                <a:effectLst/>
                <a:latin typeface="+mj-lt"/>
              </a:rPr>
              <a:t>.</a:t>
            </a:r>
          </a:p>
        </p:txBody>
      </p:sp>
    </p:spTree>
    <p:extLst>
      <p:ext uri="{BB962C8B-B14F-4D97-AF65-F5344CB8AC3E}">
        <p14:creationId xmlns:p14="http://schemas.microsoft.com/office/powerpoint/2010/main" val="318790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34304"/>
            <a:ext cx="8668119" cy="779604"/>
          </a:xfrm>
        </p:spPr>
        <p:txBody>
          <a:bodyPr/>
          <a:lstStyle/>
          <a:p>
            <a:r>
              <a:rPr lang="en-US" sz="3600" b="1" i="0">
                <a:solidFill>
                  <a:srgbClr val="000000"/>
                </a:solidFill>
                <a:effectLst/>
                <a:latin typeface="Times New Roman" panose="02020603050405020304" pitchFamily="18" charset="0"/>
                <a:cs typeface="Times New Roman" panose="02020603050405020304" pitchFamily="18" charset="0"/>
              </a:rPr>
              <a:t>Những kỹ năng đã học được</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492574" y="1392876"/>
            <a:ext cx="8158852" cy="3416320"/>
          </a:xfrm>
          <a:prstGeom prst="rect">
            <a:avLst/>
          </a:prstGeom>
          <a:noFill/>
        </p:spPr>
        <p:txBody>
          <a:bodyPr wrap="square">
            <a:spAutoFit/>
          </a:bodyPr>
          <a:lstStyle/>
          <a:p>
            <a:pPr algn="l">
              <a:buFont typeface="Arial" panose="020B0604020202020204" pitchFamily="34" charset="0"/>
              <a:buChar char="•"/>
            </a:pPr>
            <a:r>
              <a:rPr lang="en-US" sz="2400" b="1" i="0">
                <a:solidFill>
                  <a:srgbClr val="000000"/>
                </a:solidFill>
                <a:effectLst/>
                <a:latin typeface="+mj-lt"/>
              </a:rPr>
              <a:t> </a:t>
            </a:r>
            <a:r>
              <a:rPr lang="vi-VN" sz="2400" b="1" i="0">
                <a:solidFill>
                  <a:srgbClr val="000000"/>
                </a:solidFill>
                <a:effectLst/>
                <a:latin typeface="+mj-lt"/>
              </a:rPr>
              <a:t>Quang</a:t>
            </a:r>
            <a:r>
              <a:rPr lang="vi-VN" sz="2400" b="0" i="0">
                <a:solidFill>
                  <a:srgbClr val="000000"/>
                </a:solidFill>
                <a:effectLst/>
                <a:latin typeface="+mj-lt"/>
              </a:rPr>
              <a:t>: qua đồ án này em có thêm kinh nghiệm để chọn lọc và thu thập dữ liệu, hiểu thêm nhiều thuật toán phân lớp hữu ích</a:t>
            </a:r>
            <a:endParaRPr lang="en-US" sz="2400" b="0" i="0">
              <a:solidFill>
                <a:srgbClr val="000000"/>
              </a:solidFill>
              <a:effectLst/>
              <a:latin typeface="+mj-lt"/>
            </a:endParaRPr>
          </a:p>
          <a:p>
            <a:pPr algn="l"/>
            <a:endParaRPr lang="vi-VN" sz="2400" b="0" i="0">
              <a:solidFill>
                <a:srgbClr val="000000"/>
              </a:solidFill>
              <a:effectLst/>
              <a:latin typeface="+mj-lt"/>
            </a:endParaRPr>
          </a:p>
          <a:p>
            <a:pPr algn="l">
              <a:buFont typeface="Arial" panose="020B0604020202020204" pitchFamily="34" charset="0"/>
              <a:buChar char="•"/>
            </a:pPr>
            <a:r>
              <a:rPr lang="en-US" sz="2400" b="1" i="0">
                <a:solidFill>
                  <a:srgbClr val="000000"/>
                </a:solidFill>
                <a:effectLst/>
                <a:latin typeface="+mj-lt"/>
              </a:rPr>
              <a:t> </a:t>
            </a:r>
            <a:r>
              <a:rPr lang="vi-VN" sz="2400" b="1" i="0">
                <a:solidFill>
                  <a:srgbClr val="000000"/>
                </a:solidFill>
                <a:effectLst/>
                <a:latin typeface="+mj-lt"/>
              </a:rPr>
              <a:t>Sơn</a:t>
            </a:r>
            <a:r>
              <a:rPr lang="vi-VN" sz="2400" b="0" i="0">
                <a:solidFill>
                  <a:srgbClr val="000000"/>
                </a:solidFill>
                <a:effectLst/>
                <a:latin typeface="+mj-lt"/>
              </a:rPr>
              <a:t>:</a:t>
            </a:r>
          </a:p>
          <a:p>
            <a:pPr marL="742950" lvl="1" indent="-285750" algn="l">
              <a:buFont typeface="Arial" panose="020B0604020202020204" pitchFamily="34" charset="0"/>
              <a:buChar char="•"/>
            </a:pPr>
            <a:r>
              <a:rPr lang="vi-VN" sz="2400" b="0" i="0">
                <a:solidFill>
                  <a:srgbClr val="000000"/>
                </a:solidFill>
                <a:effectLst/>
                <a:latin typeface="+mj-lt"/>
              </a:rPr>
              <a:t>Nhiều trang cung cấp api miễn phí thú vị</a:t>
            </a:r>
          </a:p>
          <a:p>
            <a:pPr marL="742950" lvl="1" indent="-285750" algn="l">
              <a:buFont typeface="Arial" panose="020B0604020202020204" pitchFamily="34" charset="0"/>
              <a:buChar char="•"/>
            </a:pPr>
            <a:r>
              <a:rPr lang="vi-VN" sz="2400" b="0" i="0">
                <a:solidFill>
                  <a:srgbClr val="000000"/>
                </a:solidFill>
                <a:effectLst/>
                <a:latin typeface="+mj-lt"/>
              </a:rPr>
              <a:t>Dùng các thuật toán phân lớp để mô hình hóa dữ liệu</a:t>
            </a:r>
          </a:p>
          <a:p>
            <a:pPr marL="742950" lvl="1" indent="-285750" algn="l">
              <a:buFont typeface="Arial" panose="020B0604020202020204" pitchFamily="34" charset="0"/>
              <a:buChar char="•"/>
            </a:pPr>
            <a:r>
              <a:rPr lang="vi-VN" sz="2400" b="0" i="0">
                <a:solidFill>
                  <a:srgbClr val="000000"/>
                </a:solidFill>
                <a:effectLst/>
                <a:latin typeface="+mj-lt"/>
              </a:rPr>
              <a:t>Bình tĩnh hơn khi gặp các vấn đề không thể giải quyết ngay</a:t>
            </a:r>
          </a:p>
          <a:p>
            <a:pPr algn="l"/>
            <a:endParaRPr lang="vi-VN" sz="2400" b="0" i="0">
              <a:solidFill>
                <a:srgbClr val="000000"/>
              </a:solidFill>
              <a:effectLst/>
              <a:latin typeface="+mj-lt"/>
            </a:endParaRPr>
          </a:p>
        </p:txBody>
      </p:sp>
    </p:spTree>
    <p:extLst>
      <p:ext uri="{BB962C8B-B14F-4D97-AF65-F5344CB8AC3E}">
        <p14:creationId xmlns:p14="http://schemas.microsoft.com/office/powerpoint/2010/main" val="3235263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DEB75927-2402-4172-AAAD-EC50BB7D9F69}"/>
              </a:ext>
            </a:extLst>
          </p:cNvPr>
          <p:cNvSpPr>
            <a:spLocks noChangeArrowheads="1"/>
          </p:cNvSpPr>
          <p:nvPr/>
        </p:nvSpPr>
        <p:spPr bwMode="auto">
          <a:xfrm>
            <a:off x="171015" y="993212"/>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hỗ dành sẵn cho Văn bản 3">
            <a:extLst>
              <a:ext uri="{FF2B5EF4-FFF2-40B4-BE49-F238E27FC236}">
                <a16:creationId xmlns:a16="http://schemas.microsoft.com/office/drawing/2014/main" id="{6F3A5ACB-CB38-451B-AC24-2B027839CF73}"/>
              </a:ext>
            </a:extLst>
          </p:cNvPr>
          <p:cNvSpPr>
            <a:spLocks noGrp="1"/>
          </p:cNvSpPr>
          <p:nvPr>
            <p:ph type="body" idx="1"/>
          </p:nvPr>
        </p:nvSpPr>
        <p:spPr>
          <a:xfrm>
            <a:off x="171015" y="352107"/>
            <a:ext cx="8668119" cy="779604"/>
          </a:xfrm>
        </p:spPr>
        <p:txBody>
          <a:bodyPr/>
          <a:lstStyle/>
          <a:p>
            <a:r>
              <a:rPr lang="en-US" sz="3600" b="1" i="0">
                <a:solidFill>
                  <a:srgbClr val="000000"/>
                </a:solidFill>
                <a:effectLst/>
                <a:latin typeface="Times New Roman" panose="02020603050405020304" pitchFamily="18" charset="0"/>
                <a:cs typeface="Times New Roman" panose="02020603050405020304" pitchFamily="18" charset="0"/>
              </a:rPr>
              <a:t>Nếu có thêm thời gian</a:t>
            </a:r>
          </a:p>
        </p:txBody>
      </p:sp>
      <p:sp>
        <p:nvSpPr>
          <p:cNvPr id="7" name="Hộp Văn bản 6">
            <a:extLst>
              <a:ext uri="{FF2B5EF4-FFF2-40B4-BE49-F238E27FC236}">
                <a16:creationId xmlns:a16="http://schemas.microsoft.com/office/drawing/2014/main" id="{E2042F00-EAE9-47F5-B429-51DB43C78D9B}"/>
              </a:ext>
            </a:extLst>
          </p:cNvPr>
          <p:cNvSpPr txBox="1"/>
          <p:nvPr/>
        </p:nvSpPr>
        <p:spPr>
          <a:xfrm>
            <a:off x="680282" y="2081498"/>
            <a:ext cx="8158852" cy="1292662"/>
          </a:xfrm>
          <a:prstGeom prst="rect">
            <a:avLst/>
          </a:prstGeom>
          <a:noFill/>
        </p:spPr>
        <p:txBody>
          <a:bodyPr wrap="square">
            <a:spAutoFit/>
          </a:bodyPr>
          <a:lstStyle/>
          <a:p>
            <a:pPr algn="l"/>
            <a:r>
              <a:rPr lang="vi-VN" sz="2600" b="0" i="0">
                <a:solidFill>
                  <a:srgbClr val="000000"/>
                </a:solidFill>
                <a:effectLst/>
                <a:latin typeface="+mj-lt"/>
              </a:rPr>
              <a:t>Nhóm sẽ tìm và thu thập dữ liệu đa dạng, phức tạp hơn, có thể thử nghiệm thu thập dữ liệu bằng cách parse HTML và mô hình hóa dữ liệu với nhiều thuật toán khác.</a:t>
            </a:r>
          </a:p>
        </p:txBody>
      </p:sp>
    </p:spTree>
    <p:extLst>
      <p:ext uri="{BB962C8B-B14F-4D97-AF65-F5344CB8AC3E}">
        <p14:creationId xmlns:p14="http://schemas.microsoft.com/office/powerpoint/2010/main" val="3837642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117599" y="0"/>
            <a:ext cx="5202139"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Tài liệu tham khảo</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20363" y="0"/>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a:t>
            </a:r>
            <a:endParaRPr dirty="0"/>
          </a:p>
        </p:txBody>
      </p:sp>
      <p:sp>
        <p:nvSpPr>
          <p:cNvPr id="4" name="Hộp Văn bản 3">
            <a:extLst>
              <a:ext uri="{FF2B5EF4-FFF2-40B4-BE49-F238E27FC236}">
                <a16:creationId xmlns:a16="http://schemas.microsoft.com/office/drawing/2014/main" id="{011DDE9B-B4D1-4E9F-9062-0908AA86D4CF}"/>
              </a:ext>
            </a:extLst>
          </p:cNvPr>
          <p:cNvSpPr txBox="1"/>
          <p:nvPr/>
        </p:nvSpPr>
        <p:spPr>
          <a:xfrm>
            <a:off x="1361818" y="933756"/>
            <a:ext cx="6077559" cy="3785652"/>
          </a:xfrm>
          <a:prstGeom prst="rect">
            <a:avLst/>
          </a:prstGeom>
          <a:noFill/>
        </p:spPr>
        <p:txBody>
          <a:bodyPr wrap="square">
            <a:spAutoFit/>
          </a:bodyPr>
          <a:lstStyle/>
          <a:p>
            <a:pPr algn="just">
              <a:lnSpc>
                <a:spcPct val="150000"/>
              </a:lnSpc>
            </a:pP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Chủ yếu từ các trang web:</a:t>
            </a:r>
          </a:p>
          <a:p>
            <a:pPr algn="l">
              <a:lnSpc>
                <a:spcPct val="150000"/>
              </a:lnSpc>
              <a:buFont typeface="Arial" panose="020B0604020202020204" pitchFamily="34" charset="0"/>
              <a:buChar char="•"/>
            </a:pPr>
            <a:r>
              <a:rPr lang="en-US" sz="2000" b="0" i="0" u="sng">
                <a:solidFill>
                  <a:srgbClr val="0088CC"/>
                </a:solidFill>
                <a:effectLst/>
                <a:latin typeface="Times New Roman" panose="02020603050405020304" pitchFamily="18" charset="0"/>
                <a:cs typeface="Times New Roman" panose="02020603050405020304" pitchFamily="18" charset="0"/>
                <a:hlinkClick r:id="rId3"/>
              </a:rPr>
              <a:t> https://openweathermap.org/api/air-pollution</a:t>
            </a:r>
            <a:endParaRPr lang="en-US" sz="2000" b="0" i="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a:solidFill>
                  <a:srgbClr val="0088CC"/>
                </a:solidFill>
                <a:effectLst/>
                <a:latin typeface="Times New Roman" panose="02020603050405020304" pitchFamily="18" charset="0"/>
                <a:cs typeface="Times New Roman" panose="02020603050405020304" pitchFamily="18" charset="0"/>
                <a:hlinkClick r:id="rId4"/>
              </a:rPr>
              <a:t> https://scikit-learn.org/</a:t>
            </a:r>
            <a:endParaRPr lang="en-US" sz="2000" b="0" i="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a:solidFill>
                  <a:srgbClr val="0088CC"/>
                </a:solidFill>
                <a:effectLst/>
                <a:latin typeface="Times New Roman" panose="02020603050405020304" pitchFamily="18" charset="0"/>
                <a:cs typeface="Times New Roman" panose="02020603050405020304" pitchFamily="18" charset="0"/>
                <a:hlinkClick r:id="rId5"/>
              </a:rPr>
              <a:t> https://stackoverflow.com/</a:t>
            </a:r>
            <a:endParaRPr lang="en-US" sz="2000" b="0" i="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000" b="0" i="0" u="sng">
                <a:solidFill>
                  <a:srgbClr val="0088CC"/>
                </a:solidFill>
                <a:effectLst/>
                <a:latin typeface="Times New Roman" panose="02020603050405020304" pitchFamily="18" charset="0"/>
                <a:cs typeface="Times New Roman" panose="02020603050405020304" pitchFamily="18" charset="0"/>
                <a:hlinkClick r:id="rId6"/>
              </a:rPr>
              <a:t> https://www.w3schools.com/</a:t>
            </a:r>
            <a:endParaRPr lang="en-US" sz="2000" u="sng">
              <a:latin typeface="Times New Roman" panose="02020603050405020304" pitchFamily="18" charset="0"/>
              <a:cs typeface="Times New Roman" panose="02020603050405020304" pitchFamily="18" charset="0"/>
            </a:endParaRPr>
          </a:p>
          <a:p>
            <a:pPr algn="l"/>
            <a:endParaRPr lang="en-US" sz="2000" b="0" i="0">
              <a:solidFill>
                <a:srgbClr val="000000"/>
              </a:solidFill>
              <a:effectLst/>
              <a:latin typeface="Times New Roman" panose="02020603050405020304" pitchFamily="18" charset="0"/>
              <a:cs typeface="Times New Roman" panose="02020603050405020304" pitchFamily="18" charset="0"/>
            </a:endParaRPr>
          </a:p>
          <a:p>
            <a:pPr algn="l"/>
            <a:r>
              <a:rPr lang="en-US" sz="2000" b="0" i="0">
                <a:solidFill>
                  <a:srgbClr val="000000"/>
                </a:solidFill>
                <a:effectLst/>
                <a:latin typeface="Times New Roman" panose="02020603050405020304" pitchFamily="18" charset="0"/>
                <a:cs typeface="Times New Roman" panose="02020603050405020304" pitchFamily="18" charset="0"/>
              </a:rPr>
              <a:t>Video bài giảng + demo của môn học + slide bài giảng</a:t>
            </a:r>
            <a:br>
              <a:rPr lang="en-US" sz="2000">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Homework:1, 2, 3</a:t>
            </a:r>
            <a:endParaRPr lang="vi-VN" sz="20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50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idx="4294967295"/>
          </p:nvPr>
        </p:nvSpPr>
        <p:spPr>
          <a:xfrm>
            <a:off x="2691650" y="291380"/>
            <a:ext cx="6027048"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accent3"/>
                </a:solidFill>
                <a:latin typeface="Times New Roman" panose="02020603050405020304" pitchFamily="18" charset="0"/>
                <a:cs typeface="Times New Roman" panose="02020603050405020304" pitchFamily="18" charset="0"/>
              </a:rPr>
              <a:t>Giới thiệu đề tài</a:t>
            </a:r>
            <a:endParaRPr sz="3200" dirty="0">
              <a:solidFill>
                <a:schemeClr val="accent3"/>
              </a:solidFill>
              <a:latin typeface="Times New Roman" panose="02020603050405020304" pitchFamily="18" charset="0"/>
              <a:cs typeface="Times New Roman" panose="02020603050405020304" pitchFamily="18" charset="0"/>
            </a:endParaRPr>
          </a:p>
        </p:txBody>
      </p:sp>
      <p:sp>
        <p:nvSpPr>
          <p:cNvPr id="76" name="Google Shape;76;p15"/>
          <p:cNvSpPr txBox="1">
            <a:spLocks noGrp="1"/>
          </p:cNvSpPr>
          <p:nvPr>
            <p:ph type="subTitle" idx="4294967295"/>
          </p:nvPr>
        </p:nvSpPr>
        <p:spPr>
          <a:xfrm>
            <a:off x="2774785" y="1292850"/>
            <a:ext cx="5571300" cy="3130294"/>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Tx/>
              <a:buChar char="-"/>
            </a:pPr>
            <a:r>
              <a:rPr lang="en-US" sz="2400" dirty="0">
                <a:solidFill>
                  <a:schemeClr val="bg2"/>
                </a:solidFill>
                <a:latin typeface="Times New Roman" panose="02020603050405020304" pitchFamily="18" charset="0"/>
                <a:cs typeface="Times New Roman" panose="02020603050405020304" pitchFamily="18" charset="0"/>
              </a:rPr>
              <a:t>Thu </a:t>
            </a:r>
            <a:r>
              <a:rPr lang="en-US" sz="2400" dirty="0" err="1">
                <a:solidFill>
                  <a:schemeClr val="bg2"/>
                </a:solidFill>
                <a:latin typeface="Times New Roman" panose="02020603050405020304" pitchFamily="18" charset="0"/>
                <a:cs typeface="Times New Roman" panose="02020603050405020304" pitchFamily="18" charset="0"/>
              </a:rPr>
              <a:t>thập</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dữ</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liệu</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về</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các</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chỉ</a:t>
            </a:r>
            <a:r>
              <a:rPr lang="en-US" sz="2400" dirty="0">
                <a:solidFill>
                  <a:schemeClr val="bg2"/>
                </a:solidFill>
                <a:latin typeface="Times New Roman" panose="02020603050405020304" pitchFamily="18" charset="0"/>
                <a:cs typeface="Times New Roman" panose="02020603050405020304" pitchFamily="18" charset="0"/>
              </a:rPr>
              <a:t> </a:t>
            </a:r>
            <a:r>
              <a:rPr lang="en-US" sz="2400" err="1">
                <a:solidFill>
                  <a:schemeClr val="bg2"/>
                </a:solidFill>
                <a:latin typeface="Times New Roman" panose="02020603050405020304" pitchFamily="18" charset="0"/>
                <a:cs typeface="Times New Roman" panose="02020603050405020304" pitchFamily="18" charset="0"/>
              </a:rPr>
              <a:t>số</a:t>
            </a:r>
            <a:r>
              <a:rPr lang="en-US" sz="2400">
                <a:solidFill>
                  <a:schemeClr val="bg2"/>
                </a:solidFill>
                <a:latin typeface="Times New Roman" panose="02020603050405020304" pitchFamily="18" charset="0"/>
                <a:cs typeface="Times New Roman" panose="02020603050405020304" pitchFamily="18" charset="0"/>
              </a:rPr>
              <a:t> và </a:t>
            </a:r>
            <a:r>
              <a:rPr lang="en-US" sz="2400" dirty="0" err="1">
                <a:solidFill>
                  <a:schemeClr val="bg2"/>
                </a:solidFill>
                <a:latin typeface="Times New Roman" panose="02020603050405020304" pitchFamily="18" charset="0"/>
                <a:cs typeface="Times New Roman" panose="02020603050405020304" pitchFamily="18" charset="0"/>
              </a:rPr>
              <a:t>chất</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lượng</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không</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khí</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tại</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một</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số</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tỉnh</a:t>
            </a:r>
            <a:r>
              <a:rPr lang="en-US" sz="2400" dirty="0">
                <a:solidFill>
                  <a:schemeClr val="bg2"/>
                </a:solidFill>
                <a:latin typeface="Times New Roman" panose="02020603050405020304" pitchFamily="18" charset="0"/>
                <a:cs typeface="Times New Roman" panose="02020603050405020304" pitchFamily="18" charset="0"/>
              </a:rPr>
              <a:t>/</a:t>
            </a:r>
            <a:r>
              <a:rPr lang="en-US" sz="2400" dirty="0" err="1">
                <a:solidFill>
                  <a:schemeClr val="bg2"/>
                </a:solidFill>
                <a:latin typeface="Times New Roman" panose="02020603050405020304" pitchFamily="18" charset="0"/>
                <a:cs typeface="Times New Roman" panose="02020603050405020304" pitchFamily="18" charset="0"/>
              </a:rPr>
              <a:t>thành</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phố</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tại</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Việt</a:t>
            </a:r>
            <a:r>
              <a:rPr lang="en-US" sz="2400" dirty="0">
                <a:solidFill>
                  <a:schemeClr val="bg2"/>
                </a:solidFill>
                <a:latin typeface="Times New Roman" panose="02020603050405020304" pitchFamily="18" charset="0"/>
                <a:cs typeface="Times New Roman" panose="02020603050405020304" pitchFamily="18" charset="0"/>
              </a:rPr>
              <a:t> Nam </a:t>
            </a:r>
            <a:r>
              <a:rPr lang="en-US" sz="2400" dirty="0" err="1">
                <a:solidFill>
                  <a:schemeClr val="bg2"/>
                </a:solidFill>
                <a:latin typeface="Times New Roman" panose="02020603050405020304" pitchFamily="18" charset="0"/>
                <a:cs typeface="Times New Roman" panose="02020603050405020304" pitchFamily="18" charset="0"/>
              </a:rPr>
              <a:t>từ</a:t>
            </a:r>
            <a:r>
              <a:rPr lang="en-US" sz="2400" dirty="0">
                <a:solidFill>
                  <a:schemeClr val="bg2"/>
                </a:solidFill>
                <a:latin typeface="Times New Roman" panose="02020603050405020304" pitchFamily="18" charset="0"/>
                <a:cs typeface="Times New Roman" panose="02020603050405020304" pitchFamily="18" charset="0"/>
              </a:rPr>
              <a:t> 0 </a:t>
            </a:r>
            <a:r>
              <a:rPr lang="en-US" sz="2400" dirty="0" err="1">
                <a:solidFill>
                  <a:schemeClr val="bg2"/>
                </a:solidFill>
                <a:latin typeface="Times New Roman" panose="02020603050405020304" pitchFamily="18" charset="0"/>
                <a:cs typeface="Times New Roman" panose="02020603050405020304" pitchFamily="18" charset="0"/>
              </a:rPr>
              <a:t>giờ</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ngày</a:t>
            </a:r>
            <a:r>
              <a:rPr lang="en-US" sz="2400" dirty="0">
                <a:solidFill>
                  <a:schemeClr val="bg2"/>
                </a:solidFill>
                <a:latin typeface="Times New Roman" panose="02020603050405020304" pitchFamily="18" charset="0"/>
                <a:cs typeface="Times New Roman" panose="02020603050405020304" pitchFamily="18" charset="0"/>
              </a:rPr>
              <a:t> 1/6/2021 </a:t>
            </a:r>
            <a:r>
              <a:rPr lang="en-US" sz="2400" dirty="0" err="1">
                <a:solidFill>
                  <a:schemeClr val="bg2"/>
                </a:solidFill>
                <a:latin typeface="Times New Roman" panose="02020603050405020304" pitchFamily="18" charset="0"/>
                <a:cs typeface="Times New Roman" panose="02020603050405020304" pitchFamily="18" charset="0"/>
              </a:rPr>
              <a:t>đến</a:t>
            </a:r>
            <a:r>
              <a:rPr lang="en-US" sz="2400" dirty="0">
                <a:solidFill>
                  <a:schemeClr val="bg2"/>
                </a:solidFill>
                <a:latin typeface="Times New Roman" panose="02020603050405020304" pitchFamily="18" charset="0"/>
                <a:cs typeface="Times New Roman" panose="02020603050405020304" pitchFamily="18" charset="0"/>
              </a:rPr>
              <a:t> 0 </a:t>
            </a:r>
            <a:r>
              <a:rPr lang="en-US" sz="2400" dirty="0" err="1">
                <a:solidFill>
                  <a:schemeClr val="bg2"/>
                </a:solidFill>
                <a:latin typeface="Times New Roman" panose="02020603050405020304" pitchFamily="18" charset="0"/>
                <a:cs typeface="Times New Roman" panose="02020603050405020304" pitchFamily="18" charset="0"/>
              </a:rPr>
              <a:t>giờ</a:t>
            </a:r>
            <a:r>
              <a:rPr lang="en-US" sz="2400" dirty="0">
                <a:solidFill>
                  <a:schemeClr val="bg2"/>
                </a:solidFill>
                <a:latin typeface="Times New Roman" panose="02020603050405020304" pitchFamily="18" charset="0"/>
                <a:cs typeface="Times New Roman" panose="02020603050405020304" pitchFamily="18" charset="0"/>
              </a:rPr>
              <a:t> </a:t>
            </a:r>
            <a:r>
              <a:rPr lang="en-US" sz="2400" dirty="0" err="1">
                <a:solidFill>
                  <a:schemeClr val="bg2"/>
                </a:solidFill>
                <a:latin typeface="Times New Roman" panose="02020603050405020304" pitchFamily="18" charset="0"/>
                <a:cs typeface="Times New Roman" panose="02020603050405020304" pitchFamily="18" charset="0"/>
              </a:rPr>
              <a:t>ngày</a:t>
            </a:r>
            <a:r>
              <a:rPr lang="en-US" sz="2400" dirty="0">
                <a:solidFill>
                  <a:schemeClr val="bg2"/>
                </a:solidFill>
                <a:latin typeface="Times New Roman" panose="02020603050405020304" pitchFamily="18" charset="0"/>
                <a:cs typeface="Times New Roman" panose="02020603050405020304" pitchFamily="18" charset="0"/>
              </a:rPr>
              <a:t> 1/9/2021.</a:t>
            </a:r>
          </a:p>
          <a:p>
            <a:pPr marL="342900" lvl="0" indent="-342900" algn="l" rtl="0">
              <a:spcBef>
                <a:spcPts val="600"/>
              </a:spcBef>
              <a:spcAft>
                <a:spcPts val="0"/>
              </a:spcAft>
              <a:buFontTx/>
              <a:buChar char="-"/>
            </a:pPr>
            <a:r>
              <a:rPr lang="en-US" sz="2400" dirty="0" err="1">
                <a:solidFill>
                  <a:schemeClr val="bg2"/>
                </a:solidFill>
                <a:latin typeface="Times New Roman" panose="02020603050405020304" pitchFamily="18" charset="0"/>
                <a:cs typeface="Times New Roman" panose="02020603050405020304" pitchFamily="18" charset="0"/>
              </a:rPr>
              <a:t>Các</a:t>
            </a:r>
            <a:r>
              <a:rPr lang="en-US" sz="2400" dirty="0">
                <a:solidFill>
                  <a:schemeClr val="bg2"/>
                </a:solidFill>
                <a:latin typeface="Times New Roman" panose="02020603050405020304" pitchFamily="18" charset="0"/>
                <a:cs typeface="Times New Roman" panose="02020603050405020304" pitchFamily="18" charset="0"/>
              </a:rPr>
              <a:t> </a:t>
            </a:r>
            <a:r>
              <a:rPr lang="en-US" sz="2400" err="1">
                <a:solidFill>
                  <a:schemeClr val="bg2"/>
                </a:solidFill>
                <a:latin typeface="Times New Roman" panose="02020603050405020304" pitchFamily="18" charset="0"/>
                <a:cs typeface="Times New Roman" panose="02020603050405020304" pitchFamily="18" charset="0"/>
              </a:rPr>
              <a:t>địa</a:t>
            </a:r>
            <a:r>
              <a:rPr lang="en-US" sz="2400">
                <a:solidFill>
                  <a:schemeClr val="bg2"/>
                </a:solidFill>
                <a:latin typeface="Times New Roman" panose="02020603050405020304" pitchFamily="18" charset="0"/>
                <a:cs typeface="Times New Roman" panose="02020603050405020304" pitchFamily="18" charset="0"/>
              </a:rPr>
              <a:t> điểm: </a:t>
            </a:r>
            <a:r>
              <a:rPr lang="vi-VN" sz="2400" i="0" dirty="0" err="1">
                <a:solidFill>
                  <a:schemeClr val="bg2"/>
                </a:solidFill>
                <a:effectLst/>
                <a:latin typeface="Times New Roman" panose="02020603050405020304" pitchFamily="18" charset="0"/>
                <a:cs typeface="Times New Roman" panose="02020603050405020304" pitchFamily="18" charset="0"/>
              </a:rPr>
              <a:t>Tiền</a:t>
            </a:r>
            <a:r>
              <a:rPr lang="vi-VN" sz="2400" i="0" dirty="0">
                <a:solidFill>
                  <a:schemeClr val="bg2"/>
                </a:solidFill>
                <a:effectLst/>
                <a:latin typeface="Times New Roman" panose="02020603050405020304" pitchFamily="18" charset="0"/>
                <a:cs typeface="Times New Roman" panose="02020603050405020304" pitchFamily="18" charset="0"/>
              </a:rPr>
              <a:t> Giang, </a:t>
            </a:r>
            <a:r>
              <a:rPr lang="vi-VN" sz="2400" i="0" dirty="0" err="1">
                <a:solidFill>
                  <a:schemeClr val="bg2"/>
                </a:solidFill>
                <a:effectLst/>
                <a:latin typeface="Times New Roman" panose="02020603050405020304" pitchFamily="18" charset="0"/>
                <a:cs typeface="Times New Roman" panose="02020603050405020304" pitchFamily="18" charset="0"/>
              </a:rPr>
              <a:t>Bình</a:t>
            </a:r>
            <a:r>
              <a:rPr lang="vi-VN" sz="2400" i="0" dirty="0">
                <a:solidFill>
                  <a:schemeClr val="bg2"/>
                </a:solidFill>
                <a:effectLst/>
                <a:latin typeface="Times New Roman" panose="02020603050405020304" pitchFamily="18" charset="0"/>
                <a:cs typeface="Times New Roman" panose="02020603050405020304" pitchFamily="18" charset="0"/>
              </a:rPr>
              <a:t> Dương, </a:t>
            </a:r>
            <a:r>
              <a:rPr lang="vi-VN" sz="2400" i="0" dirty="0" err="1">
                <a:solidFill>
                  <a:schemeClr val="bg2"/>
                </a:solidFill>
                <a:effectLst/>
                <a:latin typeface="Times New Roman" panose="02020603050405020304" pitchFamily="18" charset="0"/>
                <a:cs typeface="Times New Roman" panose="02020603050405020304" pitchFamily="18" charset="0"/>
              </a:rPr>
              <a:t>Bình</a:t>
            </a:r>
            <a:r>
              <a:rPr lang="vi-VN" sz="2400" i="0" dirty="0">
                <a:solidFill>
                  <a:schemeClr val="bg2"/>
                </a:solidFill>
                <a:effectLst/>
                <a:latin typeface="Times New Roman" panose="02020603050405020304" pitchFamily="18" charset="0"/>
                <a:cs typeface="Times New Roman" panose="02020603050405020304" pitchFamily="18" charset="0"/>
              </a:rPr>
              <a:t> </a:t>
            </a:r>
            <a:r>
              <a:rPr lang="vi-VN" sz="2400" i="0" dirty="0" err="1">
                <a:solidFill>
                  <a:schemeClr val="bg2"/>
                </a:solidFill>
                <a:effectLst/>
                <a:latin typeface="Times New Roman" panose="02020603050405020304" pitchFamily="18" charset="0"/>
                <a:cs typeface="Times New Roman" panose="02020603050405020304" pitchFamily="18" charset="0"/>
              </a:rPr>
              <a:t>Phước</a:t>
            </a:r>
            <a:r>
              <a:rPr lang="vi-VN" sz="2400" i="0" dirty="0">
                <a:solidFill>
                  <a:schemeClr val="bg2"/>
                </a:solidFill>
                <a:effectLst/>
                <a:latin typeface="Times New Roman" panose="02020603050405020304" pitchFamily="18" charset="0"/>
                <a:cs typeface="Times New Roman" panose="02020603050405020304" pitchFamily="18" charset="0"/>
              </a:rPr>
              <a:t>, </a:t>
            </a:r>
            <a:r>
              <a:rPr lang="vi-VN" sz="2400" i="0" dirty="0" err="1">
                <a:solidFill>
                  <a:schemeClr val="bg2"/>
                </a:solidFill>
                <a:effectLst/>
                <a:latin typeface="Times New Roman" panose="02020603050405020304" pitchFamily="18" charset="0"/>
                <a:cs typeface="Times New Roman" panose="02020603050405020304" pitchFamily="18" charset="0"/>
              </a:rPr>
              <a:t>Lạng</a:t>
            </a:r>
            <a:r>
              <a:rPr lang="vi-VN" sz="2400" i="0" dirty="0">
                <a:solidFill>
                  <a:schemeClr val="bg2"/>
                </a:solidFill>
                <a:effectLst/>
                <a:latin typeface="Times New Roman" panose="02020603050405020304" pitchFamily="18" charset="0"/>
                <a:cs typeface="Times New Roman" panose="02020603050405020304" pitchFamily="18" charset="0"/>
              </a:rPr>
              <a:t> Sơn, </a:t>
            </a:r>
            <a:r>
              <a:rPr lang="vi-VN" sz="2400" i="0" dirty="0" err="1">
                <a:solidFill>
                  <a:schemeClr val="bg2"/>
                </a:solidFill>
                <a:effectLst/>
                <a:latin typeface="Times New Roman" panose="02020603050405020304" pitchFamily="18" charset="0"/>
                <a:cs typeface="Times New Roman" panose="02020603050405020304" pitchFamily="18" charset="0"/>
              </a:rPr>
              <a:t>Quảng</a:t>
            </a:r>
            <a:r>
              <a:rPr lang="vi-VN" sz="2400" i="0" dirty="0">
                <a:solidFill>
                  <a:schemeClr val="bg2"/>
                </a:solidFill>
                <a:effectLst/>
                <a:latin typeface="Times New Roman" panose="02020603050405020304" pitchFamily="18" charset="0"/>
                <a:cs typeface="Times New Roman" panose="02020603050405020304" pitchFamily="18" charset="0"/>
              </a:rPr>
              <a:t> </a:t>
            </a:r>
            <a:r>
              <a:rPr lang="vi-VN" sz="2400" i="0" dirty="0" err="1">
                <a:solidFill>
                  <a:schemeClr val="bg2"/>
                </a:solidFill>
                <a:effectLst/>
                <a:latin typeface="Times New Roman" panose="02020603050405020304" pitchFamily="18" charset="0"/>
                <a:cs typeface="Times New Roman" panose="02020603050405020304" pitchFamily="18" charset="0"/>
              </a:rPr>
              <a:t>Bình</a:t>
            </a:r>
            <a:r>
              <a:rPr lang="vi-VN" sz="2400" i="0" dirty="0">
                <a:solidFill>
                  <a:schemeClr val="bg2"/>
                </a:solidFill>
                <a:effectLst/>
                <a:latin typeface="Times New Roman" panose="02020603050405020304" pitchFamily="18" charset="0"/>
                <a:cs typeface="Times New Roman" panose="02020603050405020304" pitchFamily="18" charset="0"/>
              </a:rPr>
              <a:t>, TP.HCM</a:t>
            </a:r>
            <a:r>
              <a:rPr lang="en-US" sz="2400" dirty="0">
                <a:solidFill>
                  <a:schemeClr val="bg2"/>
                </a:solidFill>
                <a:latin typeface="Times New Roman" panose="02020603050405020304" pitchFamily="18" charset="0"/>
                <a:cs typeface="Times New Roman" panose="02020603050405020304" pitchFamily="18" charset="0"/>
              </a:rPr>
              <a:t> .</a:t>
            </a:r>
            <a:endParaRPr sz="2400" dirty="0">
              <a:solidFill>
                <a:schemeClr val="bg2"/>
              </a:solidFill>
              <a:latin typeface="Times New Roman" panose="02020603050405020304" pitchFamily="18" charset="0"/>
              <a:cs typeface="Times New Roman" panose="02020603050405020304" pitchFamily="18" charset="0"/>
            </a:endParaRPr>
          </a:p>
        </p:txBody>
      </p:sp>
      <p:pic>
        <p:nvPicPr>
          <p:cNvPr id="77" name="Google Shape;77;p15" descr="photo-1434030216411-0b793f4b4173.jpg"/>
          <p:cNvPicPr preferRelativeResize="0"/>
          <p:nvPr/>
        </p:nvPicPr>
        <p:blipFill rotWithShape="1">
          <a:blip r:embed="rId3">
            <a:alphaModFix/>
          </a:blip>
          <a:srcRect l="28831" r="30600"/>
          <a:stretch/>
        </p:blipFill>
        <p:spPr>
          <a:xfrm>
            <a:off x="0" y="0"/>
            <a:ext cx="2086625" cy="5143500"/>
          </a:xfrm>
          <a:prstGeom prst="rect">
            <a:avLst/>
          </a:prstGeom>
          <a:noFill/>
          <a:ln>
            <a:noFill/>
          </a:ln>
        </p:spPr>
      </p:pic>
      <p:sp>
        <p:nvSpPr>
          <p:cNvPr id="78" name="Google Shape;78;p1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40000"/>
                    <a:lumOff val="60000"/>
                  </a:schemeClr>
                </a:solidFill>
              </a:rPr>
              <a:t>1.</a:t>
            </a:r>
            <a:endParaRPr dirty="0">
              <a:solidFill>
                <a:schemeClr val="tx1">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2009553" y="3107350"/>
            <a:ext cx="6753322"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Times New Roman" panose="02020603050405020304" pitchFamily="18" charset="0"/>
                <a:cs typeface="Times New Roman" panose="02020603050405020304" pitchFamily="18" charset="0"/>
              </a:rPr>
              <a:t>THU THẬP DỮ LIỆU</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2" y="729484"/>
            <a:ext cx="8667555" cy="3461516"/>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Tx/>
              <a:buChar char="-"/>
            </a:pPr>
            <a:r>
              <a:rPr lang="en" sz="2800" b="0" i="0" dirty="0">
                <a:latin typeface="Times New Roman" panose="02020603050405020304" pitchFamily="18" charset="0"/>
                <a:cs typeface="Times New Roman" panose="02020603050405020304" pitchFamily="18" charset="0"/>
              </a:rPr>
              <a:t>Nguồn: </a:t>
            </a:r>
            <a:r>
              <a:rPr lang="en-US" sz="2800" b="0" i="0" dirty="0">
                <a:latin typeface="Times New Roman" panose="02020603050405020304" pitchFamily="18" charset="0"/>
                <a:cs typeface="Times New Roman" panose="02020603050405020304" pitchFamily="18" charset="0"/>
                <a:hlinkClick r:id="rId3"/>
              </a:rPr>
              <a:t>https://openweathermap.org/</a:t>
            </a:r>
            <a:r>
              <a:rPr lang="en-US" sz="2800" b="0" i="0" dirty="0">
                <a:latin typeface="Times New Roman" panose="02020603050405020304" pitchFamily="18" charset="0"/>
                <a:cs typeface="Times New Roman" panose="02020603050405020304" pitchFamily="18" charset="0"/>
              </a:rPr>
              <a:t> </a:t>
            </a:r>
          </a:p>
          <a:p>
            <a:pPr lvl="0" indent="-457200" algn="l" rtl="0">
              <a:spcBef>
                <a:spcPts val="600"/>
              </a:spcBef>
              <a:spcAft>
                <a:spcPts val="0"/>
              </a:spcAft>
              <a:buFontTx/>
              <a:buChar char="-"/>
            </a:pPr>
            <a:r>
              <a:rPr lang="en-US" sz="2800" b="0" i="0" dirty="0" err="1">
                <a:latin typeface="Times New Roman" panose="02020603050405020304" pitchFamily="18" charset="0"/>
                <a:cs typeface="Times New Roman" panose="02020603050405020304" pitchFamily="18" charset="0"/>
              </a:rPr>
              <a:t>Phương</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pháp</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thu</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thập</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dữ</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liệu</a:t>
            </a:r>
            <a:r>
              <a:rPr lang="en-US" sz="2800" b="0" i="0" dirty="0">
                <a:latin typeface="Times New Roman" panose="02020603050405020304" pitchFamily="18" charset="0"/>
                <a:cs typeface="Times New Roman" panose="02020603050405020304" pitchFamily="18" charset="0"/>
              </a:rPr>
              <a:t> : </a:t>
            </a:r>
            <a:r>
              <a:rPr lang="en-US" sz="2800" b="0" i="0" dirty="0" err="1">
                <a:latin typeface="Times New Roman" panose="02020603050405020304" pitchFamily="18" charset="0"/>
                <a:cs typeface="Times New Roman" panose="02020603050405020304" pitchFamily="18" charset="0"/>
              </a:rPr>
              <a:t>Dùng</a:t>
            </a:r>
            <a:r>
              <a:rPr lang="en-US" sz="2800" b="0" i="0" dirty="0">
                <a:latin typeface="Times New Roman" panose="02020603050405020304" pitchFamily="18" charset="0"/>
                <a:cs typeface="Times New Roman" panose="02020603050405020304" pitchFamily="18" charset="0"/>
              </a:rPr>
              <a:t> API </a:t>
            </a:r>
            <a:r>
              <a:rPr lang="en-US" sz="2800" b="0" i="0" dirty="0" err="1">
                <a:latin typeface="Times New Roman" panose="02020603050405020304" pitchFamily="18" charset="0"/>
                <a:cs typeface="Times New Roman" panose="02020603050405020304" pitchFamily="18" charset="0"/>
              </a:rPr>
              <a:t>mà</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trang</a:t>
            </a:r>
            <a:r>
              <a:rPr lang="en-US" sz="2800" b="0" i="0" dirty="0">
                <a:latin typeface="Times New Roman" panose="02020603050405020304" pitchFamily="18" charset="0"/>
                <a:cs typeface="Times New Roman" panose="02020603050405020304" pitchFamily="18" charset="0"/>
              </a:rPr>
              <a:t> web </a:t>
            </a:r>
            <a:r>
              <a:rPr lang="en-US" sz="2800" b="0" i="0" dirty="0" err="1">
                <a:latin typeface="Times New Roman" panose="02020603050405020304" pitchFamily="18" charset="0"/>
                <a:cs typeface="Times New Roman" panose="02020603050405020304" pitchFamily="18" charset="0"/>
              </a:rPr>
              <a:t>cung</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cấp</a:t>
            </a:r>
            <a:endParaRPr lang="en-US" sz="2800" b="0" i="0" dirty="0">
              <a:latin typeface="Times New Roman" panose="02020603050405020304" pitchFamily="18" charset="0"/>
              <a:cs typeface="Times New Roman" panose="02020603050405020304" pitchFamily="18" charset="0"/>
            </a:endParaRPr>
          </a:p>
          <a:p>
            <a:pPr lvl="0" indent="-457200" algn="l" rtl="0">
              <a:spcBef>
                <a:spcPts val="600"/>
              </a:spcBef>
              <a:spcAft>
                <a:spcPts val="0"/>
              </a:spcAft>
              <a:buFontTx/>
              <a:buChar char="-"/>
            </a:pPr>
            <a:r>
              <a:rPr lang="en-US" sz="2800" b="0" i="0" dirty="0" err="1">
                <a:latin typeface="Times New Roman" panose="02020603050405020304" pitchFamily="18" charset="0"/>
                <a:cs typeface="Times New Roman" panose="02020603050405020304" pitchFamily="18" charset="0"/>
              </a:rPr>
              <a:t>Cú</a:t>
            </a:r>
            <a:r>
              <a:rPr lang="en-US" sz="2800" b="0" i="0" dirty="0">
                <a:latin typeface="Times New Roman" panose="02020603050405020304" pitchFamily="18" charset="0"/>
                <a:cs typeface="Times New Roman" panose="02020603050405020304" pitchFamily="18" charset="0"/>
              </a:rPr>
              <a:t> </a:t>
            </a:r>
            <a:r>
              <a:rPr lang="en-US" sz="2800" b="0" i="0" dirty="0" err="1">
                <a:latin typeface="Times New Roman" panose="02020603050405020304" pitchFamily="18" charset="0"/>
                <a:cs typeface="Times New Roman" panose="02020603050405020304" pitchFamily="18" charset="0"/>
              </a:rPr>
              <a:t>pháp</a:t>
            </a:r>
            <a:r>
              <a:rPr lang="en-US" sz="2800" b="0" i="0" dirty="0">
                <a:latin typeface="Times New Roman" panose="02020603050405020304" pitchFamily="18" charset="0"/>
                <a:cs typeface="Times New Roman" panose="02020603050405020304" pitchFamily="18" charset="0"/>
              </a:rPr>
              <a:t>:</a:t>
            </a:r>
          </a:p>
          <a:p>
            <a:pPr indent="-457200">
              <a:buFontTx/>
              <a:buChar char="-"/>
            </a:pPr>
            <a:r>
              <a:rPr lang="en-US" sz="2800" b="0" i="0" dirty="0">
                <a:latin typeface="Times New Roman" panose="02020603050405020304" pitchFamily="18" charset="0"/>
                <a:cs typeface="Times New Roman" panose="02020603050405020304" pitchFamily="18" charset="0"/>
              </a:rPr>
              <a:t>http://api.openweathermap.org/data/2.5/air_pollution/history?</a:t>
            </a:r>
            <a:r>
              <a:rPr lang="en-US" sz="2800" b="0" i="0" dirty="0">
                <a:solidFill>
                  <a:srgbClr val="FF0000"/>
                </a:solidFill>
                <a:latin typeface="Times New Roman" panose="02020603050405020304" pitchFamily="18" charset="0"/>
                <a:cs typeface="Times New Roman" panose="02020603050405020304" pitchFamily="18" charset="0"/>
              </a:rPr>
              <a:t>lat</a:t>
            </a:r>
            <a:r>
              <a:rPr lang="en-US" sz="2800" b="0" i="0" dirty="0">
                <a:latin typeface="Times New Roman" panose="02020603050405020304" pitchFamily="18" charset="0"/>
                <a:cs typeface="Times New Roman" panose="02020603050405020304" pitchFamily="18" charset="0"/>
              </a:rPr>
              <a:t>={lat}&amp;</a:t>
            </a:r>
            <a:r>
              <a:rPr lang="en-US" sz="2800" b="0" i="0" dirty="0">
                <a:solidFill>
                  <a:srgbClr val="FF0000"/>
                </a:solidFill>
                <a:latin typeface="Times New Roman" panose="02020603050405020304" pitchFamily="18" charset="0"/>
                <a:cs typeface="Times New Roman" panose="02020603050405020304" pitchFamily="18" charset="0"/>
              </a:rPr>
              <a:t>lon</a:t>
            </a:r>
            <a:r>
              <a:rPr lang="en-US" sz="2800" b="0" i="0" dirty="0">
                <a:latin typeface="Times New Roman" panose="02020603050405020304" pitchFamily="18" charset="0"/>
                <a:cs typeface="Times New Roman" panose="02020603050405020304" pitchFamily="18" charset="0"/>
              </a:rPr>
              <a:t>={long}&amp;</a:t>
            </a:r>
            <a:r>
              <a:rPr lang="en-US" sz="2800" b="0" i="0" dirty="0">
                <a:solidFill>
                  <a:srgbClr val="FF0000"/>
                </a:solidFill>
                <a:latin typeface="Times New Roman" panose="02020603050405020304" pitchFamily="18" charset="0"/>
                <a:cs typeface="Times New Roman" panose="02020603050405020304" pitchFamily="18" charset="0"/>
              </a:rPr>
              <a:t>start</a:t>
            </a:r>
            <a:r>
              <a:rPr lang="en-US" sz="2800" b="0" i="0" dirty="0">
                <a:latin typeface="Times New Roman" panose="02020603050405020304" pitchFamily="18" charset="0"/>
                <a:cs typeface="Times New Roman" panose="02020603050405020304" pitchFamily="18" charset="0"/>
              </a:rPr>
              <a:t>={start}&amp;</a:t>
            </a:r>
            <a:r>
              <a:rPr lang="en-US" sz="2800" b="0" i="0" dirty="0">
                <a:solidFill>
                  <a:srgbClr val="FF0000"/>
                </a:solidFill>
                <a:latin typeface="Times New Roman" panose="02020603050405020304" pitchFamily="18" charset="0"/>
                <a:cs typeface="Times New Roman" panose="02020603050405020304" pitchFamily="18" charset="0"/>
              </a:rPr>
              <a:t>end</a:t>
            </a:r>
            <a:r>
              <a:rPr lang="en-US" sz="2800" b="0" i="0" dirty="0">
                <a:latin typeface="Times New Roman" panose="02020603050405020304" pitchFamily="18" charset="0"/>
                <a:cs typeface="Times New Roman" panose="02020603050405020304" pitchFamily="18" charset="0"/>
              </a:rPr>
              <a:t>={end}&amp;</a:t>
            </a:r>
            <a:r>
              <a:rPr lang="en-US" sz="2800" b="0" i="0" dirty="0">
                <a:solidFill>
                  <a:srgbClr val="FF0000"/>
                </a:solidFill>
                <a:latin typeface="Times New Roman" panose="02020603050405020304" pitchFamily="18" charset="0"/>
                <a:cs typeface="Times New Roman" panose="02020603050405020304" pitchFamily="18" charset="0"/>
              </a:rPr>
              <a:t>appid</a:t>
            </a:r>
            <a:r>
              <a:rPr lang="en-US" sz="2800" b="0" i="0" dirty="0">
                <a:latin typeface="Times New Roman" panose="02020603050405020304" pitchFamily="18" charset="0"/>
                <a:cs typeface="Times New Roman" panose="02020603050405020304" pitchFamily="18" charset="0"/>
              </a:rPr>
              <a:t>={my_api_key} </a:t>
            </a:r>
          </a:p>
          <a:p>
            <a:pPr lvl="0" indent="-457200" algn="l" rtl="0">
              <a:spcBef>
                <a:spcPts val="600"/>
              </a:spcBef>
              <a:spcAft>
                <a:spcPts val="0"/>
              </a:spcAft>
              <a:buFontTx/>
              <a:buChar char="-"/>
            </a:pPr>
            <a:endParaRPr lang="en-US" sz="2800" b="0" i="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Hình ảnh 5">
            <a:extLst>
              <a:ext uri="{FF2B5EF4-FFF2-40B4-BE49-F238E27FC236}">
                <a16:creationId xmlns:a16="http://schemas.microsoft.com/office/drawing/2014/main" id="{86D0C40D-9BBC-4EA8-B483-BE858F46BF8E}"/>
              </a:ext>
            </a:extLst>
          </p:cNvPr>
          <p:cNvPicPr>
            <a:picLocks noChangeAspect="1"/>
          </p:cNvPicPr>
          <p:nvPr/>
        </p:nvPicPr>
        <p:blipFill>
          <a:blip r:embed="rId2"/>
          <a:stretch>
            <a:fillRect/>
          </a:stretch>
        </p:blipFill>
        <p:spPr>
          <a:xfrm>
            <a:off x="1252074" y="4404"/>
            <a:ext cx="6639852" cy="5134692"/>
          </a:xfrm>
          <a:prstGeom prst="rect">
            <a:avLst/>
          </a:prstGeom>
        </p:spPr>
      </p:pic>
    </p:spTree>
    <p:extLst>
      <p:ext uri="{BB962C8B-B14F-4D97-AF65-F5344CB8AC3E}">
        <p14:creationId xmlns:p14="http://schemas.microsoft.com/office/powerpoint/2010/main" val="122063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ctrTitle" idx="4294967295"/>
          </p:nvPr>
        </p:nvSpPr>
        <p:spPr>
          <a:xfrm>
            <a:off x="847575" y="2384263"/>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7200"/>
              <a:t>Khám phá dữ liệu</a:t>
            </a:r>
            <a:endParaRPr sz="7200"/>
          </a:p>
        </p:txBody>
      </p:sp>
      <p:sp>
        <p:nvSpPr>
          <p:cNvPr id="105" name="Google Shape;105;p1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B5394"/>
                </a:solidFill>
              </a:rPr>
              <a:t>3</a:t>
            </a:r>
            <a:endParaRPr>
              <a:solidFill>
                <a:srgbClr val="0B5394"/>
              </a:solidFill>
            </a:endParaRPr>
          </a:p>
        </p:txBody>
      </p:sp>
      <p:sp>
        <p:nvSpPr>
          <p:cNvPr id="106" name="Google Shape;106;p19"/>
          <p:cNvSpPr/>
          <p:nvPr/>
        </p:nvSpPr>
        <p:spPr>
          <a:xfrm>
            <a:off x="1836939" y="98847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9"/>
          <p:cNvGrpSpPr/>
          <p:nvPr/>
        </p:nvGrpSpPr>
        <p:grpSpPr>
          <a:xfrm>
            <a:off x="2391964" y="496450"/>
            <a:ext cx="1426316" cy="1426403"/>
            <a:chOff x="6643075" y="3664250"/>
            <a:chExt cx="407950" cy="407975"/>
          </a:xfrm>
        </p:grpSpPr>
        <p:sp>
          <p:nvSpPr>
            <p:cNvPr id="108" name="Google Shape;10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9"/>
          <p:cNvGrpSpPr/>
          <p:nvPr/>
        </p:nvGrpSpPr>
        <p:grpSpPr>
          <a:xfrm>
            <a:off x="1415230" y="1774588"/>
            <a:ext cx="659664" cy="659627"/>
            <a:chOff x="576250" y="4319400"/>
            <a:chExt cx="442075" cy="442050"/>
          </a:xfrm>
        </p:grpSpPr>
        <p:sp>
          <p:nvSpPr>
            <p:cNvPr id="111" name="Google Shape;11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9"/>
          <p:cNvSpPr/>
          <p:nvPr/>
        </p:nvSpPr>
        <p:spPr>
          <a:xfrm rot="6223920">
            <a:off x="3953912" y="935426"/>
            <a:ext cx="317280" cy="3029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2746847" y="2045899"/>
            <a:ext cx="250224" cy="23892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38221" y="0"/>
            <a:ext cx="8667555" cy="952500"/>
          </a:xfrm>
          <a:prstGeom prst="rect">
            <a:avLst/>
          </a:prstGeom>
        </p:spPr>
        <p:txBody>
          <a:bodyPr spcFirstLastPara="1" wrap="square" lIns="91425" tIns="91425" rIns="91425" bIns="91425" anchor="t" anchorCtr="0">
            <a:noAutofit/>
          </a:bodyPr>
          <a:lstStyle/>
          <a:p>
            <a:pPr lvl="0" indent="-457200" algn="l" rtl="0">
              <a:spcBef>
                <a:spcPts val="600"/>
              </a:spcBef>
              <a:spcAft>
                <a:spcPts val="0"/>
              </a:spcAft>
              <a:buFontTx/>
              <a:buChar char="-"/>
            </a:pPr>
            <a:r>
              <a:rPr lang="en-US" sz="2400" b="0" i="0">
                <a:latin typeface="Times New Roman" panose="02020603050405020304" pitchFamily="18" charset="0"/>
                <a:cs typeface="Times New Roman" panose="02020603050405020304" pitchFamily="18" charset="0"/>
              </a:rPr>
              <a:t>Dữ liệu có 13206 dòng và 9 cột</a:t>
            </a:r>
          </a:p>
          <a:p>
            <a:pPr lvl="0" indent="-457200" algn="l" rtl="0">
              <a:spcBef>
                <a:spcPts val="600"/>
              </a:spcBef>
              <a:spcAft>
                <a:spcPts val="0"/>
              </a:spcAft>
              <a:buFontTx/>
              <a:buChar char="-"/>
            </a:pPr>
            <a:r>
              <a:rPr lang="en-US" sz="2400" b="0" i="0">
                <a:latin typeface="Times New Roman" panose="02020603050405020304" pitchFamily="18" charset="0"/>
                <a:cs typeface="Times New Roman" panose="02020603050405020304" pitchFamily="18" charset="0"/>
              </a:rPr>
              <a:t>Dữ liệu không bị lặp lại</a:t>
            </a:r>
          </a:p>
          <a:p>
            <a:pPr lvl="0" indent="-457200" algn="l" rtl="0">
              <a:spcBef>
                <a:spcPts val="600"/>
              </a:spcBef>
              <a:spcAft>
                <a:spcPts val="0"/>
              </a:spcAft>
              <a:buFontTx/>
              <a:buChar char="-"/>
            </a:pPr>
            <a:r>
              <a:rPr lang="en-US" sz="2400" b="0" i="0">
                <a:latin typeface="Times New Roman" panose="02020603050405020304" pitchFamily="18" charset="0"/>
                <a:cs typeface="Times New Roman" panose="02020603050405020304" pitchFamily="18" charset="0"/>
              </a:rPr>
              <a:t>Ý nghĩa các cột:</a:t>
            </a:r>
          </a:p>
        </p:txBody>
      </p:sp>
      <p:pic>
        <p:nvPicPr>
          <p:cNvPr id="3" name="Hình ảnh 2">
            <a:extLst>
              <a:ext uri="{FF2B5EF4-FFF2-40B4-BE49-F238E27FC236}">
                <a16:creationId xmlns:a16="http://schemas.microsoft.com/office/drawing/2014/main" id="{9ABC25D8-2BB3-4A11-9251-F7CA6394ED1E}"/>
              </a:ext>
            </a:extLst>
          </p:cNvPr>
          <p:cNvPicPr>
            <a:picLocks noChangeAspect="1"/>
          </p:cNvPicPr>
          <p:nvPr/>
        </p:nvPicPr>
        <p:blipFill>
          <a:blip r:embed="rId3"/>
          <a:stretch>
            <a:fillRect/>
          </a:stretch>
        </p:blipFill>
        <p:spPr>
          <a:xfrm>
            <a:off x="618886" y="1482865"/>
            <a:ext cx="6737828" cy="3660635"/>
          </a:xfrm>
          <a:prstGeom prst="rect">
            <a:avLst/>
          </a:prstGeom>
        </p:spPr>
      </p:pic>
    </p:spTree>
    <p:extLst>
      <p:ext uri="{BB962C8B-B14F-4D97-AF65-F5344CB8AC3E}">
        <p14:creationId xmlns:p14="http://schemas.microsoft.com/office/powerpoint/2010/main" val="30830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36700" y="3107350"/>
            <a:ext cx="7226175"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Times New Roman" panose="02020603050405020304" pitchFamily="18" charset="0"/>
                <a:cs typeface="Times New Roman" panose="02020603050405020304" pitchFamily="18" charset="0"/>
              </a:rPr>
              <a:t>Đặt câu hỏi và trả lời</a:t>
            </a:r>
            <a:endParaRPr dirty="0">
              <a:latin typeface="Times New Roman" panose="02020603050405020304" pitchFamily="18" charset="0"/>
              <a:cs typeface="Times New Roman" panose="02020603050405020304" pitchFamily="18" charset="0"/>
            </a:endParaRPr>
          </a:p>
        </p:txBody>
      </p:sp>
      <p:sp>
        <p:nvSpPr>
          <p:cNvPr id="85" name="Google Shape;85;p1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a:t>
            </a:r>
            <a:r>
              <a:rPr lang="en"/>
              <a:t>.</a:t>
            </a:r>
            <a:endParaRPr dirty="0"/>
          </a:p>
        </p:txBody>
      </p:sp>
    </p:spTree>
    <p:extLst>
      <p:ext uri="{BB962C8B-B14F-4D97-AF65-F5344CB8AC3E}">
        <p14:creationId xmlns:p14="http://schemas.microsoft.com/office/powerpoint/2010/main" val="2055304414"/>
      </p:ext>
    </p:extLst>
  </p:cSld>
  <p:clrMapOvr>
    <a:masterClrMapping/>
  </p:clrMapOvr>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1266</Words>
  <Application>Microsoft Office PowerPoint</Application>
  <PresentationFormat>Trình chiếu Trên màn hình (16:9)</PresentationFormat>
  <Paragraphs>117</Paragraphs>
  <Slides>28</Slides>
  <Notes>27</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28</vt:i4>
      </vt:variant>
    </vt:vector>
  </HeadingPairs>
  <TitlesOfParts>
    <vt:vector size="34" baseType="lpstr">
      <vt:lpstr>Arial</vt:lpstr>
      <vt:lpstr>Times New Roman</vt:lpstr>
      <vt:lpstr>Roboto</vt:lpstr>
      <vt:lpstr>Montserrat</vt:lpstr>
      <vt:lpstr>Courier New</vt:lpstr>
      <vt:lpstr>Aemelia template</vt:lpstr>
      <vt:lpstr>Đồ án cuối kỳ  Nhập môn Khoa học dữ liệu</vt:lpstr>
      <vt:lpstr>Nhóm</vt:lpstr>
      <vt:lpstr>Giới thiệu đề tài</vt:lpstr>
      <vt:lpstr>THU THẬP DỮ LIỆU</vt:lpstr>
      <vt:lpstr>Bản trình bày PowerPoint</vt:lpstr>
      <vt:lpstr>Bản trình bày PowerPoint</vt:lpstr>
      <vt:lpstr>Khám phá dữ liệu</vt:lpstr>
      <vt:lpstr>Bản trình bày PowerPoint</vt:lpstr>
      <vt:lpstr>Đặt câu hỏi và trả lời</vt:lpstr>
      <vt:lpstr>Bản trình bày PowerPoint</vt:lpstr>
      <vt:lpstr>Tiền xử lý</vt:lpstr>
      <vt:lpstr>Bản trình bày PowerPoint</vt:lpstr>
      <vt:lpstr>Bản trình bày PowerPoint</vt:lpstr>
      <vt:lpstr>Bản trình bày PowerPoint</vt:lpstr>
      <vt:lpstr>MÔ HÌNH HÓA</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Quá trình làm đồ án</vt:lpstr>
      <vt:lpstr>Bản trình bày PowerPoint</vt:lpstr>
      <vt:lpstr>Bản trình bày PowerPoint</vt:lpstr>
      <vt:lpstr>Bản trình bày PowerPoint</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kỳ  Nhập môn Khoa học dữ liệu</dc:title>
  <cp:lastModifiedBy>LÊ THANH SƠN</cp:lastModifiedBy>
  <cp:revision>19</cp:revision>
  <dcterms:modified xsi:type="dcterms:W3CDTF">2021-09-10T17:06:17Z</dcterms:modified>
</cp:coreProperties>
</file>