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14" r:id="rId1"/>
  </p:sldMasterIdLst>
  <p:notesMasterIdLst>
    <p:notesMasterId r:id="rId14"/>
  </p:notesMasterIdLst>
  <p:sldIdLst>
    <p:sldId id="291" r:id="rId2"/>
    <p:sldId id="295" r:id="rId3"/>
    <p:sldId id="296" r:id="rId4"/>
    <p:sldId id="282" r:id="rId5"/>
    <p:sldId id="286" r:id="rId6"/>
    <p:sldId id="292" r:id="rId7"/>
    <p:sldId id="293" r:id="rId8"/>
    <p:sldId id="287" r:id="rId9"/>
    <p:sldId id="288" r:id="rId10"/>
    <p:sldId id="294" r:id="rId11"/>
    <p:sldId id="289" r:id="rId12"/>
    <p:sldId id="290" r:id="rId13"/>
  </p:sldIdLst>
  <p:sldSz cx="9144000" cy="6858000" type="screen4x3"/>
  <p:notesSz cx="6858000" cy="9144000"/>
  <p:defaultTextStyle>
    <a:defPPr>
      <a:defRPr lang="ja-JP"/>
    </a:defPPr>
    <a:lvl1pPr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09" autoAdjust="0"/>
    <p:restoredTop sz="94660"/>
  </p:normalViewPr>
  <p:slideViewPr>
    <p:cSldViewPr snapToGrid="0" snapToObjects="1">
      <p:cViewPr>
        <p:scale>
          <a:sx n="66" d="100"/>
          <a:sy n="66" d="100"/>
        </p:scale>
        <p:origin x="1752" y="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C3345-B67C-AF48-9EAC-15670AB1C143}" type="datetimeFigureOut">
              <a:rPr kumimoji="1" lang="ja-JP" altLang="en-US" smtClean="0"/>
              <a:t>2016/9/13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03713-5C11-D043-99C6-61FFEC23FC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610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480FDB-BC5B-744D-B7E2-F639E3DDC4EB}" type="datetime1">
              <a:rPr lang="ja-JP" altLang="en-US" smtClean="0"/>
              <a:t>2016/9/13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Copyright (C) 2015 Technologic Arts Inc. all right reserved.</a:t>
            </a: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F7B2CF-91AE-414A-AD1D-9C898EBF768E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58729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1F8E15-816E-0A48-8C8F-0FE049A33F65}" type="datetime1">
              <a:rPr lang="ja-JP" altLang="en-US" smtClean="0"/>
              <a:t>2016/9/13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Copyright (C) 2015 Technologic Arts Inc. all right reserved.</a:t>
            </a: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97ECEC-CD41-9D4F-93AA-4A8C8B3B0991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72482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/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FC977D-8B9B-7048-9CB8-371EA7A48DC3}" type="datetime1">
              <a:rPr lang="ja-JP" altLang="en-US" smtClean="0"/>
              <a:t>2016/9/13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Copyright (C) 2015 Technologic Arts Inc. all right reserved.</a:t>
            </a: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CB3A1C-8439-C74E-996A-9854DB74E60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50162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8F94FD-CA0A-E843-98B1-C347CFDF388F}" type="datetime1">
              <a:rPr lang="ja-JP" altLang="en-US" smtClean="0"/>
              <a:t>2016/9/13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Copyright (C) 2015 Technologic Arts Inc. all right reserved.</a:t>
            </a: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FDD520-02EC-0943-AAB7-CFA23FB5A0E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793750" y="1111250"/>
            <a:ext cx="7529513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361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F5A158-41F5-AD46-A68A-F703530558B2}" type="datetime1">
              <a:rPr lang="ja-JP" altLang="en-US" smtClean="0"/>
              <a:t>2016/9/13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Copyright (C) 2015 Technologic Arts Inc. all right reserved.</a:t>
            </a: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9210ED-D85B-D543-801B-26EF7B3206F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13228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FF785-C191-B241-AC52-81811F45486B}" type="datetime1">
              <a:rPr lang="ja-JP" altLang="en-US" smtClean="0"/>
              <a:t>2016/9/13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Copyright (C) 2015 Technologic Arts Inc. all right reserved.</a:t>
            </a: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40B608-C044-C848-AD92-D5BFE68F4B88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02669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339D93-D93D-514B-A340-1A94469CD520}" type="datetime1">
              <a:rPr lang="ja-JP" altLang="en-US" smtClean="0"/>
              <a:t>2016/9/13</a:t>
            </a:fld>
            <a:endParaRPr lang="ja-JP" altLang="en-US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Copyright (C) 2015 Technologic Arts Inc. all right reserved.</a:t>
            </a:r>
            <a:endParaRPr lang="ja-JP" altLang="en-US"/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FA34C2-CE38-6A4B-B3F7-31A4F99E683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20511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3F6EBB-D492-584E-9BF8-4F82BDF8151E}" type="datetime1">
              <a:rPr lang="ja-JP" altLang="en-US" smtClean="0"/>
              <a:t>2016/9/13</a:t>
            </a:fld>
            <a:endParaRPr lang="ja-JP" altLang="en-US"/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Copyright (C) 2015 Technologic Arts Inc. all right reserved.</a:t>
            </a:r>
            <a:endParaRPr lang="ja-JP" altLang="en-US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0531C4-0902-B744-A954-DD233979A29A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16910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74B7FE-2377-2C4C-BFC2-34E17E14EF89}" type="datetime1">
              <a:rPr lang="ja-JP" altLang="en-US" smtClean="0"/>
              <a:t>2016/9/13</a:t>
            </a:fld>
            <a:endParaRPr lang="ja-JP" altLang="en-US"/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Copyright (C) 2015 Technologic Arts Inc. all right reserved.</a:t>
            </a:r>
            <a:endParaRPr lang="ja-JP" altLang="en-US"/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92E47D-7CA3-D140-AC3B-CAC6D78609F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36518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4BB412-4C23-5244-BD81-B1A4CD5C95DE}" type="datetime1">
              <a:rPr lang="ja-JP" altLang="en-US" smtClean="0"/>
              <a:t>2016/9/13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Copyright (C) 2015 Technologic Arts Inc. all right reserved.</a:t>
            </a: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7F37BD-CEE5-A24C-920D-92385114CFD8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23041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 smtClean="0"/>
              <a:t>プレースホルダーまでドラッグするかアイコンをクリックして図を追加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1DCB167-EBC4-8B48-9C0E-A68A7D0C8788}" type="datetime1">
              <a:rPr lang="ja-JP" altLang="en-US" smtClean="0"/>
              <a:t>2016/9/13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Copyright (C) 2015 Technologic Arts Inc. all right reserved.</a:t>
            </a: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B96ACC-9719-F04D-BCF0-C82DD303380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96965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8C206F84-7EF8-7A46-BBDC-F291272F6576}" type="datetime1">
              <a:rPr lang="ja-JP" altLang="en-US"/>
              <a:pPr/>
              <a:t>2016/9/13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smtClean="0"/>
              <a:t>Copyright (C) 2015 Technologic Arts Inc. all right reserved.</a:t>
            </a: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84FEB89E-B583-0146-BA96-1778D6DF470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3447" y="0"/>
            <a:ext cx="2291194" cy="241899"/>
          </a:xfrm>
          <a:prstGeom prst="rect">
            <a:avLst/>
          </a:prstGeom>
          <a:noFill/>
        </p:spPr>
        <p:txBody>
          <a:bodyPr wrap="square" lIns="102401" tIns="51200" rIns="102401" bIns="51200" rtlCol="0">
            <a:spAutoFit/>
          </a:bodyPr>
          <a:lstStyle/>
          <a:p>
            <a:r>
              <a:rPr lang="ja-JP" altLang="en-US" sz="900" dirty="0" smtClean="0"/>
              <a:t>設定・取引記録削除　改版履歴</a:t>
            </a:r>
            <a:endParaRPr lang="ja-JP" altLang="en-US" sz="900" dirty="0"/>
          </a:p>
        </p:txBody>
      </p:sp>
      <p:graphicFrame>
        <p:nvGraphicFramePr>
          <p:cNvPr id="2" name="表 1"/>
          <p:cNvGraphicFramePr>
            <a:graphicFrameLocks noGrp="1"/>
          </p:cNvGraphicFramePr>
          <p:nvPr>
            <p:extLst/>
          </p:nvPr>
        </p:nvGraphicFramePr>
        <p:xfrm>
          <a:off x="467544" y="476672"/>
          <a:ext cx="8184232" cy="25130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6064"/>
                <a:gridCol w="1080120"/>
                <a:gridCol w="1008112"/>
                <a:gridCol w="5519936"/>
              </a:tblGrid>
              <a:tr h="288032">
                <a:tc>
                  <a:txBody>
                    <a:bodyPr/>
                    <a:lstStyle/>
                    <a:p>
                      <a:r>
                        <a:rPr kumimoji="1" lang="ja-JP" altLang="en-US" sz="1050" dirty="0" smtClean="0"/>
                        <a:t>版数</a:t>
                      </a:r>
                      <a:endParaRPr kumimoji="1" lang="ja-JP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 smtClean="0"/>
                        <a:t>日付</a:t>
                      </a:r>
                      <a:endParaRPr kumimoji="1" lang="ja-JP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 smtClean="0"/>
                        <a:t>改版者</a:t>
                      </a:r>
                      <a:endParaRPr kumimoji="1" lang="ja-JP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 smtClean="0"/>
                        <a:t>改版内容</a:t>
                      </a:r>
                      <a:endParaRPr kumimoji="1" lang="ja-JP" alt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050" dirty="0" smtClean="0"/>
                        <a:t>01.</a:t>
                      </a:r>
                      <a:endParaRPr kumimoji="1" lang="ja-JP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smtClean="0"/>
                        <a:t>2016/08/29</a:t>
                      </a:r>
                      <a:endParaRPr kumimoji="1" lang="ja-JP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 smtClean="0"/>
                        <a:t>土岐</a:t>
                      </a:r>
                      <a:endParaRPr kumimoji="1" lang="ja-JP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dirty="0" smtClean="0"/>
                        <a:t>初版（</a:t>
                      </a:r>
                      <a:r>
                        <a:rPr kumimoji="1" lang="en-US" altLang="ja-JP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08/25</a:t>
                      </a:r>
                      <a:r>
                        <a:rPr kumimoji="1" lang="ja-JP" alt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画面定例の指摘事項修正含む</a:t>
                      </a:r>
                      <a:r>
                        <a:rPr kumimoji="1" lang="ja-JP" altLang="en-US" sz="1050" dirty="0" smtClean="0"/>
                        <a:t>）</a:t>
                      </a:r>
                      <a:endParaRPr kumimoji="1" lang="ja-JP" alt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kumimoji="1" lang="en-US" altLang="ja-JP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02.</a:t>
                      </a:r>
                      <a:endParaRPr kumimoji="1" lang="ja-JP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kumimoji="1" lang="en-US" altLang="ja-JP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2016/09/02</a:t>
                      </a:r>
                      <a:endParaRPr kumimoji="1" lang="ja-JP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kumimoji="1" lang="ja-JP" alt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土岐</a:t>
                      </a:r>
                      <a:endParaRPr kumimoji="1" lang="ja-JP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kumimoji="1" lang="ja-JP" alt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設定（接続先設定、店舗レジ設定）、取引記録削除修正</a:t>
                      </a:r>
                      <a:endParaRPr kumimoji="1" lang="ja-JP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kumimoji="1" lang="en-US" altLang="ja-JP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03.</a:t>
                      </a:r>
                      <a:endParaRPr kumimoji="1" lang="ja-JP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kumimoji="1" lang="en-US" altLang="ja-JP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2016/09/07</a:t>
                      </a:r>
                      <a:endParaRPr kumimoji="1" lang="ja-JP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kumimoji="1" lang="ja-JP" alt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土岐</a:t>
                      </a:r>
                      <a:endParaRPr kumimoji="1" lang="ja-JP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kumimoji="1" lang="ja-JP" alt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エラー画面追加、文言修正</a:t>
                      </a:r>
                      <a:endParaRPr kumimoji="1" lang="ja-JP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kumimoji="1" lang="ja-JP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kumimoji="1" lang="ja-JP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kumimoji="1" lang="ja-JP" altLang="en-US" sz="105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kumimoji="1" lang="ja-JP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kumimoji="1" lang="ja-JP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kumimoji="1" lang="ja-JP" altLang="en-US" sz="105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kumimoji="1" lang="ja-JP" altLang="en-US" sz="105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kumimoji="1" lang="ja-JP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kumimoji="1" lang="ja-JP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kumimoji="1" lang="ja-JP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kumimoji="1" lang="ja-JP" altLang="en-US" sz="105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kumimoji="1" lang="ja-JP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821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D520-02EC-0943-AAB7-CFA23FB5A0E2}" type="slidenum">
              <a:rPr lang="ja-JP" altLang="en-US" smtClean="0"/>
              <a:pPr/>
              <a:t>10</a:t>
            </a:fld>
            <a:endParaRPr lang="ja-JP" altLang="en-US"/>
          </a:p>
        </p:txBody>
      </p:sp>
      <p:sp>
        <p:nvSpPr>
          <p:cNvPr id="6" name="AutoShape 4"/>
          <p:cNvSpPr>
            <a:spLocks/>
          </p:cNvSpPr>
          <p:nvPr/>
        </p:nvSpPr>
        <p:spPr bwMode="auto">
          <a:xfrm>
            <a:off x="0" y="235317"/>
            <a:ext cx="9144000" cy="313363"/>
          </a:xfrm>
          <a:prstGeom prst="roundRect">
            <a:avLst>
              <a:gd name="adj" fmla="val 6699"/>
            </a:avLst>
          </a:prstGeom>
          <a:solidFill>
            <a:schemeClr val="tx1"/>
          </a:solidFill>
          <a:ln>
            <a:noFill/>
          </a:ln>
          <a:extLst/>
        </p:spPr>
        <p:txBody>
          <a:bodyPr lIns="0" tIns="0" rIns="-151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ja-JP" sz="1400" dirty="0">
                <a:solidFill>
                  <a:schemeClr val="bg1"/>
                </a:solidFill>
                <a:latin typeface="Helvetica Neue Medium" pitchFamily="-84" charset="0"/>
                <a:ea typeface="ＭＳ Ｐゴシック" pitchFamily="50" charset="-128"/>
                <a:sym typeface="Helvetica Neue Medium" pitchFamily="-84" charset="0"/>
              </a:rPr>
              <a:t>  </a:t>
            </a:r>
            <a:r>
              <a:rPr lang="en-US" altLang="ja-JP" sz="10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sym typeface="Helvetica Neue Medium" pitchFamily="-84" charset="0"/>
              </a:rPr>
              <a:t>e</a:t>
            </a:r>
            <a:r>
              <a:rPr lang="ja-JP" altLang="en-US" sz="10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sym typeface="Helvetica Neue Medium" pitchFamily="-84" charset="0"/>
              </a:rPr>
              <a:t>☆イヤホン</a:t>
            </a:r>
            <a:endParaRPr lang="en-US" altLang="ja-JP" sz="1000" b="1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  <a:sym typeface="Helvetica Neue" pitchFamily="-84" charset="0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446" y="0"/>
            <a:ext cx="3056386" cy="241899"/>
          </a:xfrm>
          <a:prstGeom prst="rect">
            <a:avLst/>
          </a:prstGeom>
          <a:noFill/>
        </p:spPr>
        <p:txBody>
          <a:bodyPr wrap="square" lIns="102401" tIns="51200" rIns="102401" bIns="51200" rtlCol="0">
            <a:spAutoFit/>
          </a:bodyPr>
          <a:lstStyle/>
          <a:p>
            <a:r>
              <a:rPr lang="en-US" altLang="ja-JP" sz="900" dirty="0" smtClean="0"/>
              <a:t>A.2.3</a:t>
            </a:r>
            <a:r>
              <a:rPr lang="ja-JP" altLang="en-US" sz="900" dirty="0" smtClean="0"/>
              <a:t>　店舗レジ確認（エラー）</a:t>
            </a:r>
            <a:endParaRPr lang="ja-JP" altLang="en-US" sz="900" dirty="0"/>
          </a:p>
        </p:txBody>
      </p:sp>
      <p:sp>
        <p:nvSpPr>
          <p:cNvPr id="19" name="角丸四角形 18"/>
          <p:cNvSpPr/>
          <p:nvPr/>
        </p:nvSpPr>
        <p:spPr>
          <a:xfrm>
            <a:off x="1843786" y="699881"/>
            <a:ext cx="1432016" cy="4529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接続先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Rectangle 11"/>
          <p:cNvSpPr>
            <a:spLocks/>
          </p:cNvSpPr>
          <p:nvPr/>
        </p:nvSpPr>
        <p:spPr bwMode="auto">
          <a:xfrm>
            <a:off x="478929" y="772478"/>
            <a:ext cx="12124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-154" bIns="0" anchor="ctr">
            <a:spAutoFit/>
          </a:bodyPr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/>
            <a:r>
              <a:rPr lang="ja-JP" altLang="en-US" sz="2000" b="1" dirty="0">
                <a:solidFill>
                  <a:srgbClr val="1A1A1A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設定</a:t>
            </a:r>
            <a:endParaRPr lang="en-US" altLang="ja-JP" sz="2000" b="1" dirty="0" smtClean="0">
              <a:solidFill>
                <a:srgbClr val="1A1A1A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grpSp>
        <p:nvGrpSpPr>
          <p:cNvPr id="47" name="グループ化 46"/>
          <p:cNvGrpSpPr/>
          <p:nvPr/>
        </p:nvGrpSpPr>
        <p:grpSpPr>
          <a:xfrm>
            <a:off x="4960147" y="284587"/>
            <a:ext cx="2493161" cy="201938"/>
            <a:chOff x="4960147" y="284587"/>
            <a:chExt cx="2493161" cy="201938"/>
          </a:xfrm>
        </p:grpSpPr>
        <p:sp>
          <p:nvSpPr>
            <p:cNvPr id="48" name="正方形/長方形 47"/>
            <p:cNvSpPr/>
            <p:nvPr/>
          </p:nvSpPr>
          <p:spPr>
            <a:xfrm>
              <a:off x="6608084" y="297471"/>
              <a:ext cx="845224" cy="189054"/>
            </a:xfrm>
            <a:prstGeom prst="rect">
              <a:avLst/>
            </a:prstGeom>
          </p:spPr>
          <p:txBody>
            <a:bodyPr wrap="none" lIns="65306" tIns="32653" rIns="65306" bIns="32653">
              <a:spAutoFit/>
            </a:bodyPr>
            <a:lstStyle/>
            <a:p>
              <a:r>
                <a:rPr lang="ja-JP" altLang="en-US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担当者</a:t>
              </a:r>
              <a:r>
                <a:rPr lang="ja-JP" altLang="en-US" sz="800" dirty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名</a:t>
              </a:r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:xx</a:t>
              </a:r>
              <a:r>
                <a:rPr lang="ja-JP" altLang="en-US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　</a:t>
              </a:r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xx</a:t>
              </a:r>
              <a:endParaRPr lang="en-US" altLang="ja-JP" sz="800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4960147" y="284587"/>
              <a:ext cx="776295" cy="189054"/>
            </a:xfrm>
            <a:prstGeom prst="rect">
              <a:avLst/>
            </a:prstGeom>
          </p:spPr>
          <p:txBody>
            <a:bodyPr wrap="none" lIns="65306" tIns="32653" rIns="65306" bIns="32653">
              <a:spAutoFit/>
            </a:bodyPr>
            <a:lstStyle/>
            <a:p>
              <a:r>
                <a:rPr lang="ja-JP" altLang="en-US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設置店舗</a:t>
              </a:r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:</a:t>
              </a:r>
              <a:r>
                <a:rPr lang="ja-JP" altLang="en-US" sz="800" dirty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大阪</a:t>
              </a:r>
              <a:endParaRPr lang="en-US" altLang="ja-JP" sz="800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  <p:sp>
          <p:nvSpPr>
            <p:cNvPr id="51" name="正方形/長方形 50"/>
            <p:cNvSpPr/>
            <p:nvPr/>
          </p:nvSpPr>
          <p:spPr>
            <a:xfrm>
              <a:off x="5820560" y="284587"/>
              <a:ext cx="604774" cy="189054"/>
            </a:xfrm>
            <a:prstGeom prst="rect">
              <a:avLst/>
            </a:prstGeom>
          </p:spPr>
          <p:txBody>
            <a:bodyPr wrap="none" lIns="65306" tIns="32653" rIns="65306" bIns="32653">
              <a:spAutoFit/>
            </a:bodyPr>
            <a:lstStyle/>
            <a:p>
              <a:r>
                <a:rPr lang="ja-JP" altLang="en-US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レジ番号</a:t>
              </a:r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:1</a:t>
              </a:r>
              <a:endParaRPr lang="en-US" altLang="ja-JP" sz="800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</p:grpSp>
      <p:sp>
        <p:nvSpPr>
          <p:cNvPr id="34" name="角丸四角形 33"/>
          <p:cNvSpPr/>
          <p:nvPr/>
        </p:nvSpPr>
        <p:spPr>
          <a:xfrm>
            <a:off x="3275802" y="705394"/>
            <a:ext cx="1432016" cy="452969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店舗</a:t>
            </a:r>
          </a:p>
        </p:txBody>
      </p:sp>
      <p:sp>
        <p:nvSpPr>
          <p:cNvPr id="49" name="角丸四角形 48"/>
          <p:cNvSpPr/>
          <p:nvPr/>
        </p:nvSpPr>
        <p:spPr>
          <a:xfrm>
            <a:off x="7690071" y="699881"/>
            <a:ext cx="1432016" cy="452969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メニューへ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085157" y="1686406"/>
            <a:ext cx="8836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パスコード</a:t>
            </a:r>
            <a:endParaRPr lang="en-US" altLang="ja-JP" sz="900" dirty="0">
              <a:solidFill>
                <a:srgbClr val="000000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54" name="AutoShape 34"/>
          <p:cNvSpPr>
            <a:spLocks/>
          </p:cNvSpPr>
          <p:nvPr/>
        </p:nvSpPr>
        <p:spPr bwMode="auto">
          <a:xfrm>
            <a:off x="2440973" y="1670823"/>
            <a:ext cx="2741992" cy="265376"/>
          </a:xfrm>
          <a:prstGeom prst="roundRect">
            <a:avLst>
              <a:gd name="adj" fmla="val 10310"/>
            </a:avLst>
          </a:prstGeom>
          <a:solidFill>
            <a:srgbClr val="FFFEFE"/>
          </a:solidFill>
          <a:ln w="12700">
            <a:solidFill>
              <a:srgbClr val="C7C7C7"/>
            </a:solidFill>
            <a:miter lim="800000"/>
            <a:headEnd/>
            <a:tailEnd/>
          </a:ln>
          <a:effectLst>
            <a:outerShdw blurRad="25400" algn="ctr" rotWithShape="0">
              <a:schemeClr val="bg2">
                <a:alpha val="9998"/>
              </a:schemeClr>
            </a:outerShdw>
          </a:effectLst>
        </p:spPr>
        <p:txBody>
          <a:bodyPr lIns="0" tIns="0" rIns="0" bIns="0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>
              <a:defRPr/>
            </a:pPr>
            <a:endParaRPr lang="ja-JP" altLang="ja-JP" dirty="0" smtClean="0"/>
          </a:p>
        </p:txBody>
      </p:sp>
      <p:sp>
        <p:nvSpPr>
          <p:cNvPr id="28" name="正方形/長方形 27"/>
          <p:cNvSpPr/>
          <p:nvPr/>
        </p:nvSpPr>
        <p:spPr>
          <a:xfrm>
            <a:off x="3446" y="548680"/>
            <a:ext cx="9155782" cy="4908470"/>
          </a:xfrm>
          <a:prstGeom prst="rect">
            <a:avLst/>
          </a:prstGeom>
          <a:solidFill>
            <a:schemeClr val="bg1">
              <a:lumMod val="85000"/>
              <a:alpha val="36000"/>
            </a:schemeClr>
          </a:solidFill>
          <a:effectLst>
            <a:outerShdw blurRad="40000" dist="23000" dir="5400000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1979713" y="1158363"/>
            <a:ext cx="4828734" cy="185542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Rectangle 11"/>
          <p:cNvSpPr>
            <a:spLocks/>
          </p:cNvSpPr>
          <p:nvPr/>
        </p:nvSpPr>
        <p:spPr bwMode="auto">
          <a:xfrm>
            <a:off x="2125024" y="1266040"/>
            <a:ext cx="5641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-154" bIns="0" anchor="ctr">
            <a:spAutoFit/>
          </a:bodyPr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/>
            <a:r>
              <a:rPr lang="en-US" altLang="ja-JP" sz="1800" b="1" dirty="0" smtClean="0">
                <a:solidFill>
                  <a:srgbClr val="1A1A1A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Error</a:t>
            </a:r>
            <a:endParaRPr lang="en-US" altLang="ja-JP" sz="1800" b="1" dirty="0" smtClean="0">
              <a:solidFill>
                <a:srgbClr val="1A1A1A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35" name="AutoShape 5"/>
          <p:cNvSpPr>
            <a:spLocks/>
          </p:cNvSpPr>
          <p:nvPr/>
        </p:nvSpPr>
        <p:spPr bwMode="auto">
          <a:xfrm>
            <a:off x="3811969" y="2495982"/>
            <a:ext cx="939755" cy="234627"/>
          </a:xfrm>
          <a:prstGeom prst="roundRect">
            <a:avLst>
              <a:gd name="adj" fmla="val 10310"/>
            </a:avLst>
          </a:prstGeom>
          <a:solidFill>
            <a:srgbClr val="367FB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en-US" altLang="ja-JP" sz="900" b="1" smtClean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OK</a:t>
            </a:r>
            <a:endParaRPr lang="en-US" altLang="ja-JP" sz="900" b="1" dirty="0">
              <a:solidFill>
                <a:schemeClr val="bg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768149" y="1618078"/>
            <a:ext cx="383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Store information match with this passcode doesn’t exist or the passcode has already used for another store-register.</a:t>
            </a:r>
            <a:endParaRPr lang="en-US" altLang="ja-JP" sz="900" dirty="0">
              <a:solidFill>
                <a:srgbClr val="000000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56" name="AutoShape 34"/>
          <p:cNvSpPr>
            <a:spLocks/>
          </p:cNvSpPr>
          <p:nvPr/>
        </p:nvSpPr>
        <p:spPr bwMode="auto">
          <a:xfrm>
            <a:off x="8801521" y="284587"/>
            <a:ext cx="298151" cy="212444"/>
          </a:xfrm>
          <a:prstGeom prst="roundRect">
            <a:avLst>
              <a:gd name="adj" fmla="val 10310"/>
            </a:avLst>
          </a:prstGeom>
          <a:solidFill>
            <a:srgbClr val="FFFEFE"/>
          </a:solidFill>
          <a:ln w="12700">
            <a:solidFill>
              <a:srgbClr val="C7C7C7"/>
            </a:solidFill>
            <a:miter lim="800000"/>
            <a:headEnd/>
            <a:tailEnd/>
          </a:ln>
          <a:effectLst>
            <a:outerShdw blurRad="25400" algn="ctr" rotWithShape="0">
              <a:schemeClr val="bg2">
                <a:alpha val="9998"/>
              </a:schemeClr>
            </a:outerShdw>
          </a:effectLst>
        </p:spPr>
        <p:txBody>
          <a:bodyPr lIns="0" tIns="0" rIns="0" bIns="0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r" eaLnBrk="1" hangingPunct="1">
              <a:defRPr/>
            </a:pPr>
            <a:endParaRPr lang="ja-JP" altLang="ja-JP" sz="1200" dirty="0">
              <a:solidFill>
                <a:schemeClr val="tx1"/>
              </a:solidFill>
            </a:endParaRPr>
          </a:p>
        </p:txBody>
      </p:sp>
      <p:sp>
        <p:nvSpPr>
          <p:cNvPr id="57" name="正方形/長方形 56"/>
          <p:cNvSpPr/>
          <p:nvPr/>
        </p:nvSpPr>
        <p:spPr>
          <a:xfrm flipV="1">
            <a:off x="8856726" y="390808"/>
            <a:ext cx="34289" cy="7722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58" name="正方形/長方形 57"/>
          <p:cNvSpPr/>
          <p:nvPr/>
        </p:nvSpPr>
        <p:spPr>
          <a:xfrm flipV="1">
            <a:off x="8946219" y="362588"/>
            <a:ext cx="34289" cy="12398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60" name="正方形/長方形 59"/>
          <p:cNvSpPr/>
          <p:nvPr/>
        </p:nvSpPr>
        <p:spPr>
          <a:xfrm flipV="1">
            <a:off x="9027686" y="297550"/>
            <a:ext cx="34289" cy="19152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cxnSp>
        <p:nvCxnSpPr>
          <p:cNvPr id="62" name="直線コネクタ 61"/>
          <p:cNvCxnSpPr/>
          <p:nvPr/>
        </p:nvCxnSpPr>
        <p:spPr>
          <a:xfrm flipV="1">
            <a:off x="-33695" y="5451946"/>
            <a:ext cx="9155782" cy="12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8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Copyright (C) 2015 Technologic Arts Inc. all right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D520-02EC-0943-AAB7-CFA23FB5A0E2}" type="slidenum">
              <a:rPr lang="ja-JP" altLang="en-US" smtClean="0"/>
              <a:pPr/>
              <a:t>11</a:t>
            </a:fld>
            <a:endParaRPr lang="ja-JP" altLang="en-US"/>
          </a:p>
        </p:txBody>
      </p:sp>
      <p:sp>
        <p:nvSpPr>
          <p:cNvPr id="6" name="AutoShape 4"/>
          <p:cNvSpPr>
            <a:spLocks/>
          </p:cNvSpPr>
          <p:nvPr/>
        </p:nvSpPr>
        <p:spPr bwMode="auto">
          <a:xfrm>
            <a:off x="0" y="235317"/>
            <a:ext cx="9144000" cy="313363"/>
          </a:xfrm>
          <a:prstGeom prst="roundRect">
            <a:avLst>
              <a:gd name="adj" fmla="val 6699"/>
            </a:avLst>
          </a:prstGeom>
          <a:solidFill>
            <a:schemeClr val="tx1"/>
          </a:solidFill>
          <a:ln>
            <a:noFill/>
          </a:ln>
          <a:extLst/>
        </p:spPr>
        <p:txBody>
          <a:bodyPr lIns="0" tIns="0" rIns="-151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ja-JP" sz="1400" dirty="0">
                <a:solidFill>
                  <a:schemeClr val="bg1"/>
                </a:solidFill>
                <a:latin typeface="Helvetica Neue Medium" pitchFamily="-84" charset="0"/>
                <a:ea typeface="ＭＳ Ｐゴシック" pitchFamily="50" charset="-128"/>
                <a:sym typeface="Helvetica Neue Medium" pitchFamily="-84" charset="0"/>
              </a:rPr>
              <a:t>  </a:t>
            </a:r>
            <a:r>
              <a:rPr lang="en-US" altLang="ja-JP" sz="10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sym typeface="Helvetica Neue Medium" pitchFamily="-84" charset="0"/>
              </a:rPr>
              <a:t>e</a:t>
            </a:r>
            <a:r>
              <a:rPr lang="ja-JP" altLang="en-US" sz="10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sym typeface="Helvetica Neue Medium" pitchFamily="-84" charset="0"/>
              </a:rPr>
              <a:t>☆イヤホン</a:t>
            </a:r>
            <a:endParaRPr lang="en-US" altLang="ja-JP" sz="1000" b="1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  <a:sym typeface="Helvetica Neue" pitchFamily="-84" charset="0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446" y="0"/>
            <a:ext cx="3056386" cy="241899"/>
          </a:xfrm>
          <a:prstGeom prst="rect">
            <a:avLst/>
          </a:prstGeom>
          <a:noFill/>
        </p:spPr>
        <p:txBody>
          <a:bodyPr wrap="square" lIns="102401" tIns="51200" rIns="102401" bIns="51200" rtlCol="0">
            <a:spAutoFit/>
          </a:bodyPr>
          <a:lstStyle/>
          <a:p>
            <a:r>
              <a:rPr lang="en-US" altLang="ja-JP" sz="900" dirty="0" smtClean="0"/>
              <a:t>A.3.1</a:t>
            </a:r>
            <a:r>
              <a:rPr lang="ja-JP" altLang="en-US" sz="900" dirty="0" smtClean="0"/>
              <a:t>　取引記録削除</a:t>
            </a:r>
            <a:endParaRPr lang="ja-JP" altLang="en-US" sz="900" dirty="0"/>
          </a:p>
        </p:txBody>
      </p:sp>
      <p:sp>
        <p:nvSpPr>
          <p:cNvPr id="21" name="Rectangle 11"/>
          <p:cNvSpPr>
            <a:spLocks/>
          </p:cNvSpPr>
          <p:nvPr/>
        </p:nvSpPr>
        <p:spPr bwMode="auto">
          <a:xfrm>
            <a:off x="478928" y="772478"/>
            <a:ext cx="344537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-154" bIns="0" anchor="ctr">
            <a:spAutoFit/>
          </a:bodyPr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/>
            <a:r>
              <a:rPr lang="en-US" altLang="ja-JP" sz="2000" b="1" dirty="0" smtClean="0">
                <a:solidFill>
                  <a:srgbClr val="1A1A1A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Delete transaction record</a:t>
            </a:r>
          </a:p>
        </p:txBody>
      </p:sp>
      <p:sp>
        <p:nvSpPr>
          <p:cNvPr id="41" name="AutoShape 4"/>
          <p:cNvSpPr>
            <a:spLocks/>
          </p:cNvSpPr>
          <p:nvPr/>
        </p:nvSpPr>
        <p:spPr bwMode="auto">
          <a:xfrm>
            <a:off x="3446" y="5457150"/>
            <a:ext cx="9144000" cy="313363"/>
          </a:xfrm>
          <a:prstGeom prst="roundRect">
            <a:avLst>
              <a:gd name="adj" fmla="val 6699"/>
            </a:avLst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lIns="0" tIns="0" rIns="-151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ja-JP" sz="1400" dirty="0">
                <a:solidFill>
                  <a:schemeClr val="bg1"/>
                </a:solidFill>
                <a:latin typeface="Helvetica Neue Medium" pitchFamily="-84" charset="0"/>
                <a:ea typeface="ＭＳ Ｐゴシック" pitchFamily="50" charset="-128"/>
                <a:sym typeface="Helvetica Neue Medium" pitchFamily="-84" charset="0"/>
              </a:rPr>
              <a:t>  </a:t>
            </a:r>
            <a:endParaRPr lang="en-US" altLang="ja-JP" sz="1000" b="1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  <a:sym typeface="Helvetica Neue" pitchFamily="-84" charset="0"/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7056886" y="5642143"/>
            <a:ext cx="1859273" cy="1063064"/>
          </a:xfrm>
          <a:prstGeom prst="rect">
            <a:avLst/>
          </a:prstGeom>
          <a:solidFill>
            <a:srgbClr val="E6E0E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 smtClean="0">
                <a:solidFill>
                  <a:srgbClr val="000000"/>
                </a:solidFill>
              </a:rPr>
              <a:t>2/9</a:t>
            </a:r>
          </a:p>
          <a:p>
            <a:r>
              <a:rPr lang="ja-JP" altLang="en-US" sz="900" dirty="0" smtClean="0">
                <a:solidFill>
                  <a:srgbClr val="000000"/>
                </a:solidFill>
              </a:rPr>
              <a:t>■</a:t>
            </a:r>
            <a:r>
              <a:rPr lang="en-US" altLang="ja-JP" sz="900" dirty="0" smtClean="0">
                <a:solidFill>
                  <a:srgbClr val="000000"/>
                </a:solidFill>
              </a:rPr>
              <a:t>Change</a:t>
            </a:r>
          </a:p>
          <a:p>
            <a:r>
              <a:rPr lang="en-US" altLang="ja-JP" sz="900" dirty="0" smtClean="0">
                <a:solidFill>
                  <a:srgbClr val="000000"/>
                </a:solidFill>
              </a:rPr>
              <a:t>Screen from dialog</a:t>
            </a:r>
          </a:p>
        </p:txBody>
      </p:sp>
      <p:grpSp>
        <p:nvGrpSpPr>
          <p:cNvPr id="47" name="グループ化 46"/>
          <p:cNvGrpSpPr/>
          <p:nvPr/>
        </p:nvGrpSpPr>
        <p:grpSpPr>
          <a:xfrm>
            <a:off x="4960147" y="284587"/>
            <a:ext cx="2493161" cy="201938"/>
            <a:chOff x="4960147" y="284587"/>
            <a:chExt cx="2493161" cy="201938"/>
          </a:xfrm>
        </p:grpSpPr>
        <p:sp>
          <p:nvSpPr>
            <p:cNvPr id="48" name="正方形/長方形 47"/>
            <p:cNvSpPr/>
            <p:nvPr/>
          </p:nvSpPr>
          <p:spPr>
            <a:xfrm>
              <a:off x="6608084" y="297471"/>
              <a:ext cx="845224" cy="189054"/>
            </a:xfrm>
            <a:prstGeom prst="rect">
              <a:avLst/>
            </a:prstGeom>
          </p:spPr>
          <p:txBody>
            <a:bodyPr wrap="none" lIns="65306" tIns="32653" rIns="65306" bIns="32653">
              <a:spAutoFit/>
            </a:bodyPr>
            <a:lstStyle/>
            <a:p>
              <a:r>
                <a:rPr lang="ja-JP" altLang="en-US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担当者</a:t>
              </a:r>
              <a:r>
                <a:rPr lang="ja-JP" altLang="en-US" sz="800" dirty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名</a:t>
              </a:r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:xx</a:t>
              </a:r>
              <a:r>
                <a:rPr lang="ja-JP" altLang="en-US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　</a:t>
              </a:r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xx</a:t>
              </a:r>
              <a:endParaRPr lang="en-US" altLang="ja-JP" sz="800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4960147" y="284587"/>
              <a:ext cx="776295" cy="189054"/>
            </a:xfrm>
            <a:prstGeom prst="rect">
              <a:avLst/>
            </a:prstGeom>
          </p:spPr>
          <p:txBody>
            <a:bodyPr wrap="none" lIns="65306" tIns="32653" rIns="65306" bIns="32653">
              <a:spAutoFit/>
            </a:bodyPr>
            <a:lstStyle/>
            <a:p>
              <a:r>
                <a:rPr lang="ja-JP" altLang="en-US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設置店舗</a:t>
              </a:r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:</a:t>
              </a:r>
              <a:r>
                <a:rPr lang="ja-JP" altLang="en-US" sz="800" dirty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大阪</a:t>
              </a:r>
              <a:endParaRPr lang="en-US" altLang="ja-JP" sz="800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  <p:sp>
          <p:nvSpPr>
            <p:cNvPr id="51" name="正方形/長方形 50"/>
            <p:cNvSpPr/>
            <p:nvPr/>
          </p:nvSpPr>
          <p:spPr>
            <a:xfrm>
              <a:off x="5820560" y="284587"/>
              <a:ext cx="604774" cy="189054"/>
            </a:xfrm>
            <a:prstGeom prst="rect">
              <a:avLst/>
            </a:prstGeom>
          </p:spPr>
          <p:txBody>
            <a:bodyPr wrap="none" lIns="65306" tIns="32653" rIns="65306" bIns="32653">
              <a:spAutoFit/>
            </a:bodyPr>
            <a:lstStyle/>
            <a:p>
              <a:r>
                <a:rPr lang="ja-JP" altLang="en-US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レジ番号</a:t>
              </a:r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:1</a:t>
              </a:r>
              <a:endParaRPr lang="en-US" altLang="ja-JP" sz="800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</p:grpSp>
      <p:sp>
        <p:nvSpPr>
          <p:cNvPr id="49" name="角丸四角形 48"/>
          <p:cNvSpPr/>
          <p:nvPr/>
        </p:nvSpPr>
        <p:spPr>
          <a:xfrm>
            <a:off x="7690071" y="699881"/>
            <a:ext cx="1432016" cy="452969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Go to Menu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287225" y="1207724"/>
            <a:ext cx="35838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Data which is recorded before the inputted date will be deleted.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439625" y="1637340"/>
            <a:ext cx="31329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Transaction record </a:t>
            </a:r>
            <a:r>
              <a:rPr lang="en-US" altLang="ja-JP" sz="900" dirty="0"/>
              <a:t>maintenance </a:t>
            </a:r>
            <a:r>
              <a:rPr lang="en-US" altLang="ja-JP" sz="900" dirty="0" smtClean="0"/>
              <a:t>:</a:t>
            </a:r>
            <a:r>
              <a:rPr lang="en-US" altLang="ja-JP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 7/7/2016 – 25/08/2016</a:t>
            </a:r>
            <a:endParaRPr lang="en-US" altLang="ja-JP" sz="900" dirty="0">
              <a:solidFill>
                <a:srgbClr val="000000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grpSp>
        <p:nvGrpSpPr>
          <p:cNvPr id="32" name="グループ化 31"/>
          <p:cNvGrpSpPr/>
          <p:nvPr/>
        </p:nvGrpSpPr>
        <p:grpSpPr>
          <a:xfrm>
            <a:off x="2089164" y="1945717"/>
            <a:ext cx="5274762" cy="1464445"/>
            <a:chOff x="7363926" y="3316373"/>
            <a:chExt cx="5274762" cy="1464445"/>
          </a:xfrm>
        </p:grpSpPr>
        <p:sp>
          <p:nvSpPr>
            <p:cNvPr id="35" name="AutoShape 34"/>
            <p:cNvSpPr>
              <a:spLocks/>
            </p:cNvSpPr>
            <p:nvPr/>
          </p:nvSpPr>
          <p:spPr bwMode="auto">
            <a:xfrm>
              <a:off x="8414354" y="3367675"/>
              <a:ext cx="2741992" cy="265376"/>
            </a:xfrm>
            <a:prstGeom prst="roundRect">
              <a:avLst>
                <a:gd name="adj" fmla="val 10310"/>
              </a:avLst>
            </a:prstGeom>
            <a:solidFill>
              <a:srgbClr val="FFFEFE"/>
            </a:solidFill>
            <a:ln w="12700">
              <a:solidFill>
                <a:srgbClr val="C7C7C7"/>
              </a:solidFill>
              <a:miter lim="800000"/>
              <a:headEnd/>
              <a:tailEnd/>
            </a:ln>
            <a:effectLst>
              <a:outerShdw blurRad="25400" algn="ctr" rotWithShape="0">
                <a:schemeClr val="bg2">
                  <a:alpha val="9998"/>
                </a:schemeClr>
              </a:outerShdw>
            </a:effec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eaLnBrk="1" hangingPunct="1">
                <a:defRPr/>
              </a:pPr>
              <a:endParaRPr lang="ja-JP" altLang="ja-JP" dirty="0" smtClean="0"/>
            </a:p>
          </p:txBody>
        </p:sp>
        <p:grpSp>
          <p:nvGrpSpPr>
            <p:cNvPr id="36" name="Group 28"/>
            <p:cNvGrpSpPr>
              <a:grpSpLocks/>
            </p:cNvGrpSpPr>
            <p:nvPr/>
          </p:nvGrpSpPr>
          <p:grpSpPr bwMode="auto">
            <a:xfrm>
              <a:off x="10904091" y="3368611"/>
              <a:ext cx="249238" cy="276065"/>
              <a:chOff x="0" y="0"/>
              <a:chExt cx="157" cy="295"/>
            </a:xfrm>
          </p:grpSpPr>
          <p:sp>
            <p:nvSpPr>
              <p:cNvPr id="107" name="Freeform 25"/>
              <p:cNvSpPr>
                <a:spLocks/>
              </p:cNvSpPr>
              <p:nvPr/>
            </p:nvSpPr>
            <p:spPr bwMode="auto">
              <a:xfrm>
                <a:off x="0" y="0"/>
                <a:ext cx="157" cy="29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16708" y="0"/>
                    </a:lnTo>
                    <a:cubicBezTo>
                      <a:pt x="19410" y="0"/>
                      <a:pt x="21600" y="1652"/>
                      <a:pt x="21600" y="3689"/>
                    </a:cubicBezTo>
                    <a:lnTo>
                      <a:pt x="21600" y="17911"/>
                    </a:lnTo>
                    <a:cubicBezTo>
                      <a:pt x="21600" y="19948"/>
                      <a:pt x="19410" y="21600"/>
                      <a:pt x="16708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C6C6C6"/>
                  </a:gs>
                </a:gsLst>
                <a:lin ang="0" scaled="1"/>
              </a:gradFill>
              <a:ln w="1270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ja-JP" altLang="en-US"/>
              </a:p>
            </p:txBody>
          </p:sp>
          <p:sp>
            <p:nvSpPr>
              <p:cNvPr id="108" name="AutoShape 26"/>
              <p:cNvSpPr>
                <a:spLocks/>
              </p:cNvSpPr>
              <p:nvPr/>
            </p:nvSpPr>
            <p:spPr bwMode="auto">
              <a:xfrm rot="10800000">
                <a:off x="40" y="146"/>
                <a:ext cx="67" cy="73"/>
              </a:xfrm>
              <a:prstGeom prst="triangle">
                <a:avLst>
                  <a:gd name="adj" fmla="val 50000"/>
                </a:avLst>
              </a:prstGeom>
              <a:gradFill rotWithShape="0">
                <a:gsLst>
                  <a:gs pos="0">
                    <a:srgbClr val="979797"/>
                  </a:gs>
                  <a:gs pos="100000">
                    <a:srgbClr val="545554"/>
                  </a:gs>
                </a:gsLst>
                <a:lin ang="5400000" scaled="1"/>
              </a:gradFill>
              <a:ln w="6350">
                <a:solidFill>
                  <a:schemeClr val="bg1">
                    <a:lumMod val="85000"/>
                  </a:schemeClr>
                </a:solidFill>
                <a:miter lim="800000"/>
                <a:headEnd/>
                <a:tailEnd/>
              </a:ln>
              <a:effectLst>
                <a:outerShdw blurRad="38100" dist="12699" dir="5400000" algn="ctr" rotWithShape="0">
                  <a:srgbClr val="C8C8C8">
                    <a:alpha val="74997"/>
                  </a:srgbClr>
                </a:outerShdw>
              </a:effectLst>
            </p:spPr>
            <p:txBody>
              <a:bodyPr lIns="0" tIns="0" rIns="0" bIns="0"/>
              <a:lstStyle>
                <a:lvl1pPr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1pPr>
                <a:lvl2pPr marL="742950" indent="-28575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2pPr>
                <a:lvl3pPr marL="11430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3pPr>
                <a:lvl4pPr marL="16002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4pPr>
                <a:lvl5pPr marL="20574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9pPr>
              </a:lstStyle>
              <a:p>
                <a:pPr eaLnBrk="1" hangingPunct="1">
                  <a:defRPr/>
                </a:pPr>
                <a:endParaRPr lang="ja-JP" altLang="ja-JP" smtClean="0"/>
              </a:p>
            </p:txBody>
          </p:sp>
          <p:sp>
            <p:nvSpPr>
              <p:cNvPr id="109" name="AutoShape 27"/>
              <p:cNvSpPr>
                <a:spLocks/>
              </p:cNvSpPr>
              <p:nvPr/>
            </p:nvSpPr>
            <p:spPr bwMode="auto">
              <a:xfrm>
                <a:off x="40" y="68"/>
                <a:ext cx="67" cy="72"/>
              </a:xfrm>
              <a:prstGeom prst="triangle">
                <a:avLst>
                  <a:gd name="adj" fmla="val 50000"/>
                </a:avLst>
              </a:prstGeom>
              <a:gradFill rotWithShape="0">
                <a:gsLst>
                  <a:gs pos="0">
                    <a:srgbClr val="545554"/>
                  </a:gs>
                  <a:gs pos="100000">
                    <a:srgbClr val="979797"/>
                  </a:gs>
                </a:gsLst>
                <a:lin ang="5400000" scaled="1"/>
              </a:gradFill>
              <a:ln w="6350">
                <a:solidFill>
                  <a:schemeClr val="bg1">
                    <a:lumMod val="85000"/>
                  </a:schemeClr>
                </a:solidFill>
                <a:miter lim="800000"/>
                <a:headEnd/>
                <a:tailEnd/>
              </a:ln>
              <a:effectLst>
                <a:outerShdw blurRad="38100" dist="12699" dir="5400000" algn="ctr" rotWithShape="0">
                  <a:srgbClr val="C8C8C8">
                    <a:alpha val="74997"/>
                  </a:srgbClr>
                </a:outerShdw>
              </a:effectLst>
            </p:spPr>
            <p:txBody>
              <a:bodyPr lIns="0" tIns="0" rIns="0" bIns="0"/>
              <a:lstStyle>
                <a:lvl1pPr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1pPr>
                <a:lvl2pPr marL="742950" indent="-28575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2pPr>
                <a:lvl3pPr marL="11430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3pPr>
                <a:lvl4pPr marL="16002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4pPr>
                <a:lvl5pPr marL="20574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9pPr>
              </a:lstStyle>
              <a:p>
                <a:pPr eaLnBrk="1" hangingPunct="1">
                  <a:defRPr/>
                </a:pPr>
                <a:endParaRPr lang="ja-JP" altLang="ja-JP" smtClean="0"/>
              </a:p>
            </p:txBody>
          </p:sp>
        </p:grpSp>
        <p:sp>
          <p:nvSpPr>
            <p:cNvPr id="37" name="テキスト ボックス 36"/>
            <p:cNvSpPr txBox="1"/>
            <p:nvPr/>
          </p:nvSpPr>
          <p:spPr>
            <a:xfrm>
              <a:off x="7363926" y="3370925"/>
              <a:ext cx="974154" cy="292376"/>
            </a:xfrm>
            <a:prstGeom prst="rect">
              <a:avLst/>
            </a:prstGeom>
            <a:noFill/>
          </p:spPr>
          <p:txBody>
            <a:bodyPr wrap="square" lIns="91428" tIns="45714" rIns="91428" bIns="45714" rtlCol="0">
              <a:spAutoFit/>
            </a:bodyPr>
            <a:lstStyle/>
            <a:p>
              <a:pPr algn="r"/>
              <a:r>
                <a:rPr lang="en-US" altLang="ja-JP" sz="1300" dirty="0" smtClean="0">
                  <a:solidFill>
                    <a:srgbClr val="1A1A1A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Date</a:t>
              </a:r>
              <a:endParaRPr lang="en-US" altLang="ja-JP" sz="1300" dirty="0">
                <a:solidFill>
                  <a:srgbClr val="FF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  <p:grpSp>
          <p:nvGrpSpPr>
            <p:cNvPr id="38" name="Calendar View"/>
            <p:cNvGrpSpPr/>
            <p:nvPr>
              <p:custDataLst>
                <p:tags r:id="rId1"/>
              </p:custDataLst>
            </p:nvPr>
          </p:nvGrpSpPr>
          <p:grpSpPr>
            <a:xfrm>
              <a:off x="11206775" y="3316373"/>
              <a:ext cx="1431913" cy="1464445"/>
              <a:chOff x="720560" y="3680979"/>
              <a:chExt cx="2093273" cy="2388727"/>
            </a:xfrm>
          </p:grpSpPr>
          <p:sp>
            <p:nvSpPr>
              <p:cNvPr id="39" name="Calendar Date Picker"/>
              <p:cNvSpPr/>
              <p:nvPr/>
            </p:nvSpPr>
            <p:spPr>
              <a:xfrm>
                <a:off x="721148" y="3680979"/>
                <a:ext cx="2092095" cy="2388724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0" name="Day"/>
              <p:cNvSpPr/>
              <p:nvPr/>
            </p:nvSpPr>
            <p:spPr>
              <a:xfrm>
                <a:off x="721149" y="4259192"/>
                <a:ext cx="298450" cy="301751"/>
              </a:xfrm>
              <a:prstGeom prst="rect">
                <a:avLst/>
              </a:prstGeom>
              <a:solidFill>
                <a:srgbClr val="DEDEDE"/>
              </a:solidFill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26</a:t>
                </a:r>
              </a:p>
            </p:txBody>
          </p:sp>
          <p:sp>
            <p:nvSpPr>
              <p:cNvPr id="55" name="Day"/>
              <p:cNvSpPr/>
              <p:nvPr/>
            </p:nvSpPr>
            <p:spPr>
              <a:xfrm>
                <a:off x="1020188" y="4259192"/>
                <a:ext cx="298450" cy="301751"/>
              </a:xfrm>
              <a:prstGeom prst="rect">
                <a:avLst/>
              </a:prstGeom>
              <a:solidFill>
                <a:srgbClr val="DEDEDE"/>
              </a:solidFill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27</a:t>
                </a:r>
              </a:p>
            </p:txBody>
          </p:sp>
          <p:sp>
            <p:nvSpPr>
              <p:cNvPr id="56" name="Day"/>
              <p:cNvSpPr/>
              <p:nvPr/>
            </p:nvSpPr>
            <p:spPr>
              <a:xfrm>
                <a:off x="1319227" y="4259192"/>
                <a:ext cx="298450" cy="301751"/>
              </a:xfrm>
              <a:prstGeom prst="rect">
                <a:avLst/>
              </a:prstGeom>
              <a:solidFill>
                <a:srgbClr val="DEDEDE"/>
              </a:solidFill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28</a:t>
                </a:r>
              </a:p>
            </p:txBody>
          </p:sp>
          <p:sp>
            <p:nvSpPr>
              <p:cNvPr id="57" name="Day"/>
              <p:cNvSpPr/>
              <p:nvPr/>
            </p:nvSpPr>
            <p:spPr>
              <a:xfrm>
                <a:off x="1618266" y="4259192"/>
                <a:ext cx="298450" cy="301751"/>
              </a:xfrm>
              <a:prstGeom prst="rect">
                <a:avLst/>
              </a:prstGeom>
              <a:solidFill>
                <a:srgbClr val="DEDEDE"/>
              </a:solidFill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29</a:t>
                </a:r>
              </a:p>
            </p:txBody>
          </p:sp>
          <p:sp>
            <p:nvSpPr>
              <p:cNvPr id="58" name="Day"/>
              <p:cNvSpPr/>
              <p:nvPr/>
            </p:nvSpPr>
            <p:spPr>
              <a:xfrm>
                <a:off x="1917305" y="4259192"/>
                <a:ext cx="298450" cy="301751"/>
              </a:xfrm>
              <a:prstGeom prst="rect">
                <a:avLst/>
              </a:prstGeom>
              <a:solidFill>
                <a:srgbClr val="DEDEDE"/>
              </a:solidFill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30</a:t>
                </a:r>
              </a:p>
            </p:txBody>
          </p:sp>
          <p:sp>
            <p:nvSpPr>
              <p:cNvPr id="60" name="Day"/>
              <p:cNvSpPr/>
              <p:nvPr/>
            </p:nvSpPr>
            <p:spPr>
              <a:xfrm>
                <a:off x="2216344" y="4259192"/>
                <a:ext cx="298450" cy="301751"/>
              </a:xfrm>
              <a:prstGeom prst="rect">
                <a:avLst/>
              </a:prstGeom>
              <a:solidFill>
                <a:srgbClr val="DEDEDE"/>
              </a:solidFill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31</a:t>
                </a:r>
              </a:p>
            </p:txBody>
          </p:sp>
          <p:sp>
            <p:nvSpPr>
              <p:cNvPr id="61" name="Day"/>
              <p:cNvSpPr/>
              <p:nvPr/>
            </p:nvSpPr>
            <p:spPr>
              <a:xfrm>
                <a:off x="2515383" y="4259192"/>
                <a:ext cx="298450" cy="301751"/>
              </a:xfrm>
              <a:prstGeom prst="rect">
                <a:avLst/>
              </a:prstGeom>
              <a:noFill/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sp>
            <p:nvSpPr>
              <p:cNvPr id="62" name="Day"/>
              <p:cNvSpPr/>
              <p:nvPr/>
            </p:nvSpPr>
            <p:spPr>
              <a:xfrm>
                <a:off x="721149" y="4560944"/>
                <a:ext cx="298450" cy="301751"/>
              </a:xfrm>
              <a:prstGeom prst="rect">
                <a:avLst/>
              </a:prstGeom>
              <a:noFill/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  <p:sp>
            <p:nvSpPr>
              <p:cNvPr id="63" name="Day"/>
              <p:cNvSpPr/>
              <p:nvPr/>
            </p:nvSpPr>
            <p:spPr>
              <a:xfrm>
                <a:off x="1020188" y="4560944"/>
                <a:ext cx="298450" cy="301751"/>
              </a:xfrm>
              <a:prstGeom prst="rect">
                <a:avLst/>
              </a:prstGeom>
              <a:noFill/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</a:p>
            </p:txBody>
          </p:sp>
          <p:sp>
            <p:nvSpPr>
              <p:cNvPr id="64" name="Day"/>
              <p:cNvSpPr/>
              <p:nvPr/>
            </p:nvSpPr>
            <p:spPr>
              <a:xfrm>
                <a:off x="1319227" y="4560944"/>
                <a:ext cx="298450" cy="301751"/>
              </a:xfrm>
              <a:prstGeom prst="rect">
                <a:avLst/>
              </a:prstGeom>
              <a:noFill/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</a:p>
            </p:txBody>
          </p:sp>
          <p:sp>
            <p:nvSpPr>
              <p:cNvPr id="65" name="Day"/>
              <p:cNvSpPr/>
              <p:nvPr/>
            </p:nvSpPr>
            <p:spPr>
              <a:xfrm>
                <a:off x="1618266" y="4560944"/>
                <a:ext cx="298450" cy="301751"/>
              </a:xfrm>
              <a:prstGeom prst="rect">
                <a:avLst/>
              </a:prstGeom>
              <a:noFill/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5</a:t>
                </a:r>
              </a:p>
            </p:txBody>
          </p:sp>
          <p:sp>
            <p:nvSpPr>
              <p:cNvPr id="66" name="Day"/>
              <p:cNvSpPr/>
              <p:nvPr/>
            </p:nvSpPr>
            <p:spPr>
              <a:xfrm>
                <a:off x="1917305" y="4560944"/>
                <a:ext cx="298450" cy="301751"/>
              </a:xfrm>
              <a:prstGeom prst="rect">
                <a:avLst/>
              </a:prstGeom>
              <a:noFill/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6</a:t>
                </a:r>
              </a:p>
            </p:txBody>
          </p:sp>
          <p:sp>
            <p:nvSpPr>
              <p:cNvPr id="67" name="Day"/>
              <p:cNvSpPr/>
              <p:nvPr/>
            </p:nvSpPr>
            <p:spPr>
              <a:xfrm>
                <a:off x="2216344" y="4560944"/>
                <a:ext cx="298450" cy="301751"/>
              </a:xfrm>
              <a:prstGeom prst="rect">
                <a:avLst/>
              </a:prstGeom>
              <a:noFill/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7</a:t>
                </a:r>
              </a:p>
            </p:txBody>
          </p:sp>
          <p:sp>
            <p:nvSpPr>
              <p:cNvPr id="68" name="Day"/>
              <p:cNvSpPr/>
              <p:nvPr/>
            </p:nvSpPr>
            <p:spPr>
              <a:xfrm>
                <a:off x="2515383" y="4560944"/>
                <a:ext cx="298450" cy="301751"/>
              </a:xfrm>
              <a:prstGeom prst="rect">
                <a:avLst/>
              </a:prstGeom>
              <a:noFill/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8</a:t>
                </a:r>
              </a:p>
            </p:txBody>
          </p:sp>
          <p:sp>
            <p:nvSpPr>
              <p:cNvPr id="69" name="Day"/>
              <p:cNvSpPr/>
              <p:nvPr/>
            </p:nvSpPr>
            <p:spPr>
              <a:xfrm>
                <a:off x="721149" y="4862697"/>
                <a:ext cx="298450" cy="301751"/>
              </a:xfrm>
              <a:prstGeom prst="rect">
                <a:avLst/>
              </a:prstGeom>
              <a:noFill/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9</a:t>
                </a:r>
              </a:p>
            </p:txBody>
          </p:sp>
          <p:sp>
            <p:nvSpPr>
              <p:cNvPr id="70" name="Day"/>
              <p:cNvSpPr/>
              <p:nvPr/>
            </p:nvSpPr>
            <p:spPr>
              <a:xfrm>
                <a:off x="1020188" y="4862697"/>
                <a:ext cx="298450" cy="301751"/>
              </a:xfrm>
              <a:prstGeom prst="rect">
                <a:avLst/>
              </a:prstGeom>
              <a:noFill/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</a:p>
            </p:txBody>
          </p:sp>
          <p:sp>
            <p:nvSpPr>
              <p:cNvPr id="71" name="Day"/>
              <p:cNvSpPr/>
              <p:nvPr/>
            </p:nvSpPr>
            <p:spPr>
              <a:xfrm>
                <a:off x="1319227" y="4862697"/>
                <a:ext cx="298450" cy="301751"/>
              </a:xfrm>
              <a:prstGeom prst="rect">
                <a:avLst/>
              </a:prstGeom>
              <a:noFill/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11</a:t>
                </a:r>
              </a:p>
            </p:txBody>
          </p:sp>
          <p:sp>
            <p:nvSpPr>
              <p:cNvPr id="72" name="Day"/>
              <p:cNvSpPr/>
              <p:nvPr/>
            </p:nvSpPr>
            <p:spPr>
              <a:xfrm>
                <a:off x="1618266" y="4862697"/>
                <a:ext cx="298450" cy="301751"/>
              </a:xfrm>
              <a:prstGeom prst="rect">
                <a:avLst/>
              </a:prstGeom>
              <a:noFill/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12</a:t>
                </a:r>
              </a:p>
            </p:txBody>
          </p:sp>
          <p:sp>
            <p:nvSpPr>
              <p:cNvPr id="73" name="Day"/>
              <p:cNvSpPr/>
              <p:nvPr/>
            </p:nvSpPr>
            <p:spPr>
              <a:xfrm>
                <a:off x="1917305" y="4862697"/>
                <a:ext cx="298450" cy="301751"/>
              </a:xfrm>
              <a:prstGeom prst="rect">
                <a:avLst/>
              </a:prstGeom>
              <a:noFill/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13</a:t>
                </a:r>
              </a:p>
            </p:txBody>
          </p:sp>
          <p:sp>
            <p:nvSpPr>
              <p:cNvPr id="74" name="Day"/>
              <p:cNvSpPr/>
              <p:nvPr/>
            </p:nvSpPr>
            <p:spPr>
              <a:xfrm>
                <a:off x="2216344" y="4862697"/>
                <a:ext cx="298450" cy="301751"/>
              </a:xfrm>
              <a:prstGeom prst="rect">
                <a:avLst/>
              </a:prstGeom>
              <a:noFill/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0078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14</a:t>
                </a:r>
              </a:p>
            </p:txBody>
          </p:sp>
          <p:sp>
            <p:nvSpPr>
              <p:cNvPr id="75" name="Day"/>
              <p:cNvSpPr/>
              <p:nvPr/>
            </p:nvSpPr>
            <p:spPr>
              <a:xfrm>
                <a:off x="2515383" y="4862697"/>
                <a:ext cx="298450" cy="301751"/>
              </a:xfrm>
              <a:prstGeom prst="rect">
                <a:avLst/>
              </a:prstGeom>
              <a:noFill/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15</a:t>
                </a:r>
              </a:p>
            </p:txBody>
          </p:sp>
          <p:sp>
            <p:nvSpPr>
              <p:cNvPr id="76" name="Day"/>
              <p:cNvSpPr/>
              <p:nvPr/>
            </p:nvSpPr>
            <p:spPr>
              <a:xfrm>
                <a:off x="721149" y="5164449"/>
                <a:ext cx="298450" cy="301751"/>
              </a:xfrm>
              <a:prstGeom prst="rect">
                <a:avLst/>
              </a:prstGeom>
              <a:noFill/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16</a:t>
                </a:r>
              </a:p>
            </p:txBody>
          </p:sp>
          <p:sp>
            <p:nvSpPr>
              <p:cNvPr id="77" name="Day"/>
              <p:cNvSpPr/>
              <p:nvPr/>
            </p:nvSpPr>
            <p:spPr>
              <a:xfrm>
                <a:off x="1020188" y="5164449"/>
                <a:ext cx="298450" cy="301751"/>
              </a:xfrm>
              <a:prstGeom prst="rect">
                <a:avLst/>
              </a:prstGeom>
              <a:noFill/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17</a:t>
                </a:r>
              </a:p>
            </p:txBody>
          </p:sp>
          <p:sp>
            <p:nvSpPr>
              <p:cNvPr id="78" name="Day"/>
              <p:cNvSpPr/>
              <p:nvPr/>
            </p:nvSpPr>
            <p:spPr>
              <a:xfrm>
                <a:off x="1319227" y="5164449"/>
                <a:ext cx="298450" cy="301751"/>
              </a:xfrm>
              <a:prstGeom prst="rect">
                <a:avLst/>
              </a:prstGeom>
              <a:noFill/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18</a:t>
                </a:r>
              </a:p>
            </p:txBody>
          </p:sp>
          <p:sp>
            <p:nvSpPr>
              <p:cNvPr id="79" name="Day"/>
              <p:cNvSpPr/>
              <p:nvPr/>
            </p:nvSpPr>
            <p:spPr>
              <a:xfrm>
                <a:off x="1618266" y="5164449"/>
                <a:ext cx="298450" cy="301751"/>
              </a:xfrm>
              <a:prstGeom prst="rect">
                <a:avLst/>
              </a:prstGeom>
              <a:noFill/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19</a:t>
                </a:r>
              </a:p>
            </p:txBody>
          </p:sp>
          <p:sp>
            <p:nvSpPr>
              <p:cNvPr id="80" name="Day"/>
              <p:cNvSpPr/>
              <p:nvPr/>
            </p:nvSpPr>
            <p:spPr>
              <a:xfrm>
                <a:off x="1917305" y="5164449"/>
                <a:ext cx="298450" cy="301751"/>
              </a:xfrm>
              <a:prstGeom prst="rect">
                <a:avLst/>
              </a:prstGeom>
              <a:noFill/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20</a:t>
                </a:r>
              </a:p>
            </p:txBody>
          </p:sp>
          <p:sp>
            <p:nvSpPr>
              <p:cNvPr id="81" name="Day"/>
              <p:cNvSpPr/>
              <p:nvPr/>
            </p:nvSpPr>
            <p:spPr>
              <a:xfrm>
                <a:off x="2216344" y="5164449"/>
                <a:ext cx="298450" cy="301751"/>
              </a:xfrm>
              <a:prstGeom prst="rect">
                <a:avLst/>
              </a:prstGeom>
              <a:noFill/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21</a:t>
                </a:r>
              </a:p>
            </p:txBody>
          </p:sp>
          <p:sp>
            <p:nvSpPr>
              <p:cNvPr id="82" name="Day"/>
              <p:cNvSpPr/>
              <p:nvPr/>
            </p:nvSpPr>
            <p:spPr>
              <a:xfrm>
                <a:off x="2515383" y="5164449"/>
                <a:ext cx="298450" cy="301751"/>
              </a:xfrm>
              <a:prstGeom prst="rect">
                <a:avLst/>
              </a:prstGeom>
              <a:noFill/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22</a:t>
                </a:r>
              </a:p>
            </p:txBody>
          </p:sp>
          <p:sp>
            <p:nvSpPr>
              <p:cNvPr id="83" name="Day"/>
              <p:cNvSpPr/>
              <p:nvPr/>
            </p:nvSpPr>
            <p:spPr>
              <a:xfrm>
                <a:off x="721149" y="5466200"/>
                <a:ext cx="298450" cy="301751"/>
              </a:xfrm>
              <a:prstGeom prst="rect">
                <a:avLst/>
              </a:prstGeom>
              <a:noFill/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23</a:t>
                </a:r>
              </a:p>
            </p:txBody>
          </p:sp>
          <p:sp>
            <p:nvSpPr>
              <p:cNvPr id="84" name="Day"/>
              <p:cNvSpPr/>
              <p:nvPr/>
            </p:nvSpPr>
            <p:spPr>
              <a:xfrm>
                <a:off x="1020188" y="5466200"/>
                <a:ext cx="298450" cy="301751"/>
              </a:xfrm>
              <a:prstGeom prst="rect">
                <a:avLst/>
              </a:prstGeom>
              <a:noFill/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24</a:t>
                </a:r>
              </a:p>
            </p:txBody>
          </p:sp>
          <p:sp>
            <p:nvSpPr>
              <p:cNvPr id="85" name="Day"/>
              <p:cNvSpPr/>
              <p:nvPr/>
            </p:nvSpPr>
            <p:spPr>
              <a:xfrm>
                <a:off x="1319227" y="5466200"/>
                <a:ext cx="298450" cy="301751"/>
              </a:xfrm>
              <a:prstGeom prst="rect">
                <a:avLst/>
              </a:prstGeom>
              <a:noFill/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25</a:t>
                </a:r>
              </a:p>
            </p:txBody>
          </p:sp>
          <p:sp>
            <p:nvSpPr>
              <p:cNvPr id="86" name="Day"/>
              <p:cNvSpPr/>
              <p:nvPr/>
            </p:nvSpPr>
            <p:spPr>
              <a:xfrm>
                <a:off x="1618266" y="5466200"/>
                <a:ext cx="298450" cy="301751"/>
              </a:xfrm>
              <a:prstGeom prst="rect">
                <a:avLst/>
              </a:prstGeom>
              <a:noFill/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26</a:t>
                </a:r>
              </a:p>
            </p:txBody>
          </p:sp>
          <p:sp>
            <p:nvSpPr>
              <p:cNvPr id="87" name="Day"/>
              <p:cNvSpPr/>
              <p:nvPr/>
            </p:nvSpPr>
            <p:spPr>
              <a:xfrm>
                <a:off x="1917305" y="5466200"/>
                <a:ext cx="298450" cy="301751"/>
              </a:xfrm>
              <a:prstGeom prst="rect">
                <a:avLst/>
              </a:prstGeom>
              <a:noFill/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27</a:t>
                </a:r>
              </a:p>
            </p:txBody>
          </p:sp>
          <p:sp>
            <p:nvSpPr>
              <p:cNvPr id="88" name="Day"/>
              <p:cNvSpPr/>
              <p:nvPr/>
            </p:nvSpPr>
            <p:spPr>
              <a:xfrm>
                <a:off x="2216344" y="5466200"/>
                <a:ext cx="298450" cy="301751"/>
              </a:xfrm>
              <a:prstGeom prst="rect">
                <a:avLst/>
              </a:prstGeom>
              <a:noFill/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28</a:t>
                </a:r>
              </a:p>
            </p:txBody>
          </p:sp>
          <p:sp>
            <p:nvSpPr>
              <p:cNvPr id="89" name="Day"/>
              <p:cNvSpPr/>
              <p:nvPr/>
            </p:nvSpPr>
            <p:spPr>
              <a:xfrm>
                <a:off x="2515383" y="5466200"/>
                <a:ext cx="298450" cy="301751"/>
              </a:xfrm>
              <a:prstGeom prst="rect">
                <a:avLst/>
              </a:prstGeom>
              <a:noFill/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29</a:t>
                </a:r>
              </a:p>
            </p:txBody>
          </p:sp>
          <p:sp>
            <p:nvSpPr>
              <p:cNvPr id="90" name="Day"/>
              <p:cNvSpPr/>
              <p:nvPr/>
            </p:nvSpPr>
            <p:spPr>
              <a:xfrm>
                <a:off x="721149" y="5767955"/>
                <a:ext cx="298450" cy="301751"/>
              </a:xfrm>
              <a:prstGeom prst="rect">
                <a:avLst/>
              </a:prstGeom>
              <a:noFill/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30</a:t>
                </a:r>
              </a:p>
            </p:txBody>
          </p:sp>
          <p:sp>
            <p:nvSpPr>
              <p:cNvPr id="91" name="Day"/>
              <p:cNvSpPr/>
              <p:nvPr/>
            </p:nvSpPr>
            <p:spPr>
              <a:xfrm>
                <a:off x="1020188" y="5767954"/>
                <a:ext cx="298450" cy="301751"/>
              </a:xfrm>
              <a:prstGeom prst="rect">
                <a:avLst/>
              </a:prstGeom>
              <a:noFill/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31</a:t>
                </a:r>
              </a:p>
            </p:txBody>
          </p:sp>
          <p:sp>
            <p:nvSpPr>
              <p:cNvPr id="92" name="Day"/>
              <p:cNvSpPr/>
              <p:nvPr/>
            </p:nvSpPr>
            <p:spPr>
              <a:xfrm>
                <a:off x="1319227" y="5767954"/>
                <a:ext cx="298450" cy="301751"/>
              </a:xfrm>
              <a:prstGeom prst="rect">
                <a:avLst/>
              </a:prstGeom>
              <a:solidFill>
                <a:srgbClr val="DEDEDE"/>
              </a:solidFill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sp>
            <p:nvSpPr>
              <p:cNvPr id="93" name="Day"/>
              <p:cNvSpPr/>
              <p:nvPr/>
            </p:nvSpPr>
            <p:spPr>
              <a:xfrm>
                <a:off x="1618266" y="5767954"/>
                <a:ext cx="298450" cy="301751"/>
              </a:xfrm>
              <a:prstGeom prst="rect">
                <a:avLst/>
              </a:prstGeom>
              <a:solidFill>
                <a:srgbClr val="DEDEDE"/>
              </a:solidFill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  <p:sp>
            <p:nvSpPr>
              <p:cNvPr id="94" name="Day"/>
              <p:cNvSpPr/>
              <p:nvPr/>
            </p:nvSpPr>
            <p:spPr>
              <a:xfrm>
                <a:off x="1917305" y="5767954"/>
                <a:ext cx="298450" cy="301751"/>
              </a:xfrm>
              <a:prstGeom prst="rect">
                <a:avLst/>
              </a:prstGeom>
              <a:solidFill>
                <a:srgbClr val="DEDEDE"/>
              </a:solidFill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</a:p>
            </p:txBody>
          </p:sp>
          <p:sp>
            <p:nvSpPr>
              <p:cNvPr id="95" name="Day"/>
              <p:cNvSpPr/>
              <p:nvPr/>
            </p:nvSpPr>
            <p:spPr>
              <a:xfrm>
                <a:off x="2216344" y="5767954"/>
                <a:ext cx="298450" cy="301751"/>
              </a:xfrm>
              <a:prstGeom prst="rect">
                <a:avLst/>
              </a:prstGeom>
              <a:solidFill>
                <a:srgbClr val="DEDEDE"/>
              </a:solidFill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</a:p>
            </p:txBody>
          </p:sp>
          <p:sp>
            <p:nvSpPr>
              <p:cNvPr id="96" name="Day"/>
              <p:cNvSpPr/>
              <p:nvPr/>
            </p:nvSpPr>
            <p:spPr>
              <a:xfrm>
                <a:off x="2515383" y="5767954"/>
                <a:ext cx="298450" cy="301751"/>
              </a:xfrm>
              <a:prstGeom prst="rect">
                <a:avLst/>
              </a:prstGeom>
              <a:solidFill>
                <a:srgbClr val="DEDEDE"/>
              </a:solidFill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5</a:t>
                </a:r>
              </a:p>
            </p:txBody>
          </p:sp>
          <p:sp>
            <p:nvSpPr>
              <p:cNvPr id="97" name="Day"/>
              <p:cNvSpPr/>
              <p:nvPr/>
            </p:nvSpPr>
            <p:spPr>
              <a:xfrm>
                <a:off x="720560" y="4007690"/>
                <a:ext cx="298450" cy="250295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Su</a:t>
                </a:r>
              </a:p>
            </p:txBody>
          </p:sp>
          <p:sp>
            <p:nvSpPr>
              <p:cNvPr id="98" name="Day"/>
              <p:cNvSpPr/>
              <p:nvPr/>
            </p:nvSpPr>
            <p:spPr>
              <a:xfrm>
                <a:off x="1019599" y="4007690"/>
                <a:ext cx="298450" cy="250295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Mo</a:t>
                </a:r>
              </a:p>
            </p:txBody>
          </p:sp>
          <p:sp>
            <p:nvSpPr>
              <p:cNvPr id="99" name="Day"/>
              <p:cNvSpPr/>
              <p:nvPr/>
            </p:nvSpPr>
            <p:spPr>
              <a:xfrm>
                <a:off x="1318638" y="4007690"/>
                <a:ext cx="298450" cy="250295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Tu</a:t>
                </a:r>
              </a:p>
            </p:txBody>
          </p:sp>
          <p:sp>
            <p:nvSpPr>
              <p:cNvPr id="100" name="Day"/>
              <p:cNvSpPr/>
              <p:nvPr/>
            </p:nvSpPr>
            <p:spPr>
              <a:xfrm>
                <a:off x="1617677" y="4007690"/>
                <a:ext cx="298450" cy="250295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We</a:t>
                </a:r>
              </a:p>
            </p:txBody>
          </p:sp>
          <p:sp>
            <p:nvSpPr>
              <p:cNvPr id="101" name="Day"/>
              <p:cNvSpPr/>
              <p:nvPr/>
            </p:nvSpPr>
            <p:spPr>
              <a:xfrm>
                <a:off x="1916716" y="4007690"/>
                <a:ext cx="298450" cy="250295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Th</a:t>
                </a:r>
              </a:p>
            </p:txBody>
          </p:sp>
          <p:sp>
            <p:nvSpPr>
              <p:cNvPr id="102" name="Day"/>
              <p:cNvSpPr/>
              <p:nvPr/>
            </p:nvSpPr>
            <p:spPr>
              <a:xfrm>
                <a:off x="2215755" y="4007690"/>
                <a:ext cx="298450" cy="250295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Fr</a:t>
                </a:r>
              </a:p>
            </p:txBody>
          </p:sp>
          <p:sp>
            <p:nvSpPr>
              <p:cNvPr id="103" name="Day"/>
              <p:cNvSpPr/>
              <p:nvPr/>
            </p:nvSpPr>
            <p:spPr>
              <a:xfrm>
                <a:off x="2514794" y="4007690"/>
                <a:ext cx="298450" cy="250295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Sa</a:t>
                </a:r>
              </a:p>
            </p:txBody>
          </p:sp>
          <p:sp>
            <p:nvSpPr>
              <p:cNvPr id="104" name="Month"/>
              <p:cNvSpPr txBox="1"/>
              <p:nvPr/>
            </p:nvSpPr>
            <p:spPr>
              <a:xfrm>
                <a:off x="807619" y="3757772"/>
                <a:ext cx="1181066" cy="2811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1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August 2015</a:t>
                </a:r>
              </a:p>
            </p:txBody>
          </p:sp>
          <p:sp>
            <p:nvSpPr>
              <p:cNvPr id="105" name="Arrow Up"/>
              <p:cNvSpPr>
                <a:spLocks noChangeAspect="1"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2053813" y="3855179"/>
                <a:ext cx="211186" cy="129472"/>
              </a:xfrm>
              <a:custGeom>
                <a:avLst/>
                <a:gdLst>
                  <a:gd name="T0" fmla="*/ 46 w 91"/>
                  <a:gd name="T1" fmla="*/ 0 h 50"/>
                  <a:gd name="T2" fmla="*/ 0 w 91"/>
                  <a:gd name="T3" fmla="*/ 47 h 50"/>
                  <a:gd name="T4" fmla="*/ 3 w 91"/>
                  <a:gd name="T5" fmla="*/ 50 h 50"/>
                  <a:gd name="T6" fmla="*/ 46 w 91"/>
                  <a:gd name="T7" fmla="*/ 7 h 50"/>
                  <a:gd name="T8" fmla="*/ 88 w 91"/>
                  <a:gd name="T9" fmla="*/ 49 h 50"/>
                  <a:gd name="T10" fmla="*/ 91 w 91"/>
                  <a:gd name="T11" fmla="*/ 45 h 50"/>
                  <a:gd name="T12" fmla="*/ 46 w 91"/>
                  <a:gd name="T13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1" h="50">
                    <a:moveTo>
                      <a:pt x="46" y="0"/>
                    </a:moveTo>
                    <a:lnTo>
                      <a:pt x="0" y="47"/>
                    </a:lnTo>
                    <a:lnTo>
                      <a:pt x="3" y="50"/>
                    </a:lnTo>
                    <a:lnTo>
                      <a:pt x="46" y="7"/>
                    </a:lnTo>
                    <a:lnTo>
                      <a:pt x="88" y="49"/>
                    </a:lnTo>
                    <a:lnTo>
                      <a:pt x="91" y="45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6" name="Arrow Down"/>
              <p:cNvSpPr>
                <a:spLocks noChangeAspect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2504033" y="3855179"/>
                <a:ext cx="211186" cy="129472"/>
              </a:xfrm>
              <a:custGeom>
                <a:avLst/>
                <a:gdLst>
                  <a:gd name="T0" fmla="*/ 45 w 91"/>
                  <a:gd name="T1" fmla="*/ 50 h 50"/>
                  <a:gd name="T2" fmla="*/ 91 w 91"/>
                  <a:gd name="T3" fmla="*/ 3 h 50"/>
                  <a:gd name="T4" fmla="*/ 88 w 91"/>
                  <a:gd name="T5" fmla="*/ 0 h 50"/>
                  <a:gd name="T6" fmla="*/ 45 w 91"/>
                  <a:gd name="T7" fmla="*/ 44 h 50"/>
                  <a:gd name="T8" fmla="*/ 3 w 91"/>
                  <a:gd name="T9" fmla="*/ 2 h 50"/>
                  <a:gd name="T10" fmla="*/ 0 w 91"/>
                  <a:gd name="T11" fmla="*/ 5 h 50"/>
                  <a:gd name="T12" fmla="*/ 45 w 91"/>
                  <a:gd name="T13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1" h="50">
                    <a:moveTo>
                      <a:pt x="45" y="50"/>
                    </a:moveTo>
                    <a:lnTo>
                      <a:pt x="91" y="3"/>
                    </a:lnTo>
                    <a:lnTo>
                      <a:pt x="88" y="0"/>
                    </a:lnTo>
                    <a:lnTo>
                      <a:pt x="45" y="44"/>
                    </a:lnTo>
                    <a:lnTo>
                      <a:pt x="3" y="2"/>
                    </a:lnTo>
                    <a:lnTo>
                      <a:pt x="0" y="5"/>
                    </a:lnTo>
                    <a:lnTo>
                      <a:pt x="45" y="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10" name="AutoShape 5"/>
          <p:cNvSpPr>
            <a:spLocks/>
          </p:cNvSpPr>
          <p:nvPr/>
        </p:nvSpPr>
        <p:spPr bwMode="auto">
          <a:xfrm>
            <a:off x="4931297" y="2678290"/>
            <a:ext cx="939755" cy="234627"/>
          </a:xfrm>
          <a:prstGeom prst="roundRect">
            <a:avLst>
              <a:gd name="adj" fmla="val 1031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en-US" altLang="ja-JP" sz="900" b="1" dirty="0" smtClean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Delete</a:t>
            </a:r>
            <a:endParaRPr lang="en-US" altLang="ja-JP" sz="900" b="1" dirty="0">
              <a:solidFill>
                <a:schemeClr val="tx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75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Copyright (C) 2015 Technologic Arts Inc. all right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D520-02EC-0943-AAB7-CFA23FB5A0E2}" type="slidenum">
              <a:rPr lang="ja-JP" altLang="en-US" smtClean="0"/>
              <a:pPr/>
              <a:t>12</a:t>
            </a:fld>
            <a:endParaRPr lang="ja-JP" altLang="en-US"/>
          </a:p>
        </p:txBody>
      </p:sp>
      <p:sp>
        <p:nvSpPr>
          <p:cNvPr id="6" name="AutoShape 4"/>
          <p:cNvSpPr>
            <a:spLocks/>
          </p:cNvSpPr>
          <p:nvPr/>
        </p:nvSpPr>
        <p:spPr bwMode="auto">
          <a:xfrm>
            <a:off x="0" y="235317"/>
            <a:ext cx="9144000" cy="313363"/>
          </a:xfrm>
          <a:prstGeom prst="roundRect">
            <a:avLst>
              <a:gd name="adj" fmla="val 6699"/>
            </a:avLst>
          </a:prstGeom>
          <a:solidFill>
            <a:schemeClr val="tx1"/>
          </a:solidFill>
          <a:ln>
            <a:noFill/>
          </a:ln>
          <a:extLst/>
        </p:spPr>
        <p:txBody>
          <a:bodyPr lIns="0" tIns="0" rIns="-151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ja-JP" sz="1400" dirty="0">
                <a:solidFill>
                  <a:schemeClr val="bg1"/>
                </a:solidFill>
                <a:latin typeface="Helvetica Neue Medium" pitchFamily="-84" charset="0"/>
                <a:ea typeface="ＭＳ Ｐゴシック" pitchFamily="50" charset="-128"/>
                <a:sym typeface="Helvetica Neue Medium" pitchFamily="-84" charset="0"/>
              </a:rPr>
              <a:t>  </a:t>
            </a:r>
            <a:r>
              <a:rPr lang="en-US" altLang="ja-JP" sz="10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sym typeface="Helvetica Neue Medium" pitchFamily="-84" charset="0"/>
              </a:rPr>
              <a:t>e</a:t>
            </a:r>
            <a:r>
              <a:rPr lang="ja-JP" altLang="en-US" sz="10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sym typeface="Helvetica Neue Medium" pitchFamily="-84" charset="0"/>
              </a:rPr>
              <a:t>☆イヤホン</a:t>
            </a:r>
            <a:endParaRPr lang="en-US" altLang="ja-JP" sz="1000" b="1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  <a:sym typeface="Helvetica Neue" pitchFamily="-84" charset="0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446" y="0"/>
            <a:ext cx="3056386" cy="241899"/>
          </a:xfrm>
          <a:prstGeom prst="rect">
            <a:avLst/>
          </a:prstGeom>
          <a:noFill/>
        </p:spPr>
        <p:txBody>
          <a:bodyPr wrap="square" lIns="102401" tIns="51200" rIns="102401" bIns="51200" rtlCol="0">
            <a:spAutoFit/>
          </a:bodyPr>
          <a:lstStyle/>
          <a:p>
            <a:r>
              <a:rPr lang="en-US" altLang="ja-JP" sz="900" dirty="0" smtClean="0"/>
              <a:t>A.3.2</a:t>
            </a:r>
            <a:r>
              <a:rPr lang="ja-JP" altLang="en-US" sz="900" dirty="0" smtClean="0"/>
              <a:t>　取引記録削除確認</a:t>
            </a:r>
            <a:endParaRPr lang="ja-JP" altLang="en-US" sz="900" dirty="0"/>
          </a:p>
        </p:txBody>
      </p:sp>
      <p:sp>
        <p:nvSpPr>
          <p:cNvPr id="21" name="Rectangle 11"/>
          <p:cNvSpPr>
            <a:spLocks/>
          </p:cNvSpPr>
          <p:nvPr/>
        </p:nvSpPr>
        <p:spPr bwMode="auto">
          <a:xfrm>
            <a:off x="478929" y="772478"/>
            <a:ext cx="17727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-154" bIns="0" anchor="ctr">
            <a:spAutoFit/>
          </a:bodyPr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/>
            <a:r>
              <a:rPr lang="ja-JP" altLang="en-US" sz="2000" b="1" dirty="0" smtClean="0">
                <a:solidFill>
                  <a:srgbClr val="1A1A1A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取引記録削除</a:t>
            </a:r>
            <a:endParaRPr lang="en-US" altLang="ja-JP" sz="2000" b="1" dirty="0" smtClean="0">
              <a:solidFill>
                <a:srgbClr val="1A1A1A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41" name="AutoShape 4"/>
          <p:cNvSpPr>
            <a:spLocks/>
          </p:cNvSpPr>
          <p:nvPr/>
        </p:nvSpPr>
        <p:spPr bwMode="auto">
          <a:xfrm>
            <a:off x="3446" y="5457150"/>
            <a:ext cx="9144000" cy="313363"/>
          </a:xfrm>
          <a:prstGeom prst="roundRect">
            <a:avLst>
              <a:gd name="adj" fmla="val 6699"/>
            </a:avLst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lIns="0" tIns="0" rIns="-151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ja-JP" sz="1400" dirty="0">
                <a:solidFill>
                  <a:schemeClr val="bg1"/>
                </a:solidFill>
                <a:latin typeface="Helvetica Neue Medium" pitchFamily="-84" charset="0"/>
                <a:ea typeface="ＭＳ Ｐゴシック" pitchFamily="50" charset="-128"/>
                <a:sym typeface="Helvetica Neue Medium" pitchFamily="-84" charset="0"/>
              </a:rPr>
              <a:t>  </a:t>
            </a:r>
            <a:endParaRPr lang="en-US" altLang="ja-JP" sz="1000" b="1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  <a:sym typeface="Helvetica Neue" pitchFamily="-84" charset="0"/>
            </a:endParaRPr>
          </a:p>
        </p:txBody>
      </p:sp>
      <p:grpSp>
        <p:nvGrpSpPr>
          <p:cNvPr id="47" name="グループ化 46"/>
          <p:cNvGrpSpPr/>
          <p:nvPr/>
        </p:nvGrpSpPr>
        <p:grpSpPr>
          <a:xfrm>
            <a:off x="4960147" y="284587"/>
            <a:ext cx="2493161" cy="201938"/>
            <a:chOff x="4960147" y="284587"/>
            <a:chExt cx="2493161" cy="201938"/>
          </a:xfrm>
        </p:grpSpPr>
        <p:sp>
          <p:nvSpPr>
            <p:cNvPr id="48" name="正方形/長方形 47"/>
            <p:cNvSpPr/>
            <p:nvPr/>
          </p:nvSpPr>
          <p:spPr>
            <a:xfrm>
              <a:off x="6608084" y="297471"/>
              <a:ext cx="845224" cy="189054"/>
            </a:xfrm>
            <a:prstGeom prst="rect">
              <a:avLst/>
            </a:prstGeom>
          </p:spPr>
          <p:txBody>
            <a:bodyPr wrap="none" lIns="65306" tIns="32653" rIns="65306" bIns="32653">
              <a:spAutoFit/>
            </a:bodyPr>
            <a:lstStyle/>
            <a:p>
              <a:r>
                <a:rPr lang="ja-JP" altLang="en-US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担当者</a:t>
              </a:r>
              <a:r>
                <a:rPr lang="ja-JP" altLang="en-US" sz="800" dirty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名</a:t>
              </a:r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:xx</a:t>
              </a:r>
              <a:r>
                <a:rPr lang="ja-JP" altLang="en-US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　</a:t>
              </a:r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xx</a:t>
              </a:r>
              <a:endParaRPr lang="en-US" altLang="ja-JP" sz="800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4960147" y="284587"/>
              <a:ext cx="776295" cy="189054"/>
            </a:xfrm>
            <a:prstGeom prst="rect">
              <a:avLst/>
            </a:prstGeom>
          </p:spPr>
          <p:txBody>
            <a:bodyPr wrap="none" lIns="65306" tIns="32653" rIns="65306" bIns="32653">
              <a:spAutoFit/>
            </a:bodyPr>
            <a:lstStyle/>
            <a:p>
              <a:r>
                <a:rPr lang="ja-JP" altLang="en-US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設置店舗</a:t>
              </a:r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:</a:t>
              </a:r>
              <a:r>
                <a:rPr lang="ja-JP" altLang="en-US" sz="800" dirty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大阪</a:t>
              </a:r>
              <a:endParaRPr lang="en-US" altLang="ja-JP" sz="800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  <p:sp>
          <p:nvSpPr>
            <p:cNvPr id="51" name="正方形/長方形 50"/>
            <p:cNvSpPr/>
            <p:nvPr/>
          </p:nvSpPr>
          <p:spPr>
            <a:xfrm>
              <a:off x="5820560" y="284587"/>
              <a:ext cx="604774" cy="189054"/>
            </a:xfrm>
            <a:prstGeom prst="rect">
              <a:avLst/>
            </a:prstGeom>
          </p:spPr>
          <p:txBody>
            <a:bodyPr wrap="none" lIns="65306" tIns="32653" rIns="65306" bIns="32653">
              <a:spAutoFit/>
            </a:bodyPr>
            <a:lstStyle/>
            <a:p>
              <a:r>
                <a:rPr lang="ja-JP" altLang="en-US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レジ番号</a:t>
              </a:r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:1</a:t>
              </a:r>
              <a:endParaRPr lang="en-US" altLang="ja-JP" sz="800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</p:grpSp>
      <p:sp>
        <p:nvSpPr>
          <p:cNvPr id="49" name="角丸四角形 48"/>
          <p:cNvSpPr/>
          <p:nvPr/>
        </p:nvSpPr>
        <p:spPr>
          <a:xfrm>
            <a:off x="7690071" y="699881"/>
            <a:ext cx="1432016" cy="452969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メニューへ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287225" y="1207724"/>
            <a:ext cx="28180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入力された日付以前のデータが削除されます。</a:t>
            </a:r>
            <a:endParaRPr lang="en-US" altLang="ja-JP" sz="900" dirty="0" smtClean="0">
              <a:solidFill>
                <a:srgbClr val="000000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439625" y="1637340"/>
            <a:ext cx="28180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保持取引記録：</a:t>
            </a:r>
            <a:r>
              <a:rPr lang="en-US" altLang="ja-JP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2016</a:t>
            </a:r>
            <a:r>
              <a:rPr lang="ja-JP" altLang="en-US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年</a:t>
            </a:r>
            <a:r>
              <a:rPr lang="en-US" altLang="ja-JP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7</a:t>
            </a:r>
            <a:r>
              <a:rPr lang="ja-JP" altLang="en-US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月</a:t>
            </a:r>
            <a:r>
              <a:rPr lang="en-US" altLang="ja-JP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7</a:t>
            </a:r>
            <a:r>
              <a:rPr lang="ja-JP" altLang="en-US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日</a:t>
            </a:r>
            <a:r>
              <a:rPr lang="en-US" altLang="ja-JP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-2016</a:t>
            </a:r>
            <a:r>
              <a:rPr lang="ja-JP" altLang="en-US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年</a:t>
            </a:r>
            <a:r>
              <a:rPr lang="en-US" altLang="ja-JP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8</a:t>
            </a:r>
            <a:r>
              <a:rPr lang="ja-JP" altLang="en-US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月</a:t>
            </a:r>
            <a:r>
              <a:rPr lang="en-US" altLang="ja-JP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25</a:t>
            </a:r>
            <a:r>
              <a:rPr lang="ja-JP" altLang="en-US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日</a:t>
            </a:r>
            <a:endParaRPr lang="en-US" altLang="ja-JP" sz="900" dirty="0">
              <a:solidFill>
                <a:srgbClr val="000000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grpSp>
        <p:nvGrpSpPr>
          <p:cNvPr id="32" name="グループ化 31"/>
          <p:cNvGrpSpPr/>
          <p:nvPr/>
        </p:nvGrpSpPr>
        <p:grpSpPr>
          <a:xfrm>
            <a:off x="2089164" y="1945717"/>
            <a:ext cx="5274762" cy="1464445"/>
            <a:chOff x="7363926" y="3316373"/>
            <a:chExt cx="5274762" cy="1464445"/>
          </a:xfrm>
        </p:grpSpPr>
        <p:sp>
          <p:nvSpPr>
            <p:cNvPr id="35" name="AutoShape 34"/>
            <p:cNvSpPr>
              <a:spLocks/>
            </p:cNvSpPr>
            <p:nvPr/>
          </p:nvSpPr>
          <p:spPr bwMode="auto">
            <a:xfrm>
              <a:off x="8414354" y="3367675"/>
              <a:ext cx="2741992" cy="265376"/>
            </a:xfrm>
            <a:prstGeom prst="roundRect">
              <a:avLst>
                <a:gd name="adj" fmla="val 10310"/>
              </a:avLst>
            </a:prstGeom>
            <a:solidFill>
              <a:srgbClr val="FFFEFE"/>
            </a:solidFill>
            <a:ln w="12700">
              <a:solidFill>
                <a:srgbClr val="C7C7C7"/>
              </a:solidFill>
              <a:miter lim="800000"/>
              <a:headEnd/>
              <a:tailEnd/>
            </a:ln>
            <a:effectLst>
              <a:outerShdw blurRad="25400" algn="ctr" rotWithShape="0">
                <a:schemeClr val="bg2">
                  <a:alpha val="9998"/>
                </a:schemeClr>
              </a:outerShdw>
            </a:effec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eaLnBrk="1" hangingPunct="1">
                <a:defRPr/>
              </a:pPr>
              <a:endParaRPr lang="ja-JP" altLang="ja-JP" dirty="0" smtClean="0"/>
            </a:p>
          </p:txBody>
        </p:sp>
        <p:grpSp>
          <p:nvGrpSpPr>
            <p:cNvPr id="36" name="Group 28"/>
            <p:cNvGrpSpPr>
              <a:grpSpLocks/>
            </p:cNvGrpSpPr>
            <p:nvPr/>
          </p:nvGrpSpPr>
          <p:grpSpPr bwMode="auto">
            <a:xfrm>
              <a:off x="10904091" y="3368611"/>
              <a:ext cx="249238" cy="276065"/>
              <a:chOff x="0" y="0"/>
              <a:chExt cx="157" cy="295"/>
            </a:xfrm>
          </p:grpSpPr>
          <p:sp>
            <p:nvSpPr>
              <p:cNvPr id="107" name="Freeform 25"/>
              <p:cNvSpPr>
                <a:spLocks/>
              </p:cNvSpPr>
              <p:nvPr/>
            </p:nvSpPr>
            <p:spPr bwMode="auto">
              <a:xfrm>
                <a:off x="0" y="0"/>
                <a:ext cx="157" cy="29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16708" y="0"/>
                    </a:lnTo>
                    <a:cubicBezTo>
                      <a:pt x="19410" y="0"/>
                      <a:pt x="21600" y="1652"/>
                      <a:pt x="21600" y="3689"/>
                    </a:cubicBezTo>
                    <a:lnTo>
                      <a:pt x="21600" y="17911"/>
                    </a:lnTo>
                    <a:cubicBezTo>
                      <a:pt x="21600" y="19948"/>
                      <a:pt x="19410" y="21600"/>
                      <a:pt x="16708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C6C6C6"/>
                  </a:gs>
                </a:gsLst>
                <a:lin ang="0" scaled="1"/>
              </a:gradFill>
              <a:ln w="1270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ja-JP" altLang="en-US"/>
              </a:p>
            </p:txBody>
          </p:sp>
          <p:sp>
            <p:nvSpPr>
              <p:cNvPr id="108" name="AutoShape 26"/>
              <p:cNvSpPr>
                <a:spLocks/>
              </p:cNvSpPr>
              <p:nvPr/>
            </p:nvSpPr>
            <p:spPr bwMode="auto">
              <a:xfrm rot="10800000">
                <a:off x="40" y="146"/>
                <a:ext cx="67" cy="73"/>
              </a:xfrm>
              <a:prstGeom prst="triangle">
                <a:avLst>
                  <a:gd name="adj" fmla="val 50000"/>
                </a:avLst>
              </a:prstGeom>
              <a:gradFill rotWithShape="0">
                <a:gsLst>
                  <a:gs pos="0">
                    <a:srgbClr val="979797"/>
                  </a:gs>
                  <a:gs pos="100000">
                    <a:srgbClr val="545554"/>
                  </a:gs>
                </a:gsLst>
                <a:lin ang="5400000" scaled="1"/>
              </a:gradFill>
              <a:ln w="6350">
                <a:solidFill>
                  <a:schemeClr val="bg1">
                    <a:lumMod val="85000"/>
                  </a:schemeClr>
                </a:solidFill>
                <a:miter lim="800000"/>
                <a:headEnd/>
                <a:tailEnd/>
              </a:ln>
              <a:effectLst>
                <a:outerShdw blurRad="38100" dist="12699" dir="5400000" algn="ctr" rotWithShape="0">
                  <a:srgbClr val="C8C8C8">
                    <a:alpha val="74997"/>
                  </a:srgbClr>
                </a:outerShdw>
              </a:effectLst>
            </p:spPr>
            <p:txBody>
              <a:bodyPr lIns="0" tIns="0" rIns="0" bIns="0"/>
              <a:lstStyle>
                <a:lvl1pPr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1pPr>
                <a:lvl2pPr marL="742950" indent="-28575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2pPr>
                <a:lvl3pPr marL="11430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3pPr>
                <a:lvl4pPr marL="16002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4pPr>
                <a:lvl5pPr marL="20574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9pPr>
              </a:lstStyle>
              <a:p>
                <a:pPr eaLnBrk="1" hangingPunct="1">
                  <a:defRPr/>
                </a:pPr>
                <a:endParaRPr lang="ja-JP" altLang="ja-JP" smtClean="0"/>
              </a:p>
            </p:txBody>
          </p:sp>
          <p:sp>
            <p:nvSpPr>
              <p:cNvPr id="109" name="AutoShape 27"/>
              <p:cNvSpPr>
                <a:spLocks/>
              </p:cNvSpPr>
              <p:nvPr/>
            </p:nvSpPr>
            <p:spPr bwMode="auto">
              <a:xfrm>
                <a:off x="40" y="68"/>
                <a:ext cx="67" cy="72"/>
              </a:xfrm>
              <a:prstGeom prst="triangle">
                <a:avLst>
                  <a:gd name="adj" fmla="val 50000"/>
                </a:avLst>
              </a:prstGeom>
              <a:gradFill rotWithShape="0">
                <a:gsLst>
                  <a:gs pos="0">
                    <a:srgbClr val="545554"/>
                  </a:gs>
                  <a:gs pos="100000">
                    <a:srgbClr val="979797"/>
                  </a:gs>
                </a:gsLst>
                <a:lin ang="5400000" scaled="1"/>
              </a:gradFill>
              <a:ln w="6350">
                <a:solidFill>
                  <a:schemeClr val="bg1">
                    <a:lumMod val="85000"/>
                  </a:schemeClr>
                </a:solidFill>
                <a:miter lim="800000"/>
                <a:headEnd/>
                <a:tailEnd/>
              </a:ln>
              <a:effectLst>
                <a:outerShdw blurRad="38100" dist="12699" dir="5400000" algn="ctr" rotWithShape="0">
                  <a:srgbClr val="C8C8C8">
                    <a:alpha val="74997"/>
                  </a:srgbClr>
                </a:outerShdw>
              </a:effectLst>
            </p:spPr>
            <p:txBody>
              <a:bodyPr lIns="0" tIns="0" rIns="0" bIns="0"/>
              <a:lstStyle>
                <a:lvl1pPr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1pPr>
                <a:lvl2pPr marL="742950" indent="-28575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2pPr>
                <a:lvl3pPr marL="11430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3pPr>
                <a:lvl4pPr marL="16002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4pPr>
                <a:lvl5pPr marL="20574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9pPr>
              </a:lstStyle>
              <a:p>
                <a:pPr eaLnBrk="1" hangingPunct="1">
                  <a:defRPr/>
                </a:pPr>
                <a:endParaRPr lang="ja-JP" altLang="ja-JP" smtClean="0"/>
              </a:p>
            </p:txBody>
          </p:sp>
        </p:grpSp>
        <p:sp>
          <p:nvSpPr>
            <p:cNvPr id="37" name="テキスト ボックス 36"/>
            <p:cNvSpPr txBox="1"/>
            <p:nvPr/>
          </p:nvSpPr>
          <p:spPr>
            <a:xfrm>
              <a:off x="7363926" y="3370925"/>
              <a:ext cx="974154" cy="292376"/>
            </a:xfrm>
            <a:prstGeom prst="rect">
              <a:avLst/>
            </a:prstGeom>
            <a:noFill/>
          </p:spPr>
          <p:txBody>
            <a:bodyPr wrap="square" lIns="91428" tIns="45714" rIns="91428" bIns="45714" rtlCol="0">
              <a:spAutoFit/>
            </a:bodyPr>
            <a:lstStyle/>
            <a:p>
              <a:pPr algn="r"/>
              <a:r>
                <a:rPr lang="ja-JP" altLang="en-US" sz="1300" dirty="0">
                  <a:solidFill>
                    <a:srgbClr val="1A1A1A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日付</a:t>
              </a:r>
              <a:endParaRPr lang="en-US" altLang="ja-JP" sz="1300" dirty="0">
                <a:solidFill>
                  <a:srgbClr val="FF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  <p:grpSp>
          <p:nvGrpSpPr>
            <p:cNvPr id="38" name="Calendar View"/>
            <p:cNvGrpSpPr/>
            <p:nvPr>
              <p:custDataLst>
                <p:tags r:id="rId1"/>
              </p:custDataLst>
            </p:nvPr>
          </p:nvGrpSpPr>
          <p:grpSpPr>
            <a:xfrm>
              <a:off x="11206775" y="3316373"/>
              <a:ext cx="1431913" cy="1464445"/>
              <a:chOff x="720560" y="3680979"/>
              <a:chExt cx="2093273" cy="2388727"/>
            </a:xfrm>
          </p:grpSpPr>
          <p:sp>
            <p:nvSpPr>
              <p:cNvPr id="39" name="Calendar Date Picker"/>
              <p:cNvSpPr/>
              <p:nvPr/>
            </p:nvSpPr>
            <p:spPr>
              <a:xfrm>
                <a:off x="721148" y="3680979"/>
                <a:ext cx="2092095" cy="2388724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0" name="Day"/>
              <p:cNvSpPr/>
              <p:nvPr/>
            </p:nvSpPr>
            <p:spPr>
              <a:xfrm>
                <a:off x="721149" y="4259192"/>
                <a:ext cx="298450" cy="301751"/>
              </a:xfrm>
              <a:prstGeom prst="rect">
                <a:avLst/>
              </a:prstGeom>
              <a:solidFill>
                <a:srgbClr val="DEDEDE"/>
              </a:solidFill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26</a:t>
                </a:r>
              </a:p>
            </p:txBody>
          </p:sp>
          <p:sp>
            <p:nvSpPr>
              <p:cNvPr id="55" name="Day"/>
              <p:cNvSpPr/>
              <p:nvPr/>
            </p:nvSpPr>
            <p:spPr>
              <a:xfrm>
                <a:off x="1020188" y="4259192"/>
                <a:ext cx="298450" cy="301751"/>
              </a:xfrm>
              <a:prstGeom prst="rect">
                <a:avLst/>
              </a:prstGeom>
              <a:solidFill>
                <a:srgbClr val="DEDEDE"/>
              </a:solidFill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27</a:t>
                </a:r>
              </a:p>
            </p:txBody>
          </p:sp>
          <p:sp>
            <p:nvSpPr>
              <p:cNvPr id="56" name="Day"/>
              <p:cNvSpPr/>
              <p:nvPr/>
            </p:nvSpPr>
            <p:spPr>
              <a:xfrm>
                <a:off x="1319227" y="4259192"/>
                <a:ext cx="298450" cy="301751"/>
              </a:xfrm>
              <a:prstGeom prst="rect">
                <a:avLst/>
              </a:prstGeom>
              <a:solidFill>
                <a:srgbClr val="DEDEDE"/>
              </a:solidFill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28</a:t>
                </a:r>
              </a:p>
            </p:txBody>
          </p:sp>
          <p:sp>
            <p:nvSpPr>
              <p:cNvPr id="57" name="Day"/>
              <p:cNvSpPr/>
              <p:nvPr/>
            </p:nvSpPr>
            <p:spPr>
              <a:xfrm>
                <a:off x="1618266" y="4259192"/>
                <a:ext cx="298450" cy="301751"/>
              </a:xfrm>
              <a:prstGeom prst="rect">
                <a:avLst/>
              </a:prstGeom>
              <a:solidFill>
                <a:srgbClr val="DEDEDE"/>
              </a:solidFill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29</a:t>
                </a:r>
              </a:p>
            </p:txBody>
          </p:sp>
          <p:sp>
            <p:nvSpPr>
              <p:cNvPr id="58" name="Day"/>
              <p:cNvSpPr/>
              <p:nvPr/>
            </p:nvSpPr>
            <p:spPr>
              <a:xfrm>
                <a:off x="1917305" y="4259192"/>
                <a:ext cx="298450" cy="301751"/>
              </a:xfrm>
              <a:prstGeom prst="rect">
                <a:avLst/>
              </a:prstGeom>
              <a:solidFill>
                <a:srgbClr val="DEDEDE"/>
              </a:solidFill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30</a:t>
                </a:r>
              </a:p>
            </p:txBody>
          </p:sp>
          <p:sp>
            <p:nvSpPr>
              <p:cNvPr id="60" name="Day"/>
              <p:cNvSpPr/>
              <p:nvPr/>
            </p:nvSpPr>
            <p:spPr>
              <a:xfrm>
                <a:off x="2216344" y="4259192"/>
                <a:ext cx="298450" cy="301751"/>
              </a:xfrm>
              <a:prstGeom prst="rect">
                <a:avLst/>
              </a:prstGeom>
              <a:solidFill>
                <a:srgbClr val="DEDEDE"/>
              </a:solidFill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31</a:t>
                </a:r>
              </a:p>
            </p:txBody>
          </p:sp>
          <p:sp>
            <p:nvSpPr>
              <p:cNvPr id="61" name="Day"/>
              <p:cNvSpPr/>
              <p:nvPr/>
            </p:nvSpPr>
            <p:spPr>
              <a:xfrm>
                <a:off x="2515383" y="4259192"/>
                <a:ext cx="298450" cy="301751"/>
              </a:xfrm>
              <a:prstGeom prst="rect">
                <a:avLst/>
              </a:prstGeom>
              <a:noFill/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sp>
            <p:nvSpPr>
              <p:cNvPr id="62" name="Day"/>
              <p:cNvSpPr/>
              <p:nvPr/>
            </p:nvSpPr>
            <p:spPr>
              <a:xfrm>
                <a:off x="721149" y="4560944"/>
                <a:ext cx="298450" cy="301751"/>
              </a:xfrm>
              <a:prstGeom prst="rect">
                <a:avLst/>
              </a:prstGeom>
              <a:noFill/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  <p:sp>
            <p:nvSpPr>
              <p:cNvPr id="63" name="Day"/>
              <p:cNvSpPr/>
              <p:nvPr/>
            </p:nvSpPr>
            <p:spPr>
              <a:xfrm>
                <a:off x="1020188" y="4560944"/>
                <a:ext cx="298450" cy="301751"/>
              </a:xfrm>
              <a:prstGeom prst="rect">
                <a:avLst/>
              </a:prstGeom>
              <a:noFill/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</a:p>
            </p:txBody>
          </p:sp>
          <p:sp>
            <p:nvSpPr>
              <p:cNvPr id="64" name="Day"/>
              <p:cNvSpPr/>
              <p:nvPr/>
            </p:nvSpPr>
            <p:spPr>
              <a:xfrm>
                <a:off x="1319227" y="4560944"/>
                <a:ext cx="298450" cy="301751"/>
              </a:xfrm>
              <a:prstGeom prst="rect">
                <a:avLst/>
              </a:prstGeom>
              <a:noFill/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</a:p>
            </p:txBody>
          </p:sp>
          <p:sp>
            <p:nvSpPr>
              <p:cNvPr id="65" name="Day"/>
              <p:cNvSpPr/>
              <p:nvPr/>
            </p:nvSpPr>
            <p:spPr>
              <a:xfrm>
                <a:off x="1618266" y="4560944"/>
                <a:ext cx="298450" cy="301751"/>
              </a:xfrm>
              <a:prstGeom prst="rect">
                <a:avLst/>
              </a:prstGeom>
              <a:noFill/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5</a:t>
                </a:r>
              </a:p>
            </p:txBody>
          </p:sp>
          <p:sp>
            <p:nvSpPr>
              <p:cNvPr id="66" name="Day"/>
              <p:cNvSpPr/>
              <p:nvPr/>
            </p:nvSpPr>
            <p:spPr>
              <a:xfrm>
                <a:off x="1917305" y="4560944"/>
                <a:ext cx="298450" cy="301751"/>
              </a:xfrm>
              <a:prstGeom prst="rect">
                <a:avLst/>
              </a:prstGeom>
              <a:noFill/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6</a:t>
                </a:r>
              </a:p>
            </p:txBody>
          </p:sp>
          <p:sp>
            <p:nvSpPr>
              <p:cNvPr id="67" name="Day"/>
              <p:cNvSpPr/>
              <p:nvPr/>
            </p:nvSpPr>
            <p:spPr>
              <a:xfrm>
                <a:off x="2216344" y="4560944"/>
                <a:ext cx="298450" cy="301751"/>
              </a:xfrm>
              <a:prstGeom prst="rect">
                <a:avLst/>
              </a:prstGeom>
              <a:noFill/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7</a:t>
                </a:r>
              </a:p>
            </p:txBody>
          </p:sp>
          <p:sp>
            <p:nvSpPr>
              <p:cNvPr id="68" name="Day"/>
              <p:cNvSpPr/>
              <p:nvPr/>
            </p:nvSpPr>
            <p:spPr>
              <a:xfrm>
                <a:off x="2515383" y="4560944"/>
                <a:ext cx="298450" cy="301751"/>
              </a:xfrm>
              <a:prstGeom prst="rect">
                <a:avLst/>
              </a:prstGeom>
              <a:noFill/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8</a:t>
                </a:r>
              </a:p>
            </p:txBody>
          </p:sp>
          <p:sp>
            <p:nvSpPr>
              <p:cNvPr id="69" name="Day"/>
              <p:cNvSpPr/>
              <p:nvPr/>
            </p:nvSpPr>
            <p:spPr>
              <a:xfrm>
                <a:off x="721149" y="4862697"/>
                <a:ext cx="298450" cy="301751"/>
              </a:xfrm>
              <a:prstGeom prst="rect">
                <a:avLst/>
              </a:prstGeom>
              <a:noFill/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9</a:t>
                </a:r>
              </a:p>
            </p:txBody>
          </p:sp>
          <p:sp>
            <p:nvSpPr>
              <p:cNvPr id="70" name="Day"/>
              <p:cNvSpPr/>
              <p:nvPr/>
            </p:nvSpPr>
            <p:spPr>
              <a:xfrm>
                <a:off x="1020188" y="4862697"/>
                <a:ext cx="298450" cy="301751"/>
              </a:xfrm>
              <a:prstGeom prst="rect">
                <a:avLst/>
              </a:prstGeom>
              <a:noFill/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</a:p>
            </p:txBody>
          </p:sp>
          <p:sp>
            <p:nvSpPr>
              <p:cNvPr id="71" name="Day"/>
              <p:cNvSpPr/>
              <p:nvPr/>
            </p:nvSpPr>
            <p:spPr>
              <a:xfrm>
                <a:off x="1319227" y="4862697"/>
                <a:ext cx="298450" cy="301751"/>
              </a:xfrm>
              <a:prstGeom prst="rect">
                <a:avLst/>
              </a:prstGeom>
              <a:noFill/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11</a:t>
                </a:r>
              </a:p>
            </p:txBody>
          </p:sp>
          <p:sp>
            <p:nvSpPr>
              <p:cNvPr id="72" name="Day"/>
              <p:cNvSpPr/>
              <p:nvPr/>
            </p:nvSpPr>
            <p:spPr>
              <a:xfrm>
                <a:off x="1618266" y="4862697"/>
                <a:ext cx="298450" cy="301751"/>
              </a:xfrm>
              <a:prstGeom prst="rect">
                <a:avLst/>
              </a:prstGeom>
              <a:noFill/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12</a:t>
                </a:r>
              </a:p>
            </p:txBody>
          </p:sp>
          <p:sp>
            <p:nvSpPr>
              <p:cNvPr id="73" name="Day"/>
              <p:cNvSpPr/>
              <p:nvPr/>
            </p:nvSpPr>
            <p:spPr>
              <a:xfrm>
                <a:off x="1917305" y="4862697"/>
                <a:ext cx="298450" cy="301751"/>
              </a:xfrm>
              <a:prstGeom prst="rect">
                <a:avLst/>
              </a:prstGeom>
              <a:noFill/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13</a:t>
                </a:r>
              </a:p>
            </p:txBody>
          </p:sp>
          <p:sp>
            <p:nvSpPr>
              <p:cNvPr id="74" name="Day"/>
              <p:cNvSpPr/>
              <p:nvPr/>
            </p:nvSpPr>
            <p:spPr>
              <a:xfrm>
                <a:off x="2216344" y="4862697"/>
                <a:ext cx="298450" cy="301751"/>
              </a:xfrm>
              <a:prstGeom prst="rect">
                <a:avLst/>
              </a:prstGeom>
              <a:noFill/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0078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14</a:t>
                </a:r>
              </a:p>
            </p:txBody>
          </p:sp>
          <p:sp>
            <p:nvSpPr>
              <p:cNvPr id="75" name="Day"/>
              <p:cNvSpPr/>
              <p:nvPr/>
            </p:nvSpPr>
            <p:spPr>
              <a:xfrm>
                <a:off x="2515383" y="4862697"/>
                <a:ext cx="298450" cy="301751"/>
              </a:xfrm>
              <a:prstGeom prst="rect">
                <a:avLst/>
              </a:prstGeom>
              <a:noFill/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15</a:t>
                </a:r>
              </a:p>
            </p:txBody>
          </p:sp>
          <p:sp>
            <p:nvSpPr>
              <p:cNvPr id="76" name="Day"/>
              <p:cNvSpPr/>
              <p:nvPr/>
            </p:nvSpPr>
            <p:spPr>
              <a:xfrm>
                <a:off x="721149" y="5164449"/>
                <a:ext cx="298450" cy="301751"/>
              </a:xfrm>
              <a:prstGeom prst="rect">
                <a:avLst/>
              </a:prstGeom>
              <a:noFill/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16</a:t>
                </a:r>
              </a:p>
            </p:txBody>
          </p:sp>
          <p:sp>
            <p:nvSpPr>
              <p:cNvPr id="77" name="Day"/>
              <p:cNvSpPr/>
              <p:nvPr/>
            </p:nvSpPr>
            <p:spPr>
              <a:xfrm>
                <a:off x="1020188" y="5164449"/>
                <a:ext cx="298450" cy="301751"/>
              </a:xfrm>
              <a:prstGeom prst="rect">
                <a:avLst/>
              </a:prstGeom>
              <a:noFill/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17</a:t>
                </a:r>
              </a:p>
            </p:txBody>
          </p:sp>
          <p:sp>
            <p:nvSpPr>
              <p:cNvPr id="78" name="Day"/>
              <p:cNvSpPr/>
              <p:nvPr/>
            </p:nvSpPr>
            <p:spPr>
              <a:xfrm>
                <a:off x="1319227" y="5164449"/>
                <a:ext cx="298450" cy="301751"/>
              </a:xfrm>
              <a:prstGeom prst="rect">
                <a:avLst/>
              </a:prstGeom>
              <a:noFill/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18</a:t>
                </a:r>
              </a:p>
            </p:txBody>
          </p:sp>
          <p:sp>
            <p:nvSpPr>
              <p:cNvPr id="79" name="Day"/>
              <p:cNvSpPr/>
              <p:nvPr/>
            </p:nvSpPr>
            <p:spPr>
              <a:xfrm>
                <a:off x="1618266" y="5164449"/>
                <a:ext cx="298450" cy="301751"/>
              </a:xfrm>
              <a:prstGeom prst="rect">
                <a:avLst/>
              </a:prstGeom>
              <a:noFill/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19</a:t>
                </a:r>
              </a:p>
            </p:txBody>
          </p:sp>
          <p:sp>
            <p:nvSpPr>
              <p:cNvPr id="80" name="Day"/>
              <p:cNvSpPr/>
              <p:nvPr/>
            </p:nvSpPr>
            <p:spPr>
              <a:xfrm>
                <a:off x="1917305" y="5164449"/>
                <a:ext cx="298450" cy="301751"/>
              </a:xfrm>
              <a:prstGeom prst="rect">
                <a:avLst/>
              </a:prstGeom>
              <a:noFill/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20</a:t>
                </a:r>
              </a:p>
            </p:txBody>
          </p:sp>
          <p:sp>
            <p:nvSpPr>
              <p:cNvPr id="81" name="Day"/>
              <p:cNvSpPr/>
              <p:nvPr/>
            </p:nvSpPr>
            <p:spPr>
              <a:xfrm>
                <a:off x="2216344" y="5164449"/>
                <a:ext cx="298450" cy="301751"/>
              </a:xfrm>
              <a:prstGeom prst="rect">
                <a:avLst/>
              </a:prstGeom>
              <a:noFill/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21</a:t>
                </a:r>
              </a:p>
            </p:txBody>
          </p:sp>
          <p:sp>
            <p:nvSpPr>
              <p:cNvPr id="82" name="Day"/>
              <p:cNvSpPr/>
              <p:nvPr/>
            </p:nvSpPr>
            <p:spPr>
              <a:xfrm>
                <a:off x="2515383" y="5164449"/>
                <a:ext cx="298450" cy="301751"/>
              </a:xfrm>
              <a:prstGeom prst="rect">
                <a:avLst/>
              </a:prstGeom>
              <a:noFill/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22</a:t>
                </a:r>
              </a:p>
            </p:txBody>
          </p:sp>
          <p:sp>
            <p:nvSpPr>
              <p:cNvPr id="83" name="Day"/>
              <p:cNvSpPr/>
              <p:nvPr/>
            </p:nvSpPr>
            <p:spPr>
              <a:xfrm>
                <a:off x="721149" y="5466200"/>
                <a:ext cx="298450" cy="301751"/>
              </a:xfrm>
              <a:prstGeom prst="rect">
                <a:avLst/>
              </a:prstGeom>
              <a:noFill/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23</a:t>
                </a:r>
              </a:p>
            </p:txBody>
          </p:sp>
          <p:sp>
            <p:nvSpPr>
              <p:cNvPr id="84" name="Day"/>
              <p:cNvSpPr/>
              <p:nvPr/>
            </p:nvSpPr>
            <p:spPr>
              <a:xfrm>
                <a:off x="1020188" y="5466200"/>
                <a:ext cx="298450" cy="301751"/>
              </a:xfrm>
              <a:prstGeom prst="rect">
                <a:avLst/>
              </a:prstGeom>
              <a:noFill/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24</a:t>
                </a:r>
              </a:p>
            </p:txBody>
          </p:sp>
          <p:sp>
            <p:nvSpPr>
              <p:cNvPr id="85" name="Day"/>
              <p:cNvSpPr/>
              <p:nvPr/>
            </p:nvSpPr>
            <p:spPr>
              <a:xfrm>
                <a:off x="1319227" y="5466200"/>
                <a:ext cx="298450" cy="301751"/>
              </a:xfrm>
              <a:prstGeom prst="rect">
                <a:avLst/>
              </a:prstGeom>
              <a:noFill/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25</a:t>
                </a:r>
              </a:p>
            </p:txBody>
          </p:sp>
          <p:sp>
            <p:nvSpPr>
              <p:cNvPr id="86" name="Day"/>
              <p:cNvSpPr/>
              <p:nvPr/>
            </p:nvSpPr>
            <p:spPr>
              <a:xfrm>
                <a:off x="1618266" y="5466200"/>
                <a:ext cx="298450" cy="301751"/>
              </a:xfrm>
              <a:prstGeom prst="rect">
                <a:avLst/>
              </a:prstGeom>
              <a:noFill/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26</a:t>
                </a:r>
              </a:p>
            </p:txBody>
          </p:sp>
          <p:sp>
            <p:nvSpPr>
              <p:cNvPr id="87" name="Day"/>
              <p:cNvSpPr/>
              <p:nvPr/>
            </p:nvSpPr>
            <p:spPr>
              <a:xfrm>
                <a:off x="1917305" y="5466200"/>
                <a:ext cx="298450" cy="301751"/>
              </a:xfrm>
              <a:prstGeom prst="rect">
                <a:avLst/>
              </a:prstGeom>
              <a:noFill/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27</a:t>
                </a:r>
              </a:p>
            </p:txBody>
          </p:sp>
          <p:sp>
            <p:nvSpPr>
              <p:cNvPr id="88" name="Day"/>
              <p:cNvSpPr/>
              <p:nvPr/>
            </p:nvSpPr>
            <p:spPr>
              <a:xfrm>
                <a:off x="2216344" y="5466200"/>
                <a:ext cx="298450" cy="301751"/>
              </a:xfrm>
              <a:prstGeom prst="rect">
                <a:avLst/>
              </a:prstGeom>
              <a:noFill/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28</a:t>
                </a:r>
              </a:p>
            </p:txBody>
          </p:sp>
          <p:sp>
            <p:nvSpPr>
              <p:cNvPr id="89" name="Day"/>
              <p:cNvSpPr/>
              <p:nvPr/>
            </p:nvSpPr>
            <p:spPr>
              <a:xfrm>
                <a:off x="2515383" y="5466200"/>
                <a:ext cx="298450" cy="301751"/>
              </a:xfrm>
              <a:prstGeom prst="rect">
                <a:avLst/>
              </a:prstGeom>
              <a:noFill/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29</a:t>
                </a:r>
              </a:p>
            </p:txBody>
          </p:sp>
          <p:sp>
            <p:nvSpPr>
              <p:cNvPr id="90" name="Day"/>
              <p:cNvSpPr/>
              <p:nvPr/>
            </p:nvSpPr>
            <p:spPr>
              <a:xfrm>
                <a:off x="721149" y="5767955"/>
                <a:ext cx="298450" cy="301751"/>
              </a:xfrm>
              <a:prstGeom prst="rect">
                <a:avLst/>
              </a:prstGeom>
              <a:noFill/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30</a:t>
                </a:r>
              </a:p>
            </p:txBody>
          </p:sp>
          <p:sp>
            <p:nvSpPr>
              <p:cNvPr id="91" name="Day"/>
              <p:cNvSpPr/>
              <p:nvPr/>
            </p:nvSpPr>
            <p:spPr>
              <a:xfrm>
                <a:off x="1020188" y="5767954"/>
                <a:ext cx="298450" cy="301751"/>
              </a:xfrm>
              <a:prstGeom prst="rect">
                <a:avLst/>
              </a:prstGeom>
              <a:noFill/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31</a:t>
                </a:r>
              </a:p>
            </p:txBody>
          </p:sp>
          <p:sp>
            <p:nvSpPr>
              <p:cNvPr id="92" name="Day"/>
              <p:cNvSpPr/>
              <p:nvPr/>
            </p:nvSpPr>
            <p:spPr>
              <a:xfrm>
                <a:off x="1319227" y="5767954"/>
                <a:ext cx="298450" cy="301751"/>
              </a:xfrm>
              <a:prstGeom prst="rect">
                <a:avLst/>
              </a:prstGeom>
              <a:solidFill>
                <a:srgbClr val="DEDEDE"/>
              </a:solidFill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sp>
            <p:nvSpPr>
              <p:cNvPr id="93" name="Day"/>
              <p:cNvSpPr/>
              <p:nvPr/>
            </p:nvSpPr>
            <p:spPr>
              <a:xfrm>
                <a:off x="1618266" y="5767954"/>
                <a:ext cx="298450" cy="301751"/>
              </a:xfrm>
              <a:prstGeom prst="rect">
                <a:avLst/>
              </a:prstGeom>
              <a:solidFill>
                <a:srgbClr val="DEDEDE"/>
              </a:solidFill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  <p:sp>
            <p:nvSpPr>
              <p:cNvPr id="94" name="Day"/>
              <p:cNvSpPr/>
              <p:nvPr/>
            </p:nvSpPr>
            <p:spPr>
              <a:xfrm>
                <a:off x="1917305" y="5767954"/>
                <a:ext cx="298450" cy="301751"/>
              </a:xfrm>
              <a:prstGeom prst="rect">
                <a:avLst/>
              </a:prstGeom>
              <a:solidFill>
                <a:srgbClr val="DEDEDE"/>
              </a:solidFill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</a:p>
            </p:txBody>
          </p:sp>
          <p:sp>
            <p:nvSpPr>
              <p:cNvPr id="95" name="Day"/>
              <p:cNvSpPr/>
              <p:nvPr/>
            </p:nvSpPr>
            <p:spPr>
              <a:xfrm>
                <a:off x="2216344" y="5767954"/>
                <a:ext cx="298450" cy="301751"/>
              </a:xfrm>
              <a:prstGeom prst="rect">
                <a:avLst/>
              </a:prstGeom>
              <a:solidFill>
                <a:srgbClr val="DEDEDE"/>
              </a:solidFill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</a:p>
            </p:txBody>
          </p:sp>
          <p:sp>
            <p:nvSpPr>
              <p:cNvPr id="96" name="Day"/>
              <p:cNvSpPr/>
              <p:nvPr/>
            </p:nvSpPr>
            <p:spPr>
              <a:xfrm>
                <a:off x="2515383" y="5767954"/>
                <a:ext cx="298450" cy="301751"/>
              </a:xfrm>
              <a:prstGeom prst="rect">
                <a:avLst/>
              </a:prstGeom>
              <a:solidFill>
                <a:srgbClr val="DEDEDE"/>
              </a:solidFill>
              <a:ln w="6350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5</a:t>
                </a:r>
              </a:p>
            </p:txBody>
          </p:sp>
          <p:sp>
            <p:nvSpPr>
              <p:cNvPr id="97" name="Day"/>
              <p:cNvSpPr/>
              <p:nvPr/>
            </p:nvSpPr>
            <p:spPr>
              <a:xfrm>
                <a:off x="720560" y="4007690"/>
                <a:ext cx="298450" cy="250295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Su</a:t>
                </a:r>
              </a:p>
            </p:txBody>
          </p:sp>
          <p:sp>
            <p:nvSpPr>
              <p:cNvPr id="98" name="Day"/>
              <p:cNvSpPr/>
              <p:nvPr/>
            </p:nvSpPr>
            <p:spPr>
              <a:xfrm>
                <a:off x="1019599" y="4007690"/>
                <a:ext cx="298450" cy="250295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Mo</a:t>
                </a:r>
              </a:p>
            </p:txBody>
          </p:sp>
          <p:sp>
            <p:nvSpPr>
              <p:cNvPr id="99" name="Day"/>
              <p:cNvSpPr/>
              <p:nvPr/>
            </p:nvSpPr>
            <p:spPr>
              <a:xfrm>
                <a:off x="1318638" y="4007690"/>
                <a:ext cx="298450" cy="250295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Tu</a:t>
                </a:r>
              </a:p>
            </p:txBody>
          </p:sp>
          <p:sp>
            <p:nvSpPr>
              <p:cNvPr id="100" name="Day"/>
              <p:cNvSpPr/>
              <p:nvPr/>
            </p:nvSpPr>
            <p:spPr>
              <a:xfrm>
                <a:off x="1617677" y="4007690"/>
                <a:ext cx="298450" cy="250295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We</a:t>
                </a:r>
              </a:p>
            </p:txBody>
          </p:sp>
          <p:sp>
            <p:nvSpPr>
              <p:cNvPr id="101" name="Day"/>
              <p:cNvSpPr/>
              <p:nvPr/>
            </p:nvSpPr>
            <p:spPr>
              <a:xfrm>
                <a:off x="1916716" y="4007690"/>
                <a:ext cx="298450" cy="250295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Th</a:t>
                </a:r>
              </a:p>
            </p:txBody>
          </p:sp>
          <p:sp>
            <p:nvSpPr>
              <p:cNvPr id="102" name="Day"/>
              <p:cNvSpPr/>
              <p:nvPr/>
            </p:nvSpPr>
            <p:spPr>
              <a:xfrm>
                <a:off x="2215755" y="4007690"/>
                <a:ext cx="298450" cy="250295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Fr</a:t>
                </a:r>
              </a:p>
            </p:txBody>
          </p:sp>
          <p:sp>
            <p:nvSpPr>
              <p:cNvPr id="103" name="Day"/>
              <p:cNvSpPr/>
              <p:nvPr/>
            </p:nvSpPr>
            <p:spPr>
              <a:xfrm>
                <a:off x="2514794" y="4007690"/>
                <a:ext cx="298450" cy="250295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0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Sa</a:t>
                </a:r>
              </a:p>
            </p:txBody>
          </p:sp>
          <p:sp>
            <p:nvSpPr>
              <p:cNvPr id="104" name="Month"/>
              <p:cNvSpPr txBox="1"/>
              <p:nvPr/>
            </p:nvSpPr>
            <p:spPr>
              <a:xfrm>
                <a:off x="807619" y="3757772"/>
                <a:ext cx="1181066" cy="2811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1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August 2015</a:t>
                </a:r>
              </a:p>
            </p:txBody>
          </p:sp>
          <p:sp>
            <p:nvSpPr>
              <p:cNvPr id="105" name="Arrow Up"/>
              <p:cNvSpPr>
                <a:spLocks noChangeAspect="1"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2053813" y="3855179"/>
                <a:ext cx="211186" cy="129472"/>
              </a:xfrm>
              <a:custGeom>
                <a:avLst/>
                <a:gdLst>
                  <a:gd name="T0" fmla="*/ 46 w 91"/>
                  <a:gd name="T1" fmla="*/ 0 h 50"/>
                  <a:gd name="T2" fmla="*/ 0 w 91"/>
                  <a:gd name="T3" fmla="*/ 47 h 50"/>
                  <a:gd name="T4" fmla="*/ 3 w 91"/>
                  <a:gd name="T5" fmla="*/ 50 h 50"/>
                  <a:gd name="T6" fmla="*/ 46 w 91"/>
                  <a:gd name="T7" fmla="*/ 7 h 50"/>
                  <a:gd name="T8" fmla="*/ 88 w 91"/>
                  <a:gd name="T9" fmla="*/ 49 h 50"/>
                  <a:gd name="T10" fmla="*/ 91 w 91"/>
                  <a:gd name="T11" fmla="*/ 45 h 50"/>
                  <a:gd name="T12" fmla="*/ 46 w 91"/>
                  <a:gd name="T13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1" h="50">
                    <a:moveTo>
                      <a:pt x="46" y="0"/>
                    </a:moveTo>
                    <a:lnTo>
                      <a:pt x="0" y="47"/>
                    </a:lnTo>
                    <a:lnTo>
                      <a:pt x="3" y="50"/>
                    </a:lnTo>
                    <a:lnTo>
                      <a:pt x="46" y="7"/>
                    </a:lnTo>
                    <a:lnTo>
                      <a:pt x="88" y="49"/>
                    </a:lnTo>
                    <a:lnTo>
                      <a:pt x="91" y="45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6" name="Arrow Down"/>
              <p:cNvSpPr>
                <a:spLocks noChangeAspect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2504033" y="3855179"/>
                <a:ext cx="211186" cy="129472"/>
              </a:xfrm>
              <a:custGeom>
                <a:avLst/>
                <a:gdLst>
                  <a:gd name="T0" fmla="*/ 45 w 91"/>
                  <a:gd name="T1" fmla="*/ 50 h 50"/>
                  <a:gd name="T2" fmla="*/ 91 w 91"/>
                  <a:gd name="T3" fmla="*/ 3 h 50"/>
                  <a:gd name="T4" fmla="*/ 88 w 91"/>
                  <a:gd name="T5" fmla="*/ 0 h 50"/>
                  <a:gd name="T6" fmla="*/ 45 w 91"/>
                  <a:gd name="T7" fmla="*/ 44 h 50"/>
                  <a:gd name="T8" fmla="*/ 3 w 91"/>
                  <a:gd name="T9" fmla="*/ 2 h 50"/>
                  <a:gd name="T10" fmla="*/ 0 w 91"/>
                  <a:gd name="T11" fmla="*/ 5 h 50"/>
                  <a:gd name="T12" fmla="*/ 45 w 91"/>
                  <a:gd name="T13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1" h="50">
                    <a:moveTo>
                      <a:pt x="45" y="50"/>
                    </a:moveTo>
                    <a:lnTo>
                      <a:pt x="91" y="3"/>
                    </a:lnTo>
                    <a:lnTo>
                      <a:pt x="88" y="0"/>
                    </a:lnTo>
                    <a:lnTo>
                      <a:pt x="45" y="44"/>
                    </a:lnTo>
                    <a:lnTo>
                      <a:pt x="3" y="2"/>
                    </a:lnTo>
                    <a:lnTo>
                      <a:pt x="0" y="5"/>
                    </a:lnTo>
                    <a:lnTo>
                      <a:pt x="45" y="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10" name="AutoShape 5"/>
          <p:cNvSpPr>
            <a:spLocks/>
          </p:cNvSpPr>
          <p:nvPr/>
        </p:nvSpPr>
        <p:spPr bwMode="auto">
          <a:xfrm>
            <a:off x="4931297" y="2678290"/>
            <a:ext cx="939755" cy="234627"/>
          </a:xfrm>
          <a:prstGeom prst="roundRect">
            <a:avLst>
              <a:gd name="adj" fmla="val 1031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ja-JP" altLang="en-US" sz="900" b="1" dirty="0" smtClean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削除</a:t>
            </a:r>
            <a:endParaRPr lang="en-US" altLang="ja-JP" sz="900" b="1" dirty="0">
              <a:solidFill>
                <a:schemeClr val="tx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112" name="正方形/長方形 111"/>
          <p:cNvSpPr/>
          <p:nvPr/>
        </p:nvSpPr>
        <p:spPr>
          <a:xfrm>
            <a:off x="0" y="535795"/>
            <a:ext cx="9155782" cy="4908470"/>
          </a:xfrm>
          <a:prstGeom prst="rect">
            <a:avLst/>
          </a:prstGeom>
          <a:solidFill>
            <a:schemeClr val="bg1">
              <a:lumMod val="85000"/>
              <a:alpha val="36000"/>
            </a:schemeClr>
          </a:solidFill>
          <a:effectLst>
            <a:outerShdw blurRad="40000" dist="23000" dir="5400000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正方形/長方形 112"/>
          <p:cNvSpPr/>
          <p:nvPr/>
        </p:nvSpPr>
        <p:spPr>
          <a:xfrm>
            <a:off x="1979713" y="1158363"/>
            <a:ext cx="4828734" cy="356678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4" name="Rectangle 11"/>
          <p:cNvSpPr>
            <a:spLocks/>
          </p:cNvSpPr>
          <p:nvPr/>
        </p:nvSpPr>
        <p:spPr bwMode="auto">
          <a:xfrm>
            <a:off x="2125024" y="1266040"/>
            <a:ext cx="39239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-154" bIns="0" anchor="ctr">
            <a:spAutoFit/>
          </a:bodyPr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/>
            <a:r>
              <a:rPr lang="en-US" altLang="ja-JP" sz="1800" b="1" dirty="0" smtClean="0">
                <a:solidFill>
                  <a:srgbClr val="1A1A1A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Confirm transaction record deletion</a:t>
            </a:r>
          </a:p>
        </p:txBody>
      </p:sp>
      <p:sp>
        <p:nvSpPr>
          <p:cNvPr id="115" name="AutoShape 5"/>
          <p:cNvSpPr>
            <a:spLocks/>
          </p:cNvSpPr>
          <p:nvPr/>
        </p:nvSpPr>
        <p:spPr bwMode="auto">
          <a:xfrm>
            <a:off x="3794626" y="4085844"/>
            <a:ext cx="939755" cy="234627"/>
          </a:xfrm>
          <a:prstGeom prst="roundRect">
            <a:avLst>
              <a:gd name="adj" fmla="val 10310"/>
            </a:avLst>
          </a:prstGeom>
          <a:solidFill>
            <a:srgbClr val="367FB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en-US" altLang="ja-JP" sz="900" b="1" dirty="0" smtClean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Yes</a:t>
            </a:r>
            <a:endParaRPr lang="en-US" altLang="ja-JP" sz="900" b="1" dirty="0">
              <a:solidFill>
                <a:schemeClr val="bg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117" name="テキスト ボックス 116"/>
          <p:cNvSpPr txBox="1"/>
          <p:nvPr/>
        </p:nvSpPr>
        <p:spPr>
          <a:xfrm>
            <a:off x="2768149" y="1618078"/>
            <a:ext cx="3839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Are you sure you want to delete the data before this following day?</a:t>
            </a:r>
            <a:endParaRPr lang="en-US" altLang="ja-JP" sz="900" dirty="0">
              <a:solidFill>
                <a:srgbClr val="000000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118" name="テキスト ボックス 117"/>
          <p:cNvSpPr txBox="1"/>
          <p:nvPr/>
        </p:nvSpPr>
        <p:spPr>
          <a:xfrm>
            <a:off x="2568935" y="1953350"/>
            <a:ext cx="706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Date</a:t>
            </a:r>
            <a:endParaRPr lang="en-US" altLang="ja-JP" sz="900" dirty="0">
              <a:solidFill>
                <a:srgbClr val="000000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119" name="テキスト ボックス 118"/>
          <p:cNvSpPr txBox="1"/>
          <p:nvPr/>
        </p:nvSpPr>
        <p:spPr>
          <a:xfrm>
            <a:off x="3557637" y="1953350"/>
            <a:ext cx="706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2016/8/25</a:t>
            </a:r>
            <a:endParaRPr lang="en-US" altLang="ja-JP" sz="900" dirty="0">
              <a:solidFill>
                <a:srgbClr val="000000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41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D520-02EC-0943-AAB7-CFA23FB5A0E2}" type="slidenum">
              <a:rPr lang="ja-JP" altLang="en-US" smtClean="0"/>
              <a:pPr/>
              <a:t>2</a:t>
            </a:fld>
            <a:endParaRPr lang="ja-JP" altLang="en-US"/>
          </a:p>
        </p:txBody>
      </p:sp>
      <p:sp>
        <p:nvSpPr>
          <p:cNvPr id="108" name="テキスト ボックス 107"/>
          <p:cNvSpPr txBox="1"/>
          <p:nvPr/>
        </p:nvSpPr>
        <p:spPr>
          <a:xfrm>
            <a:off x="4826" y="1"/>
            <a:ext cx="3207672" cy="360204"/>
          </a:xfrm>
          <a:prstGeom prst="rect">
            <a:avLst/>
          </a:prstGeom>
          <a:noFill/>
        </p:spPr>
        <p:txBody>
          <a:bodyPr wrap="square" lIns="143361" tIns="71680" rIns="143361" bIns="71680" rtlCol="0">
            <a:spAutoFit/>
          </a:bodyPr>
          <a:lstStyle/>
          <a:p>
            <a:pPr lvl="0" defTabSz="1023636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400" b="1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Screen transfer diagram</a:t>
            </a:r>
            <a:endParaRPr lang="ja-JP" altLang="en-US" sz="1400" b="1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grpSp>
        <p:nvGrpSpPr>
          <p:cNvPr id="93" name="グループ化 92"/>
          <p:cNvGrpSpPr/>
          <p:nvPr/>
        </p:nvGrpSpPr>
        <p:grpSpPr>
          <a:xfrm>
            <a:off x="683206" y="3426074"/>
            <a:ext cx="730865" cy="497284"/>
            <a:chOff x="386510" y="3637196"/>
            <a:chExt cx="781135" cy="559081"/>
          </a:xfrm>
        </p:grpSpPr>
        <p:cxnSp>
          <p:nvCxnSpPr>
            <p:cNvPr id="94" name="直線矢印コネクタ 93"/>
            <p:cNvCxnSpPr/>
            <p:nvPr/>
          </p:nvCxnSpPr>
          <p:spPr>
            <a:xfrm>
              <a:off x="814063" y="3637196"/>
              <a:ext cx="0" cy="559081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sp>
          <p:nvSpPr>
            <p:cNvPr id="95" name="テキスト ボックス 94"/>
            <p:cNvSpPr txBox="1"/>
            <p:nvPr/>
          </p:nvSpPr>
          <p:spPr>
            <a:xfrm>
              <a:off x="386510" y="3723779"/>
              <a:ext cx="781135" cy="268596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1F49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&lt;Setting&gt;</a:t>
              </a:r>
              <a:endParaRPr kumimoji="0" lang="ja-JP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</p:grpSp>
      <p:grpSp>
        <p:nvGrpSpPr>
          <p:cNvPr id="96" name="グループ化 95"/>
          <p:cNvGrpSpPr/>
          <p:nvPr/>
        </p:nvGrpSpPr>
        <p:grpSpPr>
          <a:xfrm>
            <a:off x="432773" y="2712210"/>
            <a:ext cx="1306879" cy="671510"/>
            <a:chOff x="354365" y="517859"/>
            <a:chExt cx="977274" cy="792088"/>
          </a:xfrm>
        </p:grpSpPr>
        <p:sp>
          <p:nvSpPr>
            <p:cNvPr id="97" name="正方形/長方形 96"/>
            <p:cNvSpPr/>
            <p:nvPr/>
          </p:nvSpPr>
          <p:spPr>
            <a:xfrm>
              <a:off x="363378" y="517859"/>
              <a:ext cx="968261" cy="792088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98" name="テキスト ボックス 97"/>
            <p:cNvSpPr txBox="1"/>
            <p:nvPr/>
          </p:nvSpPr>
          <p:spPr>
            <a:xfrm>
              <a:off x="354365" y="754925"/>
              <a:ext cx="968260" cy="357944"/>
            </a:xfrm>
            <a:prstGeom prst="rect">
              <a:avLst/>
            </a:prstGeom>
            <a:noFill/>
          </p:spPr>
          <p:txBody>
            <a:bodyPr wrap="square" lIns="102401" tIns="51200" rIns="102401" bIns="51200" rtlCol="0">
              <a:spAutoFit/>
            </a:bodyPr>
            <a:lstStyle/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300" kern="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Top screen</a:t>
              </a:r>
              <a:endParaRPr kumimoji="0" lang="ja-JP" altLang="en-US" sz="1300" kern="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99" name="グループ化 98"/>
          <p:cNvGrpSpPr/>
          <p:nvPr/>
        </p:nvGrpSpPr>
        <p:grpSpPr>
          <a:xfrm>
            <a:off x="468343" y="3939978"/>
            <a:ext cx="1294825" cy="815781"/>
            <a:chOff x="1619671" y="528316"/>
            <a:chExt cx="968261" cy="792088"/>
          </a:xfrm>
          <a:solidFill>
            <a:schemeClr val="bg1"/>
          </a:solidFill>
        </p:grpSpPr>
        <p:sp>
          <p:nvSpPr>
            <p:cNvPr id="100" name="正方形/長方形 99"/>
            <p:cNvSpPr/>
            <p:nvPr/>
          </p:nvSpPr>
          <p:spPr>
            <a:xfrm>
              <a:off x="1619671" y="528316"/>
              <a:ext cx="968261" cy="792088"/>
            </a:xfrm>
            <a:prstGeom prst="rect">
              <a:avLst/>
            </a:prstGeom>
            <a:grp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01" name="テキスト ボックス 100"/>
            <p:cNvSpPr txBox="1"/>
            <p:nvPr/>
          </p:nvSpPr>
          <p:spPr>
            <a:xfrm>
              <a:off x="1619672" y="529995"/>
              <a:ext cx="968260" cy="368885"/>
            </a:xfrm>
            <a:prstGeom prst="rect">
              <a:avLst/>
            </a:prstGeom>
            <a:grpFill/>
          </p:spPr>
          <p:txBody>
            <a:bodyPr wrap="square" lIns="102401" tIns="51200" rIns="102401" bIns="51200" rtlCol="0">
              <a:spAutoFit/>
            </a:bodyPr>
            <a:lstStyle/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300" kern="0" dirty="0" smtClean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  <a:cs typeface="+mn-cs"/>
                </a:rPr>
                <a:t>A.1.1</a:t>
              </a:r>
              <a:endParaRPr kumimoji="0" lang="ja-JP" altLang="en-US" sz="13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02" name="テキスト ボックス 101"/>
            <p:cNvSpPr txBox="1"/>
            <p:nvPr/>
          </p:nvSpPr>
          <p:spPr>
            <a:xfrm>
              <a:off x="1646154" y="749710"/>
              <a:ext cx="884973" cy="488886"/>
            </a:xfrm>
            <a:prstGeom prst="rect">
              <a:avLst/>
            </a:prstGeom>
            <a:grpFill/>
          </p:spPr>
          <p:txBody>
            <a:bodyPr wrap="square" lIns="102401" tIns="51200" rIns="102401" bIns="51200" rtlCol="0">
              <a:spAutoFit/>
            </a:bodyPr>
            <a:lstStyle/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300" kern="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  <a:cs typeface="+mn-cs"/>
                </a:rPr>
                <a:t>Connection setting</a:t>
              </a:r>
            </a:p>
          </p:txBody>
        </p:sp>
      </p:grpSp>
      <p:grpSp>
        <p:nvGrpSpPr>
          <p:cNvPr id="103" name="グループ化 102"/>
          <p:cNvGrpSpPr/>
          <p:nvPr/>
        </p:nvGrpSpPr>
        <p:grpSpPr>
          <a:xfrm rot="10800000">
            <a:off x="429416" y="4776880"/>
            <a:ext cx="1487271" cy="594132"/>
            <a:chOff x="-53537" y="3526508"/>
            <a:chExt cx="1589567" cy="699985"/>
          </a:xfrm>
        </p:grpSpPr>
        <p:cxnSp>
          <p:nvCxnSpPr>
            <p:cNvPr id="104" name="直線矢印コネクタ 103"/>
            <p:cNvCxnSpPr/>
            <p:nvPr/>
          </p:nvCxnSpPr>
          <p:spPr>
            <a:xfrm rot="10800000">
              <a:off x="812394" y="3526508"/>
              <a:ext cx="14254" cy="699985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sp>
          <p:nvSpPr>
            <p:cNvPr id="105" name="テキスト ボックス 104"/>
            <p:cNvSpPr txBox="1"/>
            <p:nvPr/>
          </p:nvSpPr>
          <p:spPr>
            <a:xfrm rot="10800000">
              <a:off x="-53537" y="3806063"/>
              <a:ext cx="1589567" cy="268595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1F49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&lt;</a:t>
              </a:r>
              <a:r>
                <a:rPr kumimoji="0" lang="en-US" altLang="ja-JP" sz="1100" kern="0" dirty="0" smtClean="0">
                  <a:solidFill>
                    <a:srgbClr val="1F497D">
                      <a:lumMod val="60000"/>
                      <a:lumOff val="40000"/>
                    </a:srgbClr>
                  </a:solidFill>
                  <a:latin typeface="Calibri"/>
                  <a:ea typeface="ＭＳ Ｐゴシック" panose="020B0600070205080204" pitchFamily="50" charset="-128"/>
                  <a:cs typeface="+mn-cs"/>
                </a:rPr>
                <a:t>Connection setting</a:t>
              </a:r>
              <a:r>
                <a:rPr kumimoji="0" lang="en-US" altLang="ja-JP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1F49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&gt;</a:t>
              </a:r>
              <a:endParaRPr kumimoji="0" lang="ja-JP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</p:grpSp>
      <p:grpSp>
        <p:nvGrpSpPr>
          <p:cNvPr id="106" name="グループ化 105"/>
          <p:cNvGrpSpPr/>
          <p:nvPr/>
        </p:nvGrpSpPr>
        <p:grpSpPr>
          <a:xfrm>
            <a:off x="441419" y="5371014"/>
            <a:ext cx="1488470" cy="719506"/>
            <a:chOff x="1367920" y="529995"/>
            <a:chExt cx="1378572" cy="823306"/>
          </a:xfrm>
        </p:grpSpPr>
        <p:sp>
          <p:nvSpPr>
            <p:cNvPr id="113" name="正方形/長方形 112"/>
            <p:cNvSpPr/>
            <p:nvPr/>
          </p:nvSpPr>
          <p:spPr>
            <a:xfrm>
              <a:off x="1405570" y="561213"/>
              <a:ext cx="1261923" cy="792088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14" name="テキスト ボックス 113"/>
            <p:cNvSpPr txBox="1"/>
            <p:nvPr/>
          </p:nvSpPr>
          <p:spPr>
            <a:xfrm>
              <a:off x="1619672" y="529995"/>
              <a:ext cx="968260" cy="368885"/>
            </a:xfrm>
            <a:prstGeom prst="rect">
              <a:avLst/>
            </a:prstGeom>
            <a:noFill/>
          </p:spPr>
          <p:txBody>
            <a:bodyPr wrap="square" lIns="102401" tIns="51200" rIns="102401" bIns="51200" rtlCol="0">
              <a:spAutoFit/>
            </a:bodyPr>
            <a:lstStyle/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300" kern="0" dirty="0" smtClean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  <a:cs typeface="+mn-cs"/>
                </a:rPr>
                <a:t>A.1.2</a:t>
              </a:r>
              <a:endParaRPr kumimoji="0" lang="ja-JP" altLang="en-US" sz="13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15" name="テキスト ボックス 114"/>
            <p:cNvSpPr txBox="1"/>
            <p:nvPr/>
          </p:nvSpPr>
          <p:spPr>
            <a:xfrm>
              <a:off x="1367920" y="752160"/>
              <a:ext cx="1378572" cy="576149"/>
            </a:xfrm>
            <a:prstGeom prst="rect">
              <a:avLst/>
            </a:prstGeom>
            <a:noFill/>
          </p:spPr>
          <p:txBody>
            <a:bodyPr wrap="square" lIns="102401" tIns="51200" rIns="102401" bIns="51200" rtlCol="0">
              <a:spAutoFit/>
            </a:bodyPr>
            <a:lstStyle/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300" kern="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  <a:cs typeface="+mn-cs"/>
                </a:rPr>
                <a:t>Confirm connection setting</a:t>
              </a:r>
            </a:p>
          </p:txBody>
        </p:sp>
      </p:grpSp>
      <p:cxnSp>
        <p:nvCxnSpPr>
          <p:cNvPr id="116" name="カギ線コネクタ 115"/>
          <p:cNvCxnSpPr>
            <a:stCxn id="115" idx="1"/>
            <a:endCxn id="100" idx="1"/>
          </p:cNvCxnSpPr>
          <p:nvPr/>
        </p:nvCxnSpPr>
        <p:spPr>
          <a:xfrm rot="10800000" flipH="1">
            <a:off x="441419" y="4347870"/>
            <a:ext cx="26924" cy="1469055"/>
          </a:xfrm>
          <a:prstGeom prst="bentConnector3">
            <a:avLst>
              <a:gd name="adj1" fmla="val -849057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36" name="テキスト ボックス 135"/>
          <p:cNvSpPr txBox="1"/>
          <p:nvPr/>
        </p:nvSpPr>
        <p:spPr>
          <a:xfrm>
            <a:off x="-79089" y="4822417"/>
            <a:ext cx="602537" cy="261610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143360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&lt;Yes&gt;</a:t>
            </a:r>
            <a:endParaRPr kumimoji="0" lang="ja-JP" alt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grpSp>
        <p:nvGrpSpPr>
          <p:cNvPr id="137" name="グループ化 136"/>
          <p:cNvGrpSpPr/>
          <p:nvPr/>
        </p:nvGrpSpPr>
        <p:grpSpPr>
          <a:xfrm>
            <a:off x="5372851" y="3412498"/>
            <a:ext cx="730863" cy="544540"/>
            <a:chOff x="420226" y="3637196"/>
            <a:chExt cx="781132" cy="559081"/>
          </a:xfrm>
        </p:grpSpPr>
        <p:cxnSp>
          <p:nvCxnSpPr>
            <p:cNvPr id="138" name="直線矢印コネクタ 137"/>
            <p:cNvCxnSpPr/>
            <p:nvPr/>
          </p:nvCxnSpPr>
          <p:spPr>
            <a:xfrm>
              <a:off x="814063" y="3637196"/>
              <a:ext cx="0" cy="559081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sp>
          <p:nvSpPr>
            <p:cNvPr id="139" name="テキスト ボックス 138"/>
            <p:cNvSpPr txBox="1"/>
            <p:nvPr/>
          </p:nvSpPr>
          <p:spPr>
            <a:xfrm>
              <a:off x="420226" y="3768507"/>
              <a:ext cx="781132" cy="268596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kern="0" dirty="0">
                  <a:solidFill>
                    <a:srgbClr val="1F497D">
                      <a:lumMod val="60000"/>
                      <a:lumOff val="40000"/>
                    </a:srgbClr>
                  </a:solidFill>
                  <a:latin typeface="Calibri"/>
                  <a:ea typeface="ＭＳ Ｐゴシック" panose="020B0600070205080204" pitchFamily="50" charset="-128"/>
                </a:rPr>
                <a:t>&lt;Setting&gt;</a:t>
              </a:r>
              <a:endParaRPr kumimoji="0" lang="ja-JP" altLang="en-US" sz="1100" kern="0" dirty="0">
                <a:solidFill>
                  <a:srgbClr val="1F497D">
                    <a:lumMod val="60000"/>
                    <a:lumOff val="40000"/>
                  </a:srgbClr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140" name="グループ化 139"/>
          <p:cNvGrpSpPr/>
          <p:nvPr/>
        </p:nvGrpSpPr>
        <p:grpSpPr>
          <a:xfrm>
            <a:off x="5090871" y="2698634"/>
            <a:ext cx="1306879" cy="671510"/>
            <a:chOff x="354365" y="517859"/>
            <a:chExt cx="977274" cy="792088"/>
          </a:xfrm>
        </p:grpSpPr>
        <p:sp>
          <p:nvSpPr>
            <p:cNvPr id="141" name="正方形/長方形 140"/>
            <p:cNvSpPr/>
            <p:nvPr/>
          </p:nvSpPr>
          <p:spPr>
            <a:xfrm>
              <a:off x="363378" y="517859"/>
              <a:ext cx="968261" cy="792088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42" name="テキスト ボックス 141"/>
            <p:cNvSpPr txBox="1"/>
            <p:nvPr/>
          </p:nvSpPr>
          <p:spPr>
            <a:xfrm>
              <a:off x="354365" y="754925"/>
              <a:ext cx="968260" cy="357944"/>
            </a:xfrm>
            <a:prstGeom prst="rect">
              <a:avLst/>
            </a:prstGeom>
            <a:noFill/>
          </p:spPr>
          <p:txBody>
            <a:bodyPr wrap="square" lIns="102401" tIns="51200" rIns="102401" bIns="51200" rtlCol="0">
              <a:spAutoFit/>
            </a:bodyPr>
            <a:lstStyle/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300" kern="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Top screen</a:t>
              </a:r>
              <a:endParaRPr kumimoji="0" lang="ja-JP" altLang="en-US" sz="1300" kern="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150" name="グループ化 149"/>
          <p:cNvGrpSpPr/>
          <p:nvPr/>
        </p:nvGrpSpPr>
        <p:grpSpPr>
          <a:xfrm>
            <a:off x="5140879" y="4025892"/>
            <a:ext cx="1294824" cy="775767"/>
            <a:chOff x="1619671" y="528316"/>
            <a:chExt cx="968261" cy="943036"/>
          </a:xfrm>
          <a:solidFill>
            <a:schemeClr val="bg1"/>
          </a:solidFill>
        </p:grpSpPr>
        <p:sp>
          <p:nvSpPr>
            <p:cNvPr id="151" name="正方形/長方形 150"/>
            <p:cNvSpPr/>
            <p:nvPr/>
          </p:nvSpPr>
          <p:spPr>
            <a:xfrm>
              <a:off x="1619671" y="528316"/>
              <a:ext cx="968261" cy="943036"/>
            </a:xfrm>
            <a:prstGeom prst="rect">
              <a:avLst/>
            </a:prstGeom>
            <a:grp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52" name="テキスト ボックス 151"/>
            <p:cNvSpPr txBox="1"/>
            <p:nvPr/>
          </p:nvSpPr>
          <p:spPr>
            <a:xfrm>
              <a:off x="1619672" y="529995"/>
              <a:ext cx="968260" cy="368885"/>
            </a:xfrm>
            <a:prstGeom prst="rect">
              <a:avLst/>
            </a:prstGeom>
            <a:grpFill/>
          </p:spPr>
          <p:txBody>
            <a:bodyPr wrap="square" lIns="102401" tIns="51200" rIns="102401" bIns="51200" rtlCol="0">
              <a:spAutoFit/>
            </a:bodyPr>
            <a:lstStyle/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300" kern="0" dirty="0" smtClean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  <a:cs typeface="+mn-cs"/>
                </a:rPr>
                <a:t>A.2.1</a:t>
              </a:r>
              <a:endParaRPr kumimoji="0" lang="ja-JP" altLang="en-US" sz="13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53" name="テキスト ボックス 152"/>
            <p:cNvSpPr txBox="1"/>
            <p:nvPr/>
          </p:nvSpPr>
          <p:spPr>
            <a:xfrm>
              <a:off x="1660532" y="826891"/>
              <a:ext cx="878860" cy="623731"/>
            </a:xfrm>
            <a:prstGeom prst="rect">
              <a:avLst/>
            </a:prstGeom>
            <a:grpFill/>
          </p:spPr>
          <p:txBody>
            <a:bodyPr wrap="square" lIns="102401" tIns="51200" rIns="102401" bIns="51200" rtlCol="0">
              <a:spAutoFit/>
            </a:bodyPr>
            <a:lstStyle/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300" kern="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  <a:cs typeface="+mn-cs"/>
                </a:rPr>
                <a:t>Store-register setting</a:t>
              </a:r>
            </a:p>
          </p:txBody>
        </p:sp>
      </p:grpSp>
      <p:grpSp>
        <p:nvGrpSpPr>
          <p:cNvPr id="154" name="グループ化 153"/>
          <p:cNvGrpSpPr/>
          <p:nvPr/>
        </p:nvGrpSpPr>
        <p:grpSpPr>
          <a:xfrm rot="10800000">
            <a:off x="5246748" y="4793147"/>
            <a:ext cx="1077010" cy="681170"/>
            <a:chOff x="214755" y="3684420"/>
            <a:chExt cx="1151088" cy="542073"/>
          </a:xfrm>
        </p:grpSpPr>
        <p:cxnSp>
          <p:nvCxnSpPr>
            <p:cNvPr id="155" name="直線矢印コネクタ 154"/>
            <p:cNvCxnSpPr/>
            <p:nvPr/>
          </p:nvCxnSpPr>
          <p:spPr>
            <a:xfrm flipV="1">
              <a:off x="826649" y="3684420"/>
              <a:ext cx="0" cy="542073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sp>
          <p:nvSpPr>
            <p:cNvPr id="156" name="テキスト ボックス 155"/>
            <p:cNvSpPr txBox="1"/>
            <p:nvPr/>
          </p:nvSpPr>
          <p:spPr>
            <a:xfrm rot="10800000">
              <a:off x="214755" y="3836541"/>
              <a:ext cx="1151088" cy="342899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1F49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&lt;Cash-register setting&gt;</a:t>
              </a:r>
              <a:endParaRPr kumimoji="0" lang="ja-JP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</p:grpSp>
      <p:grpSp>
        <p:nvGrpSpPr>
          <p:cNvPr id="159" name="グループ化 158"/>
          <p:cNvGrpSpPr/>
          <p:nvPr/>
        </p:nvGrpSpPr>
        <p:grpSpPr>
          <a:xfrm>
            <a:off x="5394123" y="5468019"/>
            <a:ext cx="1350471" cy="1085052"/>
            <a:chOff x="1619671" y="528316"/>
            <a:chExt cx="978648" cy="1241589"/>
          </a:xfrm>
        </p:grpSpPr>
        <p:sp>
          <p:nvSpPr>
            <p:cNvPr id="161" name="正方形/長方形 160"/>
            <p:cNvSpPr/>
            <p:nvPr/>
          </p:nvSpPr>
          <p:spPr>
            <a:xfrm>
              <a:off x="1619671" y="528316"/>
              <a:ext cx="968261" cy="792088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2" name="テキスト ボックス 161"/>
            <p:cNvSpPr txBox="1"/>
            <p:nvPr/>
          </p:nvSpPr>
          <p:spPr>
            <a:xfrm>
              <a:off x="1619672" y="529994"/>
              <a:ext cx="968260" cy="368885"/>
            </a:xfrm>
            <a:prstGeom prst="rect">
              <a:avLst/>
            </a:prstGeom>
            <a:noFill/>
          </p:spPr>
          <p:txBody>
            <a:bodyPr wrap="square" lIns="102401" tIns="51200" rIns="102401" bIns="51200" rtlCol="0">
              <a:spAutoFit/>
            </a:bodyPr>
            <a:lstStyle/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300" kern="0" dirty="0" smtClean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  <a:cs typeface="+mn-cs"/>
                </a:rPr>
                <a:t>A.2.2</a:t>
              </a:r>
              <a:endParaRPr kumimoji="0" lang="ja-JP" altLang="en-US" sz="13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3" name="テキスト ボックス 162"/>
            <p:cNvSpPr txBox="1"/>
            <p:nvPr/>
          </p:nvSpPr>
          <p:spPr>
            <a:xfrm>
              <a:off x="1630059" y="735925"/>
              <a:ext cx="968260" cy="1033980"/>
            </a:xfrm>
            <a:prstGeom prst="rect">
              <a:avLst/>
            </a:prstGeom>
            <a:noFill/>
          </p:spPr>
          <p:txBody>
            <a:bodyPr wrap="square" lIns="102401" tIns="51200" rIns="102401" bIns="51200" rtlCol="0">
              <a:spAutoFit/>
            </a:bodyPr>
            <a:lstStyle/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300" kern="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  <a:cs typeface="+mn-cs"/>
                </a:rPr>
                <a:t>Confirm store-register setting</a:t>
              </a:r>
            </a:p>
          </p:txBody>
        </p:sp>
      </p:grpSp>
      <p:cxnSp>
        <p:nvCxnSpPr>
          <p:cNvPr id="164" name="カギ線コネクタ 163"/>
          <p:cNvCxnSpPr/>
          <p:nvPr/>
        </p:nvCxnSpPr>
        <p:spPr>
          <a:xfrm rot="10800000">
            <a:off x="5112001" y="4378042"/>
            <a:ext cx="253243" cy="1331372"/>
          </a:xfrm>
          <a:prstGeom prst="bentConnector3">
            <a:avLst>
              <a:gd name="adj1" fmla="val 190269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65" name="テキスト ボックス 164"/>
          <p:cNvSpPr txBox="1"/>
          <p:nvPr/>
        </p:nvSpPr>
        <p:spPr>
          <a:xfrm>
            <a:off x="4510144" y="4855834"/>
            <a:ext cx="671401" cy="769441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143360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&lt;Yes, update current</a:t>
            </a:r>
            <a:r>
              <a:rPr kumimoji="0" lang="en-US" altLang="ja-JP" sz="1100" b="0" i="0" u="none" strike="noStrike" kern="0" cap="none" spc="0" normalizeH="0" noProof="0" dirty="0" smtClean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 setting</a:t>
            </a:r>
            <a:r>
              <a:rPr kumimoji="0" lang="en-US" altLang="ja-JP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&gt;</a:t>
            </a:r>
            <a:endParaRPr kumimoji="0" lang="ja-JP" alt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grpSp>
        <p:nvGrpSpPr>
          <p:cNvPr id="190" name="グループ化 189"/>
          <p:cNvGrpSpPr/>
          <p:nvPr/>
        </p:nvGrpSpPr>
        <p:grpSpPr>
          <a:xfrm>
            <a:off x="7928043" y="5203634"/>
            <a:ext cx="1045450" cy="692224"/>
            <a:chOff x="1619671" y="528316"/>
            <a:chExt cx="968261" cy="792088"/>
          </a:xfrm>
        </p:grpSpPr>
        <p:sp>
          <p:nvSpPr>
            <p:cNvPr id="191" name="正方形/長方形 190"/>
            <p:cNvSpPr/>
            <p:nvPr/>
          </p:nvSpPr>
          <p:spPr>
            <a:xfrm>
              <a:off x="1619671" y="528316"/>
              <a:ext cx="968261" cy="792088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93" name="テキスト ボックス 192"/>
            <p:cNvSpPr txBox="1"/>
            <p:nvPr/>
          </p:nvSpPr>
          <p:spPr>
            <a:xfrm>
              <a:off x="1619672" y="529995"/>
              <a:ext cx="968260" cy="347233"/>
            </a:xfrm>
            <a:prstGeom prst="rect">
              <a:avLst/>
            </a:prstGeom>
            <a:noFill/>
          </p:spPr>
          <p:txBody>
            <a:bodyPr wrap="square" lIns="102401" tIns="51200" rIns="102401" bIns="51200" rtlCol="0">
              <a:spAutoFit/>
            </a:bodyPr>
            <a:lstStyle/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300" kern="0" dirty="0" smtClean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  <a:cs typeface="+mn-cs"/>
                </a:rPr>
                <a:t>A.2.3</a:t>
              </a:r>
              <a:endParaRPr kumimoji="0" lang="ja-JP" altLang="en-US" sz="13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94" name="テキスト ボックス 193"/>
            <p:cNvSpPr txBox="1"/>
            <p:nvPr/>
          </p:nvSpPr>
          <p:spPr>
            <a:xfrm>
              <a:off x="1619671" y="805496"/>
              <a:ext cx="968260" cy="347233"/>
            </a:xfrm>
            <a:prstGeom prst="rect">
              <a:avLst/>
            </a:prstGeom>
            <a:noFill/>
          </p:spPr>
          <p:txBody>
            <a:bodyPr wrap="square" lIns="102401" tIns="51200" rIns="102401" bIns="51200" rtlCol="0">
              <a:spAutoFit/>
            </a:bodyPr>
            <a:lstStyle/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300" kern="0" dirty="0" smtClean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  <a:cs typeface="+mn-cs"/>
                </a:rPr>
                <a:t>Error screen</a:t>
              </a:r>
              <a:endParaRPr kumimoji="0" lang="ja-JP" altLang="en-US" sz="13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</p:grpSp>
      <p:cxnSp>
        <p:nvCxnSpPr>
          <p:cNvPr id="195" name="カギ線コネクタ 194"/>
          <p:cNvCxnSpPr>
            <a:stCxn id="151" idx="3"/>
            <a:endCxn id="193" idx="1"/>
          </p:cNvCxnSpPr>
          <p:nvPr/>
        </p:nvCxnSpPr>
        <p:spPr>
          <a:xfrm>
            <a:off x="6435706" y="4413776"/>
            <a:ext cx="1492338" cy="943053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grpSp>
        <p:nvGrpSpPr>
          <p:cNvPr id="143" name="グループ化 142"/>
          <p:cNvGrpSpPr/>
          <p:nvPr/>
        </p:nvGrpSpPr>
        <p:grpSpPr>
          <a:xfrm>
            <a:off x="2201711" y="5191934"/>
            <a:ext cx="1045450" cy="692224"/>
            <a:chOff x="1619671" y="528316"/>
            <a:chExt cx="968261" cy="792088"/>
          </a:xfrm>
        </p:grpSpPr>
        <p:sp>
          <p:nvSpPr>
            <p:cNvPr id="144" name="正方形/長方形 143"/>
            <p:cNvSpPr/>
            <p:nvPr/>
          </p:nvSpPr>
          <p:spPr>
            <a:xfrm>
              <a:off x="1619671" y="528316"/>
              <a:ext cx="968261" cy="792088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45" name="テキスト ボックス 144"/>
            <p:cNvSpPr txBox="1"/>
            <p:nvPr/>
          </p:nvSpPr>
          <p:spPr>
            <a:xfrm>
              <a:off x="1619672" y="529995"/>
              <a:ext cx="968260" cy="368885"/>
            </a:xfrm>
            <a:prstGeom prst="rect">
              <a:avLst/>
            </a:prstGeom>
            <a:noFill/>
          </p:spPr>
          <p:txBody>
            <a:bodyPr wrap="square" lIns="102401" tIns="51200" rIns="102401" bIns="51200" rtlCol="0">
              <a:spAutoFit/>
            </a:bodyPr>
            <a:lstStyle/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300" kern="0" dirty="0" smtClean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  <a:cs typeface="+mn-cs"/>
                </a:rPr>
                <a:t>A.1.3</a:t>
              </a:r>
              <a:endParaRPr kumimoji="0" lang="ja-JP" altLang="en-US" sz="13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57" name="テキスト ボックス 156"/>
            <p:cNvSpPr txBox="1"/>
            <p:nvPr/>
          </p:nvSpPr>
          <p:spPr>
            <a:xfrm>
              <a:off x="1619671" y="805496"/>
              <a:ext cx="968260" cy="347233"/>
            </a:xfrm>
            <a:prstGeom prst="rect">
              <a:avLst/>
            </a:prstGeom>
            <a:noFill/>
          </p:spPr>
          <p:txBody>
            <a:bodyPr wrap="square" lIns="102401" tIns="51200" rIns="102401" bIns="51200" rtlCol="0">
              <a:spAutoFit/>
            </a:bodyPr>
            <a:lstStyle/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300" kern="0" dirty="0" smtClean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  <a:cs typeface="+mn-cs"/>
                </a:rPr>
                <a:t>Error screen</a:t>
              </a:r>
              <a:endParaRPr kumimoji="0" lang="ja-JP" altLang="en-US" sz="13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</p:grpSp>
      <p:cxnSp>
        <p:nvCxnSpPr>
          <p:cNvPr id="198" name="カギ線コネクタ 197"/>
          <p:cNvCxnSpPr>
            <a:endCxn id="144" idx="0"/>
          </p:cNvCxnSpPr>
          <p:nvPr/>
        </p:nvCxnSpPr>
        <p:spPr>
          <a:xfrm>
            <a:off x="1781475" y="4592062"/>
            <a:ext cx="942961" cy="599872"/>
          </a:xfrm>
          <a:prstGeom prst="bentConnector2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02" name="テキスト ボックス 201"/>
          <p:cNvSpPr txBox="1"/>
          <p:nvPr/>
        </p:nvSpPr>
        <p:spPr>
          <a:xfrm>
            <a:off x="1982242" y="4644144"/>
            <a:ext cx="1523486" cy="261610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143360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&lt;</a:t>
            </a:r>
            <a:r>
              <a:rPr kumimoji="0" lang="en-US" altLang="ja-JP" sz="1100" kern="0" dirty="0">
                <a:solidFill>
                  <a:srgbClr val="1F497D">
                    <a:lumMod val="60000"/>
                    <a:lumOff val="40000"/>
                  </a:srgbClr>
                </a:solidFill>
                <a:latin typeface="Calibri"/>
                <a:ea typeface="ＭＳ Ｐゴシック" panose="020B0600070205080204" pitchFamily="50" charset="-128"/>
              </a:rPr>
              <a:t> Connection setting </a:t>
            </a:r>
            <a:r>
              <a:rPr kumimoji="0" lang="en-US" altLang="ja-JP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&gt;</a:t>
            </a:r>
            <a:endParaRPr kumimoji="0" lang="ja-JP" alt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cxnSp>
        <p:nvCxnSpPr>
          <p:cNvPr id="205" name="カギ線コネクタ 204"/>
          <p:cNvCxnSpPr>
            <a:endCxn id="100" idx="3"/>
          </p:cNvCxnSpPr>
          <p:nvPr/>
        </p:nvCxnSpPr>
        <p:spPr>
          <a:xfrm rot="10800000">
            <a:off x="1763169" y="4347869"/>
            <a:ext cx="1277371" cy="753526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06" name="テキスト ボックス 205"/>
          <p:cNvSpPr txBox="1"/>
          <p:nvPr/>
        </p:nvSpPr>
        <p:spPr>
          <a:xfrm>
            <a:off x="2267849" y="4247049"/>
            <a:ext cx="602537" cy="261610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143360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&lt;</a:t>
            </a:r>
            <a:r>
              <a:rPr kumimoji="0" lang="en-US" altLang="ja-JP" sz="1100" kern="0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Calibri"/>
                <a:ea typeface="ＭＳ Ｐゴシック" panose="020B0600070205080204" pitchFamily="50" charset="-128"/>
                <a:cs typeface="+mn-cs"/>
              </a:rPr>
              <a:t>Yes</a:t>
            </a:r>
            <a:r>
              <a:rPr kumimoji="0" lang="en-US" altLang="ja-JP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&gt;</a:t>
            </a:r>
            <a:endParaRPr kumimoji="0" lang="ja-JP" alt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grpSp>
        <p:nvGrpSpPr>
          <p:cNvPr id="215" name="グループ化 214"/>
          <p:cNvGrpSpPr/>
          <p:nvPr/>
        </p:nvGrpSpPr>
        <p:grpSpPr>
          <a:xfrm>
            <a:off x="3385156" y="5207895"/>
            <a:ext cx="1059785" cy="695689"/>
            <a:chOff x="1619671" y="528316"/>
            <a:chExt cx="981538" cy="796053"/>
          </a:xfrm>
        </p:grpSpPr>
        <p:sp>
          <p:nvSpPr>
            <p:cNvPr id="219" name="正方形/長方形 218"/>
            <p:cNvSpPr/>
            <p:nvPr/>
          </p:nvSpPr>
          <p:spPr>
            <a:xfrm>
              <a:off x="1619671" y="528316"/>
              <a:ext cx="968261" cy="792088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220" name="テキスト ボックス 219"/>
            <p:cNvSpPr txBox="1"/>
            <p:nvPr/>
          </p:nvSpPr>
          <p:spPr>
            <a:xfrm>
              <a:off x="1619672" y="529995"/>
              <a:ext cx="968260" cy="368885"/>
            </a:xfrm>
            <a:prstGeom prst="rect">
              <a:avLst/>
            </a:prstGeom>
            <a:noFill/>
          </p:spPr>
          <p:txBody>
            <a:bodyPr wrap="square" lIns="102401" tIns="51200" rIns="102401" bIns="51200" rtlCol="0">
              <a:spAutoFit/>
            </a:bodyPr>
            <a:lstStyle/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300" kern="0" dirty="0" smtClean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  <a:cs typeface="+mn-cs"/>
                </a:rPr>
                <a:t>A.1.3</a:t>
              </a:r>
              <a:endParaRPr kumimoji="0" lang="ja-JP" altLang="en-US" sz="13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221" name="テキスト ボックス 220"/>
            <p:cNvSpPr txBox="1"/>
            <p:nvPr/>
          </p:nvSpPr>
          <p:spPr>
            <a:xfrm>
              <a:off x="1632949" y="748220"/>
              <a:ext cx="968260" cy="576149"/>
            </a:xfrm>
            <a:prstGeom prst="rect">
              <a:avLst/>
            </a:prstGeom>
            <a:noFill/>
          </p:spPr>
          <p:txBody>
            <a:bodyPr wrap="square" lIns="102401" tIns="51200" rIns="102401" bIns="51200" rtlCol="0">
              <a:spAutoFit/>
            </a:bodyPr>
            <a:lstStyle/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300" kern="0" dirty="0" smtClean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  <a:cs typeface="+mn-cs"/>
                </a:rPr>
                <a:t>Setting completed</a:t>
              </a:r>
              <a:endParaRPr kumimoji="0" lang="ja-JP" altLang="en-US" sz="13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</p:grpSp>
      <p:cxnSp>
        <p:nvCxnSpPr>
          <p:cNvPr id="222" name="カギ線コネクタ 221"/>
          <p:cNvCxnSpPr>
            <a:endCxn id="220" idx="0"/>
          </p:cNvCxnSpPr>
          <p:nvPr/>
        </p:nvCxnSpPr>
        <p:spPr>
          <a:xfrm>
            <a:off x="1777608" y="4133648"/>
            <a:ext cx="2130275" cy="1075714"/>
          </a:xfrm>
          <a:prstGeom prst="bentConnector2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26" name="カギ線コネクタ 225"/>
          <p:cNvCxnSpPr>
            <a:stCxn id="152" idx="1"/>
          </p:cNvCxnSpPr>
          <p:nvPr/>
        </p:nvCxnSpPr>
        <p:spPr>
          <a:xfrm rot="10800000" flipV="1">
            <a:off x="4035364" y="4179000"/>
            <a:ext cx="1105519" cy="995839"/>
          </a:xfrm>
          <a:prstGeom prst="bentConnector3">
            <a:avLst>
              <a:gd name="adj1" fmla="val 100155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27" name="テキスト ボックス 226"/>
          <p:cNvSpPr txBox="1"/>
          <p:nvPr/>
        </p:nvSpPr>
        <p:spPr>
          <a:xfrm>
            <a:off x="2022617" y="3990790"/>
            <a:ext cx="1156333" cy="261610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143360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&lt;Go to menu&gt;</a:t>
            </a:r>
            <a:endParaRPr kumimoji="0" lang="ja-JP" alt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228" name="テキスト ボックス 227"/>
          <p:cNvSpPr txBox="1"/>
          <p:nvPr/>
        </p:nvSpPr>
        <p:spPr>
          <a:xfrm>
            <a:off x="3955668" y="3957038"/>
            <a:ext cx="1156333" cy="261610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143360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&lt;Go to menu&gt;</a:t>
            </a:r>
            <a:endParaRPr kumimoji="0" lang="ja-JP" alt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58" name="テキスト ボックス 157"/>
          <p:cNvSpPr txBox="1"/>
          <p:nvPr/>
        </p:nvSpPr>
        <p:spPr>
          <a:xfrm>
            <a:off x="6702839" y="4691061"/>
            <a:ext cx="859191" cy="430887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143360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&lt;When error&gt;</a:t>
            </a:r>
            <a:endParaRPr kumimoji="0" lang="ja-JP" alt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60" name="正方形/長方形 159"/>
          <p:cNvSpPr/>
          <p:nvPr/>
        </p:nvSpPr>
        <p:spPr>
          <a:xfrm>
            <a:off x="150506" y="364906"/>
            <a:ext cx="3248987" cy="2108985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lIns="128016" tIns="64008" rIns="128016" bIns="64008" rtlCol="0" anchor="ctr"/>
          <a:lstStyle/>
          <a:p>
            <a:pPr marL="0" marR="0" lvl="0" indent="0" algn="ctr" defTabSz="143360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2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grpSp>
        <p:nvGrpSpPr>
          <p:cNvPr id="166" name="グループ化 165"/>
          <p:cNvGrpSpPr/>
          <p:nvPr/>
        </p:nvGrpSpPr>
        <p:grpSpPr>
          <a:xfrm>
            <a:off x="508730" y="725003"/>
            <a:ext cx="1092193" cy="651593"/>
            <a:chOff x="363378" y="517859"/>
            <a:chExt cx="968261" cy="792088"/>
          </a:xfrm>
        </p:grpSpPr>
        <p:sp>
          <p:nvSpPr>
            <p:cNvPr id="167" name="正方形/長方形 166"/>
            <p:cNvSpPr/>
            <p:nvPr/>
          </p:nvSpPr>
          <p:spPr>
            <a:xfrm>
              <a:off x="363378" y="517859"/>
              <a:ext cx="968261" cy="792088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8" name="テキスト ボックス 167"/>
            <p:cNvSpPr txBox="1"/>
            <p:nvPr/>
          </p:nvSpPr>
          <p:spPr>
            <a:xfrm>
              <a:off x="363379" y="519538"/>
              <a:ext cx="968260" cy="368885"/>
            </a:xfrm>
            <a:prstGeom prst="rect">
              <a:avLst/>
            </a:prstGeom>
            <a:noFill/>
          </p:spPr>
          <p:txBody>
            <a:bodyPr wrap="square" lIns="102401" tIns="51200" rIns="102401" bIns="51200" rtlCol="0">
              <a:spAutoFit/>
            </a:bodyPr>
            <a:lstStyle/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3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Screen ID</a:t>
              </a:r>
              <a:endParaRPr kumimoji="0" lang="ja-JP" altLang="en-US" sz="13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9" name="テキスト ボックス 168"/>
            <p:cNvSpPr txBox="1"/>
            <p:nvPr/>
          </p:nvSpPr>
          <p:spPr>
            <a:xfrm>
              <a:off x="363378" y="795039"/>
              <a:ext cx="968260" cy="368885"/>
            </a:xfrm>
            <a:prstGeom prst="rect">
              <a:avLst/>
            </a:prstGeom>
            <a:noFill/>
          </p:spPr>
          <p:txBody>
            <a:bodyPr wrap="square" lIns="102401" tIns="51200" rIns="102401" bIns="51200" rtlCol="0">
              <a:spAutoFit/>
            </a:bodyPr>
            <a:lstStyle/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3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Screen name</a:t>
              </a:r>
              <a:endParaRPr kumimoji="0" lang="ja-JP" altLang="en-US" sz="13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</p:grpSp>
      <p:sp>
        <p:nvSpPr>
          <p:cNvPr id="170" name="テキスト ボックス 169"/>
          <p:cNvSpPr txBox="1"/>
          <p:nvPr/>
        </p:nvSpPr>
        <p:spPr>
          <a:xfrm>
            <a:off x="452223" y="371835"/>
            <a:ext cx="1192832" cy="314037"/>
          </a:xfrm>
          <a:prstGeom prst="rect">
            <a:avLst/>
          </a:prstGeom>
          <a:noFill/>
        </p:spPr>
        <p:txBody>
          <a:bodyPr wrap="square" lIns="143361" tIns="71680" rIns="143361" bIns="71680" rtlCol="0">
            <a:spAutoFit/>
          </a:bodyPr>
          <a:lstStyle/>
          <a:p>
            <a:pPr algn="ctr" defTabSz="1433607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100" dirty="0" smtClean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  <a:cs typeface="+mn-cs"/>
              </a:rPr>
              <a:t>Normal display</a:t>
            </a:r>
            <a:endParaRPr lang="ja-JP" altLang="en-US" sz="11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71" name="テキスト ボックス 170"/>
          <p:cNvSpPr txBox="1"/>
          <p:nvPr/>
        </p:nvSpPr>
        <p:spPr>
          <a:xfrm>
            <a:off x="2095501" y="364909"/>
            <a:ext cx="1303992" cy="314037"/>
          </a:xfrm>
          <a:prstGeom prst="rect">
            <a:avLst/>
          </a:prstGeom>
          <a:noFill/>
        </p:spPr>
        <p:txBody>
          <a:bodyPr wrap="square" lIns="143361" tIns="71680" rIns="143361" bIns="71680" rtlCol="0">
            <a:spAutoFit/>
          </a:bodyPr>
          <a:lstStyle/>
          <a:p>
            <a:pPr algn="ctr" defTabSz="1433607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100" dirty="0" smtClean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  <a:cs typeface="+mn-cs"/>
              </a:rPr>
              <a:t>Other tab display</a:t>
            </a:r>
            <a:endParaRPr lang="ja-JP" altLang="en-US" sz="11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grpSp>
        <p:nvGrpSpPr>
          <p:cNvPr id="172" name="グループ化 171"/>
          <p:cNvGrpSpPr/>
          <p:nvPr/>
        </p:nvGrpSpPr>
        <p:grpSpPr>
          <a:xfrm>
            <a:off x="2267540" y="739643"/>
            <a:ext cx="1092193" cy="651593"/>
            <a:chOff x="1619671" y="528316"/>
            <a:chExt cx="968261" cy="792088"/>
          </a:xfrm>
        </p:grpSpPr>
        <p:sp>
          <p:nvSpPr>
            <p:cNvPr id="173" name="正方形/長方形 172"/>
            <p:cNvSpPr/>
            <p:nvPr/>
          </p:nvSpPr>
          <p:spPr>
            <a:xfrm>
              <a:off x="1619671" y="528316"/>
              <a:ext cx="968261" cy="792088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4" name="テキスト ボックス 173"/>
            <p:cNvSpPr txBox="1"/>
            <p:nvPr/>
          </p:nvSpPr>
          <p:spPr>
            <a:xfrm>
              <a:off x="1619672" y="529995"/>
              <a:ext cx="968260" cy="368885"/>
            </a:xfrm>
            <a:prstGeom prst="rect">
              <a:avLst/>
            </a:prstGeom>
            <a:noFill/>
          </p:spPr>
          <p:txBody>
            <a:bodyPr wrap="square" lIns="102401" tIns="51200" rIns="102401" bIns="51200" rtlCol="0">
              <a:spAutoFit/>
            </a:bodyPr>
            <a:lstStyle/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3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Screen ID</a:t>
              </a:r>
              <a:endParaRPr kumimoji="0" lang="ja-JP" altLang="en-US" sz="13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5" name="テキスト ボックス 174"/>
            <p:cNvSpPr txBox="1"/>
            <p:nvPr/>
          </p:nvSpPr>
          <p:spPr>
            <a:xfrm>
              <a:off x="1619671" y="805496"/>
              <a:ext cx="968260" cy="368885"/>
            </a:xfrm>
            <a:prstGeom prst="rect">
              <a:avLst/>
            </a:prstGeom>
            <a:noFill/>
          </p:spPr>
          <p:txBody>
            <a:bodyPr wrap="square" lIns="102401" tIns="51200" rIns="102401" bIns="51200" rtlCol="0">
              <a:spAutoFit/>
            </a:bodyPr>
            <a:lstStyle/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300" kern="0" dirty="0" smtClean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  <a:cs typeface="+mn-cs"/>
                </a:rPr>
                <a:t>Screen name</a:t>
              </a:r>
              <a:endParaRPr kumimoji="0" lang="ja-JP" altLang="en-US" sz="13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</p:grpSp>
      <p:sp>
        <p:nvSpPr>
          <p:cNvPr id="180" name="正方形/長方形 179"/>
          <p:cNvSpPr/>
          <p:nvPr/>
        </p:nvSpPr>
        <p:spPr>
          <a:xfrm>
            <a:off x="598412" y="1858389"/>
            <a:ext cx="985764" cy="437894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43360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2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81" name="テキスト ボックス 180"/>
          <p:cNvSpPr txBox="1"/>
          <p:nvPr/>
        </p:nvSpPr>
        <p:spPr>
          <a:xfrm>
            <a:off x="552863" y="1449887"/>
            <a:ext cx="1048059" cy="314037"/>
          </a:xfrm>
          <a:prstGeom prst="rect">
            <a:avLst/>
          </a:prstGeom>
          <a:noFill/>
        </p:spPr>
        <p:txBody>
          <a:bodyPr wrap="square" lIns="143361" tIns="71680" rIns="143361" bIns="71680" rtlCol="0">
            <a:spAutoFit/>
          </a:bodyPr>
          <a:lstStyle/>
          <a:p>
            <a:pPr algn="ctr" defTabSz="1433607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100" dirty="0" smtClean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  <a:cs typeface="+mn-cs"/>
              </a:rPr>
              <a:t>Abbreviation</a:t>
            </a:r>
            <a:endParaRPr lang="ja-JP" altLang="en-US" sz="11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82" name="テキスト ボックス 181"/>
          <p:cNvSpPr txBox="1"/>
          <p:nvPr/>
        </p:nvSpPr>
        <p:spPr>
          <a:xfrm>
            <a:off x="552863" y="1941717"/>
            <a:ext cx="1092192" cy="303455"/>
          </a:xfrm>
          <a:prstGeom prst="rect">
            <a:avLst/>
          </a:prstGeom>
          <a:noFill/>
        </p:spPr>
        <p:txBody>
          <a:bodyPr wrap="square" lIns="102401" tIns="51200" rIns="102401" bIns="51200" rtlCol="0">
            <a:spAutoFit/>
          </a:bodyPr>
          <a:lstStyle/>
          <a:p>
            <a:pPr marL="0" marR="0" lvl="0" indent="0" algn="ctr" defTabSz="143360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300" kern="0" dirty="0" smtClean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  <a:cs typeface="+mn-cs"/>
              </a:rPr>
              <a:t>Screen name</a:t>
            </a:r>
            <a:endParaRPr kumimoji="0" lang="ja-JP" altLang="en-US" sz="13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669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D520-02EC-0943-AAB7-CFA23FB5A0E2}" type="slidenum">
              <a:rPr lang="ja-JP" altLang="en-US" smtClean="0"/>
              <a:pPr/>
              <a:t>3</a:t>
            </a:fld>
            <a:endParaRPr lang="ja-JP" altLang="en-US"/>
          </a:p>
        </p:txBody>
      </p:sp>
      <p:sp>
        <p:nvSpPr>
          <p:cNvPr id="108" name="テキスト ボックス 107"/>
          <p:cNvSpPr txBox="1"/>
          <p:nvPr/>
        </p:nvSpPr>
        <p:spPr>
          <a:xfrm>
            <a:off x="4826" y="1"/>
            <a:ext cx="3207672" cy="360204"/>
          </a:xfrm>
          <a:prstGeom prst="rect">
            <a:avLst/>
          </a:prstGeom>
          <a:noFill/>
        </p:spPr>
        <p:txBody>
          <a:bodyPr wrap="square" lIns="143361" tIns="71680" rIns="143361" bIns="71680" rtlCol="0">
            <a:spAutoFit/>
          </a:bodyPr>
          <a:lstStyle/>
          <a:p>
            <a:pPr lvl="0" defTabSz="1023636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400" b="1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Screen transfer diagram</a:t>
            </a:r>
            <a:endParaRPr lang="ja-JP" altLang="en-US" sz="1400" b="1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grpSp>
        <p:nvGrpSpPr>
          <p:cNvPr id="166" name="グループ化 165"/>
          <p:cNvGrpSpPr/>
          <p:nvPr/>
        </p:nvGrpSpPr>
        <p:grpSpPr>
          <a:xfrm>
            <a:off x="4325258" y="3458776"/>
            <a:ext cx="1814286" cy="544540"/>
            <a:chOff x="-116171" y="3637196"/>
            <a:chExt cx="1939075" cy="559081"/>
          </a:xfrm>
        </p:grpSpPr>
        <p:cxnSp>
          <p:nvCxnSpPr>
            <p:cNvPr id="167" name="直線矢印コネクタ 166"/>
            <p:cNvCxnSpPr/>
            <p:nvPr/>
          </p:nvCxnSpPr>
          <p:spPr>
            <a:xfrm>
              <a:off x="814063" y="3637196"/>
              <a:ext cx="0" cy="559081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sp>
          <p:nvSpPr>
            <p:cNvPr id="168" name="テキスト ボックス 167"/>
            <p:cNvSpPr txBox="1"/>
            <p:nvPr/>
          </p:nvSpPr>
          <p:spPr>
            <a:xfrm>
              <a:off x="-116171" y="3768507"/>
              <a:ext cx="1939075" cy="268596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kern="0" dirty="0">
                  <a:solidFill>
                    <a:srgbClr val="1F497D">
                      <a:lumMod val="60000"/>
                      <a:lumOff val="40000"/>
                    </a:srgbClr>
                  </a:solidFill>
                  <a:latin typeface="Calibri"/>
                  <a:ea typeface="ＭＳ Ｐゴシック" panose="020B0600070205080204" pitchFamily="50" charset="-128"/>
                </a:rPr>
                <a:t>&lt;Delete transaction record&gt;</a:t>
              </a:r>
              <a:endParaRPr kumimoji="0" lang="ja-JP" altLang="en-US" sz="1100" kern="0" dirty="0">
                <a:solidFill>
                  <a:srgbClr val="1F497D">
                    <a:lumMod val="60000"/>
                    <a:lumOff val="40000"/>
                  </a:srgbClr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169" name="グループ化 168"/>
          <p:cNvGrpSpPr/>
          <p:nvPr/>
        </p:nvGrpSpPr>
        <p:grpSpPr>
          <a:xfrm>
            <a:off x="4545156" y="2744912"/>
            <a:ext cx="1306879" cy="671510"/>
            <a:chOff x="354365" y="517859"/>
            <a:chExt cx="977274" cy="792088"/>
          </a:xfrm>
        </p:grpSpPr>
        <p:sp>
          <p:nvSpPr>
            <p:cNvPr id="170" name="正方形/長方形 169"/>
            <p:cNvSpPr/>
            <p:nvPr/>
          </p:nvSpPr>
          <p:spPr>
            <a:xfrm>
              <a:off x="363378" y="517859"/>
              <a:ext cx="968261" cy="792088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1" name="テキスト ボックス 170"/>
            <p:cNvSpPr txBox="1"/>
            <p:nvPr/>
          </p:nvSpPr>
          <p:spPr>
            <a:xfrm>
              <a:off x="354365" y="754925"/>
              <a:ext cx="968260" cy="357944"/>
            </a:xfrm>
            <a:prstGeom prst="rect">
              <a:avLst/>
            </a:prstGeom>
            <a:noFill/>
          </p:spPr>
          <p:txBody>
            <a:bodyPr wrap="square" lIns="102401" tIns="51200" rIns="102401" bIns="51200" rtlCol="0">
              <a:spAutoFit/>
            </a:bodyPr>
            <a:lstStyle/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300" kern="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Top screen</a:t>
              </a:r>
              <a:endParaRPr kumimoji="0" lang="ja-JP" altLang="en-US" sz="1300" kern="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172" name="グループ化 171"/>
          <p:cNvGrpSpPr/>
          <p:nvPr/>
        </p:nvGrpSpPr>
        <p:grpSpPr>
          <a:xfrm>
            <a:off x="4595166" y="4072168"/>
            <a:ext cx="1870848" cy="819499"/>
            <a:chOff x="1619671" y="528314"/>
            <a:chExt cx="968261" cy="930768"/>
          </a:xfrm>
          <a:solidFill>
            <a:schemeClr val="bg1"/>
          </a:solidFill>
        </p:grpSpPr>
        <p:sp>
          <p:nvSpPr>
            <p:cNvPr id="173" name="正方形/長方形 172"/>
            <p:cNvSpPr/>
            <p:nvPr/>
          </p:nvSpPr>
          <p:spPr>
            <a:xfrm>
              <a:off x="1619671" y="528314"/>
              <a:ext cx="968261" cy="930768"/>
            </a:xfrm>
            <a:prstGeom prst="rect">
              <a:avLst/>
            </a:prstGeom>
            <a:grp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4" name="テキスト ボックス 173"/>
            <p:cNvSpPr txBox="1"/>
            <p:nvPr/>
          </p:nvSpPr>
          <p:spPr>
            <a:xfrm>
              <a:off x="1619672" y="529995"/>
              <a:ext cx="968260" cy="368885"/>
            </a:xfrm>
            <a:prstGeom prst="rect">
              <a:avLst/>
            </a:prstGeom>
            <a:grpFill/>
          </p:spPr>
          <p:txBody>
            <a:bodyPr wrap="square" lIns="102401" tIns="51200" rIns="102401" bIns="51200" rtlCol="0">
              <a:spAutoFit/>
            </a:bodyPr>
            <a:lstStyle/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300" kern="0" dirty="0" smtClean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  <a:cs typeface="+mn-cs"/>
                </a:rPr>
                <a:t>A.3.1</a:t>
              </a:r>
              <a:endParaRPr kumimoji="0" lang="ja-JP" altLang="en-US" sz="13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5" name="テキスト ボックス 174"/>
            <p:cNvSpPr txBox="1"/>
            <p:nvPr/>
          </p:nvSpPr>
          <p:spPr>
            <a:xfrm>
              <a:off x="1663839" y="833242"/>
              <a:ext cx="879924" cy="571875"/>
            </a:xfrm>
            <a:prstGeom prst="rect">
              <a:avLst/>
            </a:prstGeom>
            <a:grpFill/>
          </p:spPr>
          <p:txBody>
            <a:bodyPr wrap="square" lIns="102401" tIns="51200" rIns="102401" bIns="51200" rtlCol="0">
              <a:spAutoFit/>
            </a:bodyPr>
            <a:lstStyle/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300" kern="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  <a:cs typeface="+mn-cs"/>
                </a:rPr>
                <a:t>Delete transaction record</a:t>
              </a:r>
            </a:p>
          </p:txBody>
        </p:sp>
      </p:grpSp>
      <p:grpSp>
        <p:nvGrpSpPr>
          <p:cNvPr id="187" name="グループ化 186"/>
          <p:cNvGrpSpPr/>
          <p:nvPr/>
        </p:nvGrpSpPr>
        <p:grpSpPr>
          <a:xfrm rot="10800000">
            <a:off x="4775024" y="4886163"/>
            <a:ext cx="859191" cy="629369"/>
            <a:chOff x="368475" y="3684420"/>
            <a:chExt cx="918287" cy="542073"/>
          </a:xfrm>
        </p:grpSpPr>
        <p:cxnSp>
          <p:nvCxnSpPr>
            <p:cNvPr id="188" name="直線矢印コネクタ 187"/>
            <p:cNvCxnSpPr/>
            <p:nvPr/>
          </p:nvCxnSpPr>
          <p:spPr>
            <a:xfrm flipV="1">
              <a:off x="826649" y="3684420"/>
              <a:ext cx="0" cy="542073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sp>
          <p:nvSpPr>
            <p:cNvPr id="189" name="テキスト ボックス 188"/>
            <p:cNvSpPr txBox="1"/>
            <p:nvPr/>
          </p:nvSpPr>
          <p:spPr>
            <a:xfrm rot="10800000">
              <a:off x="368475" y="3862967"/>
              <a:ext cx="918287" cy="225324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1F49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&lt;Delete&gt;</a:t>
              </a:r>
              <a:endParaRPr kumimoji="0" lang="ja-JP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</p:grpSp>
      <p:grpSp>
        <p:nvGrpSpPr>
          <p:cNvPr id="190" name="グループ化 189"/>
          <p:cNvGrpSpPr/>
          <p:nvPr/>
        </p:nvGrpSpPr>
        <p:grpSpPr>
          <a:xfrm>
            <a:off x="4719401" y="5514067"/>
            <a:ext cx="1746615" cy="1207408"/>
            <a:chOff x="1619671" y="528316"/>
            <a:chExt cx="968261" cy="1381596"/>
          </a:xfrm>
        </p:grpSpPr>
        <p:sp>
          <p:nvSpPr>
            <p:cNvPr id="191" name="正方形/長方形 190"/>
            <p:cNvSpPr/>
            <p:nvPr/>
          </p:nvSpPr>
          <p:spPr>
            <a:xfrm>
              <a:off x="1619671" y="528316"/>
              <a:ext cx="968261" cy="792088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93" name="テキスト ボックス 192"/>
            <p:cNvSpPr txBox="1"/>
            <p:nvPr/>
          </p:nvSpPr>
          <p:spPr>
            <a:xfrm>
              <a:off x="1619672" y="529995"/>
              <a:ext cx="968260" cy="368885"/>
            </a:xfrm>
            <a:prstGeom prst="rect">
              <a:avLst/>
            </a:prstGeom>
            <a:noFill/>
          </p:spPr>
          <p:txBody>
            <a:bodyPr wrap="square" lIns="102401" tIns="51200" rIns="102401" bIns="51200" rtlCol="0">
              <a:spAutoFit/>
            </a:bodyPr>
            <a:lstStyle/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300" kern="0" dirty="0" smtClean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  <a:cs typeface="+mn-cs"/>
                </a:rPr>
                <a:t>A.3.2</a:t>
              </a:r>
              <a:endParaRPr kumimoji="0" lang="ja-JP" altLang="en-US" sz="13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94" name="テキスト ボックス 193"/>
            <p:cNvSpPr txBox="1"/>
            <p:nvPr/>
          </p:nvSpPr>
          <p:spPr>
            <a:xfrm>
              <a:off x="1619671" y="805496"/>
              <a:ext cx="968260" cy="1104416"/>
            </a:xfrm>
            <a:prstGeom prst="rect">
              <a:avLst/>
            </a:prstGeom>
            <a:noFill/>
          </p:spPr>
          <p:txBody>
            <a:bodyPr wrap="square" lIns="102401" tIns="51200" rIns="102401" bIns="51200" rtlCol="0">
              <a:spAutoFit/>
            </a:bodyPr>
            <a:lstStyle/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400" kern="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Confirm transaction record deletion</a:t>
              </a:r>
              <a:endParaRPr kumimoji="0" lang="ja-JP" altLang="en-US" sz="1400" kern="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</p:grpSp>
      <p:cxnSp>
        <p:nvCxnSpPr>
          <p:cNvPr id="195" name="カギ線コネクタ 194"/>
          <p:cNvCxnSpPr>
            <a:stCxn id="191" idx="1"/>
            <a:endCxn id="173" idx="1"/>
          </p:cNvCxnSpPr>
          <p:nvPr/>
        </p:nvCxnSpPr>
        <p:spPr>
          <a:xfrm rot="10800000">
            <a:off x="4595167" y="4481919"/>
            <a:ext cx="124235" cy="1378261"/>
          </a:xfrm>
          <a:prstGeom prst="bentConnector3">
            <a:avLst>
              <a:gd name="adj1" fmla="val 284006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96" name="テキスト ボックス 195"/>
          <p:cNvSpPr txBox="1"/>
          <p:nvPr/>
        </p:nvSpPr>
        <p:spPr>
          <a:xfrm>
            <a:off x="3996497" y="4855119"/>
            <a:ext cx="602537" cy="261610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143360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&lt;Yes&gt;</a:t>
            </a:r>
            <a:endParaRPr kumimoji="0" lang="ja-JP" alt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150506" y="364906"/>
            <a:ext cx="3248987" cy="2108985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lIns="128016" tIns="64008" rIns="128016" bIns="64008" rtlCol="0" anchor="ctr"/>
          <a:lstStyle/>
          <a:p>
            <a:pPr marL="0" marR="0" lvl="0" indent="0" algn="ctr" defTabSz="143360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2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grpSp>
        <p:nvGrpSpPr>
          <p:cNvPr id="76" name="グループ化 75"/>
          <p:cNvGrpSpPr/>
          <p:nvPr/>
        </p:nvGrpSpPr>
        <p:grpSpPr>
          <a:xfrm>
            <a:off x="508730" y="725003"/>
            <a:ext cx="1092193" cy="651593"/>
            <a:chOff x="363378" y="517859"/>
            <a:chExt cx="968261" cy="792088"/>
          </a:xfrm>
        </p:grpSpPr>
        <p:sp>
          <p:nvSpPr>
            <p:cNvPr id="77" name="正方形/長方形 76"/>
            <p:cNvSpPr/>
            <p:nvPr/>
          </p:nvSpPr>
          <p:spPr>
            <a:xfrm>
              <a:off x="363378" y="517859"/>
              <a:ext cx="968261" cy="792088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78" name="テキスト ボックス 77"/>
            <p:cNvSpPr txBox="1"/>
            <p:nvPr/>
          </p:nvSpPr>
          <p:spPr>
            <a:xfrm>
              <a:off x="363379" y="519538"/>
              <a:ext cx="968260" cy="368885"/>
            </a:xfrm>
            <a:prstGeom prst="rect">
              <a:avLst/>
            </a:prstGeom>
            <a:noFill/>
          </p:spPr>
          <p:txBody>
            <a:bodyPr wrap="square" lIns="102401" tIns="51200" rIns="102401" bIns="51200" rtlCol="0">
              <a:spAutoFit/>
            </a:bodyPr>
            <a:lstStyle/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3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Screen ID</a:t>
              </a:r>
              <a:endParaRPr kumimoji="0" lang="ja-JP" altLang="en-US" sz="13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79" name="テキスト ボックス 78"/>
            <p:cNvSpPr txBox="1"/>
            <p:nvPr/>
          </p:nvSpPr>
          <p:spPr>
            <a:xfrm>
              <a:off x="363378" y="795039"/>
              <a:ext cx="968260" cy="368885"/>
            </a:xfrm>
            <a:prstGeom prst="rect">
              <a:avLst/>
            </a:prstGeom>
            <a:noFill/>
          </p:spPr>
          <p:txBody>
            <a:bodyPr wrap="square" lIns="102401" tIns="51200" rIns="102401" bIns="51200" rtlCol="0">
              <a:spAutoFit/>
            </a:bodyPr>
            <a:lstStyle/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3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Screen name</a:t>
              </a:r>
              <a:endParaRPr kumimoji="0" lang="ja-JP" altLang="en-US" sz="13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</p:grpSp>
      <p:sp>
        <p:nvSpPr>
          <p:cNvPr id="80" name="テキスト ボックス 79"/>
          <p:cNvSpPr txBox="1"/>
          <p:nvPr/>
        </p:nvSpPr>
        <p:spPr>
          <a:xfrm>
            <a:off x="452223" y="371835"/>
            <a:ext cx="1192832" cy="314037"/>
          </a:xfrm>
          <a:prstGeom prst="rect">
            <a:avLst/>
          </a:prstGeom>
          <a:noFill/>
        </p:spPr>
        <p:txBody>
          <a:bodyPr wrap="square" lIns="143361" tIns="71680" rIns="143361" bIns="71680" rtlCol="0">
            <a:spAutoFit/>
          </a:bodyPr>
          <a:lstStyle/>
          <a:p>
            <a:pPr algn="ctr" defTabSz="1433607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100" dirty="0" smtClean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  <a:cs typeface="+mn-cs"/>
              </a:rPr>
              <a:t>Normal display</a:t>
            </a:r>
            <a:endParaRPr lang="ja-JP" altLang="en-US" sz="11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2095501" y="364909"/>
            <a:ext cx="1303992" cy="314037"/>
          </a:xfrm>
          <a:prstGeom prst="rect">
            <a:avLst/>
          </a:prstGeom>
          <a:noFill/>
        </p:spPr>
        <p:txBody>
          <a:bodyPr wrap="square" lIns="143361" tIns="71680" rIns="143361" bIns="71680" rtlCol="0">
            <a:spAutoFit/>
          </a:bodyPr>
          <a:lstStyle/>
          <a:p>
            <a:pPr algn="ctr" defTabSz="1433607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100" dirty="0" smtClean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  <a:cs typeface="+mn-cs"/>
              </a:rPr>
              <a:t>Other tab display</a:t>
            </a:r>
            <a:endParaRPr lang="ja-JP" altLang="en-US" sz="11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grpSp>
        <p:nvGrpSpPr>
          <p:cNvPr id="83" name="グループ化 82"/>
          <p:cNvGrpSpPr/>
          <p:nvPr/>
        </p:nvGrpSpPr>
        <p:grpSpPr>
          <a:xfrm>
            <a:off x="2267540" y="739643"/>
            <a:ext cx="1092193" cy="651593"/>
            <a:chOff x="1619671" y="528316"/>
            <a:chExt cx="968261" cy="792088"/>
          </a:xfrm>
        </p:grpSpPr>
        <p:sp>
          <p:nvSpPr>
            <p:cNvPr id="84" name="正方形/長方形 83"/>
            <p:cNvSpPr/>
            <p:nvPr/>
          </p:nvSpPr>
          <p:spPr>
            <a:xfrm>
              <a:off x="1619671" y="528316"/>
              <a:ext cx="968261" cy="792088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85" name="テキスト ボックス 84"/>
            <p:cNvSpPr txBox="1"/>
            <p:nvPr/>
          </p:nvSpPr>
          <p:spPr>
            <a:xfrm>
              <a:off x="1619672" y="529995"/>
              <a:ext cx="968260" cy="368885"/>
            </a:xfrm>
            <a:prstGeom prst="rect">
              <a:avLst/>
            </a:prstGeom>
            <a:noFill/>
          </p:spPr>
          <p:txBody>
            <a:bodyPr wrap="square" lIns="102401" tIns="51200" rIns="102401" bIns="51200" rtlCol="0">
              <a:spAutoFit/>
            </a:bodyPr>
            <a:lstStyle/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3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Screen ID</a:t>
              </a:r>
              <a:endParaRPr kumimoji="0" lang="ja-JP" altLang="en-US" sz="13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88" name="テキスト ボックス 87"/>
            <p:cNvSpPr txBox="1"/>
            <p:nvPr/>
          </p:nvSpPr>
          <p:spPr>
            <a:xfrm>
              <a:off x="1619671" y="805496"/>
              <a:ext cx="968260" cy="368885"/>
            </a:xfrm>
            <a:prstGeom prst="rect">
              <a:avLst/>
            </a:prstGeom>
            <a:noFill/>
          </p:spPr>
          <p:txBody>
            <a:bodyPr wrap="square" lIns="102401" tIns="51200" rIns="102401" bIns="51200" rtlCol="0">
              <a:spAutoFit/>
            </a:bodyPr>
            <a:lstStyle/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300" kern="0" dirty="0" smtClean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  <a:cs typeface="+mn-cs"/>
                </a:rPr>
                <a:t>Screen name</a:t>
              </a:r>
              <a:endParaRPr kumimoji="0" lang="ja-JP" altLang="en-US" sz="13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</p:grpSp>
      <p:sp>
        <p:nvSpPr>
          <p:cNvPr id="89" name="正方形/長方形 88"/>
          <p:cNvSpPr/>
          <p:nvPr/>
        </p:nvSpPr>
        <p:spPr>
          <a:xfrm>
            <a:off x="598412" y="1858389"/>
            <a:ext cx="985764" cy="437894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43360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2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552863" y="1449887"/>
            <a:ext cx="1048059" cy="314037"/>
          </a:xfrm>
          <a:prstGeom prst="rect">
            <a:avLst/>
          </a:prstGeom>
          <a:noFill/>
        </p:spPr>
        <p:txBody>
          <a:bodyPr wrap="square" lIns="143361" tIns="71680" rIns="143361" bIns="71680" rtlCol="0">
            <a:spAutoFit/>
          </a:bodyPr>
          <a:lstStyle/>
          <a:p>
            <a:pPr algn="ctr" defTabSz="1433607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100" dirty="0" smtClean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  <a:cs typeface="+mn-cs"/>
              </a:rPr>
              <a:t>Abbreviation</a:t>
            </a:r>
            <a:endParaRPr lang="ja-JP" altLang="en-US" sz="11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552863" y="1941717"/>
            <a:ext cx="1092192" cy="303455"/>
          </a:xfrm>
          <a:prstGeom prst="rect">
            <a:avLst/>
          </a:prstGeom>
          <a:noFill/>
        </p:spPr>
        <p:txBody>
          <a:bodyPr wrap="square" lIns="102401" tIns="51200" rIns="102401" bIns="51200" rtlCol="0">
            <a:spAutoFit/>
          </a:bodyPr>
          <a:lstStyle/>
          <a:p>
            <a:pPr marL="0" marR="0" lvl="0" indent="0" algn="ctr" defTabSz="143360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300" kern="0" dirty="0" smtClean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  <a:cs typeface="+mn-cs"/>
              </a:rPr>
              <a:t>Screen name</a:t>
            </a:r>
            <a:endParaRPr kumimoji="0" lang="ja-JP" altLang="en-US" sz="13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2549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Copyright (C) 2015 Technologic Arts Inc. all right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D520-02EC-0943-AAB7-CFA23FB5A0E2}" type="slidenum">
              <a:rPr lang="ja-JP" altLang="en-US" smtClean="0"/>
              <a:pPr/>
              <a:t>4</a:t>
            </a:fld>
            <a:endParaRPr lang="ja-JP" altLang="en-US"/>
          </a:p>
        </p:txBody>
      </p:sp>
      <p:sp>
        <p:nvSpPr>
          <p:cNvPr id="6" name="AutoShape 4"/>
          <p:cNvSpPr>
            <a:spLocks/>
          </p:cNvSpPr>
          <p:nvPr/>
        </p:nvSpPr>
        <p:spPr bwMode="auto">
          <a:xfrm>
            <a:off x="0" y="235317"/>
            <a:ext cx="9144000" cy="313363"/>
          </a:xfrm>
          <a:prstGeom prst="roundRect">
            <a:avLst>
              <a:gd name="adj" fmla="val 6699"/>
            </a:avLst>
          </a:prstGeom>
          <a:solidFill>
            <a:schemeClr val="tx1"/>
          </a:solidFill>
          <a:ln>
            <a:noFill/>
          </a:ln>
          <a:extLst/>
        </p:spPr>
        <p:txBody>
          <a:bodyPr lIns="0" tIns="0" rIns="-151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ja-JP" sz="1400" dirty="0">
                <a:solidFill>
                  <a:schemeClr val="bg1"/>
                </a:solidFill>
                <a:latin typeface="Helvetica Neue Medium" pitchFamily="-84" charset="0"/>
                <a:ea typeface="ＭＳ Ｐゴシック" pitchFamily="50" charset="-128"/>
                <a:sym typeface="Helvetica Neue Medium" pitchFamily="-84" charset="0"/>
              </a:rPr>
              <a:t>  </a:t>
            </a:r>
            <a:r>
              <a:rPr lang="en-US" altLang="ja-JP" sz="10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sym typeface="Helvetica Neue Medium" pitchFamily="-84" charset="0"/>
              </a:rPr>
              <a:t>e</a:t>
            </a:r>
            <a:r>
              <a:rPr lang="ja-JP" altLang="en-US" sz="10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sym typeface="Helvetica Neue Medium" pitchFamily="-84" charset="0"/>
              </a:rPr>
              <a:t>☆イヤホン</a:t>
            </a:r>
            <a:endParaRPr lang="en-US" altLang="ja-JP" sz="1000" b="1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  <a:sym typeface="Helvetica Neue" pitchFamily="-84" charset="0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446" y="0"/>
            <a:ext cx="3056386" cy="241899"/>
          </a:xfrm>
          <a:prstGeom prst="rect">
            <a:avLst/>
          </a:prstGeom>
          <a:noFill/>
        </p:spPr>
        <p:txBody>
          <a:bodyPr wrap="square" lIns="102401" tIns="51200" rIns="102401" bIns="51200" rtlCol="0">
            <a:spAutoFit/>
          </a:bodyPr>
          <a:lstStyle/>
          <a:p>
            <a:r>
              <a:rPr lang="en-US" altLang="ja-JP" sz="900" dirty="0" smtClean="0"/>
              <a:t>A.1.1</a:t>
            </a:r>
            <a:r>
              <a:rPr lang="ja-JP" altLang="en-US" sz="900" dirty="0" smtClean="0"/>
              <a:t>　認証</a:t>
            </a:r>
            <a:r>
              <a:rPr lang="ja-JP" altLang="en-US" sz="900" dirty="0"/>
              <a:t>画面</a:t>
            </a:r>
          </a:p>
        </p:txBody>
      </p:sp>
      <p:sp>
        <p:nvSpPr>
          <p:cNvPr id="19" name="角丸四角形 18"/>
          <p:cNvSpPr/>
          <p:nvPr/>
        </p:nvSpPr>
        <p:spPr>
          <a:xfrm>
            <a:off x="1843786" y="699881"/>
            <a:ext cx="1432016" cy="452969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Access point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Rectangle 11"/>
          <p:cNvSpPr>
            <a:spLocks/>
          </p:cNvSpPr>
          <p:nvPr/>
        </p:nvSpPr>
        <p:spPr bwMode="auto">
          <a:xfrm>
            <a:off x="184848" y="754381"/>
            <a:ext cx="12124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-154" bIns="0" anchor="ctr">
            <a:spAutoFit/>
          </a:bodyPr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/>
            <a:r>
              <a:rPr lang="en-US" altLang="ja-JP" sz="2000" b="1" dirty="0" smtClean="0">
                <a:solidFill>
                  <a:srgbClr val="1A1A1A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SETTING</a:t>
            </a:r>
          </a:p>
        </p:txBody>
      </p:sp>
      <p:sp>
        <p:nvSpPr>
          <p:cNvPr id="41" name="AutoShape 4"/>
          <p:cNvSpPr>
            <a:spLocks/>
          </p:cNvSpPr>
          <p:nvPr/>
        </p:nvSpPr>
        <p:spPr bwMode="auto">
          <a:xfrm>
            <a:off x="3446" y="5457150"/>
            <a:ext cx="9144000" cy="313363"/>
          </a:xfrm>
          <a:prstGeom prst="roundRect">
            <a:avLst>
              <a:gd name="adj" fmla="val 6699"/>
            </a:avLst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lIns="0" tIns="0" rIns="-151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ja-JP" sz="1400" dirty="0">
                <a:solidFill>
                  <a:schemeClr val="bg1"/>
                </a:solidFill>
                <a:latin typeface="Helvetica Neue Medium" pitchFamily="-84" charset="0"/>
                <a:ea typeface="ＭＳ Ｐゴシック" pitchFamily="50" charset="-128"/>
                <a:sym typeface="Helvetica Neue Medium" pitchFamily="-84" charset="0"/>
              </a:rPr>
              <a:t>  </a:t>
            </a:r>
            <a:endParaRPr lang="en-US" altLang="ja-JP" sz="1000" b="1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  <a:sym typeface="Helvetica Neue" pitchFamily="-84" charset="0"/>
            </a:endParaRPr>
          </a:p>
        </p:txBody>
      </p:sp>
      <p:grpSp>
        <p:nvGrpSpPr>
          <p:cNvPr id="47" name="グループ化 46"/>
          <p:cNvGrpSpPr/>
          <p:nvPr/>
        </p:nvGrpSpPr>
        <p:grpSpPr>
          <a:xfrm>
            <a:off x="4960147" y="284587"/>
            <a:ext cx="2493161" cy="201938"/>
            <a:chOff x="4960147" y="284587"/>
            <a:chExt cx="2493161" cy="201938"/>
          </a:xfrm>
        </p:grpSpPr>
        <p:sp>
          <p:nvSpPr>
            <p:cNvPr id="48" name="正方形/長方形 47"/>
            <p:cNvSpPr/>
            <p:nvPr/>
          </p:nvSpPr>
          <p:spPr>
            <a:xfrm>
              <a:off x="6608084" y="297471"/>
              <a:ext cx="845224" cy="189054"/>
            </a:xfrm>
            <a:prstGeom prst="rect">
              <a:avLst/>
            </a:prstGeom>
          </p:spPr>
          <p:txBody>
            <a:bodyPr wrap="none" lIns="65306" tIns="32653" rIns="65306" bIns="32653">
              <a:spAutoFit/>
            </a:bodyPr>
            <a:lstStyle/>
            <a:p>
              <a:r>
                <a:rPr lang="ja-JP" altLang="en-US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担当者</a:t>
              </a:r>
              <a:r>
                <a:rPr lang="ja-JP" altLang="en-US" sz="800" dirty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名</a:t>
              </a:r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:xx</a:t>
              </a:r>
              <a:r>
                <a:rPr lang="ja-JP" altLang="en-US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　</a:t>
              </a:r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xx</a:t>
              </a:r>
              <a:endParaRPr lang="en-US" altLang="ja-JP" sz="800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4960147" y="284587"/>
              <a:ext cx="776295" cy="189054"/>
            </a:xfrm>
            <a:prstGeom prst="rect">
              <a:avLst/>
            </a:prstGeom>
          </p:spPr>
          <p:txBody>
            <a:bodyPr wrap="none" lIns="65306" tIns="32653" rIns="65306" bIns="32653">
              <a:spAutoFit/>
            </a:bodyPr>
            <a:lstStyle/>
            <a:p>
              <a:r>
                <a:rPr lang="ja-JP" altLang="en-US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設置店舗</a:t>
              </a:r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:</a:t>
              </a:r>
              <a:r>
                <a:rPr lang="ja-JP" altLang="en-US" sz="800" dirty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大阪</a:t>
              </a:r>
              <a:endParaRPr lang="en-US" altLang="ja-JP" sz="800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  <p:sp>
          <p:nvSpPr>
            <p:cNvPr id="51" name="正方形/長方形 50"/>
            <p:cNvSpPr/>
            <p:nvPr/>
          </p:nvSpPr>
          <p:spPr>
            <a:xfrm>
              <a:off x="5820560" y="284587"/>
              <a:ext cx="604774" cy="189054"/>
            </a:xfrm>
            <a:prstGeom prst="rect">
              <a:avLst/>
            </a:prstGeom>
          </p:spPr>
          <p:txBody>
            <a:bodyPr wrap="none" lIns="65306" tIns="32653" rIns="65306" bIns="32653">
              <a:spAutoFit/>
            </a:bodyPr>
            <a:lstStyle/>
            <a:p>
              <a:r>
                <a:rPr lang="ja-JP" altLang="en-US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レジ番号</a:t>
              </a:r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:1</a:t>
              </a:r>
              <a:endParaRPr lang="en-US" altLang="ja-JP" sz="800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</p:grpSp>
      <p:sp>
        <p:nvSpPr>
          <p:cNvPr id="34" name="角丸四角形 33"/>
          <p:cNvSpPr/>
          <p:nvPr/>
        </p:nvSpPr>
        <p:spPr>
          <a:xfrm>
            <a:off x="3275802" y="705394"/>
            <a:ext cx="1432016" cy="4529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Store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7690071" y="699881"/>
            <a:ext cx="1432016" cy="452969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Go to Menu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085157" y="1617156"/>
            <a:ext cx="8836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S</a:t>
            </a:r>
            <a:r>
              <a:rPr lang="en-US" altLang="ja-JP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etting </a:t>
            </a:r>
            <a:r>
              <a:rPr lang="en-US" altLang="ja-JP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1</a:t>
            </a:r>
            <a:endParaRPr lang="en-US" altLang="ja-JP" sz="900" dirty="0">
              <a:solidFill>
                <a:srgbClr val="000000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54" name="AutoShape 34"/>
          <p:cNvSpPr>
            <a:spLocks/>
          </p:cNvSpPr>
          <p:nvPr/>
        </p:nvSpPr>
        <p:spPr bwMode="auto">
          <a:xfrm>
            <a:off x="2440973" y="1670823"/>
            <a:ext cx="2741992" cy="265376"/>
          </a:xfrm>
          <a:prstGeom prst="roundRect">
            <a:avLst>
              <a:gd name="adj" fmla="val 10310"/>
            </a:avLst>
          </a:prstGeom>
          <a:solidFill>
            <a:srgbClr val="FFFEFE"/>
          </a:solidFill>
          <a:ln w="12700">
            <a:solidFill>
              <a:srgbClr val="C7C7C7"/>
            </a:solidFill>
            <a:miter lim="800000"/>
            <a:headEnd/>
            <a:tailEnd/>
          </a:ln>
          <a:effectLst>
            <a:outerShdw blurRad="25400" algn="ctr" rotWithShape="0">
              <a:schemeClr val="bg2">
                <a:alpha val="9998"/>
              </a:schemeClr>
            </a:outerShdw>
          </a:effectLst>
        </p:spPr>
        <p:txBody>
          <a:bodyPr lIns="0" tIns="0" rIns="0" bIns="0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>
              <a:defRPr/>
            </a:pPr>
            <a:endParaRPr lang="ja-JP" altLang="ja-JP" dirty="0" smtClean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085157" y="2017252"/>
            <a:ext cx="8836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Setting </a:t>
            </a:r>
            <a:r>
              <a:rPr lang="en-US" altLang="ja-JP" sz="900" dirty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2</a:t>
            </a:r>
          </a:p>
        </p:txBody>
      </p:sp>
      <p:sp>
        <p:nvSpPr>
          <p:cNvPr id="57" name="AutoShape 34"/>
          <p:cNvSpPr>
            <a:spLocks/>
          </p:cNvSpPr>
          <p:nvPr/>
        </p:nvSpPr>
        <p:spPr bwMode="auto">
          <a:xfrm>
            <a:off x="2440973" y="2068180"/>
            <a:ext cx="2741992" cy="265376"/>
          </a:xfrm>
          <a:prstGeom prst="roundRect">
            <a:avLst>
              <a:gd name="adj" fmla="val 10310"/>
            </a:avLst>
          </a:prstGeom>
          <a:solidFill>
            <a:srgbClr val="FFFEFE"/>
          </a:solidFill>
          <a:ln w="12700">
            <a:solidFill>
              <a:srgbClr val="C7C7C7"/>
            </a:solidFill>
            <a:miter lim="800000"/>
            <a:headEnd/>
            <a:tailEnd/>
          </a:ln>
          <a:effectLst>
            <a:outerShdw blurRad="25400" algn="ctr" rotWithShape="0">
              <a:schemeClr val="bg2">
                <a:alpha val="9998"/>
              </a:schemeClr>
            </a:outerShdw>
          </a:effectLst>
        </p:spPr>
        <p:txBody>
          <a:bodyPr lIns="0" tIns="0" rIns="0" bIns="0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>
              <a:defRPr/>
            </a:pPr>
            <a:endParaRPr lang="ja-JP" altLang="ja-JP" dirty="0" smtClean="0"/>
          </a:p>
        </p:txBody>
      </p:sp>
      <p:sp>
        <p:nvSpPr>
          <p:cNvPr id="58" name="正方形/長方形 57"/>
          <p:cNvSpPr/>
          <p:nvPr/>
        </p:nvSpPr>
        <p:spPr>
          <a:xfrm>
            <a:off x="63167" y="5290457"/>
            <a:ext cx="3561238" cy="137084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rgbClr val="000000"/>
                </a:solidFill>
              </a:rPr>
              <a:t>About Access point information, according </a:t>
            </a:r>
            <a:r>
              <a:rPr lang="en-US" altLang="ja-JP" sz="1200" dirty="0">
                <a:solidFill>
                  <a:srgbClr val="000000"/>
                </a:solidFill>
              </a:rPr>
              <a:t>to </a:t>
            </a:r>
            <a:r>
              <a:rPr lang="en-US" altLang="ja-JP" sz="1200" dirty="0" smtClean="0">
                <a:solidFill>
                  <a:srgbClr val="000000"/>
                </a:solidFill>
              </a:rPr>
              <a:t>architecture design, multiple is possible.</a:t>
            </a:r>
          </a:p>
          <a:p>
            <a:endParaRPr lang="en-US" altLang="ja-JP" sz="1200" dirty="0" smtClean="0">
              <a:solidFill>
                <a:srgbClr val="000000"/>
              </a:solidFill>
            </a:endParaRPr>
          </a:p>
          <a:p>
            <a:r>
              <a:rPr lang="en-US" altLang="ja-JP" sz="1200" dirty="0" smtClean="0">
                <a:solidFill>
                  <a:srgbClr val="000000"/>
                </a:solidFill>
              </a:rPr>
              <a:t>If Connection test button run successfully, active “Connection setting” button. If not, display error.</a:t>
            </a:r>
            <a:endParaRPr lang="en-US" altLang="ja-JP" sz="1200" dirty="0">
              <a:solidFill>
                <a:srgbClr val="000000"/>
              </a:solidFill>
            </a:endParaRPr>
          </a:p>
        </p:txBody>
      </p:sp>
      <p:sp>
        <p:nvSpPr>
          <p:cNvPr id="30" name="AutoShape 5"/>
          <p:cNvSpPr>
            <a:spLocks/>
          </p:cNvSpPr>
          <p:nvPr/>
        </p:nvSpPr>
        <p:spPr bwMode="auto">
          <a:xfrm>
            <a:off x="5525488" y="3474400"/>
            <a:ext cx="1127918" cy="234627"/>
          </a:xfrm>
          <a:prstGeom prst="roundRect">
            <a:avLst>
              <a:gd name="adj" fmla="val 10310"/>
            </a:avLst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en-US" altLang="ja-JP" sz="900" b="1" dirty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Connection test</a:t>
            </a:r>
          </a:p>
        </p:txBody>
      </p:sp>
      <p:sp>
        <p:nvSpPr>
          <p:cNvPr id="31" name="AutoShape 5"/>
          <p:cNvSpPr>
            <a:spLocks/>
          </p:cNvSpPr>
          <p:nvPr/>
        </p:nvSpPr>
        <p:spPr bwMode="auto">
          <a:xfrm>
            <a:off x="5525489" y="3947113"/>
            <a:ext cx="1136730" cy="234627"/>
          </a:xfrm>
          <a:prstGeom prst="roundRect">
            <a:avLst>
              <a:gd name="adj" fmla="val 10310"/>
            </a:avLst>
          </a:prstGeom>
          <a:solidFill>
            <a:srgbClr val="367FB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en-US" altLang="ja-JP" sz="900" b="1" dirty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Connection setting</a:t>
            </a: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268157" y="3478195"/>
            <a:ext cx="8836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OK</a:t>
            </a:r>
            <a:endParaRPr lang="en-US" altLang="ja-JP" sz="900" dirty="0">
              <a:solidFill>
                <a:srgbClr val="000000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608084" y="3478195"/>
            <a:ext cx="8836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900" dirty="0" smtClean="0"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        or </a:t>
            </a:r>
            <a:r>
              <a:rPr lang="en-US" altLang="ja-JP" sz="900" dirty="0" smtClean="0">
                <a:solidFill>
                  <a:srgbClr val="FF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NG</a:t>
            </a:r>
            <a:endParaRPr lang="en-US" altLang="ja-JP" sz="900" dirty="0">
              <a:solidFill>
                <a:srgbClr val="FF0000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36" name="AutoShape 5"/>
          <p:cNvSpPr>
            <a:spLocks/>
          </p:cNvSpPr>
          <p:nvPr/>
        </p:nvSpPr>
        <p:spPr bwMode="auto">
          <a:xfrm>
            <a:off x="5525487" y="3006848"/>
            <a:ext cx="1136731" cy="273105"/>
          </a:xfrm>
          <a:prstGeom prst="roundRect">
            <a:avLst>
              <a:gd name="adj" fmla="val 10310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en-US" altLang="ja-JP" sz="900" b="1" dirty="0" smtClean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Connection setting input cancel</a:t>
            </a:r>
            <a:endParaRPr lang="en-US" altLang="ja-JP" sz="900" b="1" dirty="0">
              <a:solidFill>
                <a:schemeClr val="bg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085157" y="2476084"/>
            <a:ext cx="8836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Setting 3</a:t>
            </a:r>
            <a:endParaRPr lang="en-US" altLang="ja-JP" sz="900" dirty="0">
              <a:solidFill>
                <a:srgbClr val="000000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38" name="AutoShape 34"/>
          <p:cNvSpPr>
            <a:spLocks/>
          </p:cNvSpPr>
          <p:nvPr/>
        </p:nvSpPr>
        <p:spPr bwMode="auto">
          <a:xfrm>
            <a:off x="2440973" y="2460501"/>
            <a:ext cx="2741992" cy="265376"/>
          </a:xfrm>
          <a:prstGeom prst="roundRect">
            <a:avLst>
              <a:gd name="adj" fmla="val 10310"/>
            </a:avLst>
          </a:prstGeom>
          <a:solidFill>
            <a:srgbClr val="FFFEFE"/>
          </a:solidFill>
          <a:ln w="12700">
            <a:solidFill>
              <a:srgbClr val="C7C7C7"/>
            </a:solidFill>
            <a:miter lim="800000"/>
            <a:headEnd/>
            <a:tailEnd/>
          </a:ln>
          <a:effectLst>
            <a:outerShdw blurRad="25400" algn="ctr" rotWithShape="0">
              <a:schemeClr val="bg2">
                <a:alpha val="9998"/>
              </a:schemeClr>
            </a:outerShdw>
          </a:effectLst>
        </p:spPr>
        <p:txBody>
          <a:bodyPr lIns="0" tIns="0" rIns="0" bIns="0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>
              <a:defRPr/>
            </a:pPr>
            <a:endParaRPr lang="ja-JP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69728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Copyright (C) 2015 Technologic Arts Inc. all right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D520-02EC-0943-AAB7-CFA23FB5A0E2}" type="slidenum">
              <a:rPr lang="ja-JP" altLang="en-US" smtClean="0"/>
              <a:pPr/>
              <a:t>5</a:t>
            </a:fld>
            <a:endParaRPr lang="ja-JP" altLang="en-US"/>
          </a:p>
        </p:txBody>
      </p:sp>
      <p:sp>
        <p:nvSpPr>
          <p:cNvPr id="6" name="AutoShape 4"/>
          <p:cNvSpPr>
            <a:spLocks/>
          </p:cNvSpPr>
          <p:nvPr/>
        </p:nvSpPr>
        <p:spPr bwMode="auto">
          <a:xfrm>
            <a:off x="0" y="235317"/>
            <a:ext cx="9144000" cy="313363"/>
          </a:xfrm>
          <a:prstGeom prst="roundRect">
            <a:avLst>
              <a:gd name="adj" fmla="val 6699"/>
            </a:avLst>
          </a:prstGeom>
          <a:solidFill>
            <a:schemeClr val="tx1"/>
          </a:solidFill>
          <a:ln>
            <a:noFill/>
          </a:ln>
          <a:extLst/>
        </p:spPr>
        <p:txBody>
          <a:bodyPr lIns="0" tIns="0" rIns="-151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ja-JP" sz="1400" dirty="0">
                <a:solidFill>
                  <a:schemeClr val="bg1"/>
                </a:solidFill>
                <a:latin typeface="Helvetica Neue Medium" pitchFamily="-84" charset="0"/>
                <a:ea typeface="ＭＳ Ｐゴシック" pitchFamily="50" charset="-128"/>
                <a:sym typeface="Helvetica Neue Medium" pitchFamily="-84" charset="0"/>
              </a:rPr>
              <a:t>  </a:t>
            </a:r>
            <a:r>
              <a:rPr lang="en-US" altLang="ja-JP" sz="10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sym typeface="Helvetica Neue Medium" pitchFamily="-84" charset="0"/>
              </a:rPr>
              <a:t>e</a:t>
            </a:r>
            <a:r>
              <a:rPr lang="ja-JP" altLang="en-US" sz="10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sym typeface="Helvetica Neue Medium" pitchFamily="-84" charset="0"/>
              </a:rPr>
              <a:t>☆イヤホン</a:t>
            </a:r>
            <a:endParaRPr lang="en-US" altLang="ja-JP" sz="1000" b="1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  <a:sym typeface="Helvetica Neue" pitchFamily="-84" charset="0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446" y="0"/>
            <a:ext cx="3056386" cy="241899"/>
          </a:xfrm>
          <a:prstGeom prst="rect">
            <a:avLst/>
          </a:prstGeom>
          <a:noFill/>
        </p:spPr>
        <p:txBody>
          <a:bodyPr wrap="square" lIns="102401" tIns="51200" rIns="102401" bIns="51200" rtlCol="0">
            <a:spAutoFit/>
          </a:bodyPr>
          <a:lstStyle/>
          <a:p>
            <a:r>
              <a:rPr lang="en-US" altLang="ja-JP" sz="900" dirty="0" smtClean="0"/>
              <a:t>A.1.2</a:t>
            </a:r>
            <a:r>
              <a:rPr lang="ja-JP" altLang="en-US" sz="900" dirty="0" smtClean="0"/>
              <a:t>　接続設定</a:t>
            </a:r>
            <a:r>
              <a:rPr lang="ja-JP" altLang="en-US" sz="900" dirty="0"/>
              <a:t>確認</a:t>
            </a:r>
          </a:p>
        </p:txBody>
      </p:sp>
      <p:sp>
        <p:nvSpPr>
          <p:cNvPr id="19" name="角丸四角形 18"/>
          <p:cNvSpPr/>
          <p:nvPr/>
        </p:nvSpPr>
        <p:spPr>
          <a:xfrm>
            <a:off x="1843786" y="699881"/>
            <a:ext cx="1432016" cy="452969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接続先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Rectangle 11"/>
          <p:cNvSpPr>
            <a:spLocks/>
          </p:cNvSpPr>
          <p:nvPr/>
        </p:nvSpPr>
        <p:spPr bwMode="auto">
          <a:xfrm>
            <a:off x="478929" y="772478"/>
            <a:ext cx="12124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-154" bIns="0" anchor="ctr">
            <a:spAutoFit/>
          </a:bodyPr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/>
            <a:r>
              <a:rPr lang="ja-JP" altLang="en-US" sz="2000" b="1" dirty="0">
                <a:solidFill>
                  <a:srgbClr val="1A1A1A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設定</a:t>
            </a:r>
            <a:endParaRPr lang="en-US" altLang="ja-JP" sz="2000" b="1" dirty="0" smtClean="0">
              <a:solidFill>
                <a:srgbClr val="1A1A1A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41" name="AutoShape 4"/>
          <p:cNvSpPr>
            <a:spLocks/>
          </p:cNvSpPr>
          <p:nvPr/>
        </p:nvSpPr>
        <p:spPr bwMode="auto">
          <a:xfrm>
            <a:off x="3446" y="5457150"/>
            <a:ext cx="9144000" cy="313363"/>
          </a:xfrm>
          <a:prstGeom prst="roundRect">
            <a:avLst>
              <a:gd name="adj" fmla="val 6699"/>
            </a:avLst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lIns="0" tIns="0" rIns="-151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ja-JP" sz="1400" dirty="0">
                <a:solidFill>
                  <a:schemeClr val="bg1"/>
                </a:solidFill>
                <a:latin typeface="Helvetica Neue Medium" pitchFamily="-84" charset="0"/>
                <a:ea typeface="ＭＳ Ｐゴシック" pitchFamily="50" charset="-128"/>
                <a:sym typeface="Helvetica Neue Medium" pitchFamily="-84" charset="0"/>
              </a:rPr>
              <a:t>  </a:t>
            </a:r>
            <a:endParaRPr lang="en-US" altLang="ja-JP" sz="1000" b="1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  <a:sym typeface="Helvetica Neue" pitchFamily="-84" charset="0"/>
            </a:endParaRPr>
          </a:p>
        </p:txBody>
      </p:sp>
      <p:grpSp>
        <p:nvGrpSpPr>
          <p:cNvPr id="47" name="グループ化 46"/>
          <p:cNvGrpSpPr/>
          <p:nvPr/>
        </p:nvGrpSpPr>
        <p:grpSpPr>
          <a:xfrm>
            <a:off x="4960147" y="284587"/>
            <a:ext cx="2493161" cy="201938"/>
            <a:chOff x="4960147" y="284587"/>
            <a:chExt cx="2493161" cy="201938"/>
          </a:xfrm>
        </p:grpSpPr>
        <p:sp>
          <p:nvSpPr>
            <p:cNvPr id="48" name="正方形/長方形 47"/>
            <p:cNvSpPr/>
            <p:nvPr/>
          </p:nvSpPr>
          <p:spPr>
            <a:xfrm>
              <a:off x="6608084" y="297471"/>
              <a:ext cx="845224" cy="189054"/>
            </a:xfrm>
            <a:prstGeom prst="rect">
              <a:avLst/>
            </a:prstGeom>
          </p:spPr>
          <p:txBody>
            <a:bodyPr wrap="none" lIns="65306" tIns="32653" rIns="65306" bIns="32653">
              <a:spAutoFit/>
            </a:bodyPr>
            <a:lstStyle/>
            <a:p>
              <a:r>
                <a:rPr lang="ja-JP" altLang="en-US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担当者</a:t>
              </a:r>
              <a:r>
                <a:rPr lang="ja-JP" altLang="en-US" sz="800" dirty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名</a:t>
              </a:r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:xx</a:t>
              </a:r>
              <a:r>
                <a:rPr lang="ja-JP" altLang="en-US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　</a:t>
              </a:r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xx</a:t>
              </a:r>
              <a:endParaRPr lang="en-US" altLang="ja-JP" sz="800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4960147" y="284587"/>
              <a:ext cx="776295" cy="189054"/>
            </a:xfrm>
            <a:prstGeom prst="rect">
              <a:avLst/>
            </a:prstGeom>
          </p:spPr>
          <p:txBody>
            <a:bodyPr wrap="none" lIns="65306" tIns="32653" rIns="65306" bIns="32653">
              <a:spAutoFit/>
            </a:bodyPr>
            <a:lstStyle/>
            <a:p>
              <a:r>
                <a:rPr lang="ja-JP" altLang="en-US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設置店舗</a:t>
              </a:r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:</a:t>
              </a:r>
              <a:r>
                <a:rPr lang="ja-JP" altLang="en-US" sz="800" dirty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大阪</a:t>
              </a:r>
              <a:endParaRPr lang="en-US" altLang="ja-JP" sz="800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  <p:sp>
          <p:nvSpPr>
            <p:cNvPr id="51" name="正方形/長方形 50"/>
            <p:cNvSpPr/>
            <p:nvPr/>
          </p:nvSpPr>
          <p:spPr>
            <a:xfrm>
              <a:off x="5820560" y="284587"/>
              <a:ext cx="604774" cy="189054"/>
            </a:xfrm>
            <a:prstGeom prst="rect">
              <a:avLst/>
            </a:prstGeom>
          </p:spPr>
          <p:txBody>
            <a:bodyPr wrap="none" lIns="65306" tIns="32653" rIns="65306" bIns="32653">
              <a:spAutoFit/>
            </a:bodyPr>
            <a:lstStyle/>
            <a:p>
              <a:r>
                <a:rPr lang="ja-JP" altLang="en-US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レジ番号</a:t>
              </a:r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:1</a:t>
              </a:r>
              <a:endParaRPr lang="en-US" altLang="ja-JP" sz="800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</p:grpSp>
      <p:sp>
        <p:nvSpPr>
          <p:cNvPr id="34" name="角丸四角形 33"/>
          <p:cNvSpPr/>
          <p:nvPr/>
        </p:nvSpPr>
        <p:spPr>
          <a:xfrm>
            <a:off x="3275802" y="705394"/>
            <a:ext cx="1432016" cy="4529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店舗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7690071" y="699881"/>
            <a:ext cx="1432016" cy="452969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メニューへ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085157" y="1686406"/>
            <a:ext cx="8836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接続先情報</a:t>
            </a:r>
            <a:r>
              <a:rPr lang="en-US" altLang="ja-JP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1</a:t>
            </a:r>
            <a:endParaRPr lang="en-US" altLang="ja-JP" sz="900" dirty="0">
              <a:solidFill>
                <a:srgbClr val="000000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54" name="AutoShape 34"/>
          <p:cNvSpPr>
            <a:spLocks/>
          </p:cNvSpPr>
          <p:nvPr/>
        </p:nvSpPr>
        <p:spPr bwMode="auto">
          <a:xfrm>
            <a:off x="2440973" y="1670823"/>
            <a:ext cx="2741992" cy="265376"/>
          </a:xfrm>
          <a:prstGeom prst="roundRect">
            <a:avLst>
              <a:gd name="adj" fmla="val 10310"/>
            </a:avLst>
          </a:prstGeom>
          <a:solidFill>
            <a:srgbClr val="FFFEFE"/>
          </a:solidFill>
          <a:ln w="12700">
            <a:solidFill>
              <a:srgbClr val="C7C7C7"/>
            </a:solidFill>
            <a:miter lim="800000"/>
            <a:headEnd/>
            <a:tailEnd/>
          </a:ln>
          <a:effectLst>
            <a:outerShdw blurRad="25400" algn="ctr" rotWithShape="0">
              <a:schemeClr val="bg2">
                <a:alpha val="9998"/>
              </a:schemeClr>
            </a:outerShdw>
          </a:effectLst>
        </p:spPr>
        <p:txBody>
          <a:bodyPr lIns="0" tIns="0" rIns="0" bIns="0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>
              <a:defRPr/>
            </a:pPr>
            <a:endParaRPr lang="ja-JP" altLang="ja-JP" dirty="0" smtClean="0"/>
          </a:p>
        </p:txBody>
      </p:sp>
      <p:sp>
        <p:nvSpPr>
          <p:cNvPr id="55" name="AutoShape 5"/>
          <p:cNvSpPr>
            <a:spLocks/>
          </p:cNvSpPr>
          <p:nvPr/>
        </p:nvSpPr>
        <p:spPr bwMode="auto">
          <a:xfrm>
            <a:off x="4102122" y="2626908"/>
            <a:ext cx="939755" cy="234627"/>
          </a:xfrm>
          <a:prstGeom prst="roundRect">
            <a:avLst>
              <a:gd name="adj" fmla="val 10310"/>
            </a:avLst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ja-JP" altLang="en-US" sz="900" b="1" dirty="0" smtClean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接続テスト</a:t>
            </a:r>
            <a:endParaRPr lang="en-US" altLang="ja-JP" sz="900" b="1" dirty="0">
              <a:solidFill>
                <a:schemeClr val="tx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085157" y="2083763"/>
            <a:ext cx="8836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接続先情報</a:t>
            </a:r>
            <a:r>
              <a:rPr lang="en-US" altLang="ja-JP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2</a:t>
            </a:r>
            <a:endParaRPr lang="en-US" altLang="ja-JP" sz="900" dirty="0">
              <a:solidFill>
                <a:srgbClr val="000000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57" name="AutoShape 34"/>
          <p:cNvSpPr>
            <a:spLocks/>
          </p:cNvSpPr>
          <p:nvPr/>
        </p:nvSpPr>
        <p:spPr bwMode="auto">
          <a:xfrm>
            <a:off x="2440973" y="2068180"/>
            <a:ext cx="2741992" cy="265376"/>
          </a:xfrm>
          <a:prstGeom prst="roundRect">
            <a:avLst>
              <a:gd name="adj" fmla="val 10310"/>
            </a:avLst>
          </a:prstGeom>
          <a:solidFill>
            <a:srgbClr val="FFFEFE"/>
          </a:solidFill>
          <a:ln w="12700">
            <a:solidFill>
              <a:srgbClr val="C7C7C7"/>
            </a:solidFill>
            <a:miter lim="800000"/>
            <a:headEnd/>
            <a:tailEnd/>
          </a:ln>
          <a:effectLst>
            <a:outerShdw blurRad="25400" algn="ctr" rotWithShape="0">
              <a:schemeClr val="bg2">
                <a:alpha val="9998"/>
              </a:schemeClr>
            </a:outerShdw>
          </a:effectLst>
        </p:spPr>
        <p:txBody>
          <a:bodyPr lIns="0" tIns="0" rIns="0" bIns="0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>
              <a:defRPr/>
            </a:pPr>
            <a:endParaRPr lang="ja-JP" altLang="ja-JP" dirty="0" smtClean="0"/>
          </a:p>
        </p:txBody>
      </p:sp>
      <p:sp>
        <p:nvSpPr>
          <p:cNvPr id="59" name="AutoShape 5"/>
          <p:cNvSpPr>
            <a:spLocks/>
          </p:cNvSpPr>
          <p:nvPr/>
        </p:nvSpPr>
        <p:spPr bwMode="auto">
          <a:xfrm>
            <a:off x="5736442" y="2626907"/>
            <a:ext cx="939755" cy="234627"/>
          </a:xfrm>
          <a:prstGeom prst="roundRect">
            <a:avLst>
              <a:gd name="adj" fmla="val 10310"/>
            </a:avLst>
          </a:prstGeom>
          <a:solidFill>
            <a:srgbClr val="367FB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ja-JP" altLang="en-US" sz="900" b="1" dirty="0" smtClean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接続設定</a:t>
            </a:r>
            <a:endParaRPr lang="en-US" altLang="ja-JP" sz="900" b="1" dirty="0">
              <a:solidFill>
                <a:schemeClr val="tx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3446" y="548680"/>
            <a:ext cx="9155782" cy="4908470"/>
          </a:xfrm>
          <a:prstGeom prst="rect">
            <a:avLst/>
          </a:prstGeom>
          <a:solidFill>
            <a:schemeClr val="bg1">
              <a:lumMod val="85000"/>
              <a:alpha val="36000"/>
            </a:schemeClr>
          </a:solidFill>
          <a:effectLst>
            <a:outerShdw blurRad="40000" dist="23000" dir="5400000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1968759" y="2204088"/>
            <a:ext cx="4828734" cy="252105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6" name="Rectangle 11"/>
          <p:cNvSpPr>
            <a:spLocks/>
          </p:cNvSpPr>
          <p:nvPr/>
        </p:nvSpPr>
        <p:spPr bwMode="auto">
          <a:xfrm>
            <a:off x="2145240" y="2442412"/>
            <a:ext cx="30006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-154" bIns="0" anchor="ctr">
            <a:spAutoFit/>
          </a:bodyPr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/>
            <a:r>
              <a:rPr lang="en-US" altLang="ja-JP" sz="1800" b="1" dirty="0" smtClean="0">
                <a:solidFill>
                  <a:srgbClr val="1A1A1A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Confirm connection setting</a:t>
            </a:r>
          </a:p>
        </p:txBody>
      </p:sp>
      <p:sp>
        <p:nvSpPr>
          <p:cNvPr id="37" name="AutoShape 5"/>
          <p:cNvSpPr>
            <a:spLocks/>
          </p:cNvSpPr>
          <p:nvPr/>
        </p:nvSpPr>
        <p:spPr bwMode="auto">
          <a:xfrm>
            <a:off x="3806274" y="4185332"/>
            <a:ext cx="939755" cy="234627"/>
          </a:xfrm>
          <a:prstGeom prst="roundRect">
            <a:avLst>
              <a:gd name="adj" fmla="val 10310"/>
            </a:avLst>
          </a:prstGeom>
          <a:solidFill>
            <a:srgbClr val="367FB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en-US" altLang="ja-JP" sz="900" b="1" dirty="0" smtClean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Yes</a:t>
            </a:r>
            <a:endParaRPr lang="en-US" altLang="ja-JP" sz="900" b="1" dirty="0">
              <a:solidFill>
                <a:schemeClr val="bg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2568935" y="3125294"/>
            <a:ext cx="8839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setting1</a:t>
            </a:r>
            <a:endParaRPr lang="en-US" altLang="ja-JP" sz="900" dirty="0">
              <a:solidFill>
                <a:srgbClr val="000000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452841" y="1898217"/>
            <a:ext cx="706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900" dirty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1</a:t>
            </a: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2661369" y="2792059"/>
            <a:ext cx="3839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Are you sure you want to save the following setting?</a:t>
            </a:r>
            <a:endParaRPr lang="en-US" altLang="ja-JP" sz="900" dirty="0">
              <a:solidFill>
                <a:srgbClr val="000000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3748688" y="3125294"/>
            <a:ext cx="9591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〇〇</a:t>
            </a:r>
            <a:endParaRPr lang="en-US" altLang="ja-JP" sz="900" dirty="0">
              <a:solidFill>
                <a:srgbClr val="000000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2568935" y="3471320"/>
            <a:ext cx="9404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setting2</a:t>
            </a:r>
            <a:endParaRPr lang="en-US" altLang="ja-JP" sz="900" dirty="0">
              <a:solidFill>
                <a:srgbClr val="000000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3748688" y="3483329"/>
            <a:ext cx="9591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××</a:t>
            </a:r>
            <a:endParaRPr lang="en-US" altLang="ja-JP" sz="900" dirty="0">
              <a:solidFill>
                <a:srgbClr val="000000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589631" y="3793144"/>
            <a:ext cx="9404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setting3</a:t>
            </a:r>
            <a:endParaRPr lang="en-US" altLang="ja-JP" sz="900" dirty="0">
              <a:solidFill>
                <a:srgbClr val="000000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3769384" y="3805153"/>
            <a:ext cx="9591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△△</a:t>
            </a:r>
            <a:endParaRPr lang="en-US" altLang="ja-JP" sz="900" dirty="0">
              <a:solidFill>
                <a:srgbClr val="000000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195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D520-02EC-0943-AAB7-CFA23FB5A0E2}" type="slidenum">
              <a:rPr lang="ja-JP" altLang="en-US" smtClean="0"/>
              <a:pPr/>
              <a:t>6</a:t>
            </a:fld>
            <a:endParaRPr lang="ja-JP" altLang="en-US"/>
          </a:p>
        </p:txBody>
      </p:sp>
      <p:sp>
        <p:nvSpPr>
          <p:cNvPr id="6" name="AutoShape 4"/>
          <p:cNvSpPr>
            <a:spLocks/>
          </p:cNvSpPr>
          <p:nvPr/>
        </p:nvSpPr>
        <p:spPr bwMode="auto">
          <a:xfrm>
            <a:off x="0" y="235317"/>
            <a:ext cx="9144000" cy="313363"/>
          </a:xfrm>
          <a:prstGeom prst="roundRect">
            <a:avLst>
              <a:gd name="adj" fmla="val 6699"/>
            </a:avLst>
          </a:prstGeom>
          <a:solidFill>
            <a:schemeClr val="tx1"/>
          </a:solidFill>
          <a:ln>
            <a:noFill/>
          </a:ln>
          <a:extLst/>
        </p:spPr>
        <p:txBody>
          <a:bodyPr lIns="0" tIns="0" rIns="-151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ja-JP" sz="1400" dirty="0">
                <a:solidFill>
                  <a:schemeClr val="bg1"/>
                </a:solidFill>
                <a:latin typeface="Helvetica Neue Medium" pitchFamily="-84" charset="0"/>
                <a:ea typeface="ＭＳ Ｐゴシック" pitchFamily="50" charset="-128"/>
                <a:sym typeface="Helvetica Neue Medium" pitchFamily="-84" charset="0"/>
              </a:rPr>
              <a:t>  </a:t>
            </a:r>
            <a:r>
              <a:rPr lang="en-US" altLang="ja-JP" sz="10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sym typeface="Helvetica Neue Medium" pitchFamily="-84" charset="0"/>
              </a:rPr>
              <a:t>e</a:t>
            </a:r>
            <a:r>
              <a:rPr lang="ja-JP" altLang="en-US" sz="10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sym typeface="Helvetica Neue Medium" pitchFamily="-84" charset="0"/>
              </a:rPr>
              <a:t>☆イヤホン</a:t>
            </a:r>
            <a:endParaRPr lang="en-US" altLang="ja-JP" sz="1000" b="1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  <a:sym typeface="Helvetica Neue" pitchFamily="-84" charset="0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446" y="0"/>
            <a:ext cx="3056386" cy="241899"/>
          </a:xfrm>
          <a:prstGeom prst="rect">
            <a:avLst/>
          </a:prstGeom>
          <a:noFill/>
        </p:spPr>
        <p:txBody>
          <a:bodyPr wrap="square" lIns="102401" tIns="51200" rIns="102401" bIns="51200" rtlCol="0">
            <a:spAutoFit/>
          </a:bodyPr>
          <a:lstStyle/>
          <a:p>
            <a:r>
              <a:rPr lang="en-US" altLang="ja-JP" sz="900" dirty="0" smtClean="0"/>
              <a:t>A.1.3</a:t>
            </a:r>
            <a:r>
              <a:rPr lang="ja-JP" altLang="en-US" sz="900" dirty="0" smtClean="0"/>
              <a:t>　エラー画面</a:t>
            </a:r>
            <a:endParaRPr lang="ja-JP" altLang="en-US" sz="900" dirty="0"/>
          </a:p>
        </p:txBody>
      </p:sp>
      <p:sp>
        <p:nvSpPr>
          <p:cNvPr id="19" name="角丸四角形 18"/>
          <p:cNvSpPr/>
          <p:nvPr/>
        </p:nvSpPr>
        <p:spPr>
          <a:xfrm>
            <a:off x="1843786" y="699881"/>
            <a:ext cx="1432016" cy="452969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接続先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Rectangle 11"/>
          <p:cNvSpPr>
            <a:spLocks/>
          </p:cNvSpPr>
          <p:nvPr/>
        </p:nvSpPr>
        <p:spPr bwMode="auto">
          <a:xfrm>
            <a:off x="478929" y="772478"/>
            <a:ext cx="12124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-154" bIns="0" anchor="ctr">
            <a:spAutoFit/>
          </a:bodyPr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/>
            <a:r>
              <a:rPr lang="ja-JP" altLang="en-US" sz="2000" b="1" dirty="0">
                <a:solidFill>
                  <a:srgbClr val="1A1A1A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設定</a:t>
            </a:r>
            <a:endParaRPr lang="en-US" altLang="ja-JP" sz="2000" b="1" dirty="0" smtClean="0">
              <a:solidFill>
                <a:srgbClr val="1A1A1A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grpSp>
        <p:nvGrpSpPr>
          <p:cNvPr id="47" name="グループ化 46"/>
          <p:cNvGrpSpPr/>
          <p:nvPr/>
        </p:nvGrpSpPr>
        <p:grpSpPr>
          <a:xfrm>
            <a:off x="4960147" y="284587"/>
            <a:ext cx="2493161" cy="201938"/>
            <a:chOff x="4960147" y="284587"/>
            <a:chExt cx="2493161" cy="201938"/>
          </a:xfrm>
        </p:grpSpPr>
        <p:sp>
          <p:nvSpPr>
            <p:cNvPr id="48" name="正方形/長方形 47"/>
            <p:cNvSpPr/>
            <p:nvPr/>
          </p:nvSpPr>
          <p:spPr>
            <a:xfrm>
              <a:off x="6608084" y="297471"/>
              <a:ext cx="845224" cy="189054"/>
            </a:xfrm>
            <a:prstGeom prst="rect">
              <a:avLst/>
            </a:prstGeom>
          </p:spPr>
          <p:txBody>
            <a:bodyPr wrap="none" lIns="65306" tIns="32653" rIns="65306" bIns="32653">
              <a:spAutoFit/>
            </a:bodyPr>
            <a:lstStyle/>
            <a:p>
              <a:r>
                <a:rPr lang="ja-JP" altLang="en-US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担当者</a:t>
              </a:r>
              <a:r>
                <a:rPr lang="ja-JP" altLang="en-US" sz="800" dirty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名</a:t>
              </a:r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:xx</a:t>
              </a:r>
              <a:r>
                <a:rPr lang="ja-JP" altLang="en-US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　</a:t>
              </a:r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xx</a:t>
              </a:r>
              <a:endParaRPr lang="en-US" altLang="ja-JP" sz="800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4960147" y="284587"/>
              <a:ext cx="776295" cy="189054"/>
            </a:xfrm>
            <a:prstGeom prst="rect">
              <a:avLst/>
            </a:prstGeom>
          </p:spPr>
          <p:txBody>
            <a:bodyPr wrap="none" lIns="65306" tIns="32653" rIns="65306" bIns="32653">
              <a:spAutoFit/>
            </a:bodyPr>
            <a:lstStyle/>
            <a:p>
              <a:r>
                <a:rPr lang="ja-JP" altLang="en-US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設置店舗</a:t>
              </a:r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:</a:t>
              </a:r>
              <a:r>
                <a:rPr lang="ja-JP" altLang="en-US" sz="800" dirty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大阪</a:t>
              </a:r>
              <a:endParaRPr lang="en-US" altLang="ja-JP" sz="800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  <p:sp>
          <p:nvSpPr>
            <p:cNvPr id="51" name="正方形/長方形 50"/>
            <p:cNvSpPr/>
            <p:nvPr/>
          </p:nvSpPr>
          <p:spPr>
            <a:xfrm>
              <a:off x="5820560" y="284587"/>
              <a:ext cx="604774" cy="189054"/>
            </a:xfrm>
            <a:prstGeom prst="rect">
              <a:avLst/>
            </a:prstGeom>
          </p:spPr>
          <p:txBody>
            <a:bodyPr wrap="none" lIns="65306" tIns="32653" rIns="65306" bIns="32653">
              <a:spAutoFit/>
            </a:bodyPr>
            <a:lstStyle/>
            <a:p>
              <a:r>
                <a:rPr lang="ja-JP" altLang="en-US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レジ番号</a:t>
              </a:r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:1</a:t>
              </a:r>
              <a:endParaRPr lang="en-US" altLang="ja-JP" sz="800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</p:grpSp>
      <p:sp>
        <p:nvSpPr>
          <p:cNvPr id="34" name="角丸四角形 33"/>
          <p:cNvSpPr/>
          <p:nvPr/>
        </p:nvSpPr>
        <p:spPr>
          <a:xfrm>
            <a:off x="3275802" y="705394"/>
            <a:ext cx="1432016" cy="4529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店舗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7690071" y="699881"/>
            <a:ext cx="1432016" cy="452969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メニューへ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085157" y="1686406"/>
            <a:ext cx="8836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接続先情報</a:t>
            </a:r>
            <a:r>
              <a:rPr lang="en-US" altLang="ja-JP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1</a:t>
            </a:r>
            <a:endParaRPr lang="en-US" altLang="ja-JP" sz="900" dirty="0">
              <a:solidFill>
                <a:srgbClr val="000000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54" name="AutoShape 34"/>
          <p:cNvSpPr>
            <a:spLocks/>
          </p:cNvSpPr>
          <p:nvPr/>
        </p:nvSpPr>
        <p:spPr bwMode="auto">
          <a:xfrm>
            <a:off x="2440973" y="1670823"/>
            <a:ext cx="2741992" cy="265376"/>
          </a:xfrm>
          <a:prstGeom prst="roundRect">
            <a:avLst>
              <a:gd name="adj" fmla="val 10310"/>
            </a:avLst>
          </a:prstGeom>
          <a:solidFill>
            <a:srgbClr val="FFFEFE"/>
          </a:solidFill>
          <a:ln w="12700">
            <a:solidFill>
              <a:srgbClr val="C7C7C7"/>
            </a:solidFill>
            <a:miter lim="800000"/>
            <a:headEnd/>
            <a:tailEnd/>
          </a:ln>
          <a:effectLst>
            <a:outerShdw blurRad="25400" algn="ctr" rotWithShape="0">
              <a:schemeClr val="bg2">
                <a:alpha val="9998"/>
              </a:schemeClr>
            </a:outerShdw>
          </a:effectLst>
        </p:spPr>
        <p:txBody>
          <a:bodyPr lIns="0" tIns="0" rIns="0" bIns="0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>
              <a:defRPr/>
            </a:pPr>
            <a:endParaRPr lang="ja-JP" altLang="ja-JP" dirty="0" smtClean="0"/>
          </a:p>
        </p:txBody>
      </p:sp>
      <p:sp>
        <p:nvSpPr>
          <p:cNvPr id="55" name="AutoShape 5"/>
          <p:cNvSpPr>
            <a:spLocks/>
          </p:cNvSpPr>
          <p:nvPr/>
        </p:nvSpPr>
        <p:spPr bwMode="auto">
          <a:xfrm>
            <a:off x="4102122" y="2626908"/>
            <a:ext cx="939755" cy="234627"/>
          </a:xfrm>
          <a:prstGeom prst="roundRect">
            <a:avLst>
              <a:gd name="adj" fmla="val 10310"/>
            </a:avLst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ja-JP" altLang="en-US" sz="900" b="1" dirty="0" smtClean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接続テスト</a:t>
            </a:r>
            <a:endParaRPr lang="en-US" altLang="ja-JP" sz="900" b="1" dirty="0">
              <a:solidFill>
                <a:schemeClr val="tx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085157" y="2083763"/>
            <a:ext cx="8836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接続先情報</a:t>
            </a:r>
            <a:r>
              <a:rPr lang="en-US" altLang="ja-JP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2</a:t>
            </a:r>
            <a:endParaRPr lang="en-US" altLang="ja-JP" sz="900" dirty="0">
              <a:solidFill>
                <a:srgbClr val="000000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57" name="AutoShape 34"/>
          <p:cNvSpPr>
            <a:spLocks/>
          </p:cNvSpPr>
          <p:nvPr/>
        </p:nvSpPr>
        <p:spPr bwMode="auto">
          <a:xfrm>
            <a:off x="2440973" y="2068180"/>
            <a:ext cx="2741992" cy="265376"/>
          </a:xfrm>
          <a:prstGeom prst="roundRect">
            <a:avLst>
              <a:gd name="adj" fmla="val 10310"/>
            </a:avLst>
          </a:prstGeom>
          <a:solidFill>
            <a:srgbClr val="FFFEFE"/>
          </a:solidFill>
          <a:ln w="12700">
            <a:solidFill>
              <a:srgbClr val="C7C7C7"/>
            </a:solidFill>
            <a:miter lim="800000"/>
            <a:headEnd/>
            <a:tailEnd/>
          </a:ln>
          <a:effectLst>
            <a:outerShdw blurRad="25400" algn="ctr" rotWithShape="0">
              <a:schemeClr val="bg2">
                <a:alpha val="9998"/>
              </a:schemeClr>
            </a:outerShdw>
          </a:effectLst>
        </p:spPr>
        <p:txBody>
          <a:bodyPr lIns="0" tIns="0" rIns="0" bIns="0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>
              <a:defRPr/>
            </a:pPr>
            <a:endParaRPr lang="ja-JP" altLang="ja-JP" dirty="0" smtClean="0"/>
          </a:p>
        </p:txBody>
      </p:sp>
      <p:sp>
        <p:nvSpPr>
          <p:cNvPr id="59" name="AutoShape 5"/>
          <p:cNvSpPr>
            <a:spLocks/>
          </p:cNvSpPr>
          <p:nvPr/>
        </p:nvSpPr>
        <p:spPr bwMode="auto">
          <a:xfrm>
            <a:off x="5736442" y="2626907"/>
            <a:ext cx="939755" cy="234627"/>
          </a:xfrm>
          <a:prstGeom prst="roundRect">
            <a:avLst>
              <a:gd name="adj" fmla="val 10310"/>
            </a:avLst>
          </a:prstGeom>
          <a:solidFill>
            <a:srgbClr val="367FB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ja-JP" altLang="en-US" sz="900" b="1" dirty="0" smtClean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接続設定</a:t>
            </a:r>
            <a:endParaRPr lang="en-US" altLang="ja-JP" sz="900" b="1" dirty="0">
              <a:solidFill>
                <a:schemeClr val="tx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3446" y="548680"/>
            <a:ext cx="9155782" cy="4908470"/>
          </a:xfrm>
          <a:prstGeom prst="rect">
            <a:avLst/>
          </a:prstGeom>
          <a:solidFill>
            <a:schemeClr val="bg1">
              <a:lumMod val="85000"/>
              <a:alpha val="36000"/>
            </a:schemeClr>
          </a:solidFill>
          <a:effectLst>
            <a:outerShdw blurRad="40000" dist="23000" dir="5400000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1979713" y="2204088"/>
            <a:ext cx="4828734" cy="252105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6" name="Rectangle 11"/>
          <p:cNvSpPr>
            <a:spLocks/>
          </p:cNvSpPr>
          <p:nvPr/>
        </p:nvSpPr>
        <p:spPr bwMode="auto">
          <a:xfrm>
            <a:off x="2145240" y="2442412"/>
            <a:ext cx="5641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-154" bIns="0" anchor="ctr">
            <a:spAutoFit/>
          </a:bodyPr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/>
            <a:r>
              <a:rPr lang="en-US" altLang="ja-JP" sz="1800" b="1" dirty="0" smtClean="0">
                <a:solidFill>
                  <a:srgbClr val="1A1A1A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Error</a:t>
            </a:r>
            <a:endParaRPr lang="en-US" altLang="ja-JP" sz="1800" b="1" dirty="0" smtClean="0">
              <a:solidFill>
                <a:srgbClr val="1A1A1A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37" name="AutoShape 5"/>
          <p:cNvSpPr>
            <a:spLocks/>
          </p:cNvSpPr>
          <p:nvPr/>
        </p:nvSpPr>
        <p:spPr bwMode="auto">
          <a:xfrm>
            <a:off x="3806274" y="4102339"/>
            <a:ext cx="939755" cy="234627"/>
          </a:xfrm>
          <a:prstGeom prst="roundRect">
            <a:avLst>
              <a:gd name="adj" fmla="val 10310"/>
            </a:avLst>
          </a:prstGeom>
          <a:solidFill>
            <a:srgbClr val="367FB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en-US" altLang="ja-JP" sz="900" b="1" dirty="0" smtClean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OK</a:t>
            </a:r>
            <a:endParaRPr lang="en-US" altLang="ja-JP" sz="900" b="1" dirty="0">
              <a:solidFill>
                <a:schemeClr val="bg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452841" y="1898217"/>
            <a:ext cx="706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900" dirty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1</a:t>
            </a: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2661369" y="2792059"/>
            <a:ext cx="3839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Failed to save following setting of access point information.</a:t>
            </a:r>
            <a:endParaRPr lang="en-US" altLang="ja-JP" sz="900" dirty="0">
              <a:solidFill>
                <a:srgbClr val="000000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58" name="AutoShape 34"/>
          <p:cNvSpPr>
            <a:spLocks/>
          </p:cNvSpPr>
          <p:nvPr/>
        </p:nvSpPr>
        <p:spPr bwMode="auto">
          <a:xfrm>
            <a:off x="8801521" y="284587"/>
            <a:ext cx="298151" cy="212444"/>
          </a:xfrm>
          <a:prstGeom prst="roundRect">
            <a:avLst>
              <a:gd name="adj" fmla="val 10310"/>
            </a:avLst>
          </a:prstGeom>
          <a:solidFill>
            <a:srgbClr val="FFFEFE"/>
          </a:solidFill>
          <a:ln w="12700">
            <a:solidFill>
              <a:srgbClr val="C7C7C7"/>
            </a:solidFill>
            <a:miter lim="800000"/>
            <a:headEnd/>
            <a:tailEnd/>
          </a:ln>
          <a:effectLst>
            <a:outerShdw blurRad="25400" algn="ctr" rotWithShape="0">
              <a:schemeClr val="bg2">
                <a:alpha val="9998"/>
              </a:schemeClr>
            </a:outerShdw>
          </a:effectLst>
        </p:spPr>
        <p:txBody>
          <a:bodyPr lIns="0" tIns="0" rIns="0" bIns="0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r" eaLnBrk="1" hangingPunct="1">
              <a:defRPr/>
            </a:pPr>
            <a:endParaRPr lang="ja-JP" altLang="ja-JP" sz="1200" dirty="0">
              <a:solidFill>
                <a:schemeClr val="tx1"/>
              </a:solidFill>
            </a:endParaRPr>
          </a:p>
        </p:txBody>
      </p:sp>
      <p:sp>
        <p:nvSpPr>
          <p:cNvPr id="64" name="正方形/長方形 63"/>
          <p:cNvSpPr/>
          <p:nvPr/>
        </p:nvSpPr>
        <p:spPr>
          <a:xfrm flipV="1">
            <a:off x="8856726" y="390808"/>
            <a:ext cx="34289" cy="7722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65" name="正方形/長方形 64"/>
          <p:cNvSpPr/>
          <p:nvPr/>
        </p:nvSpPr>
        <p:spPr>
          <a:xfrm flipV="1">
            <a:off x="8946219" y="362588"/>
            <a:ext cx="34289" cy="12398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66" name="正方形/長方形 65"/>
          <p:cNvSpPr/>
          <p:nvPr/>
        </p:nvSpPr>
        <p:spPr>
          <a:xfrm flipV="1">
            <a:off x="9027686" y="297550"/>
            <a:ext cx="34289" cy="19152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cxnSp>
        <p:nvCxnSpPr>
          <p:cNvPr id="69" name="直線コネクタ 68"/>
          <p:cNvCxnSpPr/>
          <p:nvPr/>
        </p:nvCxnSpPr>
        <p:spPr>
          <a:xfrm flipV="1">
            <a:off x="-33695" y="5451946"/>
            <a:ext cx="9155782" cy="12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テキスト ボックス 61"/>
          <p:cNvSpPr txBox="1"/>
          <p:nvPr/>
        </p:nvSpPr>
        <p:spPr>
          <a:xfrm>
            <a:off x="2568935" y="3125294"/>
            <a:ext cx="706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設定</a:t>
            </a:r>
            <a:r>
              <a:rPr lang="en-US" altLang="ja-JP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1</a:t>
            </a:r>
            <a:endParaRPr lang="en-US" altLang="ja-JP" sz="900" dirty="0">
              <a:solidFill>
                <a:srgbClr val="000000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3748688" y="3125294"/>
            <a:ext cx="9591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〇〇</a:t>
            </a:r>
            <a:endParaRPr lang="en-US" altLang="ja-JP" sz="900" dirty="0">
              <a:solidFill>
                <a:srgbClr val="000000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2568935" y="3483329"/>
            <a:ext cx="706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設定</a:t>
            </a:r>
            <a:r>
              <a:rPr lang="en-US" altLang="ja-JP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2</a:t>
            </a:r>
            <a:endParaRPr lang="en-US" altLang="ja-JP" sz="900" dirty="0">
              <a:solidFill>
                <a:srgbClr val="000000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3748688" y="3483329"/>
            <a:ext cx="9591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××</a:t>
            </a:r>
            <a:endParaRPr lang="en-US" altLang="ja-JP" sz="900" dirty="0">
              <a:solidFill>
                <a:srgbClr val="000000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2559794" y="3813672"/>
            <a:ext cx="706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設定</a:t>
            </a:r>
            <a:r>
              <a:rPr lang="en-US" altLang="ja-JP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3</a:t>
            </a:r>
            <a:endParaRPr lang="en-US" altLang="ja-JP" sz="900" dirty="0">
              <a:solidFill>
                <a:srgbClr val="000000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3769940" y="3793844"/>
            <a:ext cx="9591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▽▽</a:t>
            </a:r>
            <a:endParaRPr lang="en-US" altLang="ja-JP" sz="900" dirty="0">
              <a:solidFill>
                <a:srgbClr val="000000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03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D520-02EC-0943-AAB7-CFA23FB5A0E2}" type="slidenum">
              <a:rPr lang="ja-JP" altLang="en-US" smtClean="0"/>
              <a:pPr/>
              <a:t>7</a:t>
            </a:fld>
            <a:endParaRPr lang="ja-JP" altLang="en-US"/>
          </a:p>
        </p:txBody>
      </p:sp>
      <p:sp>
        <p:nvSpPr>
          <p:cNvPr id="6" name="AutoShape 4"/>
          <p:cNvSpPr>
            <a:spLocks/>
          </p:cNvSpPr>
          <p:nvPr/>
        </p:nvSpPr>
        <p:spPr bwMode="auto">
          <a:xfrm>
            <a:off x="0" y="235317"/>
            <a:ext cx="9144000" cy="313363"/>
          </a:xfrm>
          <a:prstGeom prst="roundRect">
            <a:avLst>
              <a:gd name="adj" fmla="val 6699"/>
            </a:avLst>
          </a:prstGeom>
          <a:solidFill>
            <a:schemeClr val="tx1"/>
          </a:solidFill>
          <a:ln>
            <a:noFill/>
          </a:ln>
          <a:extLst/>
        </p:spPr>
        <p:txBody>
          <a:bodyPr lIns="0" tIns="0" rIns="-151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ja-JP" sz="1400" dirty="0">
                <a:solidFill>
                  <a:schemeClr val="bg1"/>
                </a:solidFill>
                <a:latin typeface="Helvetica Neue Medium" pitchFamily="-84" charset="0"/>
                <a:ea typeface="ＭＳ Ｐゴシック" pitchFamily="50" charset="-128"/>
                <a:sym typeface="Helvetica Neue Medium" pitchFamily="-84" charset="0"/>
              </a:rPr>
              <a:t>  </a:t>
            </a:r>
            <a:r>
              <a:rPr lang="en-US" altLang="ja-JP" sz="10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sym typeface="Helvetica Neue Medium" pitchFamily="-84" charset="0"/>
              </a:rPr>
              <a:t>e</a:t>
            </a:r>
            <a:r>
              <a:rPr lang="ja-JP" altLang="en-US" sz="10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sym typeface="Helvetica Neue Medium" pitchFamily="-84" charset="0"/>
              </a:rPr>
              <a:t>☆イヤホン</a:t>
            </a:r>
            <a:endParaRPr lang="en-US" altLang="ja-JP" sz="1000" b="1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  <a:sym typeface="Helvetica Neue" pitchFamily="-84" charset="0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446" y="0"/>
            <a:ext cx="3056386" cy="241899"/>
          </a:xfrm>
          <a:prstGeom prst="rect">
            <a:avLst/>
          </a:prstGeom>
          <a:noFill/>
        </p:spPr>
        <p:txBody>
          <a:bodyPr wrap="square" lIns="102401" tIns="51200" rIns="102401" bIns="51200" rtlCol="0">
            <a:spAutoFit/>
          </a:bodyPr>
          <a:lstStyle/>
          <a:p>
            <a:r>
              <a:rPr lang="en-US" altLang="ja-JP" sz="900" dirty="0" smtClean="0"/>
              <a:t>A.1.4</a:t>
            </a:r>
            <a:r>
              <a:rPr lang="ja-JP" altLang="en-US" sz="900" dirty="0" smtClean="0"/>
              <a:t>　設定終了確認画面　</a:t>
            </a:r>
            <a:endParaRPr lang="ja-JP" altLang="en-US" sz="900" dirty="0"/>
          </a:p>
        </p:txBody>
      </p:sp>
      <p:sp>
        <p:nvSpPr>
          <p:cNvPr id="19" name="角丸四角形 18"/>
          <p:cNvSpPr/>
          <p:nvPr/>
        </p:nvSpPr>
        <p:spPr>
          <a:xfrm>
            <a:off x="1843786" y="699881"/>
            <a:ext cx="1432016" cy="4529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接続先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Rectangle 11"/>
          <p:cNvSpPr>
            <a:spLocks/>
          </p:cNvSpPr>
          <p:nvPr/>
        </p:nvSpPr>
        <p:spPr bwMode="auto">
          <a:xfrm>
            <a:off x="478929" y="772478"/>
            <a:ext cx="12124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-154" bIns="0" anchor="ctr">
            <a:spAutoFit/>
          </a:bodyPr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/>
            <a:r>
              <a:rPr lang="ja-JP" altLang="en-US" sz="2000" b="1" dirty="0">
                <a:solidFill>
                  <a:srgbClr val="1A1A1A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設定</a:t>
            </a:r>
            <a:endParaRPr lang="en-US" altLang="ja-JP" sz="2000" b="1" dirty="0" smtClean="0">
              <a:solidFill>
                <a:srgbClr val="1A1A1A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grpSp>
        <p:nvGrpSpPr>
          <p:cNvPr id="47" name="グループ化 46"/>
          <p:cNvGrpSpPr/>
          <p:nvPr/>
        </p:nvGrpSpPr>
        <p:grpSpPr>
          <a:xfrm>
            <a:off x="4960147" y="284587"/>
            <a:ext cx="2493161" cy="201938"/>
            <a:chOff x="4960147" y="284587"/>
            <a:chExt cx="2493161" cy="201938"/>
          </a:xfrm>
        </p:grpSpPr>
        <p:sp>
          <p:nvSpPr>
            <p:cNvPr id="48" name="正方形/長方形 47"/>
            <p:cNvSpPr/>
            <p:nvPr/>
          </p:nvSpPr>
          <p:spPr>
            <a:xfrm>
              <a:off x="6608084" y="297471"/>
              <a:ext cx="845224" cy="189054"/>
            </a:xfrm>
            <a:prstGeom prst="rect">
              <a:avLst/>
            </a:prstGeom>
          </p:spPr>
          <p:txBody>
            <a:bodyPr wrap="none" lIns="65306" tIns="32653" rIns="65306" bIns="32653">
              <a:spAutoFit/>
            </a:bodyPr>
            <a:lstStyle/>
            <a:p>
              <a:r>
                <a:rPr lang="ja-JP" altLang="en-US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担当者</a:t>
              </a:r>
              <a:r>
                <a:rPr lang="ja-JP" altLang="en-US" sz="800" dirty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名</a:t>
              </a:r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:xx</a:t>
              </a:r>
              <a:r>
                <a:rPr lang="ja-JP" altLang="en-US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　</a:t>
              </a:r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xx</a:t>
              </a:r>
              <a:endParaRPr lang="en-US" altLang="ja-JP" sz="800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4960147" y="284587"/>
              <a:ext cx="776295" cy="189054"/>
            </a:xfrm>
            <a:prstGeom prst="rect">
              <a:avLst/>
            </a:prstGeom>
          </p:spPr>
          <p:txBody>
            <a:bodyPr wrap="none" lIns="65306" tIns="32653" rIns="65306" bIns="32653">
              <a:spAutoFit/>
            </a:bodyPr>
            <a:lstStyle/>
            <a:p>
              <a:r>
                <a:rPr lang="ja-JP" altLang="en-US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設置店舗</a:t>
              </a:r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:</a:t>
              </a:r>
              <a:r>
                <a:rPr lang="ja-JP" altLang="en-US" sz="800" dirty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大阪</a:t>
              </a:r>
              <a:endParaRPr lang="en-US" altLang="ja-JP" sz="800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  <p:sp>
          <p:nvSpPr>
            <p:cNvPr id="51" name="正方形/長方形 50"/>
            <p:cNvSpPr/>
            <p:nvPr/>
          </p:nvSpPr>
          <p:spPr>
            <a:xfrm>
              <a:off x="5820560" y="284587"/>
              <a:ext cx="604774" cy="189054"/>
            </a:xfrm>
            <a:prstGeom prst="rect">
              <a:avLst/>
            </a:prstGeom>
          </p:spPr>
          <p:txBody>
            <a:bodyPr wrap="none" lIns="65306" tIns="32653" rIns="65306" bIns="32653">
              <a:spAutoFit/>
            </a:bodyPr>
            <a:lstStyle/>
            <a:p>
              <a:r>
                <a:rPr lang="ja-JP" altLang="en-US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レジ番号</a:t>
              </a:r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:1</a:t>
              </a:r>
              <a:endParaRPr lang="en-US" altLang="ja-JP" sz="800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</p:grpSp>
      <p:sp>
        <p:nvSpPr>
          <p:cNvPr id="34" name="角丸四角形 33"/>
          <p:cNvSpPr/>
          <p:nvPr/>
        </p:nvSpPr>
        <p:spPr>
          <a:xfrm>
            <a:off x="3275802" y="705394"/>
            <a:ext cx="1432016" cy="452969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店舗</a:t>
            </a:r>
          </a:p>
        </p:txBody>
      </p:sp>
      <p:sp>
        <p:nvSpPr>
          <p:cNvPr id="49" name="角丸四角形 48"/>
          <p:cNvSpPr/>
          <p:nvPr/>
        </p:nvSpPr>
        <p:spPr>
          <a:xfrm>
            <a:off x="7690071" y="699881"/>
            <a:ext cx="1432016" cy="452969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メニューへ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085157" y="1686406"/>
            <a:ext cx="8836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パスコード</a:t>
            </a:r>
            <a:endParaRPr lang="en-US" altLang="ja-JP" sz="900" dirty="0">
              <a:solidFill>
                <a:srgbClr val="000000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54" name="AutoShape 34"/>
          <p:cNvSpPr>
            <a:spLocks/>
          </p:cNvSpPr>
          <p:nvPr/>
        </p:nvSpPr>
        <p:spPr bwMode="auto">
          <a:xfrm>
            <a:off x="2440973" y="1670823"/>
            <a:ext cx="2741992" cy="265376"/>
          </a:xfrm>
          <a:prstGeom prst="roundRect">
            <a:avLst>
              <a:gd name="adj" fmla="val 10310"/>
            </a:avLst>
          </a:prstGeom>
          <a:solidFill>
            <a:srgbClr val="FFFEFE"/>
          </a:solidFill>
          <a:ln w="12700">
            <a:solidFill>
              <a:srgbClr val="C7C7C7"/>
            </a:solidFill>
            <a:miter lim="800000"/>
            <a:headEnd/>
            <a:tailEnd/>
          </a:ln>
          <a:effectLst>
            <a:outerShdw blurRad="25400" algn="ctr" rotWithShape="0">
              <a:schemeClr val="bg2">
                <a:alpha val="9998"/>
              </a:schemeClr>
            </a:outerShdw>
          </a:effectLst>
        </p:spPr>
        <p:txBody>
          <a:bodyPr lIns="0" tIns="0" rIns="0" bIns="0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>
              <a:defRPr/>
            </a:pPr>
            <a:endParaRPr lang="ja-JP" altLang="ja-JP" dirty="0" smtClean="0"/>
          </a:p>
        </p:txBody>
      </p:sp>
      <p:sp>
        <p:nvSpPr>
          <p:cNvPr id="59" name="AutoShape 5"/>
          <p:cNvSpPr>
            <a:spLocks/>
          </p:cNvSpPr>
          <p:nvPr/>
        </p:nvSpPr>
        <p:spPr bwMode="auto">
          <a:xfrm>
            <a:off x="5736442" y="2626907"/>
            <a:ext cx="939755" cy="234627"/>
          </a:xfrm>
          <a:prstGeom prst="roundRect">
            <a:avLst>
              <a:gd name="adj" fmla="val 10310"/>
            </a:avLst>
          </a:prstGeom>
          <a:solidFill>
            <a:srgbClr val="367FB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ja-JP" altLang="en-US" sz="900" b="1" dirty="0" smtClean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レジ設定</a:t>
            </a:r>
            <a:endParaRPr lang="en-US" altLang="ja-JP" sz="900" b="1" dirty="0">
              <a:solidFill>
                <a:schemeClr val="tx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3446" y="548680"/>
            <a:ext cx="9155782" cy="4908470"/>
          </a:xfrm>
          <a:prstGeom prst="rect">
            <a:avLst/>
          </a:prstGeom>
          <a:solidFill>
            <a:schemeClr val="bg1">
              <a:lumMod val="85000"/>
              <a:alpha val="36000"/>
            </a:schemeClr>
          </a:solidFill>
          <a:effectLst>
            <a:outerShdw blurRad="40000" dist="23000" dir="5400000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1979713" y="1158363"/>
            <a:ext cx="4828734" cy="182743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Rectangle 11"/>
          <p:cNvSpPr>
            <a:spLocks/>
          </p:cNvSpPr>
          <p:nvPr/>
        </p:nvSpPr>
        <p:spPr bwMode="auto">
          <a:xfrm>
            <a:off x="2125024" y="1266040"/>
            <a:ext cx="185932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-154" bIns="0" anchor="ctr">
            <a:spAutoFit/>
          </a:bodyPr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/>
            <a:r>
              <a:rPr lang="en-US" altLang="ja-JP" sz="1800" b="1" dirty="0" smtClean="0">
                <a:solidFill>
                  <a:srgbClr val="1A1A1A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Setting complete</a:t>
            </a:r>
            <a:endParaRPr lang="en-US" altLang="ja-JP" sz="1800" b="1" dirty="0" smtClean="0">
              <a:solidFill>
                <a:srgbClr val="1A1A1A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35" name="AutoShape 5"/>
          <p:cNvSpPr>
            <a:spLocks/>
          </p:cNvSpPr>
          <p:nvPr/>
        </p:nvSpPr>
        <p:spPr bwMode="auto">
          <a:xfrm>
            <a:off x="3991810" y="2361852"/>
            <a:ext cx="939755" cy="234627"/>
          </a:xfrm>
          <a:prstGeom prst="roundRect">
            <a:avLst>
              <a:gd name="adj" fmla="val 10310"/>
            </a:avLst>
          </a:prstGeom>
          <a:solidFill>
            <a:srgbClr val="367FB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en-US" altLang="ja-JP" sz="900" b="1" dirty="0" smtClean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Yes</a:t>
            </a:r>
            <a:endParaRPr lang="en-US" altLang="ja-JP" sz="900" b="1" dirty="0">
              <a:solidFill>
                <a:schemeClr val="bg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768149" y="1740986"/>
            <a:ext cx="3839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Setting haven’t been completed. Do you want to complete it now?</a:t>
            </a:r>
            <a:endParaRPr lang="en-US" altLang="ja-JP" sz="900" dirty="0">
              <a:solidFill>
                <a:srgbClr val="000000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56" name="AutoShape 34"/>
          <p:cNvSpPr>
            <a:spLocks/>
          </p:cNvSpPr>
          <p:nvPr/>
        </p:nvSpPr>
        <p:spPr bwMode="auto">
          <a:xfrm>
            <a:off x="8801521" y="284587"/>
            <a:ext cx="298151" cy="212444"/>
          </a:xfrm>
          <a:prstGeom prst="roundRect">
            <a:avLst>
              <a:gd name="adj" fmla="val 10310"/>
            </a:avLst>
          </a:prstGeom>
          <a:solidFill>
            <a:srgbClr val="FFFEFE"/>
          </a:solidFill>
          <a:ln w="12700">
            <a:solidFill>
              <a:srgbClr val="C7C7C7"/>
            </a:solidFill>
            <a:miter lim="800000"/>
            <a:headEnd/>
            <a:tailEnd/>
          </a:ln>
          <a:effectLst>
            <a:outerShdw blurRad="25400" algn="ctr" rotWithShape="0">
              <a:schemeClr val="bg2">
                <a:alpha val="9998"/>
              </a:schemeClr>
            </a:outerShdw>
          </a:effectLst>
        </p:spPr>
        <p:txBody>
          <a:bodyPr lIns="0" tIns="0" rIns="0" bIns="0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r" eaLnBrk="1" hangingPunct="1">
              <a:defRPr/>
            </a:pPr>
            <a:endParaRPr lang="ja-JP" altLang="ja-JP" sz="1200" dirty="0">
              <a:solidFill>
                <a:schemeClr val="tx1"/>
              </a:solidFill>
            </a:endParaRPr>
          </a:p>
        </p:txBody>
      </p:sp>
      <p:sp>
        <p:nvSpPr>
          <p:cNvPr id="57" name="正方形/長方形 56"/>
          <p:cNvSpPr/>
          <p:nvPr/>
        </p:nvSpPr>
        <p:spPr>
          <a:xfrm flipV="1">
            <a:off x="8856726" y="390808"/>
            <a:ext cx="34289" cy="7722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58" name="正方形/長方形 57"/>
          <p:cNvSpPr/>
          <p:nvPr/>
        </p:nvSpPr>
        <p:spPr>
          <a:xfrm flipV="1">
            <a:off x="8946219" y="362588"/>
            <a:ext cx="34289" cy="12398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60" name="正方形/長方形 59"/>
          <p:cNvSpPr/>
          <p:nvPr/>
        </p:nvSpPr>
        <p:spPr>
          <a:xfrm flipV="1">
            <a:off x="9027686" y="297550"/>
            <a:ext cx="34289" cy="19152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cxnSp>
        <p:nvCxnSpPr>
          <p:cNvPr id="62" name="直線コネクタ 61"/>
          <p:cNvCxnSpPr/>
          <p:nvPr/>
        </p:nvCxnSpPr>
        <p:spPr>
          <a:xfrm flipV="1">
            <a:off x="-33695" y="5451946"/>
            <a:ext cx="9155782" cy="12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985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Copyright (C) 2015 Technologic Arts Inc. all right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D520-02EC-0943-AAB7-CFA23FB5A0E2}" type="slidenum">
              <a:rPr lang="ja-JP" altLang="en-US" smtClean="0"/>
              <a:pPr/>
              <a:t>8</a:t>
            </a:fld>
            <a:endParaRPr lang="ja-JP" altLang="en-US"/>
          </a:p>
        </p:txBody>
      </p:sp>
      <p:sp>
        <p:nvSpPr>
          <p:cNvPr id="6" name="AutoShape 4"/>
          <p:cNvSpPr>
            <a:spLocks/>
          </p:cNvSpPr>
          <p:nvPr/>
        </p:nvSpPr>
        <p:spPr bwMode="auto">
          <a:xfrm>
            <a:off x="0" y="235317"/>
            <a:ext cx="9144000" cy="313363"/>
          </a:xfrm>
          <a:prstGeom prst="roundRect">
            <a:avLst>
              <a:gd name="adj" fmla="val 6699"/>
            </a:avLst>
          </a:prstGeom>
          <a:solidFill>
            <a:schemeClr val="tx1"/>
          </a:solidFill>
          <a:ln>
            <a:noFill/>
          </a:ln>
          <a:extLst/>
        </p:spPr>
        <p:txBody>
          <a:bodyPr lIns="0" tIns="0" rIns="-151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ja-JP" sz="1400" dirty="0">
                <a:solidFill>
                  <a:schemeClr val="bg1"/>
                </a:solidFill>
                <a:latin typeface="Helvetica Neue Medium" pitchFamily="-84" charset="0"/>
                <a:ea typeface="ＭＳ Ｐゴシック" pitchFamily="50" charset="-128"/>
                <a:sym typeface="Helvetica Neue Medium" pitchFamily="-84" charset="0"/>
              </a:rPr>
              <a:t>  </a:t>
            </a:r>
            <a:r>
              <a:rPr lang="en-US" altLang="ja-JP" sz="10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sym typeface="Helvetica Neue Medium" pitchFamily="-84" charset="0"/>
              </a:rPr>
              <a:t>e</a:t>
            </a:r>
            <a:r>
              <a:rPr lang="ja-JP" altLang="en-US" sz="10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sym typeface="Helvetica Neue Medium" pitchFamily="-84" charset="0"/>
              </a:rPr>
              <a:t>☆イヤホン</a:t>
            </a:r>
            <a:endParaRPr lang="en-US" altLang="ja-JP" sz="1000" b="1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  <a:sym typeface="Helvetica Neue" pitchFamily="-84" charset="0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446" y="0"/>
            <a:ext cx="3056386" cy="241899"/>
          </a:xfrm>
          <a:prstGeom prst="rect">
            <a:avLst/>
          </a:prstGeom>
          <a:noFill/>
        </p:spPr>
        <p:txBody>
          <a:bodyPr wrap="square" lIns="102401" tIns="51200" rIns="102401" bIns="51200" rtlCol="0">
            <a:spAutoFit/>
          </a:bodyPr>
          <a:lstStyle/>
          <a:p>
            <a:r>
              <a:rPr lang="en-US" altLang="ja-JP" sz="900" dirty="0" smtClean="0"/>
              <a:t>A.2.1</a:t>
            </a:r>
            <a:r>
              <a:rPr lang="ja-JP" altLang="en-US" sz="900" dirty="0" smtClean="0"/>
              <a:t>　店舗レジ画面</a:t>
            </a:r>
            <a:endParaRPr lang="ja-JP" altLang="en-US" sz="900" dirty="0"/>
          </a:p>
        </p:txBody>
      </p:sp>
      <p:sp>
        <p:nvSpPr>
          <p:cNvPr id="19" name="角丸四角形 18"/>
          <p:cNvSpPr/>
          <p:nvPr/>
        </p:nvSpPr>
        <p:spPr>
          <a:xfrm>
            <a:off x="1843786" y="699881"/>
            <a:ext cx="1432016" cy="4529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Access point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Rectangle 11"/>
          <p:cNvSpPr>
            <a:spLocks/>
          </p:cNvSpPr>
          <p:nvPr/>
        </p:nvSpPr>
        <p:spPr bwMode="auto">
          <a:xfrm>
            <a:off x="205534" y="772478"/>
            <a:ext cx="12124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-154" bIns="0" anchor="ctr">
            <a:spAutoFit/>
          </a:bodyPr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/>
            <a:r>
              <a:rPr lang="en-US" altLang="ja-JP" sz="2000" b="1" dirty="0">
                <a:solidFill>
                  <a:srgbClr val="1A1A1A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SETTING</a:t>
            </a:r>
          </a:p>
        </p:txBody>
      </p:sp>
      <p:sp>
        <p:nvSpPr>
          <p:cNvPr id="41" name="AutoShape 4"/>
          <p:cNvSpPr>
            <a:spLocks/>
          </p:cNvSpPr>
          <p:nvPr/>
        </p:nvSpPr>
        <p:spPr bwMode="auto">
          <a:xfrm>
            <a:off x="3446" y="5457150"/>
            <a:ext cx="9144000" cy="313363"/>
          </a:xfrm>
          <a:prstGeom prst="roundRect">
            <a:avLst>
              <a:gd name="adj" fmla="val 6699"/>
            </a:avLst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lIns="0" tIns="0" rIns="-151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ja-JP" sz="1400" dirty="0">
                <a:solidFill>
                  <a:schemeClr val="bg1"/>
                </a:solidFill>
                <a:latin typeface="Helvetica Neue Medium" pitchFamily="-84" charset="0"/>
                <a:ea typeface="ＭＳ Ｐゴシック" pitchFamily="50" charset="-128"/>
                <a:sym typeface="Helvetica Neue Medium" pitchFamily="-84" charset="0"/>
              </a:rPr>
              <a:t>  </a:t>
            </a:r>
            <a:endParaRPr lang="en-US" altLang="ja-JP" sz="1000" b="1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  <a:sym typeface="Helvetica Neue" pitchFamily="-84" charset="0"/>
            </a:endParaRPr>
          </a:p>
        </p:txBody>
      </p:sp>
      <p:grpSp>
        <p:nvGrpSpPr>
          <p:cNvPr id="47" name="グループ化 46"/>
          <p:cNvGrpSpPr/>
          <p:nvPr/>
        </p:nvGrpSpPr>
        <p:grpSpPr>
          <a:xfrm>
            <a:off x="4960147" y="284587"/>
            <a:ext cx="2493161" cy="201938"/>
            <a:chOff x="4960147" y="284587"/>
            <a:chExt cx="2493161" cy="201938"/>
          </a:xfrm>
        </p:grpSpPr>
        <p:sp>
          <p:nvSpPr>
            <p:cNvPr id="48" name="正方形/長方形 47"/>
            <p:cNvSpPr/>
            <p:nvPr/>
          </p:nvSpPr>
          <p:spPr>
            <a:xfrm>
              <a:off x="6608084" y="297471"/>
              <a:ext cx="845224" cy="189054"/>
            </a:xfrm>
            <a:prstGeom prst="rect">
              <a:avLst/>
            </a:prstGeom>
          </p:spPr>
          <p:txBody>
            <a:bodyPr wrap="none" lIns="65306" tIns="32653" rIns="65306" bIns="32653">
              <a:spAutoFit/>
            </a:bodyPr>
            <a:lstStyle/>
            <a:p>
              <a:r>
                <a:rPr lang="ja-JP" altLang="en-US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担当者</a:t>
              </a:r>
              <a:r>
                <a:rPr lang="ja-JP" altLang="en-US" sz="800" dirty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名</a:t>
              </a:r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:xx</a:t>
              </a:r>
              <a:r>
                <a:rPr lang="ja-JP" altLang="en-US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　</a:t>
              </a:r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xx</a:t>
              </a:r>
              <a:endParaRPr lang="en-US" altLang="ja-JP" sz="800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4960147" y="284587"/>
              <a:ext cx="776295" cy="189054"/>
            </a:xfrm>
            <a:prstGeom prst="rect">
              <a:avLst/>
            </a:prstGeom>
          </p:spPr>
          <p:txBody>
            <a:bodyPr wrap="none" lIns="65306" tIns="32653" rIns="65306" bIns="32653">
              <a:spAutoFit/>
            </a:bodyPr>
            <a:lstStyle/>
            <a:p>
              <a:r>
                <a:rPr lang="ja-JP" altLang="en-US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設置店舗</a:t>
              </a:r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:</a:t>
              </a:r>
              <a:r>
                <a:rPr lang="ja-JP" altLang="en-US" sz="800" dirty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大阪</a:t>
              </a:r>
              <a:endParaRPr lang="en-US" altLang="ja-JP" sz="800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  <p:sp>
          <p:nvSpPr>
            <p:cNvPr id="51" name="正方形/長方形 50"/>
            <p:cNvSpPr/>
            <p:nvPr/>
          </p:nvSpPr>
          <p:spPr>
            <a:xfrm>
              <a:off x="5820560" y="284587"/>
              <a:ext cx="604774" cy="189054"/>
            </a:xfrm>
            <a:prstGeom prst="rect">
              <a:avLst/>
            </a:prstGeom>
          </p:spPr>
          <p:txBody>
            <a:bodyPr wrap="none" lIns="65306" tIns="32653" rIns="65306" bIns="32653">
              <a:spAutoFit/>
            </a:bodyPr>
            <a:lstStyle/>
            <a:p>
              <a:r>
                <a:rPr lang="ja-JP" altLang="en-US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レジ番号</a:t>
              </a:r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:1</a:t>
              </a:r>
              <a:endParaRPr lang="en-US" altLang="ja-JP" sz="800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</p:grpSp>
      <p:sp>
        <p:nvSpPr>
          <p:cNvPr id="34" name="角丸四角形 33"/>
          <p:cNvSpPr/>
          <p:nvPr/>
        </p:nvSpPr>
        <p:spPr>
          <a:xfrm>
            <a:off x="3275802" y="705394"/>
            <a:ext cx="1432016" cy="452969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Store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7690071" y="699881"/>
            <a:ext cx="1432016" cy="452969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Go to Menu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085157" y="1686406"/>
            <a:ext cx="8836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Passcode</a:t>
            </a:r>
            <a:endParaRPr lang="en-US" altLang="ja-JP" sz="900" dirty="0">
              <a:solidFill>
                <a:srgbClr val="000000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54" name="AutoShape 34"/>
          <p:cNvSpPr>
            <a:spLocks/>
          </p:cNvSpPr>
          <p:nvPr/>
        </p:nvSpPr>
        <p:spPr bwMode="auto">
          <a:xfrm>
            <a:off x="2440973" y="1670823"/>
            <a:ext cx="2741992" cy="265376"/>
          </a:xfrm>
          <a:prstGeom prst="roundRect">
            <a:avLst>
              <a:gd name="adj" fmla="val 10310"/>
            </a:avLst>
          </a:prstGeom>
          <a:solidFill>
            <a:srgbClr val="FFFEFE"/>
          </a:solidFill>
          <a:ln w="12700">
            <a:solidFill>
              <a:srgbClr val="C7C7C7"/>
            </a:solidFill>
            <a:miter lim="800000"/>
            <a:headEnd/>
            <a:tailEnd/>
          </a:ln>
          <a:effectLst>
            <a:outerShdw blurRad="25400" algn="ctr" rotWithShape="0">
              <a:schemeClr val="bg2">
                <a:alpha val="9998"/>
              </a:schemeClr>
            </a:outerShdw>
          </a:effectLst>
        </p:spPr>
        <p:txBody>
          <a:bodyPr lIns="0" tIns="0" rIns="0" bIns="0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>
              <a:defRPr/>
            </a:pPr>
            <a:endParaRPr lang="ja-JP" altLang="ja-JP" dirty="0" smtClean="0"/>
          </a:p>
        </p:txBody>
      </p:sp>
      <p:sp>
        <p:nvSpPr>
          <p:cNvPr id="59" name="AutoShape 5"/>
          <p:cNvSpPr>
            <a:spLocks/>
          </p:cNvSpPr>
          <p:nvPr/>
        </p:nvSpPr>
        <p:spPr bwMode="auto">
          <a:xfrm>
            <a:off x="5736442" y="2626907"/>
            <a:ext cx="1226333" cy="234627"/>
          </a:xfrm>
          <a:prstGeom prst="roundRect">
            <a:avLst>
              <a:gd name="adj" fmla="val 10310"/>
            </a:avLst>
          </a:prstGeom>
          <a:solidFill>
            <a:srgbClr val="367FB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en-US" altLang="ja-JP" sz="900" b="1" dirty="0" smtClean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Cash-register setting</a:t>
            </a:r>
            <a:endParaRPr lang="en-US" altLang="ja-JP" sz="900" b="1" dirty="0">
              <a:solidFill>
                <a:schemeClr val="tx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619251" y="3697647"/>
            <a:ext cx="11399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Cash-register No.</a:t>
            </a:r>
            <a:endParaRPr lang="en-US" altLang="ja-JP" sz="900" dirty="0">
              <a:solidFill>
                <a:srgbClr val="000000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3041022" y="3697647"/>
            <a:ext cx="706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1</a:t>
            </a:r>
            <a:endParaRPr lang="en-US" altLang="ja-JP" sz="900" dirty="0">
              <a:solidFill>
                <a:srgbClr val="000000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968760" y="3431645"/>
            <a:ext cx="7995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Store name</a:t>
            </a:r>
            <a:endParaRPr lang="en-US" altLang="ja-JP" sz="900" dirty="0">
              <a:solidFill>
                <a:srgbClr val="000000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050162" y="3431645"/>
            <a:ext cx="706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Akihabara</a:t>
            </a:r>
            <a:endParaRPr lang="en-US" altLang="ja-JP" sz="900" dirty="0">
              <a:solidFill>
                <a:srgbClr val="000000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843786" y="3957076"/>
            <a:ext cx="9122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Store address</a:t>
            </a:r>
            <a:endParaRPr lang="en-US" altLang="ja-JP" sz="900" dirty="0">
              <a:solidFill>
                <a:srgbClr val="000000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037881" y="3957076"/>
            <a:ext cx="275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 smtClean="0"/>
              <a:t>Tokyo, Chiyoda, </a:t>
            </a:r>
            <a:r>
              <a:rPr lang="en-US" altLang="ja-JP" sz="900" dirty="0" err="1" smtClean="0"/>
              <a:t>Sotokanda</a:t>
            </a:r>
            <a:r>
              <a:rPr lang="en-US" altLang="ja-JP" sz="900" dirty="0" smtClean="0"/>
              <a:t> 4-6-7, </a:t>
            </a:r>
            <a:r>
              <a:rPr lang="en-US" altLang="ja-JP" sz="900" dirty="0" err="1" smtClean="0"/>
              <a:t>Kandaeito</a:t>
            </a:r>
            <a:r>
              <a:rPr lang="en-US" altLang="ja-JP" sz="900" dirty="0" smtClean="0"/>
              <a:t> Building 4F</a:t>
            </a:r>
            <a:endParaRPr lang="en-US" altLang="ja-JP" sz="900" dirty="0">
              <a:solidFill>
                <a:srgbClr val="000000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843786" y="4266190"/>
            <a:ext cx="8835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Store TEL</a:t>
            </a:r>
            <a:endParaRPr lang="en-US" altLang="ja-JP" sz="900" dirty="0">
              <a:solidFill>
                <a:srgbClr val="000000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3041022" y="4266190"/>
            <a:ext cx="27528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 smtClean="0">
                <a:sym typeface="Helvetica Neue" pitchFamily="-84" charset="0"/>
              </a:rPr>
              <a:t>03-3256-170</a:t>
            </a:r>
            <a:r>
              <a:rPr lang="en-US" altLang="ja-JP" sz="900" dirty="0">
                <a:sym typeface="Helvetica Neue" pitchFamily="-84" charset="0"/>
              </a:rPr>
              <a:t>1</a:t>
            </a:r>
            <a:endParaRPr lang="en-US" altLang="ja-JP" sz="900" dirty="0">
              <a:solidFill>
                <a:srgbClr val="000000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1417991" y="4586947"/>
            <a:ext cx="13093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900" dirty="0" smtClean="0"/>
              <a:t>Appropriate </a:t>
            </a:r>
            <a:r>
              <a:rPr lang="en-US" altLang="ja-JP" sz="900" dirty="0"/>
              <a:t>tax office</a:t>
            </a:r>
            <a:endParaRPr lang="en-US" altLang="ja-JP" sz="900" dirty="0">
              <a:solidFill>
                <a:srgbClr val="000000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3041022" y="4586947"/>
            <a:ext cx="27528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 err="1"/>
              <a:t>Azabu</a:t>
            </a:r>
            <a:r>
              <a:rPr lang="en-US" altLang="ja-JP" sz="900" dirty="0"/>
              <a:t> Tax Office</a:t>
            </a:r>
            <a:endParaRPr lang="en-US" altLang="ja-JP" sz="900" dirty="0">
              <a:solidFill>
                <a:srgbClr val="000000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1417991" y="4917243"/>
            <a:ext cx="13093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900" dirty="0" smtClean="0"/>
              <a:t>Tax payment </a:t>
            </a:r>
            <a:r>
              <a:rPr lang="en-US" altLang="ja-JP" sz="900" dirty="0"/>
              <a:t>place</a:t>
            </a:r>
            <a:endParaRPr lang="en-US" altLang="ja-JP" sz="900" dirty="0">
              <a:solidFill>
                <a:srgbClr val="000000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3041022" y="4917243"/>
            <a:ext cx="27528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〇〇</a:t>
            </a:r>
            <a:endParaRPr lang="en-US" altLang="ja-JP" sz="900" dirty="0">
              <a:solidFill>
                <a:srgbClr val="000000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0" y="3071944"/>
            <a:ext cx="2152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2000" b="1" dirty="0" smtClean="0">
                <a:solidFill>
                  <a:srgbClr val="1A1A1A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Current setting</a:t>
            </a:r>
            <a:endParaRPr lang="en-US" altLang="ja-JP" sz="2000" b="1" dirty="0">
              <a:solidFill>
                <a:srgbClr val="1A1A1A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66" name="正方形/長方形 65"/>
          <p:cNvSpPr/>
          <p:nvPr/>
        </p:nvSpPr>
        <p:spPr>
          <a:xfrm>
            <a:off x="188140" y="5155490"/>
            <a:ext cx="3561238" cy="165110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rgbClr val="000000"/>
                </a:solidFill>
              </a:rPr>
              <a:t>If passcode is not found or already set up for another terminal when doing Cash-register setting, display error</a:t>
            </a:r>
          </a:p>
          <a:p>
            <a:r>
              <a:rPr lang="en-US" altLang="ja-JP" sz="1200" dirty="0" smtClean="0">
                <a:solidFill>
                  <a:srgbClr val="000000"/>
                </a:solidFill>
              </a:rPr>
              <a:t>Input passcode, for suitable cash-register setting, press button. </a:t>
            </a:r>
            <a:r>
              <a:rPr lang="en-US" altLang="ja-JP" sz="1200" dirty="0" smtClean="0">
                <a:solidFill>
                  <a:srgbClr val="000000"/>
                </a:solidFill>
              </a:rPr>
              <a:t>Then dialog A2.2 will be displayed. Press “Yes” at A.2.2, it will be displayed at “Current</a:t>
            </a:r>
            <a:r>
              <a:rPr lang="en-US" altLang="ja-JP" sz="1200" dirty="0" smtClean="0">
                <a:solidFill>
                  <a:srgbClr val="000000"/>
                </a:solidFill>
              </a:rPr>
              <a:t> setting”</a:t>
            </a:r>
          </a:p>
          <a:p>
            <a:r>
              <a:rPr lang="en-US" altLang="ja-JP" sz="1200" dirty="0" smtClean="0">
                <a:solidFill>
                  <a:srgbClr val="000000"/>
                </a:solidFill>
              </a:rPr>
              <a:t>Current setting display blank space for </a:t>
            </a:r>
            <a:r>
              <a:rPr lang="ja-JP" altLang="en-US" sz="1200" dirty="0" smtClean="0">
                <a:solidFill>
                  <a:srgbClr val="000000"/>
                </a:solidFill>
              </a:rPr>
              <a:t>〇 </a:t>
            </a:r>
            <a:r>
              <a:rPr lang="en-US" altLang="ja-JP" sz="1200" dirty="0" smtClean="0">
                <a:solidFill>
                  <a:srgbClr val="000000"/>
                </a:solidFill>
              </a:rPr>
              <a:t>of </a:t>
            </a:r>
            <a:r>
              <a:rPr lang="en-US" altLang="ja-JP" sz="1200" dirty="0" err="1" smtClean="0">
                <a:solidFill>
                  <a:srgbClr val="000000"/>
                </a:solidFill>
              </a:rPr>
              <a:t>intial</a:t>
            </a:r>
            <a:r>
              <a:rPr lang="en-US" altLang="ja-JP" sz="1200" dirty="0" smtClean="0">
                <a:solidFill>
                  <a:srgbClr val="000000"/>
                </a:solidFill>
              </a:rPr>
              <a:t> display</a:t>
            </a:r>
            <a:endParaRPr lang="en-US" altLang="ja-JP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22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Copyright (C) 2015 Technologic Arts Inc. all right reserved.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D520-02EC-0943-AAB7-CFA23FB5A0E2}" type="slidenum">
              <a:rPr lang="ja-JP" altLang="en-US" smtClean="0"/>
              <a:pPr/>
              <a:t>9</a:t>
            </a:fld>
            <a:endParaRPr lang="ja-JP" altLang="en-US"/>
          </a:p>
        </p:txBody>
      </p:sp>
      <p:sp>
        <p:nvSpPr>
          <p:cNvPr id="6" name="AutoShape 4"/>
          <p:cNvSpPr>
            <a:spLocks/>
          </p:cNvSpPr>
          <p:nvPr/>
        </p:nvSpPr>
        <p:spPr bwMode="auto">
          <a:xfrm>
            <a:off x="0" y="235317"/>
            <a:ext cx="9144000" cy="313363"/>
          </a:xfrm>
          <a:prstGeom prst="roundRect">
            <a:avLst>
              <a:gd name="adj" fmla="val 6699"/>
            </a:avLst>
          </a:prstGeom>
          <a:solidFill>
            <a:schemeClr val="tx1"/>
          </a:solidFill>
          <a:ln>
            <a:noFill/>
          </a:ln>
          <a:extLst/>
        </p:spPr>
        <p:txBody>
          <a:bodyPr lIns="0" tIns="0" rIns="-151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ja-JP" sz="1400" dirty="0">
                <a:solidFill>
                  <a:schemeClr val="bg1"/>
                </a:solidFill>
                <a:latin typeface="Helvetica Neue Medium" pitchFamily="-84" charset="0"/>
                <a:ea typeface="ＭＳ Ｐゴシック" pitchFamily="50" charset="-128"/>
                <a:sym typeface="Helvetica Neue Medium" pitchFamily="-84" charset="0"/>
              </a:rPr>
              <a:t>  </a:t>
            </a:r>
            <a:r>
              <a:rPr lang="en-US" altLang="ja-JP" sz="10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sym typeface="Helvetica Neue Medium" pitchFamily="-84" charset="0"/>
              </a:rPr>
              <a:t>e</a:t>
            </a:r>
            <a:r>
              <a:rPr lang="ja-JP" altLang="en-US" sz="10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sym typeface="Helvetica Neue Medium" pitchFamily="-84" charset="0"/>
              </a:rPr>
              <a:t>☆イヤホン</a:t>
            </a:r>
            <a:endParaRPr lang="en-US" altLang="ja-JP" sz="1000" b="1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  <a:sym typeface="Helvetica Neue" pitchFamily="-84" charset="0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446" y="0"/>
            <a:ext cx="3056386" cy="241899"/>
          </a:xfrm>
          <a:prstGeom prst="rect">
            <a:avLst/>
          </a:prstGeom>
          <a:noFill/>
        </p:spPr>
        <p:txBody>
          <a:bodyPr wrap="square" lIns="102401" tIns="51200" rIns="102401" bIns="51200" rtlCol="0">
            <a:spAutoFit/>
          </a:bodyPr>
          <a:lstStyle/>
          <a:p>
            <a:r>
              <a:rPr lang="en-US" altLang="ja-JP" sz="900" dirty="0" smtClean="0"/>
              <a:t>A.2.2</a:t>
            </a:r>
            <a:r>
              <a:rPr lang="ja-JP" altLang="en-US" sz="900" dirty="0" smtClean="0"/>
              <a:t>　店舗レジ確認</a:t>
            </a:r>
            <a:endParaRPr lang="ja-JP" altLang="en-US" sz="900" dirty="0"/>
          </a:p>
        </p:txBody>
      </p:sp>
      <p:sp>
        <p:nvSpPr>
          <p:cNvPr id="19" name="角丸四角形 18"/>
          <p:cNvSpPr/>
          <p:nvPr/>
        </p:nvSpPr>
        <p:spPr>
          <a:xfrm>
            <a:off x="1843786" y="699881"/>
            <a:ext cx="1432016" cy="4529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接続先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Rectangle 11"/>
          <p:cNvSpPr>
            <a:spLocks/>
          </p:cNvSpPr>
          <p:nvPr/>
        </p:nvSpPr>
        <p:spPr bwMode="auto">
          <a:xfrm>
            <a:off x="478929" y="772478"/>
            <a:ext cx="12124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-154" bIns="0" anchor="ctr">
            <a:spAutoFit/>
          </a:bodyPr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/>
            <a:r>
              <a:rPr lang="ja-JP" altLang="en-US" sz="2000" b="1" dirty="0">
                <a:solidFill>
                  <a:srgbClr val="1A1A1A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設定</a:t>
            </a:r>
            <a:endParaRPr lang="en-US" altLang="ja-JP" sz="2000" b="1" dirty="0" smtClean="0">
              <a:solidFill>
                <a:srgbClr val="1A1A1A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41" name="AutoShape 4"/>
          <p:cNvSpPr>
            <a:spLocks/>
          </p:cNvSpPr>
          <p:nvPr/>
        </p:nvSpPr>
        <p:spPr bwMode="auto">
          <a:xfrm>
            <a:off x="3446" y="5457150"/>
            <a:ext cx="9144000" cy="313363"/>
          </a:xfrm>
          <a:prstGeom prst="roundRect">
            <a:avLst>
              <a:gd name="adj" fmla="val 6699"/>
            </a:avLst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lIns="0" tIns="0" rIns="-151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ja-JP" sz="1400" dirty="0">
                <a:solidFill>
                  <a:schemeClr val="bg1"/>
                </a:solidFill>
                <a:latin typeface="Helvetica Neue Medium" pitchFamily="-84" charset="0"/>
                <a:ea typeface="ＭＳ Ｐゴシック" pitchFamily="50" charset="-128"/>
                <a:sym typeface="Helvetica Neue Medium" pitchFamily="-84" charset="0"/>
              </a:rPr>
              <a:t>  </a:t>
            </a:r>
            <a:endParaRPr lang="en-US" altLang="ja-JP" sz="1000" b="1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  <a:sym typeface="Helvetica Neue" pitchFamily="-84" charset="0"/>
            </a:endParaRPr>
          </a:p>
        </p:txBody>
      </p:sp>
      <p:grpSp>
        <p:nvGrpSpPr>
          <p:cNvPr id="47" name="グループ化 46"/>
          <p:cNvGrpSpPr/>
          <p:nvPr/>
        </p:nvGrpSpPr>
        <p:grpSpPr>
          <a:xfrm>
            <a:off x="4960147" y="284587"/>
            <a:ext cx="2493161" cy="201938"/>
            <a:chOff x="4960147" y="284587"/>
            <a:chExt cx="2493161" cy="201938"/>
          </a:xfrm>
        </p:grpSpPr>
        <p:sp>
          <p:nvSpPr>
            <p:cNvPr id="48" name="正方形/長方形 47"/>
            <p:cNvSpPr/>
            <p:nvPr/>
          </p:nvSpPr>
          <p:spPr>
            <a:xfrm>
              <a:off x="6608084" y="297471"/>
              <a:ext cx="845224" cy="189054"/>
            </a:xfrm>
            <a:prstGeom prst="rect">
              <a:avLst/>
            </a:prstGeom>
          </p:spPr>
          <p:txBody>
            <a:bodyPr wrap="none" lIns="65306" tIns="32653" rIns="65306" bIns="32653">
              <a:spAutoFit/>
            </a:bodyPr>
            <a:lstStyle/>
            <a:p>
              <a:r>
                <a:rPr lang="ja-JP" altLang="en-US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担当者</a:t>
              </a:r>
              <a:r>
                <a:rPr lang="ja-JP" altLang="en-US" sz="800" dirty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名</a:t>
              </a:r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:xx</a:t>
              </a:r>
              <a:r>
                <a:rPr lang="ja-JP" altLang="en-US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　</a:t>
              </a:r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xx</a:t>
              </a:r>
              <a:endParaRPr lang="en-US" altLang="ja-JP" sz="800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4960147" y="284587"/>
              <a:ext cx="776295" cy="189054"/>
            </a:xfrm>
            <a:prstGeom prst="rect">
              <a:avLst/>
            </a:prstGeom>
          </p:spPr>
          <p:txBody>
            <a:bodyPr wrap="none" lIns="65306" tIns="32653" rIns="65306" bIns="32653">
              <a:spAutoFit/>
            </a:bodyPr>
            <a:lstStyle/>
            <a:p>
              <a:r>
                <a:rPr lang="ja-JP" altLang="en-US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設置店舗</a:t>
              </a:r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:</a:t>
              </a:r>
              <a:r>
                <a:rPr lang="ja-JP" altLang="en-US" sz="800" dirty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大阪</a:t>
              </a:r>
              <a:endParaRPr lang="en-US" altLang="ja-JP" sz="800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  <p:sp>
          <p:nvSpPr>
            <p:cNvPr id="51" name="正方形/長方形 50"/>
            <p:cNvSpPr/>
            <p:nvPr/>
          </p:nvSpPr>
          <p:spPr>
            <a:xfrm>
              <a:off x="5820560" y="284587"/>
              <a:ext cx="604774" cy="189054"/>
            </a:xfrm>
            <a:prstGeom prst="rect">
              <a:avLst/>
            </a:prstGeom>
          </p:spPr>
          <p:txBody>
            <a:bodyPr wrap="none" lIns="65306" tIns="32653" rIns="65306" bIns="32653">
              <a:spAutoFit/>
            </a:bodyPr>
            <a:lstStyle/>
            <a:p>
              <a:r>
                <a:rPr lang="ja-JP" altLang="en-US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レジ番号</a:t>
              </a:r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:1</a:t>
              </a:r>
              <a:endParaRPr lang="en-US" altLang="ja-JP" sz="800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</p:grpSp>
      <p:sp>
        <p:nvSpPr>
          <p:cNvPr id="34" name="角丸四角形 33"/>
          <p:cNvSpPr/>
          <p:nvPr/>
        </p:nvSpPr>
        <p:spPr>
          <a:xfrm>
            <a:off x="3275802" y="705394"/>
            <a:ext cx="1432016" cy="452969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店舗</a:t>
            </a:r>
          </a:p>
        </p:txBody>
      </p:sp>
      <p:sp>
        <p:nvSpPr>
          <p:cNvPr id="49" name="角丸四角形 48"/>
          <p:cNvSpPr/>
          <p:nvPr/>
        </p:nvSpPr>
        <p:spPr>
          <a:xfrm>
            <a:off x="7690071" y="699881"/>
            <a:ext cx="1432016" cy="452969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メニューへ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085157" y="1686406"/>
            <a:ext cx="8836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パスコード</a:t>
            </a:r>
            <a:endParaRPr lang="en-US" altLang="ja-JP" sz="900" dirty="0">
              <a:solidFill>
                <a:srgbClr val="000000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54" name="AutoShape 34"/>
          <p:cNvSpPr>
            <a:spLocks/>
          </p:cNvSpPr>
          <p:nvPr/>
        </p:nvSpPr>
        <p:spPr bwMode="auto">
          <a:xfrm>
            <a:off x="2440973" y="1670823"/>
            <a:ext cx="2741992" cy="265376"/>
          </a:xfrm>
          <a:prstGeom prst="roundRect">
            <a:avLst>
              <a:gd name="adj" fmla="val 10310"/>
            </a:avLst>
          </a:prstGeom>
          <a:solidFill>
            <a:srgbClr val="FFFEFE"/>
          </a:solidFill>
          <a:ln w="12700">
            <a:solidFill>
              <a:srgbClr val="C7C7C7"/>
            </a:solidFill>
            <a:miter lim="800000"/>
            <a:headEnd/>
            <a:tailEnd/>
          </a:ln>
          <a:effectLst>
            <a:outerShdw blurRad="25400" algn="ctr" rotWithShape="0">
              <a:schemeClr val="bg2">
                <a:alpha val="9998"/>
              </a:schemeClr>
            </a:outerShdw>
          </a:effectLst>
        </p:spPr>
        <p:txBody>
          <a:bodyPr lIns="0" tIns="0" rIns="0" bIns="0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>
              <a:defRPr/>
            </a:pPr>
            <a:endParaRPr lang="ja-JP" altLang="ja-JP" dirty="0" smtClean="0"/>
          </a:p>
        </p:txBody>
      </p:sp>
      <p:sp>
        <p:nvSpPr>
          <p:cNvPr id="59" name="AutoShape 5"/>
          <p:cNvSpPr>
            <a:spLocks/>
          </p:cNvSpPr>
          <p:nvPr/>
        </p:nvSpPr>
        <p:spPr bwMode="auto">
          <a:xfrm>
            <a:off x="5736442" y="2626907"/>
            <a:ext cx="939755" cy="234627"/>
          </a:xfrm>
          <a:prstGeom prst="roundRect">
            <a:avLst>
              <a:gd name="adj" fmla="val 10310"/>
            </a:avLst>
          </a:prstGeom>
          <a:solidFill>
            <a:srgbClr val="367FB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ja-JP" altLang="en-US" sz="900" b="1" dirty="0" smtClean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レジ設定</a:t>
            </a:r>
            <a:endParaRPr lang="en-US" altLang="ja-JP" sz="900" b="1" dirty="0">
              <a:solidFill>
                <a:schemeClr val="tx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3446" y="548680"/>
            <a:ext cx="9155782" cy="4908470"/>
          </a:xfrm>
          <a:prstGeom prst="rect">
            <a:avLst/>
          </a:prstGeom>
          <a:solidFill>
            <a:schemeClr val="bg1">
              <a:lumMod val="85000"/>
              <a:alpha val="36000"/>
            </a:schemeClr>
          </a:solidFill>
          <a:effectLst>
            <a:outerShdw blurRad="40000" dist="23000" dir="5400000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1979713" y="1158363"/>
            <a:ext cx="4828734" cy="356678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Rectangle 11"/>
          <p:cNvSpPr>
            <a:spLocks/>
          </p:cNvSpPr>
          <p:nvPr/>
        </p:nvSpPr>
        <p:spPr bwMode="auto">
          <a:xfrm>
            <a:off x="2125024" y="1266040"/>
            <a:ext cx="325714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-154" bIns="0" anchor="ctr">
            <a:spAutoFit/>
          </a:bodyPr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/>
            <a:r>
              <a:rPr lang="en-US" altLang="ja-JP" sz="1800" b="1" dirty="0" smtClean="0">
                <a:solidFill>
                  <a:srgbClr val="1A1A1A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Confirm store-register setting</a:t>
            </a:r>
          </a:p>
        </p:txBody>
      </p:sp>
      <p:sp>
        <p:nvSpPr>
          <p:cNvPr id="35" name="AutoShape 5"/>
          <p:cNvSpPr>
            <a:spLocks/>
          </p:cNvSpPr>
          <p:nvPr/>
        </p:nvSpPr>
        <p:spPr bwMode="auto">
          <a:xfrm>
            <a:off x="3748361" y="4114444"/>
            <a:ext cx="939755" cy="234627"/>
          </a:xfrm>
          <a:prstGeom prst="roundRect">
            <a:avLst>
              <a:gd name="adj" fmla="val 10310"/>
            </a:avLst>
          </a:prstGeom>
          <a:solidFill>
            <a:srgbClr val="367FB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en-US" altLang="ja-JP" sz="900" b="1" dirty="0" smtClean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Yes</a:t>
            </a:r>
            <a:endParaRPr lang="en-US" altLang="ja-JP" sz="900" b="1" dirty="0">
              <a:solidFill>
                <a:schemeClr val="bg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2200276" y="2219352"/>
            <a:ext cx="10663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900" dirty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Cash-register No.</a:t>
            </a: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768149" y="1618078"/>
            <a:ext cx="3839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Are you sure you want to save the following setting?</a:t>
            </a: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557637" y="2266854"/>
            <a:ext cx="706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1</a:t>
            </a:r>
            <a:endParaRPr lang="en-US" altLang="ja-JP" sz="900" dirty="0">
              <a:solidFill>
                <a:srgbClr val="000000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2440973" y="1953350"/>
            <a:ext cx="8348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900" dirty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Store name</a:t>
            </a: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3557637" y="1953350"/>
            <a:ext cx="706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Akihabara</a:t>
            </a:r>
            <a:endParaRPr lang="en-US" altLang="ja-JP" sz="900" dirty="0">
              <a:solidFill>
                <a:srgbClr val="000000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2354113" y="2521735"/>
            <a:ext cx="9122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900" dirty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Store address</a:t>
            </a: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3548208" y="2521735"/>
            <a:ext cx="275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/>
              <a:t>Tokyo, Chiyoda, </a:t>
            </a:r>
            <a:r>
              <a:rPr lang="en-US" altLang="ja-JP" sz="900" dirty="0" err="1"/>
              <a:t>Sotokanda</a:t>
            </a:r>
            <a:r>
              <a:rPr lang="en-US" altLang="ja-JP" sz="900" dirty="0"/>
              <a:t> 4-6-7, </a:t>
            </a:r>
            <a:r>
              <a:rPr lang="en-US" altLang="ja-JP" sz="900" dirty="0" err="1"/>
              <a:t>Kandaeito</a:t>
            </a:r>
            <a:r>
              <a:rPr lang="en-US" altLang="ja-JP" sz="900" dirty="0"/>
              <a:t> Building 4F</a:t>
            </a:r>
            <a:endParaRPr lang="en-US" altLang="ja-JP" sz="900" dirty="0">
              <a:solidFill>
                <a:srgbClr val="000000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2354113" y="2830849"/>
            <a:ext cx="8835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900" dirty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Store TEL</a:t>
            </a: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3551349" y="2830849"/>
            <a:ext cx="27528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 smtClean="0">
                <a:sym typeface="Helvetica Neue" pitchFamily="-84" charset="0"/>
              </a:rPr>
              <a:t>03-3256-170</a:t>
            </a:r>
            <a:r>
              <a:rPr lang="en-US" altLang="ja-JP" sz="900" dirty="0">
                <a:sym typeface="Helvetica Neue" pitchFamily="-84" charset="0"/>
              </a:rPr>
              <a:t>1</a:t>
            </a:r>
            <a:endParaRPr lang="en-US" altLang="ja-JP" sz="900" dirty="0">
              <a:solidFill>
                <a:srgbClr val="000000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2340947" y="3112603"/>
            <a:ext cx="883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900" dirty="0"/>
              <a:t>Appropriate tax office</a:t>
            </a:r>
            <a:endParaRPr lang="en-US" altLang="ja-JP" sz="900" dirty="0">
              <a:solidFill>
                <a:srgbClr val="000000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3551349" y="3151606"/>
            <a:ext cx="27528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 err="1"/>
              <a:t>Azabu</a:t>
            </a:r>
            <a:r>
              <a:rPr lang="en-US" altLang="ja-JP" sz="900" dirty="0"/>
              <a:t> Tax Office</a:t>
            </a:r>
            <a:endParaRPr lang="en-US" altLang="ja-JP" sz="900" dirty="0">
              <a:solidFill>
                <a:srgbClr val="000000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2340947" y="3481902"/>
            <a:ext cx="89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900" dirty="0"/>
              <a:t>Tax payment place</a:t>
            </a:r>
            <a:endParaRPr lang="en-US" altLang="ja-JP" sz="900" dirty="0">
              <a:solidFill>
                <a:srgbClr val="000000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3551349" y="3481902"/>
            <a:ext cx="27528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〇〇</a:t>
            </a:r>
            <a:endParaRPr lang="en-US" altLang="ja-JP" sz="900" dirty="0">
              <a:solidFill>
                <a:srgbClr val="000000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95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00,10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00,10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heme/theme1.xml><?xml version="1.0" encoding="utf-8"?>
<a:theme xmlns:a="http://schemas.openxmlformats.org/drawingml/2006/main" name="既定の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既定のテーマ.thmx</Template>
  <TotalTime>2505</TotalTime>
  <Words>961</Words>
  <Application>Microsoft Office PowerPoint</Application>
  <PresentationFormat>画面に合わせる (4:3)</PresentationFormat>
  <Paragraphs>369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21" baseType="lpstr">
      <vt:lpstr>Gill Sans</vt:lpstr>
      <vt:lpstr>Helvetica Neue</vt:lpstr>
      <vt:lpstr>Helvetica Neue Medium</vt:lpstr>
      <vt:lpstr>ＭＳ Ｐゴシック</vt:lpstr>
      <vt:lpstr>ヒラギノ角ゴ ProN W3</vt:lpstr>
      <vt:lpstr>Arial</vt:lpstr>
      <vt:lpstr>Calibri</vt:lpstr>
      <vt:lpstr>Segoe UI</vt:lpstr>
      <vt:lpstr>既定のテーマ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株式会社テクのロジックアート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赤木 由佳</dc:creator>
  <cp:lastModifiedBy>Shinichiro</cp:lastModifiedBy>
  <cp:revision>152</cp:revision>
  <dcterms:created xsi:type="dcterms:W3CDTF">2016-08-09T09:05:21Z</dcterms:created>
  <dcterms:modified xsi:type="dcterms:W3CDTF">2016-09-13T05:44:49Z</dcterms:modified>
</cp:coreProperties>
</file>