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1"/>
  </p:sldMasterIdLst>
  <p:notesMasterIdLst>
    <p:notesMasterId r:id="rId15"/>
  </p:notesMasterIdLst>
  <p:sldIdLst>
    <p:sldId id="297" r:id="rId2"/>
    <p:sldId id="296" r:id="rId3"/>
    <p:sldId id="271" r:id="rId4"/>
    <p:sldId id="270" r:id="rId5"/>
    <p:sldId id="305" r:id="rId6"/>
    <p:sldId id="308" r:id="rId7"/>
    <p:sldId id="300" r:id="rId8"/>
    <p:sldId id="289" r:id="rId9"/>
    <p:sldId id="294" r:id="rId10"/>
    <p:sldId id="302" r:id="rId11"/>
    <p:sldId id="303" r:id="rId12"/>
    <p:sldId id="304" r:id="rId13"/>
    <p:sldId id="306" r:id="rId14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6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3345-B67C-AF48-9EAC-15670AB1C14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3713-5C11-D043-99C6-61FFEC23F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36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9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65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5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2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50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2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7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1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80FDB-BC5B-744D-B7E2-F639E3DDC4EB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B2CF-91AE-414A-AD1D-9C898EBF768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87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F8E15-816E-0A48-8C8F-0FE049A33F65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ECEC-CD41-9D4F-93AA-4A8C8B3B09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24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C977D-8B9B-7048-9CB8-371EA7A48DC3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B3A1C-8439-C74E-996A-9854DB74E6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0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94FD-CA0A-E843-98B1-C347CFDF388F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D520-02EC-0943-AAB7-CFA23FB5A0E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93750" y="1111250"/>
            <a:ext cx="752951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A158-41F5-AD46-A68A-F703530558B2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10ED-D85B-D543-801B-26EF7B3206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322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FF785-C191-B241-AC52-81811F45486B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0B608-C044-C848-AD92-D5BFE68F4B8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26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39D93-D93D-514B-A340-1A94469CD520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A34C2-CE38-6A4B-B3F7-31A4F99E683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051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F6EBB-D492-584E-9BF8-4F82BDF8151E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531C4-0902-B744-A954-DD233979A29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69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B7FE-2377-2C4C-BFC2-34E17E14EF89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E47D-7CA3-D140-AC3B-CAC6D78609F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65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BB412-4C23-5244-BD81-B1A4CD5C95DE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37BD-CEE5-A24C-920D-92385114CFD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3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CB167-EBC4-8B48-9C0E-A68A7D0C8788}" type="datetime1">
              <a:rPr lang="ja-JP" altLang="en-US" smtClean="0"/>
              <a:t>2016/9/26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96ACC-9719-F04D-BCF0-C82DD303380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9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C206F84-7EF8-7A46-BBDC-F291272F6576}" type="datetime1">
              <a:rPr lang="ja-JP" altLang="en-US"/>
              <a:pPr/>
              <a:t>2016/9/26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FEB89E-B583-0146-BA96-1778D6DF47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47" y="0"/>
            <a:ext cx="2291194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ja-JP" altLang="en-US" sz="900" dirty="0" smtClean="0"/>
              <a:t>レジ</a:t>
            </a:r>
            <a:r>
              <a:rPr lang="ja-JP" altLang="en-US" sz="900" dirty="0"/>
              <a:t>共通</a:t>
            </a:r>
            <a:r>
              <a:rPr lang="ja-JP" altLang="en-US" sz="900" dirty="0" smtClean="0"/>
              <a:t>　改版履歴</a:t>
            </a:r>
            <a:endParaRPr lang="ja-JP" altLang="en-US" sz="9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6651"/>
              </p:ext>
            </p:extLst>
          </p:nvPr>
        </p:nvGraphicFramePr>
        <p:xfrm>
          <a:off x="467544" y="476672"/>
          <a:ext cx="8184232" cy="2634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080120"/>
                <a:gridCol w="1008112"/>
                <a:gridCol w="551993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版数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日付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改版者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改版内容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01.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2016/08/29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土岐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初版（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08/25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画面定例の指摘事項修正含む</a:t>
                      </a:r>
                      <a:r>
                        <a:rPr kumimoji="1" lang="ja-JP" altLang="en-US" sz="1050" dirty="0" smtClean="0"/>
                        <a:t>）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2016/09/02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8/30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の指摘事項修正</a:t>
                      </a:r>
                      <a:endParaRPr kumimoji="1" lang="en-US" altLang="ja-JP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取引変更ダイアログ、キーボード追加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2016/09/12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　入金画面遷移ボタン追加</a:t>
                      </a:r>
                      <a:endParaRPr kumimoji="1" lang="en-US" altLang="ja-JP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6.1.1-2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：オフライン時の表示画面追加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2016/09/20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D12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コメント追加、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D13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D14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の画面タイトル変更（取引変更→取引選択）、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D13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の選択取引の絞り込み、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D53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の閉じるボタン追加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2016/09/23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取引選択画面　取引追加（注文受取）、オフラインの時の使用不可取引のボタンの表示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D.5.1</a:t>
            </a:r>
            <a:r>
              <a:rPr lang="ja-JP" altLang="en-US" sz="900" dirty="0" smtClean="0"/>
              <a:t>　予約検索</a:t>
            </a:r>
            <a:endParaRPr lang="ja-JP" altLang="en-US" sz="900" dirty="0"/>
          </a:p>
        </p:txBody>
      </p:sp>
      <p:grpSp>
        <p:nvGrpSpPr>
          <p:cNvPr id="226" name="グループ化 225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27" name="正方形/長方形 226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Rectangle 11"/>
          <p:cNvSpPr>
            <a:spLocks/>
          </p:cNvSpPr>
          <p:nvPr/>
        </p:nvSpPr>
        <p:spPr bwMode="auto">
          <a:xfrm>
            <a:off x="236158" y="718893"/>
            <a:ext cx="2077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Search reservation</a:t>
            </a:r>
            <a:endParaRPr lang="en-US" altLang="ja-JP" sz="18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220647" y="108942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JAN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code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1" name="AutoShape 34"/>
          <p:cNvSpPr>
            <a:spLocks/>
          </p:cNvSpPr>
          <p:nvPr/>
        </p:nvSpPr>
        <p:spPr bwMode="auto">
          <a:xfrm>
            <a:off x="2230299" y="1070546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232" name="AutoShape 5"/>
          <p:cNvSpPr>
            <a:spLocks/>
          </p:cNvSpPr>
          <p:nvPr/>
        </p:nvSpPr>
        <p:spPr bwMode="auto">
          <a:xfrm>
            <a:off x="3772385" y="2131408"/>
            <a:ext cx="1080120" cy="288032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Search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1070437" y="1531933"/>
            <a:ext cx="922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Product name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8" name="AutoShape 34"/>
          <p:cNvSpPr>
            <a:spLocks/>
          </p:cNvSpPr>
          <p:nvPr/>
        </p:nvSpPr>
        <p:spPr bwMode="auto">
          <a:xfrm>
            <a:off x="2234838" y="1521553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graphicFrame>
        <p:nvGraphicFramePr>
          <p:cNvPr id="238" name="表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3697"/>
              </p:ext>
            </p:extLst>
          </p:nvPr>
        </p:nvGraphicFramePr>
        <p:xfrm>
          <a:off x="330739" y="2862791"/>
          <a:ext cx="8576635" cy="24706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40184"/>
                <a:gridCol w="6236451"/>
              </a:tblGrid>
              <a:tr h="360103"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JAN</a:t>
                      </a:r>
                      <a:r>
                        <a:rPr kumimoji="1" lang="ja-JP" altLang="en-US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code</a:t>
                      </a:r>
                      <a:endParaRPr kumimoji="1" lang="en-US" altLang="ja-JP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</a:t>
                      </a:r>
                      <a:endParaRPr kumimoji="1" lang="en-US" altLang="ja-JP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526951">
                <a:tc>
                  <a:txBody>
                    <a:bodyPr/>
                    <a:lstStyle/>
                    <a:p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0123456789152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Product name A</a:t>
                      </a: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0000000000123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Product</a:t>
                      </a:r>
                      <a:r>
                        <a:rPr kumimoji="1" lang="en-US" altLang="ja-JP" sz="700" baseline="0" dirty="0" smtClean="0">
                          <a:latin typeface="+mn-ea"/>
                          <a:ea typeface="+mn-ea"/>
                        </a:rPr>
                        <a:t> name </a:t>
                      </a: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B</a:t>
                      </a: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</a:tbl>
          </a:graphicData>
        </a:graphic>
      </p:graphicFrame>
      <p:sp>
        <p:nvSpPr>
          <p:cNvPr id="69" name="正方形/長方形 68"/>
          <p:cNvSpPr/>
          <p:nvPr/>
        </p:nvSpPr>
        <p:spPr>
          <a:xfrm>
            <a:off x="3446" y="5788658"/>
            <a:ext cx="5594714" cy="10693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Search reservation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After search by JAN code and product name, by clicking on product in table, Confirm reservation issuance screen will be displayed.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7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2" name="正方形/長方形 7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4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88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6" name="正方形/長方形 95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7" name="正方形/長方形 96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36" name="正方形/長方形 35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9" name="円/楕円 38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40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1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2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D.5.2</a:t>
            </a:r>
            <a:r>
              <a:rPr lang="ja-JP" altLang="en-US" sz="900" dirty="0" smtClean="0"/>
              <a:t>　予約番号発行確認</a:t>
            </a:r>
            <a:endParaRPr lang="ja-JP" altLang="en-US" sz="900" dirty="0"/>
          </a:p>
        </p:txBody>
      </p:sp>
      <p:grpSp>
        <p:nvGrpSpPr>
          <p:cNvPr id="226" name="グループ化 225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27" name="正方形/長方形 226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Rectangle 11"/>
          <p:cNvSpPr>
            <a:spLocks/>
          </p:cNvSpPr>
          <p:nvPr/>
        </p:nvSpPr>
        <p:spPr bwMode="auto">
          <a:xfrm>
            <a:off x="236158" y="718893"/>
            <a:ext cx="2077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800" b="1" dirty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Search reservation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220647" y="108942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JAN</a:t>
            </a:r>
            <a:r>
              <a:rPr lang="ja-JP" altLang="en-US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code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1" name="AutoShape 34"/>
          <p:cNvSpPr>
            <a:spLocks/>
          </p:cNvSpPr>
          <p:nvPr/>
        </p:nvSpPr>
        <p:spPr bwMode="auto">
          <a:xfrm>
            <a:off x="2230299" y="1070546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232" name="AutoShape 5"/>
          <p:cNvSpPr>
            <a:spLocks/>
          </p:cNvSpPr>
          <p:nvPr/>
        </p:nvSpPr>
        <p:spPr bwMode="auto">
          <a:xfrm>
            <a:off x="3772385" y="2131408"/>
            <a:ext cx="1080120" cy="288032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検索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1076326" y="1540427"/>
            <a:ext cx="923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Product name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8" name="AutoShape 34"/>
          <p:cNvSpPr>
            <a:spLocks/>
          </p:cNvSpPr>
          <p:nvPr/>
        </p:nvSpPr>
        <p:spPr bwMode="auto">
          <a:xfrm>
            <a:off x="2234838" y="1521553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graphicFrame>
        <p:nvGraphicFramePr>
          <p:cNvPr id="238" name="表 237"/>
          <p:cNvGraphicFramePr>
            <a:graphicFrameLocks noGrp="1"/>
          </p:cNvGraphicFramePr>
          <p:nvPr>
            <p:extLst/>
          </p:nvPr>
        </p:nvGraphicFramePr>
        <p:xfrm>
          <a:off x="330739" y="2862791"/>
          <a:ext cx="8576635" cy="24706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40184"/>
                <a:gridCol w="6236451"/>
              </a:tblGrid>
              <a:tr h="360103">
                <a:tc>
                  <a:txBody>
                    <a:bodyPr/>
                    <a:lstStyle/>
                    <a:p>
                      <a:r>
                        <a:rPr kumimoji="1" lang="en-US" altLang="ja-JP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JAN</a:t>
                      </a:r>
                      <a:r>
                        <a:rPr kumimoji="1" lang="ja-JP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コード</a:t>
                      </a:r>
                      <a:endParaRPr kumimoji="1" lang="en-US" altLang="ja-JP" sz="7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内容</a:t>
                      </a:r>
                      <a:endParaRPr kumimoji="1" lang="en-US" altLang="ja-JP" sz="7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526951">
                <a:tc>
                  <a:txBody>
                    <a:bodyPr/>
                    <a:lstStyle/>
                    <a:p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0123456789152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>
                          <a:latin typeface="+mn-ea"/>
                          <a:ea typeface="+mn-ea"/>
                        </a:rPr>
                        <a:t>商品名</a:t>
                      </a: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A</a:t>
                      </a: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0000000000123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>
                          <a:latin typeface="+mn-ea"/>
                          <a:ea typeface="+mn-ea"/>
                        </a:rPr>
                        <a:t>商品名</a:t>
                      </a: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B</a:t>
                      </a: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</a:tbl>
          </a:graphicData>
        </a:graphic>
      </p:graphicFrame>
      <p:grpSp>
        <p:nvGrpSpPr>
          <p:cNvPr id="69" name="グループ化 68"/>
          <p:cNvGrpSpPr/>
          <p:nvPr/>
        </p:nvGrpSpPr>
        <p:grpSpPr>
          <a:xfrm>
            <a:off x="2143382" y="2121478"/>
            <a:ext cx="4350829" cy="1820446"/>
            <a:chOff x="1939723" y="-1435917"/>
            <a:chExt cx="4828734" cy="4059832"/>
          </a:xfrm>
        </p:grpSpPr>
        <p:sp>
          <p:nvSpPr>
            <p:cNvPr id="70" name="正方形/長方形 69"/>
            <p:cNvSpPr/>
            <p:nvPr/>
          </p:nvSpPr>
          <p:spPr>
            <a:xfrm>
              <a:off x="1939723" y="-1435917"/>
              <a:ext cx="4828734" cy="405983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514771" y="-389899"/>
              <a:ext cx="3838109" cy="1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Do you want to issue this reservation No.?</a:t>
              </a:r>
            </a:p>
            <a:p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JAN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 </a:t>
              </a:r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code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：</a:t>
              </a:r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0123456789153</a:t>
              </a:r>
            </a:p>
            <a:p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Content: Product name A</a:t>
              </a:r>
              <a:endPara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72" name="Rectangle 11"/>
            <p:cNvSpPr>
              <a:spLocks/>
            </p:cNvSpPr>
            <p:nvPr/>
          </p:nvSpPr>
          <p:spPr bwMode="auto">
            <a:xfrm>
              <a:off x="2061503" y="-1270403"/>
              <a:ext cx="3785711" cy="617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154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ja-JP" sz="1800" dirty="0">
                  <a:solidFill>
                    <a:srgbClr val="000000"/>
                  </a:solidFill>
                </a:rPr>
                <a:t>Confirm </a:t>
              </a:r>
              <a:r>
                <a:rPr lang="en-US" altLang="ja-JP" sz="1800" dirty="0" smtClean="0">
                  <a:solidFill>
                    <a:srgbClr val="000000"/>
                  </a:solidFill>
                </a:rPr>
                <a:t>reservation No. </a:t>
              </a:r>
              <a:r>
                <a:rPr lang="en-US" altLang="ja-JP" sz="1800" dirty="0">
                  <a:solidFill>
                    <a:srgbClr val="000000"/>
                  </a:solidFill>
                </a:rPr>
                <a:t>issuance</a:t>
              </a:r>
              <a:endPara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74" name="AutoShape 5"/>
          <p:cNvSpPr>
            <a:spLocks/>
          </p:cNvSpPr>
          <p:nvPr/>
        </p:nvSpPr>
        <p:spPr bwMode="auto">
          <a:xfrm>
            <a:off x="3687922" y="3468180"/>
            <a:ext cx="1075250" cy="263903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OK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391477" y="6073264"/>
            <a:ext cx="4033857" cy="686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6" name="正方形/長方形 85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8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99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正方形/長方形 100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40" name="正方形/長方形 39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43" name="円/楕円 42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44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6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D.5.3</a:t>
            </a:r>
            <a:r>
              <a:rPr lang="ja-JP" altLang="en-US" sz="900" dirty="0" smtClean="0"/>
              <a:t>　予約番号発行完了</a:t>
            </a:r>
            <a:endParaRPr lang="ja-JP" altLang="en-US" sz="900" dirty="0"/>
          </a:p>
        </p:txBody>
      </p:sp>
      <p:grpSp>
        <p:nvGrpSpPr>
          <p:cNvPr id="226" name="グループ化 225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27" name="正方形/長方形 226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Rectangle 11"/>
          <p:cNvSpPr>
            <a:spLocks/>
          </p:cNvSpPr>
          <p:nvPr/>
        </p:nvSpPr>
        <p:spPr bwMode="auto">
          <a:xfrm>
            <a:off x="236158" y="718893"/>
            <a:ext cx="1859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予約番号発行検索</a:t>
            </a:r>
            <a:endParaRPr lang="en-US" altLang="ja-JP" sz="18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220647" y="1089420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JAN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コード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1" name="AutoShape 34"/>
          <p:cNvSpPr>
            <a:spLocks/>
          </p:cNvSpPr>
          <p:nvPr/>
        </p:nvSpPr>
        <p:spPr bwMode="auto">
          <a:xfrm>
            <a:off x="2230299" y="1070546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232" name="AutoShape 5"/>
          <p:cNvSpPr>
            <a:spLocks/>
          </p:cNvSpPr>
          <p:nvPr/>
        </p:nvSpPr>
        <p:spPr bwMode="auto">
          <a:xfrm>
            <a:off x="3772385" y="2131408"/>
            <a:ext cx="1080120" cy="288032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検索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1225186" y="1540427"/>
            <a:ext cx="70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商品名</a:t>
            </a:r>
            <a:endParaRPr lang="en-US" altLang="ja-JP" sz="9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8" name="AutoShape 34"/>
          <p:cNvSpPr>
            <a:spLocks/>
          </p:cNvSpPr>
          <p:nvPr/>
        </p:nvSpPr>
        <p:spPr bwMode="auto">
          <a:xfrm>
            <a:off x="2234838" y="1521553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graphicFrame>
        <p:nvGraphicFramePr>
          <p:cNvPr id="238" name="表 237"/>
          <p:cNvGraphicFramePr>
            <a:graphicFrameLocks noGrp="1"/>
          </p:cNvGraphicFramePr>
          <p:nvPr>
            <p:extLst/>
          </p:nvPr>
        </p:nvGraphicFramePr>
        <p:xfrm>
          <a:off x="330739" y="2862791"/>
          <a:ext cx="8576635" cy="24706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40184"/>
                <a:gridCol w="6236451"/>
              </a:tblGrid>
              <a:tr h="360103">
                <a:tc>
                  <a:txBody>
                    <a:bodyPr/>
                    <a:lstStyle/>
                    <a:p>
                      <a:r>
                        <a:rPr kumimoji="1" lang="en-US" altLang="ja-JP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JAN</a:t>
                      </a:r>
                      <a:r>
                        <a:rPr kumimoji="1" lang="ja-JP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コード</a:t>
                      </a:r>
                      <a:endParaRPr kumimoji="1" lang="en-US" altLang="ja-JP" sz="7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内容</a:t>
                      </a:r>
                      <a:endParaRPr kumimoji="1" lang="en-US" altLang="ja-JP" sz="7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526951">
                <a:tc>
                  <a:txBody>
                    <a:bodyPr/>
                    <a:lstStyle/>
                    <a:p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0123456789152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>
                          <a:latin typeface="+mn-ea"/>
                          <a:ea typeface="+mn-ea"/>
                        </a:rPr>
                        <a:t>商品名</a:t>
                      </a: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A</a:t>
                      </a: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r>
                        <a:rPr kumimoji="1" lang="en-US" altLang="ja-JP" sz="7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0000000000123</a:t>
                      </a:r>
                      <a:endParaRPr kumimoji="1" lang="ja-JP" altLang="en-US" sz="7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>
                          <a:latin typeface="+mn-ea"/>
                          <a:ea typeface="+mn-ea"/>
                        </a:rPr>
                        <a:t>商品名</a:t>
                      </a:r>
                      <a:r>
                        <a:rPr kumimoji="1" lang="en-US" altLang="ja-JP" sz="700" dirty="0" smtClean="0">
                          <a:latin typeface="+mn-ea"/>
                          <a:ea typeface="+mn-ea"/>
                        </a:rPr>
                        <a:t>B</a:t>
                      </a: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  <a:tr h="395908">
                <a:tc>
                  <a:txBody>
                    <a:bodyPr/>
                    <a:lstStyle/>
                    <a:p>
                      <a:endParaRPr kumimoji="1" lang="ja-JP" altLang="en-US" sz="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128016" marR="128016" marT="64008" marB="64008"/>
                </a:tc>
              </a:tr>
            </a:tbl>
          </a:graphicData>
        </a:graphic>
      </p:graphicFrame>
      <p:grpSp>
        <p:nvGrpSpPr>
          <p:cNvPr id="69" name="グループ化 68"/>
          <p:cNvGrpSpPr/>
          <p:nvPr/>
        </p:nvGrpSpPr>
        <p:grpSpPr>
          <a:xfrm>
            <a:off x="2143382" y="2121478"/>
            <a:ext cx="4350829" cy="1820446"/>
            <a:chOff x="1939723" y="-1435917"/>
            <a:chExt cx="4828734" cy="4059832"/>
          </a:xfrm>
        </p:grpSpPr>
        <p:sp>
          <p:nvSpPr>
            <p:cNvPr id="70" name="正方形/長方形 69"/>
            <p:cNvSpPr/>
            <p:nvPr/>
          </p:nvSpPr>
          <p:spPr>
            <a:xfrm>
              <a:off x="1939723" y="-1435917"/>
              <a:ext cx="4828734" cy="405983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514771" y="-389899"/>
              <a:ext cx="3838109" cy="1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予約番号を発番しますか？</a:t>
              </a:r>
              <a:endPara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  <a:p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JAN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コード：</a:t>
              </a:r>
              <a:r>
                <a:rPr lang="en-US" altLang="ja-JP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0123456789153</a:t>
              </a:r>
            </a:p>
            <a:p>
              <a:r>
                <a:rPr lang="ja-JP" altLang="en-US" sz="12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内容：商品名</a:t>
              </a:r>
              <a:r>
                <a:rPr lang="en-US" altLang="ja-JP" sz="12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A</a:t>
              </a:r>
              <a:endPara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72" name="Rectangle 11"/>
            <p:cNvSpPr>
              <a:spLocks/>
            </p:cNvSpPr>
            <p:nvPr/>
          </p:nvSpPr>
          <p:spPr bwMode="auto">
            <a:xfrm>
              <a:off x="2061503" y="-1270403"/>
              <a:ext cx="2063561" cy="617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154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ja-JP" altLang="en-US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予約番号発行確認</a:t>
              </a:r>
              <a:endPara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73" name="AutoShape 5"/>
          <p:cNvSpPr>
            <a:spLocks/>
          </p:cNvSpPr>
          <p:nvPr/>
        </p:nvSpPr>
        <p:spPr bwMode="auto">
          <a:xfrm>
            <a:off x="2884381" y="3385417"/>
            <a:ext cx="1075250" cy="263903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いい</a:t>
            </a:r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え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74" name="AutoShape 5"/>
          <p:cNvSpPr>
            <a:spLocks/>
          </p:cNvSpPr>
          <p:nvPr/>
        </p:nvSpPr>
        <p:spPr bwMode="auto">
          <a:xfrm>
            <a:off x="4474663" y="3369766"/>
            <a:ext cx="1075250" cy="263903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はい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-11782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" name="グループ化 84"/>
          <p:cNvGrpSpPr/>
          <p:nvPr/>
        </p:nvGrpSpPr>
        <p:grpSpPr>
          <a:xfrm>
            <a:off x="1958002" y="1082740"/>
            <a:ext cx="4828734" cy="3125366"/>
            <a:chOff x="1979713" y="665312"/>
            <a:chExt cx="4828734" cy="3125366"/>
          </a:xfrm>
        </p:grpSpPr>
        <p:sp>
          <p:nvSpPr>
            <p:cNvPr id="87" name="正方形/長方形 86"/>
            <p:cNvSpPr/>
            <p:nvPr/>
          </p:nvSpPr>
          <p:spPr>
            <a:xfrm>
              <a:off x="1979713" y="665312"/>
              <a:ext cx="4828734" cy="312536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2117197" y="1397101"/>
              <a:ext cx="4534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RESERVATION NO.</a:t>
              </a:r>
              <a:r>
                <a:rPr lang="ja-JP" altLang="en-US" sz="24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：</a:t>
              </a:r>
              <a:r>
                <a:rPr lang="en-US" altLang="ja-JP" sz="24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9999999</a:t>
              </a:r>
            </a:p>
          </p:txBody>
        </p:sp>
        <p:sp>
          <p:nvSpPr>
            <p:cNvPr id="89" name="Rectangle 11"/>
            <p:cNvSpPr>
              <a:spLocks/>
            </p:cNvSpPr>
            <p:nvPr/>
          </p:nvSpPr>
          <p:spPr bwMode="auto">
            <a:xfrm>
              <a:off x="2174462" y="939354"/>
              <a:ext cx="42103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154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ja-JP" sz="1800" b="1" dirty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</a:t>
              </a:r>
              <a:r>
                <a: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eservation No. issuance’s completed</a:t>
              </a:r>
              <a:endPara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2394252" y="2466546"/>
            <a:ext cx="345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【Details】</a:t>
            </a:r>
            <a:endParaRPr lang="en-US" altLang="ja-JP" sz="12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JAN</a:t>
            </a:r>
            <a:r>
              <a:rPr lang="ja-JP" altLang="en-US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code: 0123456789153</a:t>
            </a:r>
            <a:endParaRPr lang="en-US" altLang="ja-JP" sz="12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r>
              <a:rPr lang="en-US" altLang="ja-JP" sz="12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Content: Product name A</a:t>
            </a:r>
            <a:endParaRPr lang="en-US" altLang="ja-JP" sz="1200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687956" y="5590510"/>
            <a:ext cx="2304256" cy="1254637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13/9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At the same time </a:t>
            </a:r>
            <a:r>
              <a:rPr lang="en-US" altLang="ja-JP" sz="900" dirty="0">
                <a:solidFill>
                  <a:srgbClr val="000000"/>
                </a:solidFill>
              </a:rPr>
              <a:t>with Reservation No. issuance’s </a:t>
            </a:r>
            <a:r>
              <a:rPr lang="en-US" altLang="ja-JP" sz="900" dirty="0" smtClean="0">
                <a:solidFill>
                  <a:srgbClr val="000000"/>
                </a:solidFill>
              </a:rPr>
              <a:t>completed, for the customer who want to deposit, the button to transit </a:t>
            </a:r>
            <a:r>
              <a:rPr lang="en-US" altLang="ja-JP" sz="900" dirty="0">
                <a:solidFill>
                  <a:srgbClr val="000000"/>
                </a:solidFill>
              </a:rPr>
              <a:t>to Deposit </a:t>
            </a:r>
            <a:r>
              <a:rPr lang="en-US" altLang="ja-JP" sz="900" dirty="0" smtClean="0">
                <a:solidFill>
                  <a:srgbClr val="000000"/>
                </a:solidFill>
              </a:rPr>
              <a:t>payment screen is placed here.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20/9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For person in charge to search reservation No. again, add “Close” button for completing.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2391477" y="6073264"/>
            <a:ext cx="4033857" cy="686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正方形/長方形 100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2" name="正方形/長方形 101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3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08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0" name="正方形/長方形 109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1" name="正方形/長方形 110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16" name="直線コネクタ 115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AutoShape 5"/>
          <p:cNvSpPr>
            <a:spLocks/>
          </p:cNvSpPr>
          <p:nvPr/>
        </p:nvSpPr>
        <p:spPr bwMode="auto">
          <a:xfrm>
            <a:off x="4683317" y="3690215"/>
            <a:ext cx="1075250" cy="263903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Go to </a:t>
            </a:r>
            <a:r>
              <a: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</a:t>
            </a:r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eposit payment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9" name="AutoShape 5"/>
          <p:cNvSpPr>
            <a:spLocks/>
          </p:cNvSpPr>
          <p:nvPr/>
        </p:nvSpPr>
        <p:spPr bwMode="auto">
          <a:xfrm>
            <a:off x="2756072" y="3676809"/>
            <a:ext cx="1080120" cy="288032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Close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52" name="正方形/長方形 51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55" name="円/楕円 54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56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7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58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7613788" y="2447226"/>
            <a:ext cx="1494024" cy="1506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77756"/>
              </p:ext>
            </p:extLst>
          </p:nvPr>
        </p:nvGraphicFramePr>
        <p:xfrm>
          <a:off x="64403" y="1123594"/>
          <a:ext cx="7503609" cy="4443280"/>
        </p:xfrm>
        <a:graphic>
          <a:graphicData uri="http://schemas.openxmlformats.org/drawingml/2006/table">
            <a:tbl>
              <a:tblPr/>
              <a:tblGrid>
                <a:gridCol w="995912"/>
                <a:gridCol w="418289"/>
                <a:gridCol w="2587558"/>
                <a:gridCol w="680936"/>
                <a:gridCol w="887964"/>
                <a:gridCol w="437626"/>
                <a:gridCol w="742061"/>
                <a:gridCol w="753263"/>
              </a:tblGrid>
              <a:tr h="364308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 code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Warranty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Content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912">
                <a:tc rowSpan="2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10,800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54">
                <a:tc vMerge="1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489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altLang="ja-JP" sz="1050" dirty="0" smtClean="0">
                          <a:effectLst/>
                        </a:rPr>
                        <a:t>1234555890124</a:t>
                      </a:r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30,000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32,400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13">
                <a:tc vMerge="1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4822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altLang="ja-JP" sz="1050" dirty="0" smtClean="0">
                          <a:effectLst/>
                        </a:rPr>
                        <a:t>1111111111111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52">
                <a:tc vMerge="1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D.6.1</a:t>
            </a:r>
            <a:r>
              <a:rPr lang="ja-JP" altLang="en-US" sz="900" dirty="0" smtClean="0"/>
              <a:t>　キーボード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Start new transaction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37610" y="576356"/>
            <a:ext cx="70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Sale date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91560" y="824631"/>
            <a:ext cx="852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Purchase No.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797047" y="1543800"/>
            <a:ext cx="209237" cy="1633812"/>
            <a:chOff x="4050467" y="2028006"/>
            <a:chExt cx="209237" cy="1633812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4051498" y="2028006"/>
              <a:ext cx="208206" cy="138499"/>
              <a:chOff x="2765124" y="4017599"/>
              <a:chExt cx="494266" cy="295808"/>
            </a:xfrm>
          </p:grpSpPr>
          <p:sp>
            <p:nvSpPr>
              <p:cNvPr id="11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3" name="Rectangle 37"/>
              <p:cNvSpPr>
                <a:spLocks/>
              </p:cNvSpPr>
              <p:nvPr/>
            </p:nvSpPr>
            <p:spPr bwMode="auto">
              <a:xfrm>
                <a:off x="2985916" y="4017599"/>
                <a:ext cx="273474" cy="295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9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9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4051497" y="2304702"/>
              <a:ext cx="195382" cy="138499"/>
              <a:chOff x="2765124" y="4017599"/>
              <a:chExt cx="463823" cy="295808"/>
            </a:xfrm>
          </p:grpSpPr>
          <p:sp>
            <p:nvSpPr>
              <p:cNvPr id="115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6" name="Rectangle 37"/>
              <p:cNvSpPr>
                <a:spLocks/>
              </p:cNvSpPr>
              <p:nvPr/>
            </p:nvSpPr>
            <p:spPr bwMode="auto">
              <a:xfrm>
                <a:off x="2985916" y="4017599"/>
                <a:ext cx="243031" cy="295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9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9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4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2" name="グループ化 14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43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4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4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49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50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4117415" y="1626092"/>
            <a:ext cx="1893949" cy="189574"/>
            <a:chOff x="4970460" y="2132936"/>
            <a:chExt cx="1893949" cy="189574"/>
          </a:xfrm>
        </p:grpSpPr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4970460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20,000</a:t>
              </a:r>
              <a:r>
                <a:rPr lang="ja-JP" altLang="en-US" sz="900" dirty="0" smtClean="0">
                  <a:solidFill>
                    <a:schemeClr val="tx1"/>
                  </a:solidFill>
                </a:rPr>
                <a:t>円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5873391" y="2132936"/>
              <a:ext cx="518044" cy="189574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5,000</a:t>
              </a:r>
              <a:r>
                <a:rPr lang="ja-JP" altLang="en-US" sz="900" dirty="0" smtClean="0">
                  <a:solidFill>
                    <a:schemeClr val="tx1"/>
                  </a:solidFill>
                </a:rPr>
                <a:t>円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AutoShape 34"/>
            <p:cNvSpPr>
              <a:spLocks/>
            </p:cNvSpPr>
            <p:nvPr/>
          </p:nvSpPr>
          <p:spPr bwMode="auto">
            <a:xfrm>
              <a:off x="6589487" y="2152914"/>
              <a:ext cx="274922" cy="16959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25538" y="1659776"/>
            <a:ext cx="895631" cy="180602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1234567890123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83638" y="2638040"/>
            <a:ext cx="7461691" cy="5610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891559" y="1612962"/>
            <a:ext cx="561749" cy="1443385"/>
            <a:chOff x="8437481" y="2120158"/>
            <a:chExt cx="561749" cy="1443385"/>
          </a:xfrm>
        </p:grpSpPr>
        <p:sp>
          <p:nvSpPr>
            <p:cNvPr id="121" name="AutoShape 5"/>
            <p:cNvSpPr>
              <a:spLocks/>
            </p:cNvSpPr>
            <p:nvPr/>
          </p:nvSpPr>
          <p:spPr bwMode="auto">
            <a:xfrm>
              <a:off x="843748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</a:t>
              </a:r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8" name="AutoShape 5"/>
            <p:cNvSpPr>
              <a:spLocks/>
            </p:cNvSpPr>
            <p:nvPr/>
          </p:nvSpPr>
          <p:spPr bwMode="auto">
            <a:xfrm>
              <a:off x="843763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19" name="AutoShape 5"/>
            <p:cNvSpPr>
              <a:spLocks/>
            </p:cNvSpPr>
            <p:nvPr/>
          </p:nvSpPr>
          <p:spPr bwMode="auto">
            <a:xfrm>
              <a:off x="843748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97" name="テキスト ボックス 196"/>
          <p:cNvSpPr txBox="1"/>
          <p:nvPr/>
        </p:nvSpPr>
        <p:spPr>
          <a:xfrm>
            <a:off x="7916440" y="811633"/>
            <a:ext cx="136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</a:t>
            </a:r>
            <a:r>
              <a:rPr lang="en-US" altLang="ja-JP" sz="10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123456789</a:t>
            </a:r>
            <a:endParaRPr lang="en-US" altLang="ja-JP" sz="10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290" name="グループ化 289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91" name="正方形/長方形 290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57" name="AutoShape 5"/>
          <p:cNvSpPr>
            <a:spLocks/>
          </p:cNvSpPr>
          <p:nvPr/>
        </p:nvSpPr>
        <p:spPr bwMode="auto">
          <a:xfrm>
            <a:off x="1407184" y="624408"/>
            <a:ext cx="1276789" cy="421376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Person in charge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5" name="AutoShape 5"/>
          <p:cNvSpPr>
            <a:spLocks/>
          </p:cNvSpPr>
          <p:nvPr/>
        </p:nvSpPr>
        <p:spPr bwMode="auto">
          <a:xfrm>
            <a:off x="7631239" y="4669607"/>
            <a:ext cx="1401637" cy="37476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会計に進む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00" name="AutoShape 5"/>
          <p:cNvSpPr>
            <a:spLocks/>
          </p:cNvSpPr>
          <p:nvPr/>
        </p:nvSpPr>
        <p:spPr bwMode="auto">
          <a:xfrm>
            <a:off x="3241252" y="674513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Sale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7647560" y="572945"/>
            <a:ext cx="122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30/08/2016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665532" y="2547473"/>
            <a:ext cx="1357792" cy="513564"/>
            <a:chOff x="5943073" y="4854483"/>
            <a:chExt cx="1357792" cy="513564"/>
          </a:xfrm>
        </p:grpSpPr>
        <p:sp>
          <p:nvSpPr>
            <p:cNvPr id="65" name="テキスト ボックス 64"/>
            <p:cNvSpPr txBox="1"/>
            <p:nvPr/>
          </p:nvSpPr>
          <p:spPr>
            <a:xfrm>
              <a:off x="5949913" y="5137215"/>
              <a:ext cx="1329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支払</a:t>
              </a:r>
              <a:endPara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5943073" y="4854483"/>
              <a:ext cx="646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購入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点数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654243" y="4854754"/>
              <a:ext cx="646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3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点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AutoShape 34"/>
          <p:cNvSpPr>
            <a:spLocks/>
          </p:cNvSpPr>
          <p:nvPr/>
        </p:nvSpPr>
        <p:spPr bwMode="auto">
          <a:xfrm>
            <a:off x="101326" y="3358362"/>
            <a:ext cx="895631" cy="180602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3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grpSp>
        <p:nvGrpSpPr>
          <p:cNvPr id="258" name="グループ化 257"/>
          <p:cNvGrpSpPr/>
          <p:nvPr/>
        </p:nvGrpSpPr>
        <p:grpSpPr>
          <a:xfrm>
            <a:off x="8034762" y="3434168"/>
            <a:ext cx="1054413" cy="388185"/>
            <a:chOff x="923318" y="4540279"/>
            <a:chExt cx="1054413" cy="388185"/>
          </a:xfrm>
        </p:grpSpPr>
        <p:sp>
          <p:nvSpPr>
            <p:cNvPr id="259" name="テキスト ボックス 258"/>
            <p:cNvSpPr txBox="1"/>
            <p:nvPr/>
          </p:nvSpPr>
          <p:spPr>
            <a:xfrm>
              <a:off x="1076161" y="4697632"/>
              <a:ext cx="901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180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60" name="テキスト ボックス 259"/>
            <p:cNvSpPr txBox="1"/>
            <p:nvPr/>
          </p:nvSpPr>
          <p:spPr>
            <a:xfrm>
              <a:off x="923318" y="4540279"/>
              <a:ext cx="967490" cy="23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ポイント付与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51" name="テキスト ボックス 150"/>
          <p:cNvSpPr txBox="1"/>
          <p:nvPr/>
        </p:nvSpPr>
        <p:spPr>
          <a:xfrm>
            <a:off x="7806357" y="3054708"/>
            <a:ext cx="11958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43,200</a:t>
            </a:r>
            <a:r>
              <a:rPr lang="ja-JP" altLang="en-US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円</a:t>
            </a:r>
            <a:endParaRPr lang="en-US" altLang="ja-JP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7445941" y="4852865"/>
            <a:ext cx="10459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Quantity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692397" y="1169616"/>
            <a:ext cx="2106107" cy="3463483"/>
            <a:chOff x="6100751" y="1771147"/>
            <a:chExt cx="2106107" cy="3463483"/>
          </a:xfrm>
        </p:grpSpPr>
        <p:grpSp>
          <p:nvGrpSpPr>
            <p:cNvPr id="292" name="グループ化 291"/>
            <p:cNvGrpSpPr/>
            <p:nvPr/>
          </p:nvGrpSpPr>
          <p:grpSpPr>
            <a:xfrm>
              <a:off x="6100751" y="1771147"/>
              <a:ext cx="2106107" cy="3463483"/>
              <a:chOff x="3749026" y="1760109"/>
              <a:chExt cx="2106107" cy="3463483"/>
            </a:xfrm>
          </p:grpSpPr>
          <p:grpSp>
            <p:nvGrpSpPr>
              <p:cNvPr id="295" name="グループ化 294"/>
              <p:cNvGrpSpPr/>
              <p:nvPr/>
            </p:nvGrpSpPr>
            <p:grpSpPr>
              <a:xfrm>
                <a:off x="3749026" y="1760109"/>
                <a:ext cx="2106107" cy="3463483"/>
                <a:chOff x="940303" y="1958188"/>
                <a:chExt cx="2106107" cy="3463483"/>
              </a:xfrm>
            </p:grpSpPr>
            <p:grpSp>
              <p:nvGrpSpPr>
                <p:cNvPr id="300" name="グループ化 299"/>
                <p:cNvGrpSpPr/>
                <p:nvPr/>
              </p:nvGrpSpPr>
              <p:grpSpPr>
                <a:xfrm>
                  <a:off x="940303" y="1958188"/>
                  <a:ext cx="2106107" cy="3463483"/>
                  <a:chOff x="940303" y="1983742"/>
                  <a:chExt cx="2106107" cy="3463483"/>
                </a:xfrm>
              </p:grpSpPr>
              <p:grpSp>
                <p:nvGrpSpPr>
                  <p:cNvPr id="302" name="グループ化 301"/>
                  <p:cNvGrpSpPr/>
                  <p:nvPr/>
                </p:nvGrpSpPr>
                <p:grpSpPr>
                  <a:xfrm>
                    <a:off x="940303" y="1983742"/>
                    <a:ext cx="2106107" cy="3463483"/>
                    <a:chOff x="1311270" y="2373546"/>
                    <a:chExt cx="2106107" cy="3463483"/>
                  </a:xfrm>
                </p:grpSpPr>
                <p:sp>
                  <p:nvSpPr>
                    <p:cNvPr id="304" name="正方形/長方形 303"/>
                    <p:cNvSpPr/>
                    <p:nvPr/>
                  </p:nvSpPr>
                  <p:spPr>
                    <a:xfrm>
                      <a:off x="1556426" y="2373546"/>
                      <a:ext cx="1860951" cy="346348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5" name="二等辺三角形 304"/>
                    <p:cNvSpPr/>
                    <p:nvPr/>
                  </p:nvSpPr>
                  <p:spPr>
                    <a:xfrm rot="2154360">
                      <a:off x="1311270" y="3686653"/>
                      <a:ext cx="368986" cy="264902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06" name="角丸四角形 305"/>
                    <p:cNvSpPr/>
                    <p:nvPr/>
                  </p:nvSpPr>
                  <p:spPr>
                    <a:xfrm>
                      <a:off x="1592126" y="4114898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07" name="角丸四角形 306"/>
                    <p:cNvSpPr/>
                    <p:nvPr/>
                  </p:nvSpPr>
                  <p:spPr>
                    <a:xfrm>
                      <a:off x="2234123" y="4119315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08" name="角丸四角形 307"/>
                    <p:cNvSpPr/>
                    <p:nvPr/>
                  </p:nvSpPr>
                  <p:spPr>
                    <a:xfrm>
                      <a:off x="2849414" y="4118060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09" name="角丸四角形 308"/>
                    <p:cNvSpPr/>
                    <p:nvPr/>
                  </p:nvSpPr>
                  <p:spPr>
                    <a:xfrm>
                      <a:off x="1594786" y="3653846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0" name="角丸四角形 309"/>
                    <p:cNvSpPr/>
                    <p:nvPr/>
                  </p:nvSpPr>
                  <p:spPr>
                    <a:xfrm>
                      <a:off x="2234123" y="3650631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1" name="角丸四角形 310"/>
                    <p:cNvSpPr/>
                    <p:nvPr/>
                  </p:nvSpPr>
                  <p:spPr>
                    <a:xfrm>
                      <a:off x="2844755" y="3648363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2" name="角丸四角形 311"/>
                    <p:cNvSpPr/>
                    <p:nvPr/>
                  </p:nvSpPr>
                  <p:spPr>
                    <a:xfrm>
                      <a:off x="1609327" y="4996763"/>
                      <a:ext cx="508577" cy="34719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13" name="角丸四角形 312"/>
                    <p:cNvSpPr/>
                    <p:nvPr/>
                  </p:nvSpPr>
                  <p:spPr>
                    <a:xfrm>
                      <a:off x="2231463" y="5001180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14" name="角丸四角形 313"/>
                    <p:cNvSpPr/>
                    <p:nvPr/>
                  </p:nvSpPr>
                  <p:spPr>
                    <a:xfrm>
                      <a:off x="2846754" y="4999925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</a:rPr>
                        <a:t>DEL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15" name="角丸四角形 314"/>
                    <p:cNvSpPr/>
                    <p:nvPr/>
                  </p:nvSpPr>
                  <p:spPr>
                    <a:xfrm>
                      <a:off x="1592126" y="4535711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16" name="角丸四角形 315"/>
                    <p:cNvSpPr/>
                    <p:nvPr/>
                  </p:nvSpPr>
                  <p:spPr>
                    <a:xfrm>
                      <a:off x="2231463" y="4532496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17" name="角丸四角形 316"/>
                    <p:cNvSpPr/>
                    <p:nvPr/>
                  </p:nvSpPr>
                  <p:spPr>
                    <a:xfrm>
                      <a:off x="2842095" y="4530228"/>
                      <a:ext cx="508577" cy="34719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303" name="AutoShape 34"/>
                  <p:cNvSpPr>
                    <a:spLocks/>
                  </p:cNvSpPr>
                  <p:nvPr/>
                </p:nvSpPr>
                <p:spPr bwMode="auto">
                  <a:xfrm>
                    <a:off x="1313678" y="2063772"/>
                    <a:ext cx="1652566" cy="259762"/>
                  </a:xfrm>
                  <a:prstGeom prst="roundRect">
                    <a:avLst>
                      <a:gd name="adj" fmla="val 10310"/>
                    </a:avLst>
                  </a:prstGeom>
                  <a:solidFill>
                    <a:srgbClr val="FFFEFE"/>
                  </a:solidFill>
                  <a:ln w="12700">
                    <a:solidFill>
                      <a:srgbClr val="C7C7C7"/>
                    </a:solidFill>
                    <a:miter lim="800000"/>
                    <a:headEnd/>
                    <a:tailEnd/>
                  </a:ln>
                  <a:effectLst>
                    <a:outerShdw blurRad="25400" algn="ctr" rotWithShape="0">
                      <a:schemeClr val="bg2">
                        <a:alpha val="9998"/>
                      </a:schemeClr>
                    </a:outerShdw>
                  </a:effectLst>
                </p:spPr>
                <p:txBody>
                  <a:bodyPr lIns="0" tIns="0" rIns="0" bIns="0"/>
                  <a:lstStyle>
                    <a:lvl1pPr eaLnBrk="0" hangingPunct="0"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1pPr>
                    <a:lvl2pPr marL="742950" indent="-285750" eaLnBrk="0" hangingPunct="0"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2pPr>
                    <a:lvl3pPr marL="1143000" indent="-228600" eaLnBrk="0" hangingPunct="0"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3pPr>
                    <a:lvl4pPr marL="1600200" indent="-228600" eaLnBrk="0" hangingPunct="0"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4pPr>
                    <a:lvl5pPr marL="2057400" indent="-228600" eaLnBrk="0" hangingPunct="0"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200">
                        <a:solidFill>
                          <a:srgbClr val="FFFFFF"/>
                        </a:solidFill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defRPr>
                    </a:lvl9pPr>
                  </a:lstStyle>
                  <a:p>
                    <a:pPr algn="r" eaLnBrk="1" hangingPunct="1">
                      <a:defRPr/>
                    </a:pPr>
                    <a:r>
                      <a:rPr lang="en-US" altLang="ja-JP" sz="16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ja-JP" sz="9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1" name="角丸四角形 300"/>
                <p:cNvSpPr/>
                <p:nvPr/>
              </p:nvSpPr>
              <p:spPr>
                <a:xfrm>
                  <a:off x="2219499" y="2807979"/>
                  <a:ext cx="508577" cy="34719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 smtClean="0">
                      <a:solidFill>
                        <a:sysClr val="windowText" lastClr="000000"/>
                      </a:solidFill>
                    </a:rPr>
                    <a:t>￥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96" name="角丸四角形 295"/>
              <p:cNvSpPr/>
              <p:nvPr/>
            </p:nvSpPr>
            <p:spPr>
              <a:xfrm>
                <a:off x="4352143" y="2596659"/>
                <a:ext cx="508577" cy="3471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％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角丸四角形 296"/>
              <p:cNvSpPr/>
              <p:nvPr/>
            </p:nvSpPr>
            <p:spPr>
              <a:xfrm>
                <a:off x="4076226" y="2155250"/>
                <a:ext cx="508577" cy="3471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ysClr val="windowText" lastClr="000000"/>
                    </a:solidFill>
                  </a:rPr>
                  <a:t>Unit price</a:t>
                </a:r>
                <a:endParaRPr lang="ja-JP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角丸四角形 297"/>
              <p:cNvSpPr/>
              <p:nvPr/>
            </p:nvSpPr>
            <p:spPr>
              <a:xfrm>
                <a:off x="4656481" y="2161230"/>
                <a:ext cx="508577" cy="34719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ysClr val="windowText" lastClr="000000"/>
                    </a:solidFill>
                  </a:rPr>
                  <a:t>Discount</a:t>
                </a:r>
                <a:endParaRPr lang="ja-JP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角丸四角形 298"/>
              <p:cNvSpPr/>
              <p:nvPr/>
            </p:nvSpPr>
            <p:spPr>
              <a:xfrm>
                <a:off x="5236736" y="2167697"/>
                <a:ext cx="508577" cy="3471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ysClr val="windowText" lastClr="000000"/>
                    </a:solidFill>
                  </a:rPr>
                  <a:t>Quantity</a:t>
                </a:r>
                <a:endParaRPr lang="ja-JP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8" name="角丸四角形 317"/>
            <p:cNvSpPr/>
            <p:nvPr/>
          </p:nvSpPr>
          <p:spPr>
            <a:xfrm>
              <a:off x="7391685" y="2614693"/>
              <a:ext cx="508577" cy="347190"/>
            </a:xfrm>
            <a:prstGeom prst="round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+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角丸四角形 318"/>
            <p:cNvSpPr/>
            <p:nvPr/>
          </p:nvSpPr>
          <p:spPr>
            <a:xfrm>
              <a:off x="6706012" y="2610772"/>
              <a:ext cx="508577" cy="347190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-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0" name="テキスト ボックス 319"/>
          <p:cNvSpPr txBox="1"/>
          <p:nvPr/>
        </p:nvSpPr>
        <p:spPr>
          <a:xfrm>
            <a:off x="777255" y="4448824"/>
            <a:ext cx="1417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JAN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352" name="AutoShape 5"/>
          <p:cNvSpPr>
            <a:spLocks/>
          </p:cNvSpPr>
          <p:nvPr/>
        </p:nvSpPr>
        <p:spPr bwMode="auto">
          <a:xfrm>
            <a:off x="4466949" y="671982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Delete all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6" name="テキスト ボックス 375"/>
          <p:cNvSpPr txBox="1"/>
          <p:nvPr/>
        </p:nvSpPr>
        <p:spPr>
          <a:xfrm>
            <a:off x="1820927" y="2906305"/>
            <a:ext cx="1408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1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元</a:t>
            </a:r>
            <a:r>
              <a:rPr lang="ja-JP" altLang="en-US" sz="11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単価：</a:t>
            </a:r>
            <a:r>
              <a:rPr lang="en-US" altLang="ja-JP" sz="11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21,000</a:t>
            </a:r>
            <a:r>
              <a:rPr lang="ja-JP" altLang="en-US" sz="11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円</a:t>
            </a:r>
            <a:endParaRPr lang="en-US" altLang="ja-JP" sz="11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77" name="正方形/長方形 376"/>
          <p:cNvSpPr/>
          <p:nvPr/>
        </p:nvSpPr>
        <p:spPr>
          <a:xfrm>
            <a:off x="3446" y="5788658"/>
            <a:ext cx="5594714" cy="10693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rgbClr val="000000"/>
                </a:solidFill>
              </a:rPr>
              <a:t>＜</a:t>
            </a:r>
            <a:r>
              <a:rPr lang="en-US" altLang="ja-JP" sz="900" dirty="0" smtClean="0">
                <a:solidFill>
                  <a:srgbClr val="000000"/>
                </a:solidFill>
              </a:rPr>
              <a:t>Keyboard</a:t>
            </a:r>
            <a:r>
              <a:rPr lang="ja-JP" altLang="en-US" sz="900" dirty="0" smtClean="0">
                <a:solidFill>
                  <a:srgbClr val="000000"/>
                </a:solidFill>
              </a:rPr>
              <a:t>＞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Unit price of each product, discount, quantity, can be fixed by a same keyboard.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If p</a:t>
            </a:r>
            <a:r>
              <a:rPr lang="en-US" altLang="ja-JP" sz="900" dirty="0" smtClean="0">
                <a:solidFill>
                  <a:srgbClr val="000000"/>
                </a:solidFill>
              </a:rPr>
              <a:t>hysical key is not connected, this keyboard will display.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329324" y="1601340"/>
            <a:ext cx="2106107" cy="2678467"/>
            <a:chOff x="940303" y="2778304"/>
            <a:chExt cx="2106107" cy="2678467"/>
          </a:xfrm>
        </p:grpSpPr>
        <p:grpSp>
          <p:nvGrpSpPr>
            <p:cNvPr id="379" name="グループ化 378"/>
            <p:cNvGrpSpPr/>
            <p:nvPr/>
          </p:nvGrpSpPr>
          <p:grpSpPr>
            <a:xfrm>
              <a:off x="940303" y="2778304"/>
              <a:ext cx="2106107" cy="2678467"/>
              <a:chOff x="1311270" y="3168108"/>
              <a:chExt cx="2106107" cy="2678467"/>
            </a:xfrm>
          </p:grpSpPr>
          <p:sp>
            <p:nvSpPr>
              <p:cNvPr id="381" name="正方形/長方形 380"/>
              <p:cNvSpPr/>
              <p:nvPr/>
            </p:nvSpPr>
            <p:spPr>
              <a:xfrm>
                <a:off x="1556426" y="3168108"/>
                <a:ext cx="1860951" cy="26784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2" name="二等辺三角形 381"/>
              <p:cNvSpPr/>
              <p:nvPr/>
            </p:nvSpPr>
            <p:spPr>
              <a:xfrm rot="2154360">
                <a:off x="1311270" y="3686653"/>
                <a:ext cx="368986" cy="26490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3" name="角丸四角形 382"/>
              <p:cNvSpPr/>
              <p:nvPr/>
            </p:nvSpPr>
            <p:spPr>
              <a:xfrm>
                <a:off x="1592126" y="4114898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4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角丸四角形 383"/>
              <p:cNvSpPr/>
              <p:nvPr/>
            </p:nvSpPr>
            <p:spPr>
              <a:xfrm>
                <a:off x="2234123" y="4119315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5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角丸四角形 384"/>
              <p:cNvSpPr/>
              <p:nvPr/>
            </p:nvSpPr>
            <p:spPr>
              <a:xfrm>
                <a:off x="2849414" y="4118060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6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角丸四角形 385"/>
              <p:cNvSpPr/>
              <p:nvPr/>
            </p:nvSpPr>
            <p:spPr>
              <a:xfrm>
                <a:off x="1594786" y="3653846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7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角丸四角形 386"/>
              <p:cNvSpPr/>
              <p:nvPr/>
            </p:nvSpPr>
            <p:spPr>
              <a:xfrm>
                <a:off x="2234123" y="3650631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8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角丸四角形 387"/>
              <p:cNvSpPr/>
              <p:nvPr/>
            </p:nvSpPr>
            <p:spPr>
              <a:xfrm>
                <a:off x="2844755" y="3648363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9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角丸四角形 388"/>
              <p:cNvSpPr/>
              <p:nvPr/>
            </p:nvSpPr>
            <p:spPr>
              <a:xfrm>
                <a:off x="1609327" y="4996763"/>
                <a:ext cx="508577" cy="34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C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角丸四角形 389"/>
              <p:cNvSpPr/>
              <p:nvPr/>
            </p:nvSpPr>
            <p:spPr>
              <a:xfrm>
                <a:off x="2231463" y="5001180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0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角丸四角形 390"/>
              <p:cNvSpPr/>
              <p:nvPr/>
            </p:nvSpPr>
            <p:spPr>
              <a:xfrm>
                <a:off x="2846754" y="4999925"/>
                <a:ext cx="508577" cy="34719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>
                    <a:solidFill>
                      <a:sysClr val="windowText" lastClr="000000"/>
                    </a:solidFill>
                  </a:rPr>
                  <a:t>DEL</a:t>
                </a:r>
                <a:endParaRPr kumimoji="1" lang="ja-JP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角丸四角形 391"/>
              <p:cNvSpPr/>
              <p:nvPr/>
            </p:nvSpPr>
            <p:spPr>
              <a:xfrm>
                <a:off x="1592126" y="4535711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1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角丸四角形 392"/>
              <p:cNvSpPr/>
              <p:nvPr/>
            </p:nvSpPr>
            <p:spPr>
              <a:xfrm>
                <a:off x="2231463" y="4532496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2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角丸四角形 393"/>
              <p:cNvSpPr/>
              <p:nvPr/>
            </p:nvSpPr>
            <p:spPr>
              <a:xfrm>
                <a:off x="2842095" y="4530228"/>
                <a:ext cx="508577" cy="34719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3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0" name="AutoShape 34"/>
            <p:cNvSpPr>
              <a:spLocks/>
            </p:cNvSpPr>
            <p:nvPr/>
          </p:nvSpPr>
          <p:spPr bwMode="auto">
            <a:xfrm>
              <a:off x="1299393" y="2880435"/>
              <a:ext cx="1652566" cy="25976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3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グループ化 394"/>
          <p:cNvGrpSpPr/>
          <p:nvPr/>
        </p:nvGrpSpPr>
        <p:grpSpPr>
          <a:xfrm>
            <a:off x="4773740" y="1165477"/>
            <a:ext cx="1860951" cy="3524574"/>
            <a:chOff x="3994182" y="1760109"/>
            <a:chExt cx="1860951" cy="3524574"/>
          </a:xfrm>
        </p:grpSpPr>
        <p:grpSp>
          <p:nvGrpSpPr>
            <p:cNvPr id="396" name="グループ化 395"/>
            <p:cNvGrpSpPr/>
            <p:nvPr/>
          </p:nvGrpSpPr>
          <p:grpSpPr>
            <a:xfrm>
              <a:off x="3994182" y="1760109"/>
              <a:ext cx="1860951" cy="3524574"/>
              <a:chOff x="1185459" y="1958188"/>
              <a:chExt cx="1860951" cy="3524574"/>
            </a:xfrm>
          </p:grpSpPr>
          <p:grpSp>
            <p:nvGrpSpPr>
              <p:cNvPr id="401" name="グループ化 400"/>
              <p:cNvGrpSpPr/>
              <p:nvPr/>
            </p:nvGrpSpPr>
            <p:grpSpPr>
              <a:xfrm>
                <a:off x="1185459" y="1958188"/>
                <a:ext cx="1860951" cy="3524574"/>
                <a:chOff x="1185459" y="1983742"/>
                <a:chExt cx="1860951" cy="3524574"/>
              </a:xfrm>
            </p:grpSpPr>
            <p:grpSp>
              <p:nvGrpSpPr>
                <p:cNvPr id="403" name="グループ化 402"/>
                <p:cNvGrpSpPr/>
                <p:nvPr/>
              </p:nvGrpSpPr>
              <p:grpSpPr>
                <a:xfrm>
                  <a:off x="1185459" y="1983742"/>
                  <a:ext cx="1860951" cy="3524574"/>
                  <a:chOff x="1556426" y="2373546"/>
                  <a:chExt cx="1860951" cy="3524574"/>
                </a:xfrm>
              </p:grpSpPr>
              <p:sp>
                <p:nvSpPr>
                  <p:cNvPr id="405" name="正方形/長方形 404"/>
                  <p:cNvSpPr/>
                  <p:nvPr/>
                </p:nvSpPr>
                <p:spPr>
                  <a:xfrm>
                    <a:off x="1556426" y="2373546"/>
                    <a:ext cx="1860951" cy="352457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角丸四角形 405"/>
                  <p:cNvSpPr/>
                  <p:nvPr/>
                </p:nvSpPr>
                <p:spPr>
                  <a:xfrm>
                    <a:off x="1592126" y="4114898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4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7" name="角丸四角形 406"/>
                  <p:cNvSpPr/>
                  <p:nvPr/>
                </p:nvSpPr>
                <p:spPr>
                  <a:xfrm>
                    <a:off x="2234123" y="4119315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5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8" name="角丸四角形 407"/>
                  <p:cNvSpPr/>
                  <p:nvPr/>
                </p:nvSpPr>
                <p:spPr>
                  <a:xfrm>
                    <a:off x="2849414" y="4118060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6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9" name="角丸四角形 408"/>
                  <p:cNvSpPr/>
                  <p:nvPr/>
                </p:nvSpPr>
                <p:spPr>
                  <a:xfrm>
                    <a:off x="1594786" y="3653846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chemeClr val="tx1"/>
                        </a:solidFill>
                      </a:rPr>
                      <a:t>7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0" name="角丸四角形 409"/>
                  <p:cNvSpPr/>
                  <p:nvPr/>
                </p:nvSpPr>
                <p:spPr>
                  <a:xfrm>
                    <a:off x="2234123" y="3650631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chemeClr val="tx1"/>
                        </a:solidFill>
                      </a:rPr>
                      <a:t>8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1" name="角丸四角形 410"/>
                  <p:cNvSpPr/>
                  <p:nvPr/>
                </p:nvSpPr>
                <p:spPr>
                  <a:xfrm>
                    <a:off x="2844755" y="3648363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chemeClr val="tx1"/>
                        </a:solidFill>
                      </a:rPr>
                      <a:t>9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2" name="角丸四角形 411"/>
                  <p:cNvSpPr/>
                  <p:nvPr/>
                </p:nvSpPr>
                <p:spPr>
                  <a:xfrm>
                    <a:off x="1609327" y="4996763"/>
                    <a:ext cx="508577" cy="34719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3" name="角丸四角形 412"/>
                  <p:cNvSpPr/>
                  <p:nvPr/>
                </p:nvSpPr>
                <p:spPr>
                  <a:xfrm>
                    <a:off x="2231463" y="5001180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0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4" name="角丸四角形 413"/>
                  <p:cNvSpPr/>
                  <p:nvPr/>
                </p:nvSpPr>
                <p:spPr>
                  <a:xfrm>
                    <a:off x="2846754" y="4999925"/>
                    <a:ext cx="508577" cy="34719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400" dirty="0" smtClean="0">
                        <a:solidFill>
                          <a:sysClr val="windowText" lastClr="000000"/>
                        </a:solidFill>
                      </a:rPr>
                      <a:t>DEL</a:t>
                    </a:r>
                    <a:endParaRPr kumimoji="1" lang="ja-JP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5" name="角丸四角形 414"/>
                  <p:cNvSpPr/>
                  <p:nvPr/>
                </p:nvSpPr>
                <p:spPr>
                  <a:xfrm>
                    <a:off x="1592126" y="4535711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6" name="角丸四角形 415"/>
                  <p:cNvSpPr/>
                  <p:nvPr/>
                </p:nvSpPr>
                <p:spPr>
                  <a:xfrm>
                    <a:off x="2231463" y="4532496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2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7" name="角丸四角形 416"/>
                  <p:cNvSpPr/>
                  <p:nvPr/>
                </p:nvSpPr>
                <p:spPr>
                  <a:xfrm>
                    <a:off x="2842095" y="4530228"/>
                    <a:ext cx="508577" cy="34719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 smtClean="0">
                        <a:solidFill>
                          <a:sysClr val="windowText" lastClr="000000"/>
                        </a:solidFill>
                      </a:rPr>
                      <a:t>3</a:t>
                    </a:r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404" name="AutoShape 34"/>
                <p:cNvSpPr>
                  <a:spLocks/>
                </p:cNvSpPr>
                <p:nvPr/>
              </p:nvSpPr>
              <p:spPr bwMode="auto">
                <a:xfrm>
                  <a:off x="1313678" y="2063772"/>
                  <a:ext cx="1652566" cy="259762"/>
                </a:xfrm>
                <a:prstGeom prst="roundRect">
                  <a:avLst>
                    <a:gd name="adj" fmla="val 10310"/>
                  </a:avLst>
                </a:prstGeom>
                <a:solidFill>
                  <a:srgbClr val="FFFEFE"/>
                </a:solidFill>
                <a:ln w="12700">
                  <a:solidFill>
                    <a:srgbClr val="C7C7C7"/>
                  </a:solidFill>
                  <a:miter lim="800000"/>
                  <a:headEnd/>
                  <a:tailEnd/>
                </a:ln>
                <a:effectLst>
                  <a:outerShdw blurRad="25400" algn="ctr" rotWithShape="0">
                    <a:schemeClr val="bg2">
                      <a:alpha val="9998"/>
                    </a:schemeClr>
                  </a:outerShdw>
                </a:effectLst>
              </p:spPr>
              <p:txBody>
                <a:bodyPr lIns="0" tIns="0" rIns="0" bIns="0"/>
                <a:lstStyle>
                  <a:lvl1pPr eaLnBrk="0" hangingPunct="0"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1pPr>
                  <a:lvl2pPr marL="742950" indent="-285750" eaLnBrk="0" hangingPunct="0"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2pPr>
                  <a:lvl3pPr marL="1143000" indent="-228600" eaLnBrk="0" hangingPunct="0"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3pPr>
                  <a:lvl4pPr marL="1600200" indent="-228600" eaLnBrk="0" hangingPunct="0"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4pPr>
                  <a:lvl5pPr marL="2057400" indent="-228600" eaLnBrk="0" hangingPunct="0"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rgbClr val="FFFFFF"/>
                      </a:solidFill>
                      <a:latin typeface="Gill Sans" pitchFamily="-84" charset="0"/>
                      <a:ea typeface="ヒラギノ角ゴ ProN W3" pitchFamily="-84" charset="-128"/>
                      <a:sym typeface="Gill Sans" pitchFamily="-8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en-US" altLang="ja-JP" sz="1600" dirty="0" smtClean="0">
                      <a:solidFill>
                        <a:schemeClr val="tx1"/>
                      </a:solidFill>
                    </a:rPr>
                    <a:t>5000</a:t>
                  </a:r>
                  <a:r>
                    <a:rPr lang="ja-JP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sz="1600" dirty="0" smtClean="0">
                      <a:solidFill>
                        <a:schemeClr val="tx1"/>
                      </a:solidFill>
                    </a:rPr>
                    <a:t>JPY</a:t>
                  </a:r>
                  <a:endParaRPr lang="ja-JP" altLang="ja-JP" sz="9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2" name="角丸四角形 401"/>
              <p:cNvSpPr/>
              <p:nvPr/>
            </p:nvSpPr>
            <p:spPr>
              <a:xfrm>
                <a:off x="1589873" y="2807979"/>
                <a:ext cx="508577" cy="34719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ysClr val="windowText" lastClr="000000"/>
                    </a:solidFill>
                  </a:rPr>
                  <a:t>￥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97" name="角丸四角形 396"/>
            <p:cNvSpPr/>
            <p:nvPr/>
          </p:nvSpPr>
          <p:spPr>
            <a:xfrm>
              <a:off x="5032023" y="2598833"/>
              <a:ext cx="508577" cy="3471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％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角丸四角形 397"/>
            <p:cNvSpPr/>
            <p:nvPr/>
          </p:nvSpPr>
          <p:spPr>
            <a:xfrm>
              <a:off x="4076226" y="2155250"/>
              <a:ext cx="508577" cy="3471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ysClr val="windowText" lastClr="000000"/>
                  </a:solidFill>
                </a:rPr>
                <a:t>Unit price</a:t>
              </a:r>
              <a:endParaRPr lang="ja-JP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角丸四角形 398"/>
            <p:cNvSpPr/>
            <p:nvPr/>
          </p:nvSpPr>
          <p:spPr>
            <a:xfrm>
              <a:off x="4656481" y="2161230"/>
              <a:ext cx="508577" cy="34719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ysClr val="windowText" lastClr="000000"/>
                  </a:solidFill>
                </a:rPr>
                <a:t>Discount</a:t>
              </a:r>
              <a:endParaRPr lang="ja-JP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角丸四角形 399"/>
            <p:cNvSpPr/>
            <p:nvPr/>
          </p:nvSpPr>
          <p:spPr>
            <a:xfrm>
              <a:off x="5236736" y="2167697"/>
              <a:ext cx="508577" cy="3471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ysClr val="windowText" lastClr="000000"/>
                  </a:solidFill>
                </a:rPr>
                <a:t>Quantity</a:t>
              </a:r>
              <a:endParaRPr lang="ja-JP" alt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8" name="テキスト ボックス 417"/>
          <p:cNvSpPr txBox="1"/>
          <p:nvPr/>
        </p:nvSpPr>
        <p:spPr>
          <a:xfrm>
            <a:off x="5093279" y="4787296"/>
            <a:ext cx="12023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Unit price discount</a:t>
            </a:r>
            <a:endParaRPr kumimoji="1" lang="ja-JP" altLang="en-US" dirty="0"/>
          </a:p>
        </p:txBody>
      </p:sp>
      <p:grpSp>
        <p:nvGrpSpPr>
          <p:cNvPr id="419" name="グループ化 418"/>
          <p:cNvGrpSpPr/>
          <p:nvPr/>
        </p:nvGrpSpPr>
        <p:grpSpPr>
          <a:xfrm>
            <a:off x="2626502" y="1169616"/>
            <a:ext cx="1860951" cy="3504818"/>
            <a:chOff x="3994182" y="1760109"/>
            <a:chExt cx="1860951" cy="3504818"/>
          </a:xfrm>
        </p:grpSpPr>
        <p:grpSp>
          <p:nvGrpSpPr>
            <p:cNvPr id="420" name="グループ化 419"/>
            <p:cNvGrpSpPr/>
            <p:nvPr/>
          </p:nvGrpSpPr>
          <p:grpSpPr>
            <a:xfrm>
              <a:off x="3994182" y="1760109"/>
              <a:ext cx="1860951" cy="3504818"/>
              <a:chOff x="1185459" y="1983742"/>
              <a:chExt cx="1860951" cy="3504818"/>
            </a:xfrm>
          </p:grpSpPr>
          <p:grpSp>
            <p:nvGrpSpPr>
              <p:cNvPr id="424" name="グループ化 423"/>
              <p:cNvGrpSpPr/>
              <p:nvPr/>
            </p:nvGrpSpPr>
            <p:grpSpPr>
              <a:xfrm>
                <a:off x="1185459" y="1983742"/>
                <a:ext cx="1860951" cy="3504818"/>
                <a:chOff x="1556426" y="2373546"/>
                <a:chExt cx="1860951" cy="3504818"/>
              </a:xfrm>
            </p:grpSpPr>
            <p:sp>
              <p:nvSpPr>
                <p:cNvPr id="426" name="正方形/長方形 425"/>
                <p:cNvSpPr/>
                <p:nvPr/>
              </p:nvSpPr>
              <p:spPr>
                <a:xfrm>
                  <a:off x="1556426" y="2373546"/>
                  <a:ext cx="1860951" cy="35048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7" name="角丸四角形 426"/>
                <p:cNvSpPr/>
                <p:nvPr/>
              </p:nvSpPr>
              <p:spPr>
                <a:xfrm>
                  <a:off x="1592126" y="4114898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4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8" name="角丸四角形 427"/>
                <p:cNvSpPr/>
                <p:nvPr/>
              </p:nvSpPr>
              <p:spPr>
                <a:xfrm>
                  <a:off x="2234123" y="4119315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5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9" name="角丸四角形 428"/>
                <p:cNvSpPr/>
                <p:nvPr/>
              </p:nvSpPr>
              <p:spPr>
                <a:xfrm>
                  <a:off x="2849414" y="4118060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6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0" name="角丸四角形 429"/>
                <p:cNvSpPr/>
                <p:nvPr/>
              </p:nvSpPr>
              <p:spPr>
                <a:xfrm>
                  <a:off x="1594786" y="3653846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</a:rPr>
                    <a:t>7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1" name="角丸四角形 430"/>
                <p:cNvSpPr/>
                <p:nvPr/>
              </p:nvSpPr>
              <p:spPr>
                <a:xfrm>
                  <a:off x="2234123" y="3650631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</a:rPr>
                    <a:t>8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角丸四角形 431"/>
                <p:cNvSpPr/>
                <p:nvPr/>
              </p:nvSpPr>
              <p:spPr>
                <a:xfrm>
                  <a:off x="2844755" y="3648363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chemeClr val="tx1"/>
                      </a:solidFill>
                    </a:rPr>
                    <a:t>9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角丸四角形 432"/>
                <p:cNvSpPr/>
                <p:nvPr/>
              </p:nvSpPr>
              <p:spPr>
                <a:xfrm>
                  <a:off x="1609327" y="4996763"/>
                  <a:ext cx="508577" cy="34719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4" name="角丸四角形 433"/>
                <p:cNvSpPr/>
                <p:nvPr/>
              </p:nvSpPr>
              <p:spPr>
                <a:xfrm>
                  <a:off x="2231463" y="5001180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0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2846754" y="4999925"/>
                  <a:ext cx="508577" cy="34719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400" dirty="0" smtClean="0">
                      <a:solidFill>
                        <a:sysClr val="windowText" lastClr="000000"/>
                      </a:solidFill>
                    </a:rPr>
                    <a:t>DEL</a:t>
                  </a:r>
                  <a:endParaRPr kumimoji="1" lang="ja-JP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6" name="角丸四角形 435"/>
                <p:cNvSpPr/>
                <p:nvPr/>
              </p:nvSpPr>
              <p:spPr>
                <a:xfrm>
                  <a:off x="1592126" y="4535711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1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7" name="角丸四角形 436"/>
                <p:cNvSpPr/>
                <p:nvPr/>
              </p:nvSpPr>
              <p:spPr>
                <a:xfrm>
                  <a:off x="2231463" y="4532496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2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2842095" y="4530228"/>
                  <a:ext cx="508577" cy="34719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>
                      <a:solidFill>
                        <a:sysClr val="windowText" lastClr="000000"/>
                      </a:solidFill>
                    </a:rPr>
                    <a:t>3</a:t>
                  </a:r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25" name="AutoShape 34"/>
              <p:cNvSpPr>
                <a:spLocks/>
              </p:cNvSpPr>
              <p:nvPr/>
            </p:nvSpPr>
            <p:spPr bwMode="auto">
              <a:xfrm>
                <a:off x="1313678" y="2063772"/>
                <a:ext cx="1652566" cy="259762"/>
              </a:xfrm>
              <a:prstGeom prst="roundRect">
                <a:avLst>
                  <a:gd name="adj" fmla="val 10310"/>
                </a:avLst>
              </a:prstGeom>
              <a:solidFill>
                <a:srgbClr val="FFFEFE"/>
              </a:solidFill>
              <a:ln w="12700">
                <a:solidFill>
                  <a:srgbClr val="C7C7C7"/>
                </a:solidFill>
                <a:miter lim="800000"/>
                <a:headEnd/>
                <a:tailEnd/>
              </a:ln>
              <a:effectLst>
                <a:outerShdw blurRad="25400" algn="ctr" rotWithShape="0">
                  <a:schemeClr val="bg2">
                    <a:alpha val="9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altLang="ja-JP" sz="1600" dirty="0" smtClean="0">
                    <a:solidFill>
                      <a:schemeClr val="tx1"/>
                    </a:solidFill>
                  </a:rPr>
                  <a:t>20,000 </a:t>
                </a:r>
                <a:r>
                  <a:rPr lang="en-US" altLang="ja-JP" sz="1600" dirty="0" smtClean="0">
                    <a:solidFill>
                      <a:schemeClr val="tx1"/>
                    </a:solidFill>
                  </a:rPr>
                  <a:t>JPY</a:t>
                </a:r>
                <a:endParaRPr lang="ja-JP" altLang="ja-JP" sz="9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1" name="角丸四角形 420"/>
            <p:cNvSpPr/>
            <p:nvPr/>
          </p:nvSpPr>
          <p:spPr>
            <a:xfrm>
              <a:off x="4076226" y="2155250"/>
              <a:ext cx="508577" cy="3471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ysClr val="windowText" lastClr="000000"/>
                  </a:solidFill>
                </a:rPr>
                <a:t>Unit price</a:t>
              </a:r>
              <a:endParaRPr kumimoji="1" lang="ja-JP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角丸四角形 421"/>
            <p:cNvSpPr/>
            <p:nvPr/>
          </p:nvSpPr>
          <p:spPr>
            <a:xfrm>
              <a:off x="4656481" y="2161230"/>
              <a:ext cx="508577" cy="34719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Discount</a:t>
              </a:r>
              <a:endParaRPr lang="ja-JP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角丸四角形 422"/>
            <p:cNvSpPr/>
            <p:nvPr/>
          </p:nvSpPr>
          <p:spPr>
            <a:xfrm>
              <a:off x="5236736" y="2167697"/>
              <a:ext cx="508577" cy="3471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ysClr val="windowText" lastClr="000000"/>
                  </a:solidFill>
                </a:rPr>
                <a:t>Quantity</a:t>
              </a:r>
              <a:endParaRPr kumimoji="1" lang="ja-JP" alt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9" name="テキスト ボックス 438"/>
          <p:cNvSpPr txBox="1"/>
          <p:nvPr/>
        </p:nvSpPr>
        <p:spPr>
          <a:xfrm>
            <a:off x="2783655" y="4787296"/>
            <a:ext cx="1417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Unit price</a:t>
            </a:r>
            <a:endParaRPr kumimoji="1" lang="ja-JP" altLang="en-US" dirty="0"/>
          </a:p>
        </p:txBody>
      </p:sp>
      <p:sp>
        <p:nvSpPr>
          <p:cNvPr id="225" name="角丸四角形 224"/>
          <p:cNvSpPr/>
          <p:nvPr/>
        </p:nvSpPr>
        <p:spPr>
          <a:xfrm>
            <a:off x="888001" y="3829517"/>
            <a:ext cx="1315090" cy="4062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Confirm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6" name="角丸四角形 225"/>
          <p:cNvSpPr/>
          <p:nvPr/>
        </p:nvSpPr>
        <p:spPr>
          <a:xfrm>
            <a:off x="2945596" y="4225733"/>
            <a:ext cx="1315090" cy="4062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Confirm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7" name="角丸四角形 226"/>
          <p:cNvSpPr/>
          <p:nvPr/>
        </p:nvSpPr>
        <p:spPr>
          <a:xfrm>
            <a:off x="5093279" y="4225679"/>
            <a:ext cx="1315090" cy="4062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Confirm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角丸四角形 227"/>
          <p:cNvSpPr/>
          <p:nvPr/>
        </p:nvSpPr>
        <p:spPr>
          <a:xfrm>
            <a:off x="7228491" y="4191925"/>
            <a:ext cx="1315090" cy="4062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Confirm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9" name="正方形/長方形 228"/>
          <p:cNvSpPr/>
          <p:nvPr/>
        </p:nvSpPr>
        <p:spPr>
          <a:xfrm>
            <a:off x="7202342" y="5563917"/>
            <a:ext cx="1859273" cy="1063064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2/9</a:t>
            </a:r>
            <a:r>
              <a:rPr lang="ja-JP" altLang="en-US" sz="900" dirty="0" smtClean="0">
                <a:solidFill>
                  <a:srgbClr val="000000"/>
                </a:solidFill>
              </a:rPr>
              <a:t>　</a:t>
            </a:r>
            <a:r>
              <a:rPr lang="en-US" altLang="ja-JP" sz="900" dirty="0">
                <a:solidFill>
                  <a:srgbClr val="000000"/>
                </a:solidFill>
              </a:rPr>
              <a:t>I</a:t>
            </a:r>
            <a:r>
              <a:rPr lang="en-US" altLang="ja-JP" sz="900" dirty="0" smtClean="0">
                <a:solidFill>
                  <a:srgbClr val="000000"/>
                </a:solidFill>
              </a:rPr>
              <a:t>ndication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Add Confirm button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5/9</a:t>
            </a:r>
            <a:r>
              <a:rPr lang="ja-JP" altLang="en-US" sz="900" dirty="0" smtClean="0">
                <a:solidFill>
                  <a:srgbClr val="000000"/>
                </a:solidFill>
              </a:rPr>
              <a:t>　</a:t>
            </a:r>
            <a:r>
              <a:rPr lang="en-US" altLang="ja-JP" sz="900" dirty="0" smtClean="0">
                <a:solidFill>
                  <a:srgbClr val="000000"/>
                </a:solidFill>
              </a:rPr>
              <a:t>Add explanation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About keyboard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23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31" name="正方形/長方形 23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2" name="正方形/長方形 23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3" name="正方形/長方形 232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4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39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1" name="正方形/長方形 240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2" name="正方形/長方形 241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51" name="直線コネクタ 250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グループ化 173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175" name="正方形/長方形 174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78" name="円/楕円 177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179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0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1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直線矢印コネクタ 378"/>
          <p:cNvCxnSpPr/>
          <p:nvPr/>
        </p:nvCxnSpPr>
        <p:spPr>
          <a:xfrm>
            <a:off x="2830005" y="2922708"/>
            <a:ext cx="2" cy="51008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9" name="正方形/長方形 248"/>
          <p:cNvSpPr/>
          <p:nvPr/>
        </p:nvSpPr>
        <p:spPr>
          <a:xfrm>
            <a:off x="5767297" y="3461959"/>
            <a:ext cx="876279" cy="56399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826" y="1"/>
            <a:ext cx="3207672" cy="329426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Screen transfer </a:t>
            </a:r>
            <a:r>
              <a:rPr lang="en-US" altLang="ja-JP" sz="1200" b="1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diagram</a:t>
            </a:r>
            <a:endParaRPr lang="ja-JP" altLang="en-US" sz="1200" b="1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2615" y="2926269"/>
            <a:ext cx="1698918" cy="2083599"/>
            <a:chOff x="722615" y="2926269"/>
            <a:chExt cx="1698918" cy="2083599"/>
          </a:xfrm>
        </p:grpSpPr>
        <p:cxnSp>
          <p:nvCxnSpPr>
            <p:cNvPr id="334" name="直線矢印コネクタ 333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13" name="グループ化 12"/>
            <p:cNvGrpSpPr/>
            <p:nvPr/>
          </p:nvGrpSpPr>
          <p:grpSpPr>
            <a:xfrm>
              <a:off x="722615" y="2985335"/>
              <a:ext cx="1698918" cy="2024533"/>
              <a:chOff x="722615" y="2985335"/>
              <a:chExt cx="1698918" cy="2024533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722615" y="2985335"/>
                <a:ext cx="1698918" cy="2024533"/>
                <a:chOff x="722615" y="2985335"/>
                <a:chExt cx="1698918" cy="2024533"/>
              </a:xfrm>
            </p:grpSpPr>
            <p:grpSp>
              <p:nvGrpSpPr>
                <p:cNvPr id="455" name="グループ化 454"/>
                <p:cNvGrpSpPr/>
                <p:nvPr/>
              </p:nvGrpSpPr>
              <p:grpSpPr>
                <a:xfrm>
                  <a:off x="722615" y="3435257"/>
                  <a:ext cx="1698918" cy="1574611"/>
                  <a:chOff x="2728001" y="5097872"/>
                  <a:chExt cx="1698918" cy="1574611"/>
                </a:xfrm>
              </p:grpSpPr>
              <p:grpSp>
                <p:nvGrpSpPr>
                  <p:cNvPr id="457" name="グループ化 456"/>
                  <p:cNvGrpSpPr/>
                  <p:nvPr/>
                </p:nvGrpSpPr>
                <p:grpSpPr>
                  <a:xfrm>
                    <a:off x="3143133" y="5097872"/>
                    <a:ext cx="803151" cy="561594"/>
                    <a:chOff x="1619670" y="528316"/>
                    <a:chExt cx="968262" cy="859089"/>
                  </a:xfrm>
                </p:grpSpPr>
                <p:sp>
                  <p:nvSpPr>
                    <p:cNvPr id="469" name="正方形/長方形 468"/>
                    <p:cNvSpPr/>
                    <p:nvPr/>
                  </p:nvSpPr>
                  <p:spPr>
                    <a:xfrm>
                      <a:off x="1619670" y="528316"/>
                      <a:ext cx="968261" cy="792088"/>
                    </a:xfrm>
                    <a:prstGeom prst="rect">
                      <a:avLst/>
                    </a:prstGeom>
                    <a:solidFill>
                      <a:sysClr val="window" lastClr="FFFFFF">
                        <a:lumMod val="85000"/>
                      </a:sysClr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143360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ＭＳ Ｐゴシック" panose="020B060007020508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70" name="テキスト ボックス 469"/>
                    <p:cNvSpPr txBox="1"/>
                    <p:nvPr/>
                  </p:nvSpPr>
                  <p:spPr>
                    <a:xfrm>
                      <a:off x="1619672" y="529996"/>
                      <a:ext cx="968260" cy="4171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102401" tIns="51200" rIns="102401" bIns="51200" rtlCol="0">
                      <a:spAutoFit/>
                    </a:bodyPr>
                    <a:lstStyle/>
                    <a:p>
                      <a:pPr marL="0" marR="0" lvl="0" indent="0" algn="ctr" defTabSz="143360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ＭＳ Ｐゴシック" panose="020B0600070205080204" pitchFamily="50" charset="-128"/>
                          <a:cs typeface="+mn-cs"/>
                        </a:rPr>
                        <a:t>D.1.1</a:t>
                      </a:r>
                      <a:endParaRPr kumimoji="0" lang="ja-JP" alt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ＭＳ Ｐゴシック" panose="020B060007020508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71" name="テキスト ボックス 470"/>
                    <p:cNvSpPr txBox="1"/>
                    <p:nvPr/>
                  </p:nvSpPr>
                  <p:spPr>
                    <a:xfrm>
                      <a:off x="1619671" y="805496"/>
                      <a:ext cx="968260" cy="5819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102401" tIns="51200" rIns="102401" bIns="51200" rtlCol="0">
                      <a:spAutoFit/>
                    </a:bodyPr>
                    <a:lstStyle/>
                    <a:p>
                      <a:pPr marL="0" marR="0" lvl="0" indent="0" algn="ctr" defTabSz="143360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kern="0" noProof="0" dirty="0" smtClean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50" charset="-128"/>
                          <a:cs typeface="+mn-cs"/>
                        </a:rPr>
                        <a:t>Transaction cancel</a:t>
                      </a:r>
                      <a:endParaRPr kumimoji="0" lang="ja-JP" altLang="en-US" sz="9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ＭＳ Ｐゴシック" panose="020B0600070205080204" pitchFamily="50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58" name="グループ化 457"/>
                  <p:cNvGrpSpPr/>
                  <p:nvPr/>
                </p:nvGrpSpPr>
                <p:grpSpPr>
                  <a:xfrm>
                    <a:off x="2728001" y="6154688"/>
                    <a:ext cx="1698918" cy="517795"/>
                    <a:chOff x="1101560" y="528316"/>
                    <a:chExt cx="2072774" cy="792088"/>
                  </a:xfrm>
                </p:grpSpPr>
                <p:sp>
                  <p:nvSpPr>
                    <p:cNvPr id="466" name="正方形/長方形 465"/>
                    <p:cNvSpPr/>
                    <p:nvPr/>
                  </p:nvSpPr>
                  <p:spPr>
                    <a:xfrm>
                      <a:off x="1101560" y="528316"/>
                      <a:ext cx="2072772" cy="792088"/>
                    </a:xfrm>
                    <a:prstGeom prst="rect">
                      <a:avLst/>
                    </a:prstGeom>
                    <a:solidFill>
                      <a:sysClr val="window" lastClr="FFFFFF">
                        <a:lumMod val="85000"/>
                      </a:sysClr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143360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ＭＳ Ｐゴシック" panose="020B060007020508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7" name="テキスト ボックス 466"/>
                    <p:cNvSpPr txBox="1"/>
                    <p:nvPr/>
                  </p:nvSpPr>
                  <p:spPr>
                    <a:xfrm>
                      <a:off x="1619672" y="529996"/>
                      <a:ext cx="968260" cy="4171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102401" tIns="51200" rIns="102401" bIns="51200" rtlCol="0">
                      <a:spAutoFit/>
                    </a:bodyPr>
                    <a:lstStyle/>
                    <a:p>
                      <a:pPr marL="0" marR="0" lvl="0" indent="0" algn="ctr" defTabSz="143360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kern="0" dirty="0" smtClean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50" charset="-128"/>
                          <a:cs typeface="+mn-cs"/>
                        </a:rPr>
                        <a:t>D.1.2</a:t>
                      </a:r>
                      <a:endParaRPr kumimoji="0" lang="ja-JP" alt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ＭＳ Ｐゴシック" panose="020B060007020508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8" name="テキスト ボックス 467"/>
                    <p:cNvSpPr txBox="1"/>
                    <p:nvPr/>
                  </p:nvSpPr>
                  <p:spPr>
                    <a:xfrm>
                      <a:off x="1101560" y="882905"/>
                      <a:ext cx="2072774" cy="3700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102401" tIns="51200" rIns="102401" bIns="51200" rtlCol="0">
                      <a:spAutoFit/>
                    </a:bodyPr>
                    <a:lstStyle/>
                    <a:p>
                      <a:pPr marL="0" marR="0" lvl="0" indent="0" algn="ctr" defTabSz="1433607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kern="0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50" charset="-128"/>
                          <a:cs typeface="+mn-cs"/>
                        </a:rPr>
                        <a:t>Confirm customer information</a:t>
                      </a:r>
                      <a:endParaRPr kumimoji="0" lang="ja-JP" altLang="en-US" sz="900" kern="0" dirty="0">
                        <a:solidFill>
                          <a:prstClr val="black"/>
                        </a:solidFill>
                        <a:latin typeface="Calibri"/>
                        <a:ea typeface="ＭＳ Ｐゴシック" panose="020B0600070205080204" pitchFamily="50" charset="-128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35" name="テキスト ボックス 334"/>
                <p:cNvSpPr txBox="1"/>
                <p:nvPr/>
              </p:nvSpPr>
              <p:spPr>
                <a:xfrm>
                  <a:off x="821169" y="2985335"/>
                  <a:ext cx="1461491" cy="267766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128016" tIns="64008" rIns="128016" bIns="64008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900" kern="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&lt;Start </a:t>
                  </a:r>
                  <a:r>
                    <a:rPr kumimoji="0" lang="en-US" altLang="ja-JP" sz="900" kern="0" dirty="0" smtClean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new transaction</a:t>
                  </a:r>
                  <a:r>
                    <a:rPr kumimoji="0" lang="en-US" altLang="ja-JP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&gt;</a:t>
                  </a:r>
                  <a:endParaRPr kumimoji="0" lang="ja-JP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36" name="直線矢印コネクタ 335"/>
              <p:cNvCxnSpPr/>
              <p:nvPr/>
            </p:nvCxnSpPr>
            <p:spPr>
              <a:xfrm>
                <a:off x="1546223" y="3982547"/>
                <a:ext cx="2" cy="510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1030962" y="4070065"/>
                <a:ext cx="1161162" cy="406265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rPr>
                  <a:t>&lt;Start</a:t>
                </a:r>
                <a:r>
                  <a:rPr kumimoji="0" lang="en-US" altLang="ja-JP" sz="9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rPr>
                  <a:t> new transaction</a:t>
                </a:r>
                <a:r>
                  <a:rPr kumimoji="0" lang="en-US" altLang="ja-JP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rPr>
                  <a:t>&gt;</a:t>
                </a: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366" name="グループ化 365"/>
          <p:cNvGrpSpPr/>
          <p:nvPr/>
        </p:nvGrpSpPr>
        <p:grpSpPr>
          <a:xfrm>
            <a:off x="2307845" y="3010226"/>
            <a:ext cx="1161162" cy="983064"/>
            <a:chOff x="1024061" y="3013787"/>
            <a:chExt cx="1161162" cy="983064"/>
          </a:xfrm>
        </p:grpSpPr>
        <p:grpSp>
          <p:nvGrpSpPr>
            <p:cNvPr id="371" name="グループ化 370"/>
            <p:cNvGrpSpPr/>
            <p:nvPr/>
          </p:nvGrpSpPr>
          <p:grpSpPr>
            <a:xfrm>
              <a:off x="1137747" y="3435257"/>
              <a:ext cx="803151" cy="561594"/>
              <a:chOff x="1619670" y="528316"/>
              <a:chExt cx="968262" cy="859089"/>
            </a:xfrm>
          </p:grpSpPr>
          <p:sp>
            <p:nvSpPr>
              <p:cNvPr id="376" name="正方形/長方形 375"/>
              <p:cNvSpPr/>
              <p:nvPr/>
            </p:nvSpPr>
            <p:spPr>
              <a:xfrm>
                <a:off x="1619670" y="528316"/>
                <a:ext cx="968261" cy="792088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77" name="テキスト ボックス 376"/>
              <p:cNvSpPr txBox="1"/>
              <p:nvPr/>
            </p:nvSpPr>
            <p:spPr>
              <a:xfrm>
                <a:off x="1619672" y="529996"/>
                <a:ext cx="968260" cy="417123"/>
              </a:xfrm>
              <a:prstGeom prst="rect">
                <a:avLst/>
              </a:prstGeom>
              <a:noFill/>
            </p:spPr>
            <p:txBody>
              <a:bodyPr wrap="square" lIns="102401" tIns="51200" rIns="102401" bIns="51200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rPr>
                  <a:t>D.2.1</a:t>
                </a:r>
                <a:endParaRPr kumimoji="0" lang="ja-JP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78" name="テキスト ボックス 377"/>
              <p:cNvSpPr txBox="1"/>
              <p:nvPr/>
            </p:nvSpPr>
            <p:spPr>
              <a:xfrm>
                <a:off x="1619671" y="805496"/>
                <a:ext cx="968260" cy="581909"/>
              </a:xfrm>
              <a:prstGeom prst="rect">
                <a:avLst/>
              </a:prstGeom>
              <a:noFill/>
            </p:spPr>
            <p:txBody>
              <a:bodyPr wrap="square" lIns="102401" tIns="51200" rIns="102401" bIns="51200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Person in charge input</a:t>
                </a:r>
                <a:endParaRPr kumimoji="0" lang="ja-JP" altLang="en-US" sz="9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370" name="テキスト ボックス 369"/>
            <p:cNvSpPr txBox="1"/>
            <p:nvPr/>
          </p:nvSpPr>
          <p:spPr>
            <a:xfrm>
              <a:off x="1024061" y="3013787"/>
              <a:ext cx="1161162" cy="267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28016" tIns="64008" rIns="128016" bIns="64008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&lt;Person in charge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380" name="グループ化 379"/>
          <p:cNvGrpSpPr/>
          <p:nvPr/>
        </p:nvGrpSpPr>
        <p:grpSpPr>
          <a:xfrm>
            <a:off x="3538676" y="2951872"/>
            <a:ext cx="1161162" cy="1070582"/>
            <a:chOff x="1024061" y="2926269"/>
            <a:chExt cx="1161162" cy="1070582"/>
          </a:xfrm>
        </p:grpSpPr>
        <p:cxnSp>
          <p:nvCxnSpPr>
            <p:cNvPr id="381" name="直線矢印コネクタ 380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383" name="グループ化 382"/>
            <p:cNvGrpSpPr/>
            <p:nvPr/>
          </p:nvGrpSpPr>
          <p:grpSpPr>
            <a:xfrm>
              <a:off x="1024061" y="3013787"/>
              <a:ext cx="1161162" cy="983064"/>
              <a:chOff x="1024061" y="3013787"/>
              <a:chExt cx="1161162" cy="983064"/>
            </a:xfrm>
          </p:grpSpPr>
          <p:grpSp>
            <p:nvGrpSpPr>
              <p:cNvPr id="388" name="グループ化 387"/>
              <p:cNvGrpSpPr/>
              <p:nvPr/>
            </p:nvGrpSpPr>
            <p:grpSpPr>
              <a:xfrm>
                <a:off x="1137747" y="3435257"/>
                <a:ext cx="803151" cy="561594"/>
                <a:chOff x="1619670" y="528316"/>
                <a:chExt cx="968262" cy="859089"/>
              </a:xfrm>
            </p:grpSpPr>
            <p:sp>
              <p:nvSpPr>
                <p:cNvPr id="393" name="正方形/長方形 392"/>
                <p:cNvSpPr/>
                <p:nvPr/>
              </p:nvSpPr>
              <p:spPr>
                <a:xfrm>
                  <a:off x="1619670" y="528316"/>
                  <a:ext cx="968261" cy="792088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4" name="テキスト ボックス 393"/>
                <p:cNvSpPr txBox="1"/>
                <p:nvPr/>
              </p:nvSpPr>
              <p:spPr>
                <a:xfrm>
                  <a:off x="1619672" y="529996"/>
                  <a:ext cx="968260" cy="417123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D.3.1</a:t>
                  </a:r>
                  <a:endParaRPr kumimoji="0" lang="ja-JP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5" name="テキスト ボックス 394"/>
                <p:cNvSpPr txBox="1"/>
                <p:nvPr/>
              </p:nvSpPr>
              <p:spPr>
                <a:xfrm>
                  <a:off x="1619671" y="805496"/>
                  <a:ext cx="968260" cy="581909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Register deposit</a:t>
                  </a:r>
                  <a:endParaRPr kumimoji="0" lang="ja-JP" altLang="en-US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sp>
            <p:nvSpPr>
              <p:cNvPr id="387" name="テキスト ボックス 386"/>
              <p:cNvSpPr txBox="1"/>
              <p:nvPr/>
            </p:nvSpPr>
            <p:spPr>
              <a:xfrm>
                <a:off x="1024061" y="3013787"/>
                <a:ext cx="1161162" cy="26776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kern="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&lt;Deposit</a:t>
                </a:r>
                <a:r>
                  <a:rPr kumimoji="0" lang="en-US" altLang="ja-JP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rPr>
                  <a:t>&gt;</a:t>
                </a: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396" name="グループ化 395"/>
          <p:cNvGrpSpPr/>
          <p:nvPr/>
        </p:nvGrpSpPr>
        <p:grpSpPr>
          <a:xfrm>
            <a:off x="4617460" y="2948566"/>
            <a:ext cx="1161162" cy="1070582"/>
            <a:chOff x="1024061" y="2926269"/>
            <a:chExt cx="1161162" cy="1070582"/>
          </a:xfrm>
        </p:grpSpPr>
        <p:cxnSp>
          <p:nvCxnSpPr>
            <p:cNvPr id="397" name="直線矢印コネクタ 396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398" name="グループ化 397"/>
            <p:cNvGrpSpPr/>
            <p:nvPr/>
          </p:nvGrpSpPr>
          <p:grpSpPr>
            <a:xfrm>
              <a:off x="1024061" y="3013787"/>
              <a:ext cx="1161162" cy="983064"/>
              <a:chOff x="1024061" y="3013787"/>
              <a:chExt cx="1161162" cy="983064"/>
            </a:xfrm>
          </p:grpSpPr>
          <p:grpSp>
            <p:nvGrpSpPr>
              <p:cNvPr id="399" name="グループ化 398"/>
              <p:cNvGrpSpPr/>
              <p:nvPr/>
            </p:nvGrpSpPr>
            <p:grpSpPr>
              <a:xfrm>
                <a:off x="1137747" y="3435257"/>
                <a:ext cx="803151" cy="561594"/>
                <a:chOff x="1619670" y="528316"/>
                <a:chExt cx="968262" cy="859089"/>
              </a:xfrm>
            </p:grpSpPr>
            <p:sp>
              <p:nvSpPr>
                <p:cNvPr id="401" name="正方形/長方形 400"/>
                <p:cNvSpPr/>
                <p:nvPr/>
              </p:nvSpPr>
              <p:spPr>
                <a:xfrm>
                  <a:off x="1619670" y="528316"/>
                  <a:ext cx="968261" cy="792088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2" name="テキスト ボックス 401"/>
                <p:cNvSpPr txBox="1"/>
                <p:nvPr/>
              </p:nvSpPr>
              <p:spPr>
                <a:xfrm>
                  <a:off x="1619672" y="529996"/>
                  <a:ext cx="968260" cy="417123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D.4.1</a:t>
                  </a:r>
                  <a:endParaRPr kumimoji="0" lang="ja-JP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3" name="テキスト ボックス 402"/>
                <p:cNvSpPr txBox="1"/>
                <p:nvPr/>
              </p:nvSpPr>
              <p:spPr>
                <a:xfrm>
                  <a:off x="1619671" y="805496"/>
                  <a:ext cx="968260" cy="581909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Register  withdrawal</a:t>
                  </a:r>
                  <a:endParaRPr kumimoji="0" lang="ja-JP" altLang="en-US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sp>
            <p:nvSpPr>
              <p:cNvPr id="400" name="テキスト ボックス 399"/>
              <p:cNvSpPr txBox="1"/>
              <p:nvPr/>
            </p:nvSpPr>
            <p:spPr>
              <a:xfrm>
                <a:off x="1024061" y="3013787"/>
                <a:ext cx="1161162" cy="26776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kern="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&lt;Withdrawal</a:t>
                </a:r>
                <a:r>
                  <a:rPr kumimoji="0" lang="en-US" altLang="ja-JP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rPr>
                  <a:t>&gt;</a:t>
                </a: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404" name="グループ化 403"/>
          <p:cNvGrpSpPr/>
          <p:nvPr/>
        </p:nvGrpSpPr>
        <p:grpSpPr>
          <a:xfrm>
            <a:off x="5654117" y="2936633"/>
            <a:ext cx="1361675" cy="1070582"/>
            <a:chOff x="958740" y="2926269"/>
            <a:chExt cx="1361675" cy="1070582"/>
          </a:xfrm>
        </p:grpSpPr>
        <p:cxnSp>
          <p:nvCxnSpPr>
            <p:cNvPr id="405" name="直線矢印コネクタ 404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406" name="グループ化 405"/>
            <p:cNvGrpSpPr/>
            <p:nvPr/>
          </p:nvGrpSpPr>
          <p:grpSpPr>
            <a:xfrm>
              <a:off x="958740" y="3013787"/>
              <a:ext cx="1361675" cy="983064"/>
              <a:chOff x="958740" y="3013787"/>
              <a:chExt cx="1361675" cy="983064"/>
            </a:xfrm>
          </p:grpSpPr>
          <p:grpSp>
            <p:nvGrpSpPr>
              <p:cNvPr id="407" name="グループ化 406"/>
              <p:cNvGrpSpPr/>
              <p:nvPr/>
            </p:nvGrpSpPr>
            <p:grpSpPr>
              <a:xfrm>
                <a:off x="1137748" y="3436355"/>
                <a:ext cx="803150" cy="560496"/>
                <a:chOff x="1619671" y="529996"/>
                <a:chExt cx="968261" cy="857408"/>
              </a:xfrm>
            </p:grpSpPr>
            <p:sp>
              <p:nvSpPr>
                <p:cNvPr id="410" name="テキスト ボックス 409"/>
                <p:cNvSpPr txBox="1"/>
                <p:nvPr/>
              </p:nvSpPr>
              <p:spPr>
                <a:xfrm>
                  <a:off x="1619672" y="529996"/>
                  <a:ext cx="968260" cy="417123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D.5.1</a:t>
                  </a:r>
                  <a:endParaRPr kumimoji="0" lang="ja-JP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11" name="テキスト ボックス 410"/>
                <p:cNvSpPr txBox="1"/>
                <p:nvPr/>
              </p:nvSpPr>
              <p:spPr>
                <a:xfrm>
                  <a:off x="1619671" y="805496"/>
                  <a:ext cx="968260" cy="581908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Search reservation</a:t>
                  </a:r>
                  <a:endParaRPr kumimoji="0" lang="ja-JP" altLang="en-US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sp>
            <p:nvSpPr>
              <p:cNvPr id="408" name="テキスト ボックス 407"/>
              <p:cNvSpPr txBox="1"/>
              <p:nvPr/>
            </p:nvSpPr>
            <p:spPr>
              <a:xfrm>
                <a:off x="958740" y="3013787"/>
                <a:ext cx="1361675" cy="26776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kern="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&lt;Issue reservation No.&gt;</a:t>
                </a:r>
                <a:endParaRPr kumimoji="0" lang="ja-JP" altLang="en-US" sz="9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168" name="グループ化 167"/>
          <p:cNvGrpSpPr/>
          <p:nvPr/>
        </p:nvGrpSpPr>
        <p:grpSpPr>
          <a:xfrm>
            <a:off x="5601867" y="4015923"/>
            <a:ext cx="1280983" cy="1095887"/>
            <a:chOff x="2187378" y="3950462"/>
            <a:chExt cx="1280983" cy="1095887"/>
          </a:xfrm>
        </p:grpSpPr>
        <p:sp>
          <p:nvSpPr>
            <p:cNvPr id="169" name="正方形/長方形 168"/>
            <p:cNvSpPr/>
            <p:nvPr/>
          </p:nvSpPr>
          <p:spPr>
            <a:xfrm>
              <a:off x="2304949" y="4492073"/>
              <a:ext cx="1024261" cy="52830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" name="テキスト ボックス 191"/>
            <p:cNvSpPr txBox="1"/>
            <p:nvPr/>
          </p:nvSpPr>
          <p:spPr>
            <a:xfrm>
              <a:off x="2431062" y="4493171"/>
              <a:ext cx="793619" cy="272677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D.5.2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3" name="テキスト ボックス 192"/>
            <p:cNvSpPr txBox="1"/>
            <p:nvPr/>
          </p:nvSpPr>
          <p:spPr>
            <a:xfrm>
              <a:off x="2187378" y="4665950"/>
              <a:ext cx="1280983" cy="380399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Confirm reservation No. </a:t>
              </a:r>
              <a:r>
                <a:rPr kumimoji="0" lang="en-US" altLang="ja-JP" sz="9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issuance</a:t>
              </a:r>
              <a:endParaRPr kumimoji="0" lang="ja-JP" altLang="en-US" sz="9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4" name="直線矢印コネクタ 193"/>
            <p:cNvCxnSpPr/>
            <p:nvPr/>
          </p:nvCxnSpPr>
          <p:spPr>
            <a:xfrm>
              <a:off x="2820212" y="3950462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95" name="テキスト ボックス 194"/>
            <p:cNvSpPr txBox="1"/>
            <p:nvPr/>
          </p:nvSpPr>
          <p:spPr>
            <a:xfrm>
              <a:off x="2239629" y="4077295"/>
              <a:ext cx="1161162" cy="26776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128016" tIns="64008" rIns="128016" bIns="64008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&lt;Select product&gt;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214" name="グループ化 213"/>
          <p:cNvGrpSpPr/>
          <p:nvPr/>
        </p:nvGrpSpPr>
        <p:grpSpPr>
          <a:xfrm>
            <a:off x="5660651" y="5091542"/>
            <a:ext cx="1219949" cy="1094585"/>
            <a:chOff x="2246162" y="3950462"/>
            <a:chExt cx="1219949" cy="1094585"/>
          </a:xfrm>
        </p:grpSpPr>
        <p:sp>
          <p:nvSpPr>
            <p:cNvPr id="215" name="正方形/長方形 214"/>
            <p:cNvSpPr/>
            <p:nvPr/>
          </p:nvSpPr>
          <p:spPr>
            <a:xfrm>
              <a:off x="2304949" y="4492073"/>
              <a:ext cx="1095841" cy="5462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2431062" y="4493171"/>
              <a:ext cx="793619" cy="272677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D.5.3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20" name="テキスト ボックス 219"/>
            <p:cNvSpPr txBox="1"/>
            <p:nvPr/>
          </p:nvSpPr>
          <p:spPr>
            <a:xfrm>
              <a:off x="2246162" y="4664648"/>
              <a:ext cx="1213413" cy="380399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algn="ctr" defTabSz="143360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9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Complete </a:t>
              </a:r>
              <a:r>
                <a:rPr kumimoji="0" lang="en-US" altLang="ja-JP" sz="9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reservation No. </a:t>
              </a:r>
              <a:r>
                <a:rPr kumimoji="0" lang="en-US" altLang="ja-JP" sz="9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issuance </a:t>
              </a:r>
              <a:endParaRPr kumimoji="0" lang="ja-JP" altLang="en-US" sz="9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21" name="直線矢印コネクタ 220"/>
            <p:cNvCxnSpPr/>
            <p:nvPr/>
          </p:nvCxnSpPr>
          <p:spPr>
            <a:xfrm>
              <a:off x="2793022" y="3950462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2" name="テキスト ボックス 221"/>
            <p:cNvSpPr txBox="1"/>
            <p:nvPr/>
          </p:nvSpPr>
          <p:spPr>
            <a:xfrm>
              <a:off x="2304949" y="4068770"/>
              <a:ext cx="1161162" cy="26776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128016" tIns="64008" rIns="128016" bIns="64008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en-US" altLang="ja-JP" sz="9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Yes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30" name="グループ化 129"/>
          <p:cNvGrpSpPr/>
          <p:nvPr/>
        </p:nvGrpSpPr>
        <p:grpSpPr>
          <a:xfrm>
            <a:off x="390778" y="5032530"/>
            <a:ext cx="1175511" cy="1081857"/>
            <a:chOff x="1009712" y="2926269"/>
            <a:chExt cx="1175511" cy="1070584"/>
          </a:xfrm>
        </p:grpSpPr>
        <p:cxnSp>
          <p:nvCxnSpPr>
            <p:cNvPr id="131" name="直線矢印コネクタ 130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136" name="グループ化 135"/>
            <p:cNvGrpSpPr/>
            <p:nvPr/>
          </p:nvGrpSpPr>
          <p:grpSpPr>
            <a:xfrm>
              <a:off x="1009712" y="3013787"/>
              <a:ext cx="1175511" cy="983066"/>
              <a:chOff x="1009712" y="3013787"/>
              <a:chExt cx="1175511" cy="983066"/>
            </a:xfrm>
          </p:grpSpPr>
          <p:grpSp>
            <p:nvGrpSpPr>
              <p:cNvPr id="137" name="グループ化 136"/>
              <p:cNvGrpSpPr/>
              <p:nvPr/>
            </p:nvGrpSpPr>
            <p:grpSpPr>
              <a:xfrm>
                <a:off x="1009712" y="3435259"/>
                <a:ext cx="1134557" cy="561594"/>
                <a:chOff x="1465313" y="528318"/>
                <a:chExt cx="1367798" cy="859089"/>
              </a:xfrm>
            </p:grpSpPr>
            <p:sp>
              <p:nvSpPr>
                <p:cNvPr id="139" name="正方形/長方形 138"/>
                <p:cNvSpPr/>
                <p:nvPr/>
              </p:nvSpPr>
              <p:spPr>
                <a:xfrm>
                  <a:off x="1619671" y="528318"/>
                  <a:ext cx="1073243" cy="859089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619672" y="529996"/>
                  <a:ext cx="968260" cy="417123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D.1.3</a:t>
                  </a:r>
                  <a:endParaRPr kumimoji="0" lang="ja-JP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1" name="テキスト ボックス 140"/>
                <p:cNvSpPr txBox="1"/>
                <p:nvPr/>
              </p:nvSpPr>
              <p:spPr>
                <a:xfrm>
                  <a:off x="1465313" y="805496"/>
                  <a:ext cx="1367798" cy="581909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Select transaction online</a:t>
                  </a:r>
                  <a:endParaRPr kumimoji="0" lang="ja-JP" altLang="en-US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sp>
            <p:nvSpPr>
              <p:cNvPr id="138" name="テキスト ボックス 137"/>
              <p:cNvSpPr txBox="1"/>
              <p:nvPr/>
            </p:nvSpPr>
            <p:spPr>
              <a:xfrm>
                <a:off x="1024061" y="3013787"/>
                <a:ext cx="1161162" cy="26497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kern="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&lt;Online&gt;</a:t>
                </a:r>
                <a:endParaRPr kumimoji="0" lang="ja-JP" altLang="en-US" sz="9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142" name="グループ化 141"/>
          <p:cNvGrpSpPr/>
          <p:nvPr/>
        </p:nvGrpSpPr>
        <p:grpSpPr>
          <a:xfrm>
            <a:off x="1621640" y="5022965"/>
            <a:ext cx="1180600" cy="1091422"/>
            <a:chOff x="958741" y="2926269"/>
            <a:chExt cx="1180600" cy="1091422"/>
          </a:xfrm>
        </p:grpSpPr>
        <p:cxnSp>
          <p:nvCxnSpPr>
            <p:cNvPr id="143" name="直線矢印コネクタ 142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144" name="グループ化 143"/>
            <p:cNvGrpSpPr/>
            <p:nvPr/>
          </p:nvGrpSpPr>
          <p:grpSpPr>
            <a:xfrm>
              <a:off x="958741" y="3013787"/>
              <a:ext cx="1180600" cy="1003904"/>
              <a:chOff x="958741" y="3013787"/>
              <a:chExt cx="1180600" cy="1003904"/>
            </a:xfrm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1100181" y="3428335"/>
                <a:ext cx="1039160" cy="589356"/>
                <a:chOff x="1574381" y="517727"/>
                <a:chExt cx="1252790" cy="901557"/>
              </a:xfrm>
            </p:grpSpPr>
            <p:sp>
              <p:nvSpPr>
                <p:cNvPr id="151" name="正方形/長方形 150"/>
                <p:cNvSpPr/>
                <p:nvPr/>
              </p:nvSpPr>
              <p:spPr>
                <a:xfrm>
                  <a:off x="1619669" y="517727"/>
                  <a:ext cx="1147808" cy="901557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52" name="テキスト ボックス 151"/>
                <p:cNvSpPr txBox="1"/>
                <p:nvPr/>
              </p:nvSpPr>
              <p:spPr>
                <a:xfrm>
                  <a:off x="1667138" y="529995"/>
                  <a:ext cx="968260" cy="417123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D.1.4</a:t>
                  </a:r>
                  <a:endParaRPr kumimoji="0" lang="ja-JP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53" name="テキスト ボックス 152"/>
                <p:cNvSpPr txBox="1"/>
                <p:nvPr/>
              </p:nvSpPr>
              <p:spPr>
                <a:xfrm>
                  <a:off x="1574381" y="837375"/>
                  <a:ext cx="1252790" cy="581909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algn="ctr" defTabSz="143360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Select </a:t>
                  </a: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transaction offline</a:t>
                  </a:r>
                  <a:endParaRPr kumimoji="0" lang="ja-JP" altLang="en-US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sp>
            <p:nvSpPr>
              <p:cNvPr id="150" name="テキスト ボックス 149"/>
              <p:cNvSpPr txBox="1"/>
              <p:nvPr/>
            </p:nvSpPr>
            <p:spPr>
              <a:xfrm>
                <a:off x="958741" y="3013787"/>
                <a:ext cx="1161162" cy="26776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algn="ctr" defTabSz="143360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900" kern="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&lt;Offline&gt;</a:t>
                </a:r>
                <a:endParaRPr kumimoji="0" lang="ja-JP" altLang="en-US" sz="9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154" name="グループ化 153"/>
          <p:cNvGrpSpPr/>
          <p:nvPr/>
        </p:nvGrpSpPr>
        <p:grpSpPr>
          <a:xfrm>
            <a:off x="7303681" y="2926269"/>
            <a:ext cx="1161162" cy="1026783"/>
            <a:chOff x="1024061" y="2926269"/>
            <a:chExt cx="1161162" cy="1026783"/>
          </a:xfrm>
        </p:grpSpPr>
        <p:cxnSp>
          <p:nvCxnSpPr>
            <p:cNvPr id="155" name="直線矢印コネクタ 154"/>
            <p:cNvCxnSpPr/>
            <p:nvPr/>
          </p:nvCxnSpPr>
          <p:spPr>
            <a:xfrm>
              <a:off x="1539322" y="2926269"/>
              <a:ext cx="2" cy="51008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156" name="グループ化 155"/>
            <p:cNvGrpSpPr/>
            <p:nvPr/>
          </p:nvGrpSpPr>
          <p:grpSpPr>
            <a:xfrm>
              <a:off x="1024061" y="3013787"/>
              <a:ext cx="1161162" cy="939265"/>
              <a:chOff x="1024061" y="3013787"/>
              <a:chExt cx="1161162" cy="939265"/>
            </a:xfrm>
          </p:grpSpPr>
          <p:grpSp>
            <p:nvGrpSpPr>
              <p:cNvPr id="157" name="グループ化 156"/>
              <p:cNvGrpSpPr/>
              <p:nvPr/>
            </p:nvGrpSpPr>
            <p:grpSpPr>
              <a:xfrm>
                <a:off x="1137746" y="3435257"/>
                <a:ext cx="810450" cy="517795"/>
                <a:chOff x="1619670" y="528316"/>
                <a:chExt cx="977062" cy="792088"/>
              </a:xfrm>
            </p:grpSpPr>
            <p:sp>
              <p:nvSpPr>
                <p:cNvPr id="159" name="正方形/長方形 158"/>
                <p:cNvSpPr/>
                <p:nvPr/>
              </p:nvSpPr>
              <p:spPr>
                <a:xfrm>
                  <a:off x="1619670" y="528316"/>
                  <a:ext cx="968261" cy="792088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60" name="テキスト ボックス 159"/>
                <p:cNvSpPr txBox="1"/>
                <p:nvPr/>
              </p:nvSpPr>
              <p:spPr>
                <a:xfrm>
                  <a:off x="1619672" y="529996"/>
                  <a:ext cx="968260" cy="417123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D.6.1</a:t>
                  </a:r>
                  <a:endParaRPr kumimoji="0" lang="ja-JP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61" name="テキスト ボックス 160"/>
                <p:cNvSpPr txBox="1"/>
                <p:nvPr/>
              </p:nvSpPr>
              <p:spPr>
                <a:xfrm>
                  <a:off x="1628472" y="849122"/>
                  <a:ext cx="968260" cy="370041"/>
                </a:xfrm>
                <a:prstGeom prst="rect">
                  <a:avLst/>
                </a:prstGeom>
                <a:noFill/>
              </p:spPr>
              <p:txBody>
                <a:bodyPr wrap="square" lIns="102401" tIns="51200" rIns="102401" bIns="51200" rtlCol="0">
                  <a:spAutoFit/>
                </a:bodyPr>
                <a:lstStyle/>
                <a:p>
                  <a:pPr marL="0" marR="0" lvl="0" indent="0" algn="ctr" defTabSz="143360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900" kern="0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50" charset="-128"/>
                      <a:cs typeface="+mn-cs"/>
                    </a:rPr>
                    <a:t>Keyboard</a:t>
                  </a:r>
                  <a:endParaRPr kumimoji="0" lang="ja-JP" altLang="en-US" sz="900" kern="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sp>
            <p:nvSpPr>
              <p:cNvPr id="158" name="テキスト ボックス 157"/>
              <p:cNvSpPr txBox="1"/>
              <p:nvPr/>
            </p:nvSpPr>
            <p:spPr>
              <a:xfrm>
                <a:off x="1024061" y="3013787"/>
                <a:ext cx="1161162" cy="26776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128016" tIns="64008" rIns="128016" bIns="64008" rtlCol="0">
                <a:spAutoFit/>
              </a:bodyPr>
              <a:lstStyle/>
              <a:p>
                <a:pPr marL="0" marR="0" lvl="0" indent="0" algn="ctr" defTabSz="143360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900" kern="0" dirty="0" smtClean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Calibri"/>
                    <a:ea typeface="ＭＳ Ｐゴシック" panose="020B0600070205080204" pitchFamily="50" charset="-128"/>
                    <a:cs typeface="+mn-cs"/>
                  </a:rPr>
                  <a:t>&lt;Input area&gt;</a:t>
                </a:r>
                <a:endParaRPr kumimoji="0" lang="ja-JP" altLang="en-US" sz="9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sp>
        <p:nvSpPr>
          <p:cNvPr id="162" name="正方形/長方形 161"/>
          <p:cNvSpPr/>
          <p:nvPr/>
        </p:nvSpPr>
        <p:spPr>
          <a:xfrm>
            <a:off x="150506" y="364906"/>
            <a:ext cx="3248987" cy="210898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128016" tIns="64008" rIns="128016" bIns="64008"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63" name="グループ化 162"/>
          <p:cNvGrpSpPr/>
          <p:nvPr/>
        </p:nvGrpSpPr>
        <p:grpSpPr>
          <a:xfrm>
            <a:off x="508730" y="725003"/>
            <a:ext cx="1092193" cy="651593"/>
            <a:chOff x="363378" y="517859"/>
            <a:chExt cx="968261" cy="792088"/>
          </a:xfrm>
        </p:grpSpPr>
        <p:sp>
          <p:nvSpPr>
            <p:cNvPr id="164" name="正方形/長方形 163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363379" y="519538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363378" y="795039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67" name="テキスト ボックス 166"/>
          <p:cNvSpPr txBox="1"/>
          <p:nvPr/>
        </p:nvSpPr>
        <p:spPr>
          <a:xfrm>
            <a:off x="452223" y="371835"/>
            <a:ext cx="119283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Normal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2095501" y="364909"/>
            <a:ext cx="1303992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Other tab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90" name="グループ化 189"/>
          <p:cNvGrpSpPr/>
          <p:nvPr/>
        </p:nvGrpSpPr>
        <p:grpSpPr>
          <a:xfrm>
            <a:off x="2267540" y="739643"/>
            <a:ext cx="1092193" cy="651593"/>
            <a:chOff x="1619671" y="528316"/>
            <a:chExt cx="968261" cy="792088"/>
          </a:xfrm>
        </p:grpSpPr>
        <p:sp>
          <p:nvSpPr>
            <p:cNvPr id="191" name="正方形/長方形 190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1619671" y="805496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204" name="正方形/長方形 203"/>
          <p:cNvSpPr/>
          <p:nvPr/>
        </p:nvSpPr>
        <p:spPr>
          <a:xfrm>
            <a:off x="598412" y="1858389"/>
            <a:ext cx="985764" cy="4378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552863" y="1449887"/>
            <a:ext cx="1048059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Abbreviation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552863" y="1941717"/>
            <a:ext cx="1092192" cy="303455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name</a:t>
            </a:r>
            <a:endParaRPr kumimoji="0" lang="ja-JP" alt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1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グループ化 169"/>
          <p:cNvGrpSpPr/>
          <p:nvPr/>
        </p:nvGrpSpPr>
        <p:grpSpPr>
          <a:xfrm>
            <a:off x="8437481" y="2120158"/>
            <a:ext cx="561749" cy="1443385"/>
            <a:chOff x="8437481" y="2120158"/>
            <a:chExt cx="561749" cy="1443385"/>
          </a:xfrm>
        </p:grpSpPr>
        <p:sp>
          <p:nvSpPr>
            <p:cNvPr id="171" name="AutoShape 5"/>
            <p:cNvSpPr>
              <a:spLocks/>
            </p:cNvSpPr>
            <p:nvPr/>
          </p:nvSpPr>
          <p:spPr bwMode="auto">
            <a:xfrm>
              <a:off x="843748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</a:t>
              </a:r>
              <a:r>
                <a:rPr lang="ja-JP" altLang="en-US" sz="900" b="1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72" name="AutoShape 5"/>
            <p:cNvSpPr>
              <a:spLocks/>
            </p:cNvSpPr>
            <p:nvPr/>
          </p:nvSpPr>
          <p:spPr bwMode="auto">
            <a:xfrm>
              <a:off x="843763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73" name="AutoShape 5"/>
            <p:cNvSpPr>
              <a:spLocks/>
            </p:cNvSpPr>
            <p:nvPr/>
          </p:nvSpPr>
          <p:spPr bwMode="auto">
            <a:xfrm>
              <a:off x="843748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92732"/>
              </p:ext>
            </p:extLst>
          </p:nvPr>
        </p:nvGraphicFramePr>
        <p:xfrm>
          <a:off x="142109" y="1590978"/>
          <a:ext cx="9001889" cy="2115783"/>
        </p:xfrm>
        <a:graphic>
          <a:graphicData uri="http://schemas.openxmlformats.org/drawingml/2006/table">
            <a:tbl>
              <a:tblPr/>
              <a:tblGrid>
                <a:gridCol w="784448"/>
                <a:gridCol w="501695"/>
                <a:gridCol w="2475154"/>
                <a:gridCol w="737420"/>
                <a:gridCol w="580103"/>
                <a:gridCol w="678426"/>
                <a:gridCol w="452284"/>
                <a:gridCol w="766916"/>
                <a:gridCol w="629264"/>
                <a:gridCol w="617685"/>
                <a:gridCol w="778494"/>
              </a:tblGrid>
              <a:tr h="319909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分類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値引き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取消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43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791"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大分類</a:t>
                      </a:r>
                      <a:r>
                        <a:rPr lang="en-US" altLang="ja-JP" sz="1050" dirty="0" smtClean="0">
                          <a:effectLst/>
                        </a:rPr>
                        <a:t>A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1465">
                <a:tc>
                  <a:txBody>
                    <a:bodyPr/>
                    <a:lstStyle/>
                    <a:p>
                      <a:pPr algn="ctr" rtl="0" fontAlgn="b"/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2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AutoShape 34"/>
          <p:cNvSpPr>
            <a:spLocks/>
          </p:cNvSpPr>
          <p:nvPr/>
        </p:nvSpPr>
        <p:spPr bwMode="auto">
          <a:xfrm>
            <a:off x="174169" y="3258922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D.1.1</a:t>
            </a:r>
            <a:r>
              <a:rPr lang="ja-JP" altLang="en-US" sz="900" dirty="0" smtClean="0"/>
              <a:t>　取引キャンセル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72818" y="710197"/>
            <a:ext cx="2298725" cy="243544"/>
            <a:chOff x="142109" y="658016"/>
            <a:chExt cx="2298725" cy="243544"/>
          </a:xfrm>
        </p:grpSpPr>
        <p:sp>
          <p:nvSpPr>
            <p:cNvPr id="4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販売担当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693487" y="607807"/>
            <a:ext cx="2298725" cy="180658"/>
            <a:chOff x="142109" y="658016"/>
            <a:chExt cx="2298725" cy="243542"/>
          </a:xfrm>
        </p:grpSpPr>
        <p:sp>
          <p:nvSpPr>
            <p:cNvPr id="2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2016/08/22</a:t>
              </a: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42109" y="670727"/>
              <a:ext cx="706868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売上日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693487" y="856083"/>
            <a:ext cx="2298725" cy="180658"/>
            <a:chOff x="142109" y="658016"/>
            <a:chExt cx="2298725" cy="243544"/>
          </a:xfrm>
        </p:grpSpPr>
        <p:sp>
          <p:nvSpPr>
            <p:cNvPr id="27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A00005</a:t>
              </a: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お買上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NO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281372" y="4227114"/>
            <a:ext cx="2102810" cy="249849"/>
            <a:chOff x="142109" y="658016"/>
            <a:chExt cx="2298725" cy="243544"/>
          </a:xfrm>
        </p:grpSpPr>
        <p:sp>
          <p:nvSpPr>
            <p:cNvPr id="6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合計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3" name="右矢印 12"/>
          <p:cNvSpPr/>
          <p:nvPr/>
        </p:nvSpPr>
        <p:spPr>
          <a:xfrm>
            <a:off x="2907538" y="428110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/>
          <p:cNvGrpSpPr/>
          <p:nvPr/>
        </p:nvGrpSpPr>
        <p:grpSpPr>
          <a:xfrm>
            <a:off x="3213339" y="3874693"/>
            <a:ext cx="2333599" cy="249370"/>
            <a:chOff x="-110182" y="658016"/>
            <a:chExt cx="2551016" cy="243077"/>
          </a:xfrm>
        </p:grpSpPr>
        <p:sp>
          <p:nvSpPr>
            <p:cNvPr id="70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ポイント使用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977720" y="4245201"/>
            <a:ext cx="2102810" cy="249849"/>
            <a:chOff x="142109" y="658016"/>
            <a:chExt cx="2298725" cy="243544"/>
          </a:xfrm>
        </p:grpSpPr>
        <p:sp>
          <p:nvSpPr>
            <p:cNvPr id="88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お釣り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6" name="AutoShape 5"/>
          <p:cNvSpPr>
            <a:spLocks/>
          </p:cNvSpPr>
          <p:nvPr/>
        </p:nvSpPr>
        <p:spPr bwMode="auto">
          <a:xfrm>
            <a:off x="3703277" y="683282"/>
            <a:ext cx="1080120" cy="288032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2" name="AutoShape 5"/>
          <p:cNvSpPr>
            <a:spLocks/>
          </p:cNvSpPr>
          <p:nvPr/>
        </p:nvSpPr>
        <p:spPr bwMode="auto">
          <a:xfrm>
            <a:off x="249365" y="1173820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3" name="AutoShape 5"/>
          <p:cNvSpPr>
            <a:spLocks/>
          </p:cNvSpPr>
          <p:nvPr/>
        </p:nvSpPr>
        <p:spPr bwMode="auto">
          <a:xfrm>
            <a:off x="1199539" y="117855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予約品受取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4" name="AutoShape 5"/>
          <p:cNvSpPr>
            <a:spLocks/>
          </p:cNvSpPr>
          <p:nvPr/>
        </p:nvSpPr>
        <p:spPr bwMode="auto">
          <a:xfrm>
            <a:off x="2180374" y="1182675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取置品受取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5" name="AutoShape 5"/>
          <p:cNvSpPr>
            <a:spLocks/>
          </p:cNvSpPr>
          <p:nvPr/>
        </p:nvSpPr>
        <p:spPr bwMode="auto">
          <a:xfrm>
            <a:off x="3124200" y="118655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予約金入金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6" name="AutoShape 5"/>
          <p:cNvSpPr>
            <a:spLocks/>
          </p:cNvSpPr>
          <p:nvPr/>
        </p:nvSpPr>
        <p:spPr bwMode="auto">
          <a:xfrm>
            <a:off x="4077339" y="119216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買取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7" name="AutoShape 5"/>
          <p:cNvSpPr>
            <a:spLocks/>
          </p:cNvSpPr>
          <p:nvPr/>
        </p:nvSpPr>
        <p:spPr bwMode="auto">
          <a:xfrm>
            <a:off x="5050275" y="119852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メーカー修理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8" name="AutoShape 5"/>
          <p:cNvSpPr>
            <a:spLocks/>
          </p:cNvSpPr>
          <p:nvPr/>
        </p:nvSpPr>
        <p:spPr bwMode="auto">
          <a:xfrm>
            <a:off x="5994101" y="119264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自社修理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9" name="AutoShape 5"/>
          <p:cNvSpPr>
            <a:spLocks/>
          </p:cNvSpPr>
          <p:nvPr/>
        </p:nvSpPr>
        <p:spPr bwMode="auto">
          <a:xfrm>
            <a:off x="6981284" y="118831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初期不良</a:t>
            </a:r>
            <a:endParaRPr lang="en-US" altLang="ja-JP" sz="900" b="1" dirty="0" smtClean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返品・交換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0" name="AutoShape 5"/>
          <p:cNvSpPr>
            <a:spLocks/>
          </p:cNvSpPr>
          <p:nvPr/>
        </p:nvSpPr>
        <p:spPr bwMode="auto">
          <a:xfrm>
            <a:off x="7920176" y="1183948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719246" y="1987596"/>
            <a:ext cx="260533" cy="1664587"/>
            <a:chOff x="4050467" y="1997231"/>
            <a:chExt cx="260533" cy="1664587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1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15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6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4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2" name="グループ化 14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43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4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4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49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50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4044663" y="2122757"/>
            <a:ext cx="4251753" cy="196166"/>
            <a:chOff x="4044663" y="2122757"/>
            <a:chExt cx="4251753" cy="196166"/>
          </a:xfrm>
        </p:grpSpPr>
        <p:sp>
          <p:nvSpPr>
            <p:cNvPr id="129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AutoShape 34"/>
            <p:cNvSpPr>
              <a:spLocks/>
            </p:cNvSpPr>
            <p:nvPr/>
          </p:nvSpPr>
          <p:spPr bwMode="auto">
            <a:xfrm>
              <a:off x="5944596" y="2133473"/>
              <a:ext cx="274922" cy="16959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8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74169" y="1975480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86" name="AutoShape 34"/>
          <p:cNvSpPr>
            <a:spLocks/>
          </p:cNvSpPr>
          <p:nvPr/>
        </p:nvSpPr>
        <p:spPr bwMode="auto">
          <a:xfrm>
            <a:off x="174169" y="2604226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grpSp>
        <p:nvGrpSpPr>
          <p:cNvPr id="200" name="グループ化 199"/>
          <p:cNvGrpSpPr/>
          <p:nvPr/>
        </p:nvGrpSpPr>
        <p:grpSpPr>
          <a:xfrm>
            <a:off x="7176650" y="1968547"/>
            <a:ext cx="259502" cy="200055"/>
            <a:chOff x="2765124" y="3951868"/>
            <a:chExt cx="616039" cy="427280"/>
          </a:xfrm>
        </p:grpSpPr>
        <p:sp>
          <p:nvSpPr>
            <p:cNvPr id="201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2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3" name="グループ化 202"/>
          <p:cNvGrpSpPr/>
          <p:nvPr/>
        </p:nvGrpSpPr>
        <p:grpSpPr>
          <a:xfrm>
            <a:off x="7176651" y="2245243"/>
            <a:ext cx="259502" cy="200055"/>
            <a:chOff x="2765124" y="3951868"/>
            <a:chExt cx="616039" cy="427280"/>
          </a:xfrm>
        </p:grpSpPr>
        <p:sp>
          <p:nvSpPr>
            <p:cNvPr id="204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5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7176651" y="2608925"/>
            <a:ext cx="259502" cy="200055"/>
            <a:chOff x="2765124" y="3951868"/>
            <a:chExt cx="616039" cy="427280"/>
          </a:xfrm>
        </p:grpSpPr>
        <p:sp>
          <p:nvSpPr>
            <p:cNvPr id="207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8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9" name="グループ化 208"/>
          <p:cNvGrpSpPr/>
          <p:nvPr/>
        </p:nvGrpSpPr>
        <p:grpSpPr>
          <a:xfrm>
            <a:off x="7176652" y="2885621"/>
            <a:ext cx="259502" cy="200055"/>
            <a:chOff x="2765124" y="3951868"/>
            <a:chExt cx="616039" cy="427280"/>
          </a:xfrm>
        </p:grpSpPr>
        <p:sp>
          <p:nvSpPr>
            <p:cNvPr id="210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1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7182272" y="3232760"/>
            <a:ext cx="259502" cy="200055"/>
            <a:chOff x="2765124" y="3951868"/>
            <a:chExt cx="616039" cy="427280"/>
          </a:xfrm>
        </p:grpSpPr>
        <p:sp>
          <p:nvSpPr>
            <p:cNvPr id="213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4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5" name="グループ化 214"/>
          <p:cNvGrpSpPr/>
          <p:nvPr/>
        </p:nvGrpSpPr>
        <p:grpSpPr>
          <a:xfrm>
            <a:off x="7182273" y="3509456"/>
            <a:ext cx="259502" cy="200055"/>
            <a:chOff x="2765124" y="3951868"/>
            <a:chExt cx="616039" cy="427280"/>
          </a:xfrm>
        </p:grpSpPr>
        <p:sp>
          <p:nvSpPr>
            <p:cNvPr id="216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7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8" name="グループ化 217"/>
          <p:cNvGrpSpPr/>
          <p:nvPr/>
        </p:nvGrpSpPr>
        <p:grpSpPr>
          <a:xfrm>
            <a:off x="4044663" y="2747709"/>
            <a:ext cx="4251753" cy="196166"/>
            <a:chOff x="4044663" y="2122757"/>
            <a:chExt cx="4251753" cy="196166"/>
          </a:xfrm>
        </p:grpSpPr>
        <p:sp>
          <p:nvSpPr>
            <p:cNvPr id="219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グループ化 223"/>
          <p:cNvGrpSpPr/>
          <p:nvPr/>
        </p:nvGrpSpPr>
        <p:grpSpPr>
          <a:xfrm>
            <a:off x="4040811" y="3361494"/>
            <a:ext cx="4251753" cy="196166"/>
            <a:chOff x="4044663" y="2122757"/>
            <a:chExt cx="4251753" cy="196166"/>
          </a:xfrm>
        </p:grpSpPr>
        <p:sp>
          <p:nvSpPr>
            <p:cNvPr id="225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8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142109" y="3171538"/>
            <a:ext cx="9005337" cy="5501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0" name="グループ化 229"/>
          <p:cNvGrpSpPr/>
          <p:nvPr/>
        </p:nvGrpSpPr>
        <p:grpSpPr>
          <a:xfrm>
            <a:off x="3197944" y="4253259"/>
            <a:ext cx="2333599" cy="249370"/>
            <a:chOff x="-110182" y="658016"/>
            <a:chExt cx="2551016" cy="243077"/>
          </a:xfrm>
        </p:grpSpPr>
        <p:sp>
          <p:nvSpPr>
            <p:cNvPr id="231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2" name="テキスト ボックス 231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現金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3" name="グループ化 232"/>
          <p:cNvGrpSpPr/>
          <p:nvPr/>
        </p:nvGrpSpPr>
        <p:grpSpPr>
          <a:xfrm>
            <a:off x="3017369" y="4641882"/>
            <a:ext cx="2512983" cy="249370"/>
            <a:chOff x="-306279" y="658016"/>
            <a:chExt cx="2747113" cy="243077"/>
          </a:xfrm>
        </p:grpSpPr>
        <p:sp>
          <p:nvSpPr>
            <p:cNvPr id="234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5" name="テキスト ボックス 234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クレジット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6" name="グループ化 235"/>
          <p:cNvGrpSpPr/>
          <p:nvPr/>
        </p:nvGrpSpPr>
        <p:grpSpPr>
          <a:xfrm>
            <a:off x="3017369" y="5030505"/>
            <a:ext cx="2512983" cy="249370"/>
            <a:chOff x="-306279" y="658016"/>
            <a:chExt cx="2747113" cy="243077"/>
          </a:xfrm>
        </p:grpSpPr>
        <p:sp>
          <p:nvSpPr>
            <p:cNvPr id="237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テキスト ボックス 237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デビッドカード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39" name="AutoShape 5"/>
          <p:cNvSpPr>
            <a:spLocks/>
          </p:cNvSpPr>
          <p:nvPr/>
        </p:nvSpPr>
        <p:spPr bwMode="auto">
          <a:xfrm>
            <a:off x="5779024" y="4204912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</a:t>
            </a:r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2" name="AutoShape 5"/>
          <p:cNvSpPr>
            <a:spLocks/>
          </p:cNvSpPr>
          <p:nvPr/>
        </p:nvSpPr>
        <p:spPr bwMode="auto">
          <a:xfrm>
            <a:off x="8052227" y="5032446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領収書印刷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3" name="右矢印 242"/>
          <p:cNvSpPr/>
          <p:nvPr/>
        </p:nvSpPr>
        <p:spPr>
          <a:xfrm>
            <a:off x="6922020" y="427778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7600" y="4680801"/>
            <a:ext cx="2383877" cy="568673"/>
            <a:chOff x="7600" y="4680801"/>
            <a:chExt cx="2383877" cy="568673"/>
          </a:xfrm>
        </p:grpSpPr>
        <p:grpSp>
          <p:nvGrpSpPr>
            <p:cNvPr id="164" name="グループ化 163"/>
            <p:cNvGrpSpPr/>
            <p:nvPr/>
          </p:nvGrpSpPr>
          <p:grpSpPr>
            <a:xfrm>
              <a:off x="202456" y="4680801"/>
              <a:ext cx="2173312" cy="236808"/>
              <a:chOff x="202456" y="4680801"/>
              <a:chExt cx="2173312" cy="236808"/>
            </a:xfrm>
          </p:grpSpPr>
          <p:sp>
            <p:nvSpPr>
              <p:cNvPr id="168" name="テキスト ボックス 167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202456" y="4680801"/>
                <a:ext cx="967490" cy="23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ポイント付与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grpSp>
          <p:nvGrpSpPr>
            <p:cNvPr id="165" name="グループ化 164"/>
            <p:cNvGrpSpPr/>
            <p:nvPr/>
          </p:nvGrpSpPr>
          <p:grpSpPr>
            <a:xfrm>
              <a:off x="7600" y="4987582"/>
              <a:ext cx="2383877" cy="261892"/>
              <a:chOff x="-8109" y="4649741"/>
              <a:chExt cx="2383877" cy="261892"/>
            </a:xfrm>
          </p:grpSpPr>
          <p:sp>
            <p:nvSpPr>
              <p:cNvPr id="166" name="テキスト ボックス 165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-8109" y="4649741"/>
                <a:ext cx="11231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使用可能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</p:grpSp>
      <p:sp>
        <p:nvSpPr>
          <p:cNvPr id="180" name="AutoShape 5"/>
          <p:cNvSpPr>
            <a:spLocks/>
          </p:cNvSpPr>
          <p:nvPr/>
        </p:nvSpPr>
        <p:spPr bwMode="auto">
          <a:xfrm>
            <a:off x="5766214" y="5030505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レシート再発行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1" name="AutoShape 5"/>
          <p:cNvSpPr>
            <a:spLocks/>
          </p:cNvSpPr>
          <p:nvPr/>
        </p:nvSpPr>
        <p:spPr bwMode="auto">
          <a:xfrm>
            <a:off x="6915019" y="5033577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保証書再発行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3446" y="483965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151742" y="1845423"/>
            <a:ext cx="4828734" cy="1640352"/>
            <a:chOff x="2151742" y="1845423"/>
            <a:chExt cx="4828734" cy="1640352"/>
          </a:xfrm>
        </p:grpSpPr>
        <p:sp>
          <p:nvSpPr>
            <p:cNvPr id="156" name="正方形/長方形 155"/>
            <p:cNvSpPr/>
            <p:nvPr/>
          </p:nvSpPr>
          <p:spPr>
            <a:xfrm>
              <a:off x="2151742" y="1845423"/>
              <a:ext cx="4828734" cy="164035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Rectangle 11"/>
            <p:cNvSpPr>
              <a:spLocks/>
            </p:cNvSpPr>
            <p:nvPr/>
          </p:nvSpPr>
          <p:spPr bwMode="auto">
            <a:xfrm>
              <a:off x="2317269" y="1964108"/>
              <a:ext cx="29750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154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Confirm transaction cancel</a:t>
              </a:r>
              <a:endPara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>
              <a:off x="2368268" y="2294038"/>
              <a:ext cx="4450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Current transaction haven’t been completed yet. Are you sure you want to suspend current transaction?</a:t>
              </a:r>
              <a:endParaRPr lang="en-US" altLang="ja-JP" sz="14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1" name="AutoShape 5"/>
            <p:cNvSpPr>
              <a:spLocks/>
            </p:cNvSpPr>
            <p:nvPr/>
          </p:nvSpPr>
          <p:spPr bwMode="auto">
            <a:xfrm>
              <a:off x="3873530" y="3046402"/>
              <a:ext cx="939755" cy="234627"/>
            </a:xfrm>
            <a:prstGeom prst="roundRect">
              <a:avLst>
                <a:gd name="adj" fmla="val 103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OK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87" name="グループ化 186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188" name="正方形/長方形 187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79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2" name="正方形/長方形 19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3" name="正方形/長方形 192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4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195" name="グループ化 194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196" name="正方形/長方形 195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99" name="AutoShape 34"/>
          <p:cNvSpPr>
            <a:spLocks/>
          </p:cNvSpPr>
          <p:nvPr/>
        </p:nvSpPr>
        <p:spPr bwMode="auto">
          <a:xfrm>
            <a:off x="883897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9" name="正方形/長方形 228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0" name="正方形/長方形 239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248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9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50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cxnSp>
        <p:nvCxnSpPr>
          <p:cNvPr id="251" name="直線コネクタ 250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正方形/長方形 181"/>
          <p:cNvSpPr/>
          <p:nvPr/>
        </p:nvSpPr>
        <p:spPr>
          <a:xfrm>
            <a:off x="6706682" y="4784767"/>
            <a:ext cx="2304256" cy="1921489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30/8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【Decision】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All screen common.  </a:t>
            </a:r>
            <a:r>
              <a:rPr lang="en-US" altLang="ja-JP" sz="900" dirty="0" smtClean="0">
                <a:solidFill>
                  <a:srgbClr val="000000"/>
                </a:solidFill>
              </a:rPr>
              <a:t>Still display cancel screen even w</a:t>
            </a:r>
            <a:r>
              <a:rPr lang="en-US" altLang="ja-JP" sz="900" dirty="0" smtClean="0">
                <a:solidFill>
                  <a:srgbClr val="000000"/>
                </a:solidFill>
              </a:rPr>
              <a:t>hen change tab. (Ex</a:t>
            </a:r>
            <a:r>
              <a:rPr lang="en-US" altLang="ja-JP" sz="900" dirty="0">
                <a:solidFill>
                  <a:srgbClr val="000000"/>
                </a:solidFill>
              </a:rPr>
              <a:t>.) </a:t>
            </a:r>
            <a:r>
              <a:rPr lang="en-US" altLang="ja-JP" sz="900" dirty="0" smtClean="0">
                <a:solidFill>
                  <a:srgbClr val="000000"/>
                </a:solidFill>
              </a:rPr>
              <a:t>Transfer transacting </a:t>
            </a:r>
            <a:r>
              <a:rPr lang="en-US" altLang="ja-JP" sz="900" dirty="0">
                <a:solidFill>
                  <a:srgbClr val="000000"/>
                </a:solidFill>
              </a:rPr>
              <a:t>on </a:t>
            </a:r>
            <a:r>
              <a:rPr lang="en-US" altLang="ja-JP" sz="900" dirty="0" smtClean="0">
                <a:solidFill>
                  <a:srgbClr val="000000"/>
                </a:solidFill>
              </a:rPr>
              <a:t>sale </a:t>
            </a:r>
            <a:r>
              <a:rPr lang="ja-JP" altLang="en-US" sz="900" dirty="0" smtClean="0">
                <a:solidFill>
                  <a:srgbClr val="000000"/>
                </a:solidFill>
              </a:rPr>
              <a:t>→ </a:t>
            </a:r>
            <a:r>
              <a:rPr lang="en-US" altLang="ja-JP" sz="900" dirty="0" smtClean="0">
                <a:solidFill>
                  <a:srgbClr val="000000"/>
                </a:solidFill>
              </a:rPr>
              <a:t>Reservation product receive.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utoShape 5"/>
          <p:cNvSpPr>
            <a:spLocks/>
          </p:cNvSpPr>
          <p:nvPr/>
        </p:nvSpPr>
        <p:spPr bwMode="auto">
          <a:xfrm>
            <a:off x="5766214" y="5030505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レシート再発行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58" name="AutoShape 5"/>
          <p:cNvSpPr>
            <a:spLocks/>
          </p:cNvSpPr>
          <p:nvPr/>
        </p:nvSpPr>
        <p:spPr bwMode="auto">
          <a:xfrm>
            <a:off x="6915019" y="5033577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保証書再発行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187" name="グループ化 186"/>
          <p:cNvGrpSpPr/>
          <p:nvPr/>
        </p:nvGrpSpPr>
        <p:grpSpPr>
          <a:xfrm>
            <a:off x="8437481" y="2120158"/>
            <a:ext cx="561749" cy="1443385"/>
            <a:chOff x="8437481" y="2120158"/>
            <a:chExt cx="561749" cy="1443385"/>
          </a:xfrm>
        </p:grpSpPr>
        <p:sp>
          <p:nvSpPr>
            <p:cNvPr id="188" name="AutoShape 5"/>
            <p:cNvSpPr>
              <a:spLocks/>
            </p:cNvSpPr>
            <p:nvPr/>
          </p:nvSpPr>
          <p:spPr bwMode="auto">
            <a:xfrm>
              <a:off x="843748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</a:t>
              </a:r>
              <a:r>
                <a:rPr lang="ja-JP" altLang="en-US" sz="900" b="1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9" name="AutoShape 5"/>
            <p:cNvSpPr>
              <a:spLocks/>
            </p:cNvSpPr>
            <p:nvPr/>
          </p:nvSpPr>
          <p:spPr bwMode="auto">
            <a:xfrm>
              <a:off x="843763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0" name="AutoShape 5"/>
            <p:cNvSpPr>
              <a:spLocks/>
            </p:cNvSpPr>
            <p:nvPr/>
          </p:nvSpPr>
          <p:spPr bwMode="auto">
            <a:xfrm>
              <a:off x="843748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72" name="グループ化 171"/>
          <p:cNvGrpSpPr/>
          <p:nvPr/>
        </p:nvGrpSpPr>
        <p:grpSpPr>
          <a:xfrm>
            <a:off x="7600" y="4680801"/>
            <a:ext cx="2383877" cy="568673"/>
            <a:chOff x="7600" y="4680801"/>
            <a:chExt cx="2383877" cy="568673"/>
          </a:xfrm>
        </p:grpSpPr>
        <p:grpSp>
          <p:nvGrpSpPr>
            <p:cNvPr id="173" name="グループ化 172"/>
            <p:cNvGrpSpPr/>
            <p:nvPr/>
          </p:nvGrpSpPr>
          <p:grpSpPr>
            <a:xfrm>
              <a:off x="202456" y="4680801"/>
              <a:ext cx="2173312" cy="236808"/>
              <a:chOff x="202456" y="4680801"/>
              <a:chExt cx="2173312" cy="236808"/>
            </a:xfrm>
          </p:grpSpPr>
          <p:sp>
            <p:nvSpPr>
              <p:cNvPr id="177" name="テキスト ボックス 176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202456" y="4680801"/>
                <a:ext cx="967490" cy="23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ポイント付与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grpSp>
          <p:nvGrpSpPr>
            <p:cNvPr id="174" name="グループ化 173"/>
            <p:cNvGrpSpPr/>
            <p:nvPr/>
          </p:nvGrpSpPr>
          <p:grpSpPr>
            <a:xfrm>
              <a:off x="7600" y="4987582"/>
              <a:ext cx="2383877" cy="261892"/>
              <a:chOff x="-8109" y="4649741"/>
              <a:chExt cx="2383877" cy="261892"/>
            </a:xfrm>
          </p:grpSpPr>
          <p:sp>
            <p:nvSpPr>
              <p:cNvPr id="175" name="テキスト ボックス 174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-8109" y="4649741"/>
                <a:ext cx="11231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使用可能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</p:grp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42109" y="1590978"/>
          <a:ext cx="9001889" cy="2115783"/>
        </p:xfrm>
        <a:graphic>
          <a:graphicData uri="http://schemas.openxmlformats.org/drawingml/2006/table">
            <a:tbl>
              <a:tblPr/>
              <a:tblGrid>
                <a:gridCol w="784448"/>
                <a:gridCol w="501695"/>
                <a:gridCol w="2475154"/>
                <a:gridCol w="737420"/>
                <a:gridCol w="580103"/>
                <a:gridCol w="678426"/>
                <a:gridCol w="452284"/>
                <a:gridCol w="766916"/>
                <a:gridCol w="629264"/>
                <a:gridCol w="617685"/>
                <a:gridCol w="778494"/>
              </a:tblGrid>
              <a:tr h="319909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分類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値引き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解消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43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791"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大分類</a:t>
                      </a:r>
                      <a:r>
                        <a:rPr lang="en-US" altLang="ja-JP" sz="1050" dirty="0" smtClean="0">
                          <a:effectLst/>
                        </a:rPr>
                        <a:t>A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1465">
                <a:tc>
                  <a:txBody>
                    <a:bodyPr/>
                    <a:lstStyle/>
                    <a:p>
                      <a:pPr algn="ctr" rtl="0" fontAlgn="b"/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2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AutoShape 34"/>
          <p:cNvSpPr>
            <a:spLocks/>
          </p:cNvSpPr>
          <p:nvPr/>
        </p:nvSpPr>
        <p:spPr bwMode="auto">
          <a:xfrm>
            <a:off x="174169" y="3258922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D1.2</a:t>
            </a:r>
            <a:r>
              <a:rPr lang="ja-JP" altLang="en-US" sz="900" dirty="0" smtClean="0"/>
              <a:t>　顧客情報入力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72818" y="710197"/>
            <a:ext cx="2298725" cy="243544"/>
            <a:chOff x="142109" y="658016"/>
            <a:chExt cx="2298725" cy="243544"/>
          </a:xfrm>
        </p:grpSpPr>
        <p:sp>
          <p:nvSpPr>
            <p:cNvPr id="4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販売担当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693487" y="607807"/>
            <a:ext cx="2298725" cy="180658"/>
            <a:chOff x="142109" y="658016"/>
            <a:chExt cx="2298725" cy="243542"/>
          </a:xfrm>
        </p:grpSpPr>
        <p:sp>
          <p:nvSpPr>
            <p:cNvPr id="2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2016/08/22</a:t>
              </a: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42109" y="670727"/>
              <a:ext cx="706868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売上日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693487" y="856083"/>
            <a:ext cx="2298725" cy="180658"/>
            <a:chOff x="142109" y="658016"/>
            <a:chExt cx="2298725" cy="243544"/>
          </a:xfrm>
        </p:grpSpPr>
        <p:sp>
          <p:nvSpPr>
            <p:cNvPr id="27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A00005</a:t>
              </a: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お買上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NO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281372" y="4227114"/>
            <a:ext cx="2102810" cy="249849"/>
            <a:chOff x="142109" y="658016"/>
            <a:chExt cx="2298725" cy="243544"/>
          </a:xfrm>
        </p:grpSpPr>
        <p:sp>
          <p:nvSpPr>
            <p:cNvPr id="6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合計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3" name="右矢印 12"/>
          <p:cNvSpPr/>
          <p:nvPr/>
        </p:nvSpPr>
        <p:spPr>
          <a:xfrm>
            <a:off x="2907538" y="428110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/>
          <p:cNvGrpSpPr/>
          <p:nvPr/>
        </p:nvGrpSpPr>
        <p:grpSpPr>
          <a:xfrm>
            <a:off x="3213339" y="3874693"/>
            <a:ext cx="2333599" cy="249370"/>
            <a:chOff x="-110182" y="658016"/>
            <a:chExt cx="2551016" cy="243077"/>
          </a:xfrm>
        </p:grpSpPr>
        <p:sp>
          <p:nvSpPr>
            <p:cNvPr id="70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ポイント使用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977720" y="4245201"/>
            <a:ext cx="2102810" cy="249849"/>
            <a:chOff x="142109" y="658016"/>
            <a:chExt cx="2298725" cy="243544"/>
          </a:xfrm>
        </p:grpSpPr>
        <p:sp>
          <p:nvSpPr>
            <p:cNvPr id="88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お釣り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6" name="AutoShape 5"/>
          <p:cNvSpPr>
            <a:spLocks/>
          </p:cNvSpPr>
          <p:nvPr/>
        </p:nvSpPr>
        <p:spPr bwMode="auto">
          <a:xfrm>
            <a:off x="3703277" y="683282"/>
            <a:ext cx="1080120" cy="288032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2" name="AutoShape 5"/>
          <p:cNvSpPr>
            <a:spLocks/>
          </p:cNvSpPr>
          <p:nvPr/>
        </p:nvSpPr>
        <p:spPr bwMode="auto">
          <a:xfrm>
            <a:off x="249365" y="1173820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3" name="AutoShape 5"/>
          <p:cNvSpPr>
            <a:spLocks/>
          </p:cNvSpPr>
          <p:nvPr/>
        </p:nvSpPr>
        <p:spPr bwMode="auto">
          <a:xfrm>
            <a:off x="1199539" y="117855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予約品受取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4" name="AutoShape 5"/>
          <p:cNvSpPr>
            <a:spLocks/>
          </p:cNvSpPr>
          <p:nvPr/>
        </p:nvSpPr>
        <p:spPr bwMode="auto">
          <a:xfrm>
            <a:off x="2180374" y="1182675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取置品受取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5" name="AutoShape 5"/>
          <p:cNvSpPr>
            <a:spLocks/>
          </p:cNvSpPr>
          <p:nvPr/>
        </p:nvSpPr>
        <p:spPr bwMode="auto">
          <a:xfrm>
            <a:off x="3124200" y="118655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予約金入金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6" name="AutoShape 5"/>
          <p:cNvSpPr>
            <a:spLocks/>
          </p:cNvSpPr>
          <p:nvPr/>
        </p:nvSpPr>
        <p:spPr bwMode="auto">
          <a:xfrm>
            <a:off x="4077339" y="119216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買取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7" name="AutoShape 5"/>
          <p:cNvSpPr>
            <a:spLocks/>
          </p:cNvSpPr>
          <p:nvPr/>
        </p:nvSpPr>
        <p:spPr bwMode="auto">
          <a:xfrm>
            <a:off x="5050275" y="119852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メーカー修理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8" name="AutoShape 5"/>
          <p:cNvSpPr>
            <a:spLocks/>
          </p:cNvSpPr>
          <p:nvPr/>
        </p:nvSpPr>
        <p:spPr bwMode="auto">
          <a:xfrm>
            <a:off x="5994101" y="119264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自社修理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9" name="AutoShape 5"/>
          <p:cNvSpPr>
            <a:spLocks/>
          </p:cNvSpPr>
          <p:nvPr/>
        </p:nvSpPr>
        <p:spPr bwMode="auto">
          <a:xfrm>
            <a:off x="6981284" y="118831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初期不良</a:t>
            </a:r>
            <a:endParaRPr lang="en-US" altLang="ja-JP" sz="900" b="1" dirty="0" smtClean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返品・交換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0" name="AutoShape 5"/>
          <p:cNvSpPr>
            <a:spLocks/>
          </p:cNvSpPr>
          <p:nvPr/>
        </p:nvSpPr>
        <p:spPr bwMode="auto">
          <a:xfrm>
            <a:off x="7920176" y="1183948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719246" y="1987596"/>
            <a:ext cx="260533" cy="1664587"/>
            <a:chOff x="4050467" y="1997231"/>
            <a:chExt cx="260533" cy="1664587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1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15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6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4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2" name="グループ化 14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43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4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4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49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50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4044663" y="2122757"/>
            <a:ext cx="4251753" cy="196166"/>
            <a:chOff x="4044663" y="2122757"/>
            <a:chExt cx="4251753" cy="196166"/>
          </a:xfrm>
        </p:grpSpPr>
        <p:sp>
          <p:nvSpPr>
            <p:cNvPr id="129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AutoShape 34"/>
            <p:cNvSpPr>
              <a:spLocks/>
            </p:cNvSpPr>
            <p:nvPr/>
          </p:nvSpPr>
          <p:spPr bwMode="auto">
            <a:xfrm>
              <a:off x="5944596" y="2133473"/>
              <a:ext cx="274922" cy="16959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8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74169" y="1975480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86" name="AutoShape 34"/>
          <p:cNvSpPr>
            <a:spLocks/>
          </p:cNvSpPr>
          <p:nvPr/>
        </p:nvSpPr>
        <p:spPr bwMode="auto">
          <a:xfrm>
            <a:off x="174169" y="2604226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grpSp>
        <p:nvGrpSpPr>
          <p:cNvPr id="200" name="グループ化 199"/>
          <p:cNvGrpSpPr/>
          <p:nvPr/>
        </p:nvGrpSpPr>
        <p:grpSpPr>
          <a:xfrm>
            <a:off x="7176650" y="1968547"/>
            <a:ext cx="259502" cy="200055"/>
            <a:chOff x="2765124" y="3951868"/>
            <a:chExt cx="616039" cy="427280"/>
          </a:xfrm>
        </p:grpSpPr>
        <p:sp>
          <p:nvSpPr>
            <p:cNvPr id="201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2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3" name="グループ化 202"/>
          <p:cNvGrpSpPr/>
          <p:nvPr/>
        </p:nvGrpSpPr>
        <p:grpSpPr>
          <a:xfrm>
            <a:off x="7176651" y="2245243"/>
            <a:ext cx="259502" cy="200055"/>
            <a:chOff x="2765124" y="3951868"/>
            <a:chExt cx="616039" cy="427280"/>
          </a:xfrm>
        </p:grpSpPr>
        <p:sp>
          <p:nvSpPr>
            <p:cNvPr id="204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5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7176651" y="2608925"/>
            <a:ext cx="259502" cy="200055"/>
            <a:chOff x="2765124" y="3951868"/>
            <a:chExt cx="616039" cy="427280"/>
          </a:xfrm>
        </p:grpSpPr>
        <p:sp>
          <p:nvSpPr>
            <p:cNvPr id="207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8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9" name="グループ化 208"/>
          <p:cNvGrpSpPr/>
          <p:nvPr/>
        </p:nvGrpSpPr>
        <p:grpSpPr>
          <a:xfrm>
            <a:off x="7176652" y="2885621"/>
            <a:ext cx="259502" cy="200055"/>
            <a:chOff x="2765124" y="3951868"/>
            <a:chExt cx="616039" cy="427280"/>
          </a:xfrm>
        </p:grpSpPr>
        <p:sp>
          <p:nvSpPr>
            <p:cNvPr id="210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1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7182272" y="3232760"/>
            <a:ext cx="259502" cy="200055"/>
            <a:chOff x="2765124" y="3951868"/>
            <a:chExt cx="616039" cy="427280"/>
          </a:xfrm>
        </p:grpSpPr>
        <p:sp>
          <p:nvSpPr>
            <p:cNvPr id="213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4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5" name="グループ化 214"/>
          <p:cNvGrpSpPr/>
          <p:nvPr/>
        </p:nvGrpSpPr>
        <p:grpSpPr>
          <a:xfrm>
            <a:off x="7182273" y="3509456"/>
            <a:ext cx="259502" cy="200055"/>
            <a:chOff x="2765124" y="3951868"/>
            <a:chExt cx="616039" cy="427280"/>
          </a:xfrm>
        </p:grpSpPr>
        <p:sp>
          <p:nvSpPr>
            <p:cNvPr id="216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7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8" name="グループ化 217"/>
          <p:cNvGrpSpPr/>
          <p:nvPr/>
        </p:nvGrpSpPr>
        <p:grpSpPr>
          <a:xfrm>
            <a:off x="4044663" y="2747709"/>
            <a:ext cx="4251753" cy="196166"/>
            <a:chOff x="4044663" y="2122757"/>
            <a:chExt cx="4251753" cy="196166"/>
          </a:xfrm>
        </p:grpSpPr>
        <p:sp>
          <p:nvSpPr>
            <p:cNvPr id="219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グループ化 223"/>
          <p:cNvGrpSpPr/>
          <p:nvPr/>
        </p:nvGrpSpPr>
        <p:grpSpPr>
          <a:xfrm>
            <a:off x="4040811" y="3361494"/>
            <a:ext cx="4251753" cy="196166"/>
            <a:chOff x="4044663" y="2122757"/>
            <a:chExt cx="4251753" cy="196166"/>
          </a:xfrm>
        </p:grpSpPr>
        <p:sp>
          <p:nvSpPr>
            <p:cNvPr id="225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8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142109" y="3171538"/>
            <a:ext cx="9005337" cy="5501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0" name="グループ化 229"/>
          <p:cNvGrpSpPr/>
          <p:nvPr/>
        </p:nvGrpSpPr>
        <p:grpSpPr>
          <a:xfrm>
            <a:off x="3197944" y="4253259"/>
            <a:ext cx="2333599" cy="249370"/>
            <a:chOff x="-110182" y="658016"/>
            <a:chExt cx="2551016" cy="243077"/>
          </a:xfrm>
        </p:grpSpPr>
        <p:sp>
          <p:nvSpPr>
            <p:cNvPr id="231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2" name="テキスト ボックス 231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現金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3" name="グループ化 232"/>
          <p:cNvGrpSpPr/>
          <p:nvPr/>
        </p:nvGrpSpPr>
        <p:grpSpPr>
          <a:xfrm>
            <a:off x="3017369" y="4641882"/>
            <a:ext cx="2512983" cy="249370"/>
            <a:chOff x="-306279" y="658016"/>
            <a:chExt cx="2747113" cy="243077"/>
          </a:xfrm>
        </p:grpSpPr>
        <p:sp>
          <p:nvSpPr>
            <p:cNvPr id="234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5" name="テキスト ボックス 234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クレジット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6" name="グループ化 235"/>
          <p:cNvGrpSpPr/>
          <p:nvPr/>
        </p:nvGrpSpPr>
        <p:grpSpPr>
          <a:xfrm>
            <a:off x="3017369" y="5030505"/>
            <a:ext cx="2512983" cy="249370"/>
            <a:chOff x="-306279" y="658016"/>
            <a:chExt cx="2747113" cy="243077"/>
          </a:xfrm>
        </p:grpSpPr>
        <p:sp>
          <p:nvSpPr>
            <p:cNvPr id="237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テキスト ボックス 237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デビッドカード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39" name="AutoShape 5"/>
          <p:cNvSpPr>
            <a:spLocks/>
          </p:cNvSpPr>
          <p:nvPr/>
        </p:nvSpPr>
        <p:spPr bwMode="auto">
          <a:xfrm>
            <a:off x="5779024" y="4204912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</a:t>
            </a:r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2" name="AutoShape 5"/>
          <p:cNvSpPr>
            <a:spLocks/>
          </p:cNvSpPr>
          <p:nvPr/>
        </p:nvSpPr>
        <p:spPr bwMode="auto">
          <a:xfrm>
            <a:off x="8052227" y="5032446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領収書印刷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3" name="右矢印 242"/>
          <p:cNvSpPr/>
          <p:nvPr/>
        </p:nvSpPr>
        <p:spPr>
          <a:xfrm>
            <a:off x="6922020" y="427778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9143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1968841" y="1072702"/>
            <a:ext cx="4828734" cy="31674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1" name="正方形/長方形 170"/>
          <p:cNvSpPr/>
          <p:nvPr/>
        </p:nvSpPr>
        <p:spPr>
          <a:xfrm>
            <a:off x="6687956" y="4923658"/>
            <a:ext cx="2304256" cy="1921489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30/08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【Decision】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12</a:t>
            </a:r>
            <a:r>
              <a:rPr lang="en-US" altLang="ja-JP" sz="900" dirty="0" smtClean="0">
                <a:solidFill>
                  <a:srgbClr val="000000"/>
                </a:solidFill>
              </a:rPr>
              <a:t>, </a:t>
            </a:r>
            <a:r>
              <a:rPr lang="en-US" altLang="ja-JP" sz="900" dirty="0" smtClean="0">
                <a:solidFill>
                  <a:srgbClr val="000000"/>
                </a:solidFill>
              </a:rPr>
              <a:t>19, 29, 49, 50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12</a:t>
            </a:r>
            <a:r>
              <a:rPr lang="en-US" altLang="ja-JP" sz="900" dirty="0" smtClean="0">
                <a:solidFill>
                  <a:srgbClr val="000000"/>
                </a:solidFill>
              </a:rPr>
              <a:t>: Under 12 years old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19</a:t>
            </a:r>
            <a:r>
              <a:rPr lang="en-US" altLang="ja-JP" sz="900" dirty="0" smtClean="0">
                <a:solidFill>
                  <a:srgbClr val="000000"/>
                </a:solidFill>
              </a:rPr>
              <a:t>: 13 - Under 19 years old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29: 20 - Under 29 years old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49: 30 – Under 49 years old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50: Over 50 years old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※Because customers don’t know what is this screen, Label is not necessary.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5/9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Have to press one of those button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145538" y="1269223"/>
            <a:ext cx="2049129" cy="2817901"/>
            <a:chOff x="2348380" y="1315289"/>
            <a:chExt cx="1439673" cy="2421492"/>
          </a:xfrm>
        </p:grpSpPr>
        <p:sp>
          <p:nvSpPr>
            <p:cNvPr id="160" name="角丸四角形 159"/>
            <p:cNvSpPr/>
            <p:nvPr/>
          </p:nvSpPr>
          <p:spPr>
            <a:xfrm>
              <a:off x="2348380" y="1315289"/>
              <a:ext cx="1424107" cy="3536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12</a:t>
              </a:r>
              <a:endParaRPr kumimoji="1" lang="ja-JP" altLang="en-US" dirty="0"/>
            </a:p>
          </p:txBody>
        </p:sp>
        <p:sp>
          <p:nvSpPr>
            <p:cNvPr id="161" name="角丸四角形 160"/>
            <p:cNvSpPr/>
            <p:nvPr/>
          </p:nvSpPr>
          <p:spPr>
            <a:xfrm>
              <a:off x="2356289" y="1814911"/>
              <a:ext cx="1424107" cy="3536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19</a:t>
              </a:r>
              <a:endParaRPr kumimoji="1" lang="ja-JP" altLang="en-US" dirty="0"/>
            </a:p>
          </p:txBody>
        </p:sp>
        <p:sp>
          <p:nvSpPr>
            <p:cNvPr id="163" name="角丸四角形 162"/>
            <p:cNvSpPr/>
            <p:nvPr/>
          </p:nvSpPr>
          <p:spPr>
            <a:xfrm>
              <a:off x="2348380" y="2313248"/>
              <a:ext cx="1424107" cy="3536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29</a:t>
              </a:r>
              <a:endParaRPr kumimoji="1" lang="ja-JP" altLang="en-US" dirty="0"/>
            </a:p>
          </p:txBody>
        </p:sp>
        <p:sp>
          <p:nvSpPr>
            <p:cNvPr id="164" name="角丸四角形 163"/>
            <p:cNvSpPr/>
            <p:nvPr/>
          </p:nvSpPr>
          <p:spPr>
            <a:xfrm>
              <a:off x="2349804" y="2815680"/>
              <a:ext cx="1424107" cy="3536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49</a:t>
              </a:r>
              <a:endParaRPr kumimoji="1" lang="ja-JP" altLang="en-US" dirty="0"/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2363946" y="3383090"/>
              <a:ext cx="1424107" cy="3536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50</a:t>
              </a:r>
              <a:endParaRPr kumimoji="1" lang="ja-JP" altLang="en-US" dirty="0"/>
            </a:p>
          </p:txBody>
        </p:sp>
      </p:grpSp>
      <p:grpSp>
        <p:nvGrpSpPr>
          <p:cNvPr id="194" name="グループ化 193"/>
          <p:cNvGrpSpPr/>
          <p:nvPr/>
        </p:nvGrpSpPr>
        <p:grpSpPr>
          <a:xfrm>
            <a:off x="4509734" y="1260179"/>
            <a:ext cx="2049129" cy="2817901"/>
            <a:chOff x="2348380" y="1315289"/>
            <a:chExt cx="1439673" cy="2421492"/>
          </a:xfrm>
          <a:solidFill>
            <a:srgbClr val="FFCCFF"/>
          </a:solidFill>
        </p:grpSpPr>
        <p:sp>
          <p:nvSpPr>
            <p:cNvPr id="195" name="角丸四角形 194"/>
            <p:cNvSpPr/>
            <p:nvPr/>
          </p:nvSpPr>
          <p:spPr>
            <a:xfrm>
              <a:off x="2348380" y="1315289"/>
              <a:ext cx="1424107" cy="353691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12</a:t>
              </a:r>
              <a:endParaRPr kumimoji="1" lang="ja-JP" altLang="en-US" dirty="0"/>
            </a:p>
          </p:txBody>
        </p:sp>
        <p:sp>
          <p:nvSpPr>
            <p:cNvPr id="196" name="角丸四角形 195"/>
            <p:cNvSpPr/>
            <p:nvPr/>
          </p:nvSpPr>
          <p:spPr>
            <a:xfrm>
              <a:off x="2356289" y="1814911"/>
              <a:ext cx="1424107" cy="353691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19</a:t>
              </a:r>
              <a:endParaRPr kumimoji="1" lang="ja-JP" altLang="en-US" dirty="0"/>
            </a:p>
          </p:txBody>
        </p:sp>
        <p:sp>
          <p:nvSpPr>
            <p:cNvPr id="197" name="角丸四角形 196"/>
            <p:cNvSpPr/>
            <p:nvPr/>
          </p:nvSpPr>
          <p:spPr>
            <a:xfrm>
              <a:off x="2348380" y="2313248"/>
              <a:ext cx="1424107" cy="353691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29</a:t>
              </a:r>
              <a:endParaRPr kumimoji="1" lang="ja-JP" altLang="en-US" dirty="0"/>
            </a:p>
          </p:txBody>
        </p:sp>
        <p:sp>
          <p:nvSpPr>
            <p:cNvPr id="198" name="角丸四角形 197"/>
            <p:cNvSpPr/>
            <p:nvPr/>
          </p:nvSpPr>
          <p:spPr>
            <a:xfrm>
              <a:off x="2349804" y="2815680"/>
              <a:ext cx="1424107" cy="353691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49</a:t>
              </a:r>
              <a:endParaRPr kumimoji="1" lang="ja-JP" altLang="en-US" dirty="0"/>
            </a:p>
          </p:txBody>
        </p:sp>
        <p:sp>
          <p:nvSpPr>
            <p:cNvPr id="199" name="角丸四角形 198"/>
            <p:cNvSpPr/>
            <p:nvPr/>
          </p:nvSpPr>
          <p:spPr>
            <a:xfrm>
              <a:off x="2363946" y="3383090"/>
              <a:ext cx="1424107" cy="353691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50</a:t>
              </a:r>
              <a:endParaRPr kumimoji="1" lang="ja-JP" altLang="en-US" dirty="0"/>
            </a:p>
          </p:txBody>
        </p:sp>
      </p:grpSp>
      <p:grpSp>
        <p:nvGrpSpPr>
          <p:cNvPr id="192" name="グループ化 191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50" name="正方形/長方形 249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51" name="正方形/長方形 250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59" name="正方形/長方形 258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91" name="正方形/長方形 190"/>
          <p:cNvSpPr/>
          <p:nvPr/>
        </p:nvSpPr>
        <p:spPr>
          <a:xfrm>
            <a:off x="2391477" y="6073264"/>
            <a:ext cx="4033857" cy="686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9" name="正方形/長方形 228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6" name="正方形/長方形 255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60" name="直線コネクタ 259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66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67" name="正方形/長方形 266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68" name="正方形/長方形 267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69" name="正方形/長方形 268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157" name="グループ化 156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158" name="正方形/長方形 157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68" name="円/楕円 167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169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70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79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7613788" y="2447226"/>
            <a:ext cx="1494024" cy="1506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64403" y="1123594"/>
          <a:ext cx="7503609" cy="4262303"/>
        </p:xfrm>
        <a:graphic>
          <a:graphicData uri="http://schemas.openxmlformats.org/drawingml/2006/table">
            <a:tbl>
              <a:tblPr/>
              <a:tblGrid>
                <a:gridCol w="995912"/>
                <a:gridCol w="418289"/>
                <a:gridCol w="2587558"/>
                <a:gridCol w="680936"/>
                <a:gridCol w="887964"/>
                <a:gridCol w="437626"/>
                <a:gridCol w="742061"/>
                <a:gridCol w="753263"/>
              </a:tblGrid>
              <a:tr h="364308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912">
                <a:tc rowSpan="2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10,800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54">
                <a:tc vMerge="1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489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altLang="ja-JP" sz="1050" dirty="0" smtClean="0">
                          <a:effectLst/>
                        </a:rPr>
                        <a:t>1234555890124</a:t>
                      </a:r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30,000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32,400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13">
                <a:tc vMerge="1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4822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altLang="ja-JP" sz="1050" dirty="0" smtClean="0">
                          <a:effectLst/>
                        </a:rPr>
                        <a:t>1111111111111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07">
                <a:tc vMerge="1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D.1.3</a:t>
            </a:r>
            <a:r>
              <a:rPr lang="ja-JP" altLang="en-US" sz="900" dirty="0" smtClean="0"/>
              <a:t>　取引選択（オンライン）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37610" y="576356"/>
            <a:ext cx="706868" cy="17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売上日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37610" y="824631"/>
            <a:ext cx="706867" cy="17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お買上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NO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117415" y="1682238"/>
            <a:ext cx="1893949" cy="189574"/>
            <a:chOff x="4970460" y="2132936"/>
            <a:chExt cx="1893949" cy="189574"/>
          </a:xfrm>
        </p:grpSpPr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4970460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20,000</a:t>
              </a:r>
              <a:r>
                <a:rPr lang="ja-JP" altLang="en-US" sz="900" dirty="0" smtClean="0">
                  <a:solidFill>
                    <a:schemeClr val="tx1"/>
                  </a:solidFill>
                </a:rPr>
                <a:t>円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5741579" y="2132936"/>
              <a:ext cx="518044" cy="189574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5,000</a:t>
              </a:r>
              <a:r>
                <a:rPr lang="ja-JP" altLang="en-US" sz="900" dirty="0" smtClean="0">
                  <a:solidFill>
                    <a:schemeClr val="tx1"/>
                  </a:solidFill>
                </a:rPr>
                <a:t>円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AutoShape 34"/>
            <p:cNvSpPr>
              <a:spLocks/>
            </p:cNvSpPr>
            <p:nvPr/>
          </p:nvSpPr>
          <p:spPr bwMode="auto">
            <a:xfrm>
              <a:off x="6589487" y="2152914"/>
              <a:ext cx="274922" cy="16959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25538" y="1659776"/>
            <a:ext cx="895631" cy="180602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1234567890123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83638" y="2638040"/>
            <a:ext cx="7461691" cy="5610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891559" y="1612962"/>
            <a:ext cx="561749" cy="1443385"/>
            <a:chOff x="8437481" y="2120158"/>
            <a:chExt cx="561749" cy="1443385"/>
          </a:xfrm>
        </p:grpSpPr>
        <p:sp>
          <p:nvSpPr>
            <p:cNvPr id="121" name="AutoShape 5"/>
            <p:cNvSpPr>
              <a:spLocks/>
            </p:cNvSpPr>
            <p:nvPr/>
          </p:nvSpPr>
          <p:spPr bwMode="auto">
            <a:xfrm>
              <a:off x="843748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</a:t>
              </a:r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8" name="AutoShape 5"/>
            <p:cNvSpPr>
              <a:spLocks/>
            </p:cNvSpPr>
            <p:nvPr/>
          </p:nvSpPr>
          <p:spPr bwMode="auto">
            <a:xfrm>
              <a:off x="843763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19" name="AutoShape 5"/>
            <p:cNvSpPr>
              <a:spLocks/>
            </p:cNvSpPr>
            <p:nvPr/>
          </p:nvSpPr>
          <p:spPr bwMode="auto">
            <a:xfrm>
              <a:off x="843748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97" name="テキスト ボックス 196"/>
          <p:cNvSpPr txBox="1"/>
          <p:nvPr/>
        </p:nvSpPr>
        <p:spPr>
          <a:xfrm>
            <a:off x="7916440" y="811633"/>
            <a:ext cx="136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</a:t>
            </a:r>
            <a:r>
              <a:rPr lang="en-US" altLang="ja-JP" sz="10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123456789</a:t>
            </a:r>
            <a:endParaRPr lang="en-US" altLang="ja-JP" sz="10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290" name="グループ化 289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91" name="正方形/長方形 290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57" name="AutoShape 5"/>
          <p:cNvSpPr>
            <a:spLocks/>
          </p:cNvSpPr>
          <p:nvPr/>
        </p:nvSpPr>
        <p:spPr bwMode="auto">
          <a:xfrm>
            <a:off x="1407184" y="624408"/>
            <a:ext cx="1276789" cy="421376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5" name="AutoShape 5"/>
          <p:cNvSpPr>
            <a:spLocks/>
          </p:cNvSpPr>
          <p:nvPr/>
        </p:nvSpPr>
        <p:spPr bwMode="auto">
          <a:xfrm>
            <a:off x="7631239" y="4669607"/>
            <a:ext cx="1401637" cy="37476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会計に進む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00" name="AutoShape 5"/>
          <p:cNvSpPr>
            <a:spLocks/>
          </p:cNvSpPr>
          <p:nvPr/>
        </p:nvSpPr>
        <p:spPr bwMode="auto">
          <a:xfrm>
            <a:off x="3241252" y="674513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7647560" y="572945"/>
            <a:ext cx="122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年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8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30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日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665532" y="2547473"/>
            <a:ext cx="1357792" cy="513564"/>
            <a:chOff x="5943073" y="4854483"/>
            <a:chExt cx="1357792" cy="513564"/>
          </a:xfrm>
        </p:grpSpPr>
        <p:sp>
          <p:nvSpPr>
            <p:cNvPr id="65" name="テキスト ボックス 64"/>
            <p:cNvSpPr txBox="1"/>
            <p:nvPr/>
          </p:nvSpPr>
          <p:spPr>
            <a:xfrm>
              <a:off x="5949913" y="5137215"/>
              <a:ext cx="1329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支払</a:t>
              </a:r>
              <a:endPara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5943073" y="4854483"/>
              <a:ext cx="646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購入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点数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654243" y="4854754"/>
              <a:ext cx="646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3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点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AutoShape 34"/>
          <p:cNvSpPr>
            <a:spLocks/>
          </p:cNvSpPr>
          <p:nvPr/>
        </p:nvSpPr>
        <p:spPr bwMode="auto">
          <a:xfrm>
            <a:off x="101326" y="3358362"/>
            <a:ext cx="895631" cy="180602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3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grpSp>
        <p:nvGrpSpPr>
          <p:cNvPr id="258" name="グループ化 257"/>
          <p:cNvGrpSpPr/>
          <p:nvPr/>
        </p:nvGrpSpPr>
        <p:grpSpPr>
          <a:xfrm>
            <a:off x="8034762" y="3434168"/>
            <a:ext cx="1054413" cy="388185"/>
            <a:chOff x="923318" y="4540279"/>
            <a:chExt cx="1054413" cy="388185"/>
          </a:xfrm>
        </p:grpSpPr>
        <p:sp>
          <p:nvSpPr>
            <p:cNvPr id="259" name="テキスト ボックス 258"/>
            <p:cNvSpPr txBox="1"/>
            <p:nvPr/>
          </p:nvSpPr>
          <p:spPr>
            <a:xfrm>
              <a:off x="1076161" y="4697632"/>
              <a:ext cx="901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180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60" name="テキスト ボックス 259"/>
            <p:cNvSpPr txBox="1"/>
            <p:nvPr/>
          </p:nvSpPr>
          <p:spPr>
            <a:xfrm>
              <a:off x="923318" y="4540279"/>
              <a:ext cx="967490" cy="23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ポイント付与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51" name="テキスト ボックス 150"/>
          <p:cNvSpPr txBox="1"/>
          <p:nvPr/>
        </p:nvSpPr>
        <p:spPr>
          <a:xfrm>
            <a:off x="7806357" y="3054708"/>
            <a:ext cx="11958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43,200</a:t>
            </a:r>
            <a:r>
              <a:rPr lang="ja-JP" altLang="en-US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円</a:t>
            </a:r>
            <a:endParaRPr lang="en-US" altLang="ja-JP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4" name="AutoShape 5"/>
          <p:cNvSpPr>
            <a:spLocks/>
          </p:cNvSpPr>
          <p:nvPr/>
        </p:nvSpPr>
        <p:spPr bwMode="auto">
          <a:xfrm>
            <a:off x="4466949" y="671982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一括クリア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3446" y="5788658"/>
            <a:ext cx="5594714" cy="10693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Transaction changing screen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If you want to do another transaction, press one of those business button. If you interrupt current transaction, Suspend transaction dialog will be displayed.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0" y="558398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7166107" y="5701564"/>
            <a:ext cx="1859273" cy="1063064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20/9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Add Order receive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115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8" name="正方形/長方形 117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3" name="正方形/長方形 122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4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3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2" name="正方形/長方形 13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4" name="正方形/長方形 133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53" name="直線コネクタ 152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1385377" y="1612962"/>
            <a:ext cx="5087294" cy="2427264"/>
            <a:chOff x="1385377" y="1612962"/>
            <a:chExt cx="5087294" cy="2427264"/>
          </a:xfrm>
        </p:grpSpPr>
        <p:grpSp>
          <p:nvGrpSpPr>
            <p:cNvPr id="135" name="グループ化 134"/>
            <p:cNvGrpSpPr/>
            <p:nvPr/>
          </p:nvGrpSpPr>
          <p:grpSpPr>
            <a:xfrm>
              <a:off x="1385377" y="1612962"/>
              <a:ext cx="5087294" cy="2427264"/>
              <a:chOff x="1979713" y="665312"/>
              <a:chExt cx="5001657" cy="2394922"/>
            </a:xfrm>
          </p:grpSpPr>
          <p:sp>
            <p:nvSpPr>
              <p:cNvPr id="139" name="正方形/長方形 138"/>
              <p:cNvSpPr/>
              <p:nvPr/>
            </p:nvSpPr>
            <p:spPr>
              <a:xfrm>
                <a:off x="1979713" y="665312"/>
                <a:ext cx="5001657" cy="23949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0" name="Rectangle 11"/>
              <p:cNvSpPr>
                <a:spLocks/>
              </p:cNvSpPr>
              <p:nvPr/>
            </p:nvSpPr>
            <p:spPr bwMode="auto">
              <a:xfrm>
                <a:off x="2174462" y="941199"/>
                <a:ext cx="1954110" cy="273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154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r>
                  <a:rPr lang="en-US" altLang="ja-JP" sz="1800" b="1" dirty="0" smtClean="0">
                    <a:solidFill>
                      <a:srgbClr val="1A1A1A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Select transaction</a:t>
                </a:r>
                <a:endPara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sp>
          <p:nvSpPr>
            <p:cNvPr id="142" name="AutoShape 5"/>
            <p:cNvSpPr>
              <a:spLocks/>
            </p:cNvSpPr>
            <p:nvPr/>
          </p:nvSpPr>
          <p:spPr bwMode="auto">
            <a:xfrm>
              <a:off x="2310541" y="2343063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Sale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3" name="AutoShape 5"/>
            <p:cNvSpPr>
              <a:spLocks/>
            </p:cNvSpPr>
            <p:nvPr/>
          </p:nvSpPr>
          <p:spPr bwMode="auto">
            <a:xfrm>
              <a:off x="3260715" y="2347796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800" b="1" dirty="0" err="1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Resevation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 product receive</a:t>
              </a:r>
              <a:endParaRPr lang="en-US" altLang="ja-JP" sz="8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4" name="AutoShape 5"/>
            <p:cNvSpPr>
              <a:spLocks/>
            </p:cNvSpPr>
            <p:nvPr/>
          </p:nvSpPr>
          <p:spPr bwMode="auto">
            <a:xfrm>
              <a:off x="4241550" y="2351918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800" b="1" dirty="0" err="1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Layawayproduct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 </a:t>
              </a:r>
              <a:r>
                <a:rPr lang="en-US" altLang="ja-JP" sz="8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receive</a:t>
              </a:r>
              <a:endParaRPr lang="en-US" altLang="ja-JP" sz="8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5" name="AutoShape 5"/>
            <p:cNvSpPr>
              <a:spLocks/>
            </p:cNvSpPr>
            <p:nvPr/>
          </p:nvSpPr>
          <p:spPr bwMode="auto">
            <a:xfrm>
              <a:off x="2308778" y="2803693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8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Reservation deposit payment</a:t>
              </a:r>
              <a:endParaRPr lang="en-US" altLang="ja-JP" sz="8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6" name="AutoShape 5"/>
            <p:cNvSpPr>
              <a:spLocks/>
            </p:cNvSpPr>
            <p:nvPr/>
          </p:nvSpPr>
          <p:spPr bwMode="auto">
            <a:xfrm>
              <a:off x="3264246" y="2806249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Purchase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7" name="AutoShape 5"/>
            <p:cNvSpPr>
              <a:spLocks/>
            </p:cNvSpPr>
            <p:nvPr/>
          </p:nvSpPr>
          <p:spPr bwMode="auto">
            <a:xfrm>
              <a:off x="4237182" y="2812609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Maker repair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8" name="AutoShape 5"/>
            <p:cNvSpPr>
              <a:spLocks/>
            </p:cNvSpPr>
            <p:nvPr/>
          </p:nvSpPr>
          <p:spPr bwMode="auto">
            <a:xfrm>
              <a:off x="2305003" y="3244473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Company repair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49" name="AutoShape 5"/>
            <p:cNvSpPr>
              <a:spLocks/>
            </p:cNvSpPr>
            <p:nvPr/>
          </p:nvSpPr>
          <p:spPr bwMode="auto">
            <a:xfrm>
              <a:off x="3246261" y="3227841"/>
              <a:ext cx="881345" cy="315745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7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Initial defection</a:t>
              </a:r>
              <a:endParaRPr lang="en-US" altLang="ja-JP" sz="7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  <a:p>
              <a:pPr algn="ctr" eaLnBrk="1" hangingPunct="1"/>
              <a:r>
                <a:rPr lang="en-US" altLang="ja-JP" sz="7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return product/ exchange</a:t>
              </a:r>
              <a:endParaRPr lang="en-US" altLang="ja-JP" sz="7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50" name="AutoShape 5"/>
            <p:cNvSpPr>
              <a:spLocks/>
            </p:cNvSpPr>
            <p:nvPr/>
          </p:nvSpPr>
          <p:spPr bwMode="auto">
            <a:xfrm>
              <a:off x="4231078" y="3235778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Return product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0" name="AutoShape 5"/>
            <p:cNvSpPr>
              <a:spLocks/>
            </p:cNvSpPr>
            <p:nvPr/>
          </p:nvSpPr>
          <p:spPr bwMode="auto">
            <a:xfrm>
              <a:off x="4241550" y="3642349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Issue reservation No.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55" name="AutoShape 5"/>
            <p:cNvSpPr>
              <a:spLocks/>
            </p:cNvSpPr>
            <p:nvPr/>
          </p:nvSpPr>
          <p:spPr bwMode="auto">
            <a:xfrm>
              <a:off x="2277341" y="3642349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Custom IEM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75" name="AutoShape 5"/>
            <p:cNvSpPr>
              <a:spLocks/>
            </p:cNvSpPr>
            <p:nvPr/>
          </p:nvSpPr>
          <p:spPr bwMode="auto">
            <a:xfrm>
              <a:off x="3246261" y="3635587"/>
              <a:ext cx="881345" cy="257344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Order receive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77" name="正方形/長方形 76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80" name="円/楕円 79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81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82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83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7613788" y="2447226"/>
            <a:ext cx="1494024" cy="1506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64403" y="1123594"/>
          <a:ext cx="7503609" cy="4262303"/>
        </p:xfrm>
        <a:graphic>
          <a:graphicData uri="http://schemas.openxmlformats.org/drawingml/2006/table">
            <a:tbl>
              <a:tblPr/>
              <a:tblGrid>
                <a:gridCol w="995912"/>
                <a:gridCol w="418289"/>
                <a:gridCol w="2587558"/>
                <a:gridCol w="680936"/>
                <a:gridCol w="887964"/>
                <a:gridCol w="437626"/>
                <a:gridCol w="742061"/>
                <a:gridCol w="753263"/>
              </a:tblGrid>
              <a:tr h="364308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912">
                <a:tc rowSpan="2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10,800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54">
                <a:tc vMerge="1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489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altLang="ja-JP" sz="1050" dirty="0" smtClean="0">
                          <a:effectLst/>
                        </a:rPr>
                        <a:t>1234555890124</a:t>
                      </a:r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30,000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32,400</a:t>
                      </a:r>
                      <a:r>
                        <a:rPr lang="ja-JP" altLang="en-US" sz="1050" dirty="0" smtClean="0">
                          <a:effectLst/>
                        </a:rPr>
                        <a:t>円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13">
                <a:tc vMerge="1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4822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altLang="ja-JP" sz="1050" dirty="0" smtClean="0">
                          <a:effectLst/>
                        </a:rPr>
                        <a:t>1111111111111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07">
                <a:tc vMerge="1"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2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D.1.4</a:t>
            </a:r>
            <a:r>
              <a:rPr lang="ja-JP" altLang="en-US" sz="900" dirty="0" smtClean="0"/>
              <a:t>　取引選択（オフライン）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37610" y="576356"/>
            <a:ext cx="706868" cy="17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売上日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37610" y="824631"/>
            <a:ext cx="706867" cy="17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お買上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NO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117415" y="1682238"/>
            <a:ext cx="1893949" cy="189574"/>
            <a:chOff x="4970460" y="2132936"/>
            <a:chExt cx="1893949" cy="189574"/>
          </a:xfrm>
        </p:grpSpPr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4970460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20,000</a:t>
              </a:r>
              <a:r>
                <a:rPr lang="ja-JP" altLang="en-US" sz="900" dirty="0" smtClean="0">
                  <a:solidFill>
                    <a:schemeClr val="tx1"/>
                  </a:solidFill>
                </a:rPr>
                <a:t>円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5741579" y="2132936"/>
              <a:ext cx="518044" cy="189574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5,000</a:t>
              </a:r>
              <a:r>
                <a:rPr lang="ja-JP" altLang="en-US" sz="900" dirty="0" smtClean="0">
                  <a:solidFill>
                    <a:schemeClr val="tx1"/>
                  </a:solidFill>
                </a:rPr>
                <a:t>円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AutoShape 34"/>
            <p:cNvSpPr>
              <a:spLocks/>
            </p:cNvSpPr>
            <p:nvPr/>
          </p:nvSpPr>
          <p:spPr bwMode="auto">
            <a:xfrm>
              <a:off x="6589487" y="2152914"/>
              <a:ext cx="274922" cy="16959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25538" y="1659776"/>
            <a:ext cx="895631" cy="180602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1234567890123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83638" y="2638040"/>
            <a:ext cx="7461691" cy="5610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891559" y="1612962"/>
            <a:ext cx="561749" cy="1443385"/>
            <a:chOff x="8437481" y="2120158"/>
            <a:chExt cx="561749" cy="1443385"/>
          </a:xfrm>
        </p:grpSpPr>
        <p:sp>
          <p:nvSpPr>
            <p:cNvPr id="121" name="AutoShape 5"/>
            <p:cNvSpPr>
              <a:spLocks/>
            </p:cNvSpPr>
            <p:nvPr/>
          </p:nvSpPr>
          <p:spPr bwMode="auto">
            <a:xfrm>
              <a:off x="843748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</a:t>
              </a:r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8" name="AutoShape 5"/>
            <p:cNvSpPr>
              <a:spLocks/>
            </p:cNvSpPr>
            <p:nvPr/>
          </p:nvSpPr>
          <p:spPr bwMode="auto">
            <a:xfrm>
              <a:off x="843763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19" name="AutoShape 5"/>
            <p:cNvSpPr>
              <a:spLocks/>
            </p:cNvSpPr>
            <p:nvPr/>
          </p:nvSpPr>
          <p:spPr bwMode="auto">
            <a:xfrm>
              <a:off x="843748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取消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97" name="テキスト ボックス 196"/>
          <p:cNvSpPr txBox="1"/>
          <p:nvPr/>
        </p:nvSpPr>
        <p:spPr>
          <a:xfrm>
            <a:off x="7916440" y="811633"/>
            <a:ext cx="136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</a:t>
            </a:r>
            <a:r>
              <a:rPr lang="en-US" altLang="ja-JP" sz="10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123456789</a:t>
            </a:r>
            <a:endParaRPr lang="en-US" altLang="ja-JP" sz="10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290" name="グループ化 289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91" name="正方形/長方形 290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57" name="AutoShape 5"/>
          <p:cNvSpPr>
            <a:spLocks/>
          </p:cNvSpPr>
          <p:nvPr/>
        </p:nvSpPr>
        <p:spPr bwMode="auto">
          <a:xfrm>
            <a:off x="1407184" y="624408"/>
            <a:ext cx="1276789" cy="421376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5" name="AutoShape 5"/>
          <p:cNvSpPr>
            <a:spLocks/>
          </p:cNvSpPr>
          <p:nvPr/>
        </p:nvSpPr>
        <p:spPr bwMode="auto">
          <a:xfrm>
            <a:off x="7631239" y="4669607"/>
            <a:ext cx="1401637" cy="37476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会計に進む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00" name="AutoShape 5"/>
          <p:cNvSpPr>
            <a:spLocks/>
          </p:cNvSpPr>
          <p:nvPr/>
        </p:nvSpPr>
        <p:spPr bwMode="auto">
          <a:xfrm>
            <a:off x="3241252" y="674513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7647560" y="572945"/>
            <a:ext cx="122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年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8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月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30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日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665532" y="2547473"/>
            <a:ext cx="1357792" cy="513564"/>
            <a:chOff x="5943073" y="4854483"/>
            <a:chExt cx="1357792" cy="513564"/>
          </a:xfrm>
        </p:grpSpPr>
        <p:sp>
          <p:nvSpPr>
            <p:cNvPr id="65" name="テキスト ボックス 64"/>
            <p:cNvSpPr txBox="1"/>
            <p:nvPr/>
          </p:nvSpPr>
          <p:spPr>
            <a:xfrm>
              <a:off x="5949913" y="5137215"/>
              <a:ext cx="1329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支払</a:t>
              </a:r>
              <a:endPara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5943073" y="4854483"/>
              <a:ext cx="646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購入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点数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654243" y="4854754"/>
              <a:ext cx="646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3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点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AutoShape 34"/>
          <p:cNvSpPr>
            <a:spLocks/>
          </p:cNvSpPr>
          <p:nvPr/>
        </p:nvSpPr>
        <p:spPr bwMode="auto">
          <a:xfrm>
            <a:off x="101326" y="3358362"/>
            <a:ext cx="895631" cy="180602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3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grpSp>
        <p:nvGrpSpPr>
          <p:cNvPr id="258" name="グループ化 257"/>
          <p:cNvGrpSpPr/>
          <p:nvPr/>
        </p:nvGrpSpPr>
        <p:grpSpPr>
          <a:xfrm>
            <a:off x="8034762" y="3434168"/>
            <a:ext cx="1054413" cy="388185"/>
            <a:chOff x="923318" y="4540279"/>
            <a:chExt cx="1054413" cy="388185"/>
          </a:xfrm>
        </p:grpSpPr>
        <p:sp>
          <p:nvSpPr>
            <p:cNvPr id="259" name="テキスト ボックス 258"/>
            <p:cNvSpPr txBox="1"/>
            <p:nvPr/>
          </p:nvSpPr>
          <p:spPr>
            <a:xfrm>
              <a:off x="1076161" y="4697632"/>
              <a:ext cx="901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180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60" name="テキスト ボックス 259"/>
            <p:cNvSpPr txBox="1"/>
            <p:nvPr/>
          </p:nvSpPr>
          <p:spPr>
            <a:xfrm>
              <a:off x="923318" y="4540279"/>
              <a:ext cx="967490" cy="23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ポイント付与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51" name="テキスト ボックス 150"/>
          <p:cNvSpPr txBox="1"/>
          <p:nvPr/>
        </p:nvSpPr>
        <p:spPr>
          <a:xfrm>
            <a:off x="7806357" y="3054708"/>
            <a:ext cx="11958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43,200</a:t>
            </a:r>
            <a:r>
              <a:rPr lang="ja-JP" altLang="en-US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円</a:t>
            </a:r>
            <a:endParaRPr lang="en-US" altLang="ja-JP" dirty="0" smtClean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4" name="AutoShape 5"/>
          <p:cNvSpPr>
            <a:spLocks/>
          </p:cNvSpPr>
          <p:nvPr/>
        </p:nvSpPr>
        <p:spPr bwMode="auto">
          <a:xfrm>
            <a:off x="4466949" y="671982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一括クリア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3446" y="5788658"/>
            <a:ext cx="5594714" cy="10693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</a:rPr>
              <a:t>Transaction changing screen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If you want to do another transaction, press one of those business button. If you interrupt current transaction, Suspend transaction dialog will be displayed.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If  it is offline, all about transaction is unusable, button</a:t>
            </a:r>
            <a:r>
              <a:rPr lang="ja-JP" altLang="en-US" sz="900" dirty="0" smtClean="0">
                <a:solidFill>
                  <a:srgbClr val="000000"/>
                </a:solidFill>
              </a:rPr>
              <a:t>→</a:t>
            </a:r>
            <a:r>
              <a:rPr lang="en-US" altLang="ja-JP" sz="900" dirty="0" smtClean="0">
                <a:solidFill>
                  <a:srgbClr val="000000"/>
                </a:solidFill>
              </a:rPr>
              <a:t>text, display color, etc...will be changed. (On this rough layout, button</a:t>
            </a:r>
            <a:r>
              <a:rPr lang="ja-JP" altLang="en-US" sz="900" dirty="0" smtClean="0">
                <a:solidFill>
                  <a:srgbClr val="000000"/>
                </a:solidFill>
              </a:rPr>
              <a:t>→</a:t>
            </a:r>
            <a:r>
              <a:rPr lang="en-US" altLang="ja-JP" sz="900" dirty="0" smtClean="0">
                <a:solidFill>
                  <a:srgbClr val="000000"/>
                </a:solidFill>
              </a:rPr>
              <a:t>Text)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0" y="558398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AutoShape 5"/>
          <p:cNvSpPr>
            <a:spLocks/>
          </p:cNvSpPr>
          <p:nvPr/>
        </p:nvSpPr>
        <p:spPr bwMode="auto">
          <a:xfrm>
            <a:off x="2310541" y="2343063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5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8" name="正方形/長方形 117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3" name="正方形/長方形 122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4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125" name="グループ化 124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126" name="正方形/長方形 125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3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2" name="正方形/長方形 13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4" name="正方形/長方形 133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7863145" y="258417"/>
            <a:ext cx="788789" cy="2647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レジ</a:t>
            </a:r>
            <a:endParaRPr kumimoji="1" lang="ja-JP" altLang="en-US" sz="1050" dirty="0"/>
          </a:p>
        </p:txBody>
      </p:sp>
      <p:sp>
        <p:nvSpPr>
          <p:cNvPr id="138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出金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41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入金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2" name="AutoShape 5"/>
          <p:cNvSpPr>
            <a:spLocks/>
          </p:cNvSpPr>
          <p:nvPr/>
        </p:nvSpPr>
        <p:spPr bwMode="auto">
          <a:xfrm>
            <a:off x="3585528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両替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cxnSp>
        <p:nvCxnSpPr>
          <p:cNvPr id="153" name="直線コネクタ 152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rgbClr val="FF5050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64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6" name="正方形/長方形 165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7" name="正方形/長方形 166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四角形吹き出し 2"/>
          <p:cNvSpPr/>
          <p:nvPr/>
        </p:nvSpPr>
        <p:spPr>
          <a:xfrm>
            <a:off x="7037610" y="1306286"/>
            <a:ext cx="1995266" cy="586289"/>
          </a:xfrm>
          <a:prstGeom prst="wedgeRectCallout">
            <a:avLst>
              <a:gd name="adj1" fmla="val 45104"/>
              <a:gd name="adj2" fmla="val -184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When re-connect, click this button ( Design needs to consider )</a:t>
            </a:r>
            <a:endParaRPr kumimoji="1" lang="ja-JP" altLang="en-US" sz="1100" dirty="0"/>
          </a:p>
        </p:txBody>
      </p:sp>
      <p:sp>
        <p:nvSpPr>
          <p:cNvPr id="4" name="下カーブ矢印 3"/>
          <p:cNvSpPr/>
          <p:nvPr/>
        </p:nvSpPr>
        <p:spPr>
          <a:xfrm rot="11558070">
            <a:off x="8843354" y="306359"/>
            <a:ext cx="214104" cy="186982"/>
          </a:xfrm>
          <a:prstGeom prst="curvedDownArrow">
            <a:avLst>
              <a:gd name="adj1" fmla="val 25000"/>
              <a:gd name="adj2" fmla="val 57253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1385377" y="1612962"/>
            <a:ext cx="5087294" cy="2427264"/>
            <a:chOff x="1979713" y="665312"/>
            <a:chExt cx="5001657" cy="2394922"/>
          </a:xfrm>
        </p:grpSpPr>
        <p:sp>
          <p:nvSpPr>
            <p:cNvPr id="93" name="正方形/長方形 92"/>
            <p:cNvSpPr/>
            <p:nvPr/>
          </p:nvSpPr>
          <p:spPr>
            <a:xfrm>
              <a:off x="1979713" y="665312"/>
              <a:ext cx="5001657" cy="239492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Rectangle 11"/>
            <p:cNvSpPr>
              <a:spLocks/>
            </p:cNvSpPr>
            <p:nvPr/>
          </p:nvSpPr>
          <p:spPr bwMode="auto">
            <a:xfrm>
              <a:off x="2174462" y="941199"/>
              <a:ext cx="1954110" cy="273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154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ja-JP" sz="1800" b="1" dirty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Select transaction</a:t>
              </a: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96" name="正方形/長方形 95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9" name="円/楕円 98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100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1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2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0" name="AutoShape 5"/>
          <p:cNvSpPr>
            <a:spLocks/>
          </p:cNvSpPr>
          <p:nvPr/>
        </p:nvSpPr>
        <p:spPr bwMode="auto">
          <a:xfrm>
            <a:off x="2310541" y="2343063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Sale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1" name="AutoShape 5"/>
          <p:cNvSpPr>
            <a:spLocks/>
          </p:cNvSpPr>
          <p:nvPr/>
        </p:nvSpPr>
        <p:spPr bwMode="auto">
          <a:xfrm>
            <a:off x="3260715" y="2347796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800" b="1" dirty="0" err="1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Resevation</a:t>
            </a:r>
            <a:r>
              <a:rPr lang="en-US" altLang="ja-JP" sz="8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product receive</a:t>
            </a:r>
            <a:endParaRPr lang="en-US" altLang="ja-JP" sz="8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2" name="AutoShape 5"/>
          <p:cNvSpPr>
            <a:spLocks/>
          </p:cNvSpPr>
          <p:nvPr/>
        </p:nvSpPr>
        <p:spPr bwMode="auto">
          <a:xfrm>
            <a:off x="4241550" y="2351918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800" b="1" dirty="0" err="1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Layawayproduct</a:t>
            </a:r>
            <a:r>
              <a:rPr lang="en-US" altLang="ja-JP" sz="8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8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receive</a:t>
            </a:r>
            <a:endParaRPr lang="en-US" altLang="ja-JP" sz="8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3" name="AutoShape 5"/>
          <p:cNvSpPr>
            <a:spLocks/>
          </p:cNvSpPr>
          <p:nvPr/>
        </p:nvSpPr>
        <p:spPr bwMode="auto">
          <a:xfrm>
            <a:off x="2308778" y="280369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8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Reservation deposit payment</a:t>
            </a:r>
            <a:endParaRPr lang="en-US" altLang="ja-JP" sz="8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4" name="AutoShape 5"/>
          <p:cNvSpPr>
            <a:spLocks/>
          </p:cNvSpPr>
          <p:nvPr/>
        </p:nvSpPr>
        <p:spPr bwMode="auto">
          <a:xfrm>
            <a:off x="3264246" y="2806249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Purchase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20" name="AutoShape 5"/>
          <p:cNvSpPr>
            <a:spLocks/>
          </p:cNvSpPr>
          <p:nvPr/>
        </p:nvSpPr>
        <p:spPr bwMode="auto">
          <a:xfrm>
            <a:off x="4237182" y="2812609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Maker repair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35" name="AutoShape 5"/>
          <p:cNvSpPr>
            <a:spLocks/>
          </p:cNvSpPr>
          <p:nvPr/>
        </p:nvSpPr>
        <p:spPr bwMode="auto">
          <a:xfrm>
            <a:off x="2305003" y="324447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Company repair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39" name="AutoShape 5"/>
          <p:cNvSpPr>
            <a:spLocks/>
          </p:cNvSpPr>
          <p:nvPr/>
        </p:nvSpPr>
        <p:spPr bwMode="auto">
          <a:xfrm>
            <a:off x="3246261" y="3227841"/>
            <a:ext cx="881345" cy="315745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7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Initial defection</a:t>
            </a:r>
            <a:endParaRPr lang="en-US" altLang="ja-JP" sz="700" b="1" dirty="0" smtClean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pPr algn="ctr" eaLnBrk="1" hangingPunct="1"/>
            <a:r>
              <a:rPr lang="en-US" altLang="ja-JP" sz="7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return product/ exchange</a:t>
            </a:r>
            <a:endParaRPr lang="en-US" altLang="ja-JP" sz="7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40" name="AutoShape 5"/>
          <p:cNvSpPr>
            <a:spLocks/>
          </p:cNvSpPr>
          <p:nvPr/>
        </p:nvSpPr>
        <p:spPr bwMode="auto">
          <a:xfrm>
            <a:off x="4231078" y="3235778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Return product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43" name="AutoShape 5"/>
          <p:cNvSpPr>
            <a:spLocks/>
          </p:cNvSpPr>
          <p:nvPr/>
        </p:nvSpPr>
        <p:spPr bwMode="auto">
          <a:xfrm>
            <a:off x="4241550" y="3642349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Issue reservation No.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44" name="AutoShape 5"/>
          <p:cNvSpPr>
            <a:spLocks/>
          </p:cNvSpPr>
          <p:nvPr/>
        </p:nvSpPr>
        <p:spPr bwMode="auto">
          <a:xfrm>
            <a:off x="2277341" y="3642349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Custom IEM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45" name="AutoShape 5"/>
          <p:cNvSpPr>
            <a:spLocks/>
          </p:cNvSpPr>
          <p:nvPr/>
        </p:nvSpPr>
        <p:spPr bwMode="auto">
          <a:xfrm>
            <a:off x="3246261" y="3635587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Order receive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グループ化 190"/>
          <p:cNvGrpSpPr/>
          <p:nvPr/>
        </p:nvGrpSpPr>
        <p:grpSpPr>
          <a:xfrm>
            <a:off x="7600" y="4680801"/>
            <a:ext cx="2383877" cy="568673"/>
            <a:chOff x="7600" y="4680801"/>
            <a:chExt cx="2383877" cy="568673"/>
          </a:xfrm>
        </p:grpSpPr>
        <p:grpSp>
          <p:nvGrpSpPr>
            <p:cNvPr id="192" name="グループ化 191"/>
            <p:cNvGrpSpPr/>
            <p:nvPr/>
          </p:nvGrpSpPr>
          <p:grpSpPr>
            <a:xfrm>
              <a:off x="202456" y="4680801"/>
              <a:ext cx="2173312" cy="236808"/>
              <a:chOff x="202456" y="4680801"/>
              <a:chExt cx="2173312" cy="236808"/>
            </a:xfrm>
          </p:grpSpPr>
          <p:sp>
            <p:nvSpPr>
              <p:cNvPr id="196" name="テキスト ボックス 195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202456" y="4680801"/>
                <a:ext cx="967490" cy="23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ポイント付与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7600" y="4987582"/>
              <a:ext cx="2383877" cy="261892"/>
              <a:chOff x="-8109" y="4649741"/>
              <a:chExt cx="2383877" cy="261892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-8109" y="4649741"/>
                <a:ext cx="11231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使用可能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</p:grp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42109" y="1590978"/>
          <a:ext cx="9001889" cy="2115783"/>
        </p:xfrm>
        <a:graphic>
          <a:graphicData uri="http://schemas.openxmlformats.org/drawingml/2006/table">
            <a:tbl>
              <a:tblPr/>
              <a:tblGrid>
                <a:gridCol w="784448"/>
                <a:gridCol w="501695"/>
                <a:gridCol w="2475154"/>
                <a:gridCol w="737420"/>
                <a:gridCol w="580103"/>
                <a:gridCol w="678426"/>
                <a:gridCol w="452284"/>
                <a:gridCol w="766916"/>
                <a:gridCol w="629264"/>
                <a:gridCol w="617685"/>
                <a:gridCol w="778494"/>
              </a:tblGrid>
              <a:tr h="319909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分類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値引き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取消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43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791"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大分類</a:t>
                      </a:r>
                      <a:r>
                        <a:rPr lang="en-US" altLang="ja-JP" sz="1050" dirty="0" smtClean="0">
                          <a:effectLst/>
                        </a:rPr>
                        <a:t>A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1465">
                <a:tc>
                  <a:txBody>
                    <a:bodyPr/>
                    <a:lstStyle/>
                    <a:p>
                      <a:pPr algn="ctr" rtl="0" fontAlgn="b"/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2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AutoShape 34"/>
          <p:cNvSpPr>
            <a:spLocks/>
          </p:cNvSpPr>
          <p:nvPr/>
        </p:nvSpPr>
        <p:spPr bwMode="auto">
          <a:xfrm>
            <a:off x="174169" y="3258922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D2.1</a:t>
            </a:r>
            <a:r>
              <a:rPr lang="ja-JP" altLang="en-US" sz="900" dirty="0" smtClean="0"/>
              <a:t>　担当者</a:t>
            </a:r>
            <a:r>
              <a:rPr lang="ja-JP" altLang="en-US" sz="900" dirty="0"/>
              <a:t>入力</a:t>
            </a:r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72818" y="710197"/>
            <a:ext cx="2298725" cy="243544"/>
            <a:chOff x="142109" y="658016"/>
            <a:chExt cx="2298725" cy="243544"/>
          </a:xfrm>
        </p:grpSpPr>
        <p:sp>
          <p:nvSpPr>
            <p:cNvPr id="4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販売担当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693487" y="607807"/>
            <a:ext cx="2298725" cy="180658"/>
            <a:chOff x="142109" y="658016"/>
            <a:chExt cx="2298725" cy="243542"/>
          </a:xfrm>
        </p:grpSpPr>
        <p:sp>
          <p:nvSpPr>
            <p:cNvPr id="2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2016/08/22</a:t>
              </a: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42109" y="670727"/>
              <a:ext cx="706868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売上日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693487" y="856083"/>
            <a:ext cx="2298725" cy="180658"/>
            <a:chOff x="142109" y="658016"/>
            <a:chExt cx="2298725" cy="243544"/>
          </a:xfrm>
        </p:grpSpPr>
        <p:sp>
          <p:nvSpPr>
            <p:cNvPr id="27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A00005</a:t>
              </a: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お買上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NO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281372" y="4227114"/>
            <a:ext cx="2102810" cy="249849"/>
            <a:chOff x="142109" y="658016"/>
            <a:chExt cx="2298725" cy="243544"/>
          </a:xfrm>
        </p:grpSpPr>
        <p:sp>
          <p:nvSpPr>
            <p:cNvPr id="6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合計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3" name="右矢印 12"/>
          <p:cNvSpPr/>
          <p:nvPr/>
        </p:nvSpPr>
        <p:spPr>
          <a:xfrm>
            <a:off x="2907538" y="428110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/>
          <p:cNvGrpSpPr/>
          <p:nvPr/>
        </p:nvGrpSpPr>
        <p:grpSpPr>
          <a:xfrm>
            <a:off x="3213339" y="3874693"/>
            <a:ext cx="2333599" cy="249370"/>
            <a:chOff x="-110182" y="658016"/>
            <a:chExt cx="2551016" cy="243077"/>
          </a:xfrm>
        </p:grpSpPr>
        <p:sp>
          <p:nvSpPr>
            <p:cNvPr id="70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ポイント使用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977720" y="4245201"/>
            <a:ext cx="2102810" cy="249849"/>
            <a:chOff x="142109" y="658016"/>
            <a:chExt cx="2298725" cy="243544"/>
          </a:xfrm>
        </p:grpSpPr>
        <p:sp>
          <p:nvSpPr>
            <p:cNvPr id="88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お釣り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6" name="AutoShape 5"/>
          <p:cNvSpPr>
            <a:spLocks/>
          </p:cNvSpPr>
          <p:nvPr/>
        </p:nvSpPr>
        <p:spPr bwMode="auto">
          <a:xfrm>
            <a:off x="3703277" y="683282"/>
            <a:ext cx="1080120" cy="288032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2" name="AutoShape 5"/>
          <p:cNvSpPr>
            <a:spLocks/>
          </p:cNvSpPr>
          <p:nvPr/>
        </p:nvSpPr>
        <p:spPr bwMode="auto">
          <a:xfrm>
            <a:off x="249365" y="1173820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3" name="AutoShape 5"/>
          <p:cNvSpPr>
            <a:spLocks/>
          </p:cNvSpPr>
          <p:nvPr/>
        </p:nvSpPr>
        <p:spPr bwMode="auto">
          <a:xfrm>
            <a:off x="1199539" y="117855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予約品受取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4" name="AutoShape 5"/>
          <p:cNvSpPr>
            <a:spLocks/>
          </p:cNvSpPr>
          <p:nvPr/>
        </p:nvSpPr>
        <p:spPr bwMode="auto">
          <a:xfrm>
            <a:off x="2180374" y="1182675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取置品受取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5" name="AutoShape 5"/>
          <p:cNvSpPr>
            <a:spLocks/>
          </p:cNvSpPr>
          <p:nvPr/>
        </p:nvSpPr>
        <p:spPr bwMode="auto">
          <a:xfrm>
            <a:off x="3124200" y="118655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予約金入金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6" name="AutoShape 5"/>
          <p:cNvSpPr>
            <a:spLocks/>
          </p:cNvSpPr>
          <p:nvPr/>
        </p:nvSpPr>
        <p:spPr bwMode="auto">
          <a:xfrm>
            <a:off x="4077339" y="119216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買取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7" name="AutoShape 5"/>
          <p:cNvSpPr>
            <a:spLocks/>
          </p:cNvSpPr>
          <p:nvPr/>
        </p:nvSpPr>
        <p:spPr bwMode="auto">
          <a:xfrm>
            <a:off x="5050275" y="119852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メーカー修理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8" name="AutoShape 5"/>
          <p:cNvSpPr>
            <a:spLocks/>
          </p:cNvSpPr>
          <p:nvPr/>
        </p:nvSpPr>
        <p:spPr bwMode="auto">
          <a:xfrm>
            <a:off x="5994101" y="119264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自社修理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9" name="AutoShape 5"/>
          <p:cNvSpPr>
            <a:spLocks/>
          </p:cNvSpPr>
          <p:nvPr/>
        </p:nvSpPr>
        <p:spPr bwMode="auto">
          <a:xfrm>
            <a:off x="6981284" y="118831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初期不良</a:t>
            </a:r>
            <a:endParaRPr lang="en-US" altLang="ja-JP" sz="900" b="1" dirty="0" smtClean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返品・交換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0" name="AutoShape 5"/>
          <p:cNvSpPr>
            <a:spLocks/>
          </p:cNvSpPr>
          <p:nvPr/>
        </p:nvSpPr>
        <p:spPr bwMode="auto">
          <a:xfrm>
            <a:off x="7920176" y="1183948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21" name="AutoShape 5"/>
          <p:cNvSpPr>
            <a:spLocks/>
          </p:cNvSpPr>
          <p:nvPr/>
        </p:nvSpPr>
        <p:spPr bwMode="auto">
          <a:xfrm>
            <a:off x="8437481" y="2120158"/>
            <a:ext cx="561600" cy="268059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解消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28" name="AutoShape 5"/>
          <p:cNvSpPr>
            <a:spLocks/>
          </p:cNvSpPr>
          <p:nvPr/>
        </p:nvSpPr>
        <p:spPr bwMode="auto">
          <a:xfrm>
            <a:off x="8437630" y="2706232"/>
            <a:ext cx="561600" cy="268059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解消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719246" y="1987596"/>
            <a:ext cx="260533" cy="1664587"/>
            <a:chOff x="4050467" y="1997231"/>
            <a:chExt cx="260533" cy="1664587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1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15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6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4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2" name="グループ化 14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43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4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4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49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50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4044663" y="2122757"/>
            <a:ext cx="4251753" cy="196166"/>
            <a:chOff x="4044663" y="2122757"/>
            <a:chExt cx="4251753" cy="196166"/>
          </a:xfrm>
        </p:grpSpPr>
        <p:sp>
          <p:nvSpPr>
            <p:cNvPr id="129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AutoShape 34"/>
            <p:cNvSpPr>
              <a:spLocks/>
            </p:cNvSpPr>
            <p:nvPr/>
          </p:nvSpPr>
          <p:spPr bwMode="auto">
            <a:xfrm>
              <a:off x="5944596" y="2133473"/>
              <a:ext cx="274922" cy="16959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8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74169" y="1975480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86" name="AutoShape 34"/>
          <p:cNvSpPr>
            <a:spLocks/>
          </p:cNvSpPr>
          <p:nvPr/>
        </p:nvSpPr>
        <p:spPr bwMode="auto">
          <a:xfrm>
            <a:off x="174169" y="2604226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grpSp>
        <p:nvGrpSpPr>
          <p:cNvPr id="200" name="グループ化 199"/>
          <p:cNvGrpSpPr/>
          <p:nvPr/>
        </p:nvGrpSpPr>
        <p:grpSpPr>
          <a:xfrm>
            <a:off x="7176650" y="1968547"/>
            <a:ext cx="259502" cy="200055"/>
            <a:chOff x="2765124" y="3951868"/>
            <a:chExt cx="616039" cy="427280"/>
          </a:xfrm>
        </p:grpSpPr>
        <p:sp>
          <p:nvSpPr>
            <p:cNvPr id="201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2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3" name="グループ化 202"/>
          <p:cNvGrpSpPr/>
          <p:nvPr/>
        </p:nvGrpSpPr>
        <p:grpSpPr>
          <a:xfrm>
            <a:off x="7176651" y="2245243"/>
            <a:ext cx="259502" cy="200055"/>
            <a:chOff x="2765124" y="3951868"/>
            <a:chExt cx="616039" cy="427280"/>
          </a:xfrm>
        </p:grpSpPr>
        <p:sp>
          <p:nvSpPr>
            <p:cNvPr id="204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5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7176651" y="2608925"/>
            <a:ext cx="259502" cy="200055"/>
            <a:chOff x="2765124" y="3951868"/>
            <a:chExt cx="616039" cy="427280"/>
          </a:xfrm>
        </p:grpSpPr>
        <p:sp>
          <p:nvSpPr>
            <p:cNvPr id="207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08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09" name="グループ化 208"/>
          <p:cNvGrpSpPr/>
          <p:nvPr/>
        </p:nvGrpSpPr>
        <p:grpSpPr>
          <a:xfrm>
            <a:off x="7176652" y="2885621"/>
            <a:ext cx="259502" cy="200055"/>
            <a:chOff x="2765124" y="3951868"/>
            <a:chExt cx="616039" cy="427280"/>
          </a:xfrm>
        </p:grpSpPr>
        <p:sp>
          <p:nvSpPr>
            <p:cNvPr id="210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1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7182272" y="3232760"/>
            <a:ext cx="259502" cy="200055"/>
            <a:chOff x="2765124" y="3951868"/>
            <a:chExt cx="616039" cy="427280"/>
          </a:xfrm>
        </p:grpSpPr>
        <p:sp>
          <p:nvSpPr>
            <p:cNvPr id="213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4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 smtClean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￥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5" name="グループ化 214"/>
          <p:cNvGrpSpPr/>
          <p:nvPr/>
        </p:nvGrpSpPr>
        <p:grpSpPr>
          <a:xfrm>
            <a:off x="7182273" y="3509456"/>
            <a:ext cx="259502" cy="200055"/>
            <a:chOff x="2765124" y="3951868"/>
            <a:chExt cx="616039" cy="427280"/>
          </a:xfrm>
        </p:grpSpPr>
        <p:sp>
          <p:nvSpPr>
            <p:cNvPr id="216" name="Oval 8"/>
            <p:cNvSpPr>
              <a:spLocks/>
            </p:cNvSpPr>
            <p:nvPr/>
          </p:nvSpPr>
          <p:spPr bwMode="auto">
            <a:xfrm>
              <a:off x="2765124" y="4089307"/>
              <a:ext cx="152400" cy="152400"/>
            </a:xfrm>
            <a:prstGeom prst="ellipse">
              <a:avLst/>
            </a:prstGeom>
            <a:gradFill rotWithShape="0">
              <a:gsLst>
                <a:gs pos="0">
                  <a:srgbClr val="FFFEFE"/>
                </a:gs>
                <a:gs pos="44623">
                  <a:srgbClr val="FFFEFE"/>
                </a:gs>
                <a:gs pos="47871">
                  <a:srgbClr val="FFFEFE"/>
                </a:gs>
                <a:gs pos="100000">
                  <a:srgbClr val="CECDCD"/>
                </a:gs>
              </a:gsLst>
              <a:lin ang="5400000" scaled="1"/>
            </a:gradFill>
            <a:ln w="12700">
              <a:solidFill>
                <a:srgbClr val="979797"/>
              </a:solidFill>
              <a:miter lim="800000"/>
              <a:headEnd/>
              <a:tailEnd/>
            </a:ln>
            <a:effectLst>
              <a:outerShdw blurRad="12700" dist="12699" dir="5400000" algn="ctr" rotWithShape="0">
                <a:schemeClr val="bg2">
                  <a:alpha val="14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mtClean="0"/>
            </a:p>
          </p:txBody>
        </p:sp>
        <p:sp>
          <p:nvSpPr>
            <p:cNvPr id="217" name="Rectangle 37"/>
            <p:cNvSpPr>
              <a:spLocks/>
            </p:cNvSpPr>
            <p:nvPr/>
          </p:nvSpPr>
          <p:spPr bwMode="auto">
            <a:xfrm>
              <a:off x="2985916" y="3951868"/>
              <a:ext cx="395247" cy="42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215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l" eaLnBrk="1" hangingPunct="1"/>
              <a:r>
                <a:rPr lang="ja-JP" altLang="en-US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rPr>
                <a:t>％</a:t>
              </a:r>
              <a:endParaRPr lang="en-US" altLang="ja-JP" sz="1300" dirty="0">
                <a:solidFill>
                  <a:srgbClr val="4D4D4D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endParaRPr>
            </a:p>
          </p:txBody>
        </p:sp>
      </p:grpSp>
      <p:grpSp>
        <p:nvGrpSpPr>
          <p:cNvPr id="218" name="グループ化 217"/>
          <p:cNvGrpSpPr/>
          <p:nvPr/>
        </p:nvGrpSpPr>
        <p:grpSpPr>
          <a:xfrm>
            <a:off x="4044663" y="2747709"/>
            <a:ext cx="4251753" cy="196166"/>
            <a:chOff x="4044663" y="2122757"/>
            <a:chExt cx="4251753" cy="196166"/>
          </a:xfrm>
        </p:grpSpPr>
        <p:sp>
          <p:nvSpPr>
            <p:cNvPr id="219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グループ化 223"/>
          <p:cNvGrpSpPr/>
          <p:nvPr/>
        </p:nvGrpSpPr>
        <p:grpSpPr>
          <a:xfrm>
            <a:off x="4040811" y="3361494"/>
            <a:ext cx="4251753" cy="196166"/>
            <a:chOff x="4044663" y="2122757"/>
            <a:chExt cx="4251753" cy="196166"/>
          </a:xfrm>
        </p:grpSpPr>
        <p:sp>
          <p:nvSpPr>
            <p:cNvPr id="225" name="AutoShape 34"/>
            <p:cNvSpPr>
              <a:spLocks/>
            </p:cNvSpPr>
            <p:nvPr/>
          </p:nvSpPr>
          <p:spPr bwMode="auto">
            <a:xfrm>
              <a:off x="7778372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6" name="AutoShape 34"/>
            <p:cNvSpPr>
              <a:spLocks/>
            </p:cNvSpPr>
            <p:nvPr/>
          </p:nvSpPr>
          <p:spPr bwMode="auto">
            <a:xfrm>
              <a:off x="4044663" y="2132936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AutoShape 34"/>
            <p:cNvSpPr>
              <a:spLocks/>
            </p:cNvSpPr>
            <p:nvPr/>
          </p:nvSpPr>
          <p:spPr bwMode="auto">
            <a:xfrm>
              <a:off x="5331863" y="2122757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8" name="AutoShape 34"/>
            <p:cNvSpPr>
              <a:spLocks/>
            </p:cNvSpPr>
            <p:nvPr/>
          </p:nvSpPr>
          <p:spPr bwMode="auto">
            <a:xfrm>
              <a:off x="6478094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142109" y="3171538"/>
            <a:ext cx="9005337" cy="5501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AutoShape 5"/>
          <p:cNvSpPr>
            <a:spLocks/>
          </p:cNvSpPr>
          <p:nvPr/>
        </p:nvSpPr>
        <p:spPr bwMode="auto">
          <a:xfrm>
            <a:off x="8437481" y="3295484"/>
            <a:ext cx="561600" cy="268059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解消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230" name="グループ化 229"/>
          <p:cNvGrpSpPr/>
          <p:nvPr/>
        </p:nvGrpSpPr>
        <p:grpSpPr>
          <a:xfrm>
            <a:off x="3197944" y="4253259"/>
            <a:ext cx="2333599" cy="249370"/>
            <a:chOff x="-110182" y="658016"/>
            <a:chExt cx="2551016" cy="243077"/>
          </a:xfrm>
        </p:grpSpPr>
        <p:sp>
          <p:nvSpPr>
            <p:cNvPr id="231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2" name="テキスト ボックス 231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現金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3" name="グループ化 232"/>
          <p:cNvGrpSpPr/>
          <p:nvPr/>
        </p:nvGrpSpPr>
        <p:grpSpPr>
          <a:xfrm>
            <a:off x="3017369" y="4641882"/>
            <a:ext cx="2512983" cy="249370"/>
            <a:chOff x="-306279" y="658016"/>
            <a:chExt cx="2747113" cy="243077"/>
          </a:xfrm>
        </p:grpSpPr>
        <p:sp>
          <p:nvSpPr>
            <p:cNvPr id="234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5" name="テキスト ボックス 234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クレジット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36" name="グループ化 235"/>
          <p:cNvGrpSpPr/>
          <p:nvPr/>
        </p:nvGrpSpPr>
        <p:grpSpPr>
          <a:xfrm>
            <a:off x="3017369" y="5030505"/>
            <a:ext cx="2512983" cy="249370"/>
            <a:chOff x="-306279" y="658016"/>
            <a:chExt cx="2747113" cy="243077"/>
          </a:xfrm>
        </p:grpSpPr>
        <p:sp>
          <p:nvSpPr>
            <p:cNvPr id="237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テキスト ボックス 237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デビッドカード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39" name="AutoShape 5"/>
          <p:cNvSpPr>
            <a:spLocks/>
          </p:cNvSpPr>
          <p:nvPr/>
        </p:nvSpPr>
        <p:spPr bwMode="auto">
          <a:xfrm>
            <a:off x="5779024" y="4204912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</a:t>
            </a:r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2" name="AutoShape 5"/>
          <p:cNvSpPr>
            <a:spLocks/>
          </p:cNvSpPr>
          <p:nvPr/>
        </p:nvSpPr>
        <p:spPr bwMode="auto">
          <a:xfrm>
            <a:off x="8052227" y="5032446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領収書印刷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3" name="右矢印 242"/>
          <p:cNvSpPr/>
          <p:nvPr/>
        </p:nvSpPr>
        <p:spPr>
          <a:xfrm>
            <a:off x="6922020" y="427778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-11782" y="532354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954611" y="1913256"/>
            <a:ext cx="4745793" cy="2181328"/>
            <a:chOff x="138672" y="327156"/>
            <a:chExt cx="4745793" cy="2181328"/>
          </a:xfrm>
        </p:grpSpPr>
        <p:sp>
          <p:nvSpPr>
            <p:cNvPr id="165" name="正方形/長方形 164"/>
            <p:cNvSpPr/>
            <p:nvPr/>
          </p:nvSpPr>
          <p:spPr>
            <a:xfrm>
              <a:off x="138672" y="327156"/>
              <a:ext cx="4745793" cy="218132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AutoShape 34"/>
            <p:cNvSpPr>
              <a:spLocks/>
            </p:cNvSpPr>
            <p:nvPr/>
          </p:nvSpPr>
          <p:spPr bwMode="auto">
            <a:xfrm>
              <a:off x="1912389" y="1238850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849157" y="1188631"/>
              <a:ext cx="1031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Employee code for cash-register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9" name="Rectangle 11"/>
            <p:cNvSpPr>
              <a:spLocks/>
            </p:cNvSpPr>
            <p:nvPr/>
          </p:nvSpPr>
          <p:spPr bwMode="auto">
            <a:xfrm>
              <a:off x="333421" y="601198"/>
              <a:ext cx="2487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-154" bIns="0" anchor="ctr">
              <a:spAutoFit/>
            </a:bodyPr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 charge person input</a:t>
              </a:r>
              <a:endParaRPr lang="en-US" altLang="ja-JP" sz="18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70" name="AutoShape 5"/>
            <p:cNvSpPr>
              <a:spLocks/>
            </p:cNvSpPr>
            <p:nvPr/>
          </p:nvSpPr>
          <p:spPr bwMode="auto">
            <a:xfrm>
              <a:off x="1825982" y="2037954"/>
              <a:ext cx="1080120" cy="288032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OK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187" name="正方形/長方形 186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76" name="正方形/長方形 175"/>
          <p:cNvSpPr/>
          <p:nvPr/>
        </p:nvSpPr>
        <p:spPr>
          <a:xfrm>
            <a:off x="2391477" y="6073264"/>
            <a:ext cx="4033857" cy="686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9" name="正方形/長方形 178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0" name="正方形/長方形 179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1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5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5" name="正方形/長方形 254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6" name="正方形/長方形 255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61" name="直線コネクタ 260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グループ化 150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152" name="正方形/長方形 151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56" name="円/楕円 155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157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8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0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グループ化 262"/>
          <p:cNvGrpSpPr/>
          <p:nvPr/>
        </p:nvGrpSpPr>
        <p:grpSpPr>
          <a:xfrm>
            <a:off x="7600" y="4680801"/>
            <a:ext cx="2383877" cy="568673"/>
            <a:chOff x="7600" y="4680801"/>
            <a:chExt cx="2383877" cy="568673"/>
          </a:xfrm>
        </p:grpSpPr>
        <p:grpSp>
          <p:nvGrpSpPr>
            <p:cNvPr id="264" name="グループ化 263"/>
            <p:cNvGrpSpPr/>
            <p:nvPr/>
          </p:nvGrpSpPr>
          <p:grpSpPr>
            <a:xfrm>
              <a:off x="202456" y="4680801"/>
              <a:ext cx="2173312" cy="236808"/>
              <a:chOff x="202456" y="4680801"/>
              <a:chExt cx="2173312" cy="236808"/>
            </a:xfrm>
          </p:grpSpPr>
          <p:sp>
            <p:nvSpPr>
              <p:cNvPr id="268" name="テキスト ボックス 267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269" name="テキスト ボックス 268"/>
              <p:cNvSpPr txBox="1"/>
              <p:nvPr/>
            </p:nvSpPr>
            <p:spPr>
              <a:xfrm>
                <a:off x="202456" y="4680801"/>
                <a:ext cx="967490" cy="23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ポイント付与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grpSp>
          <p:nvGrpSpPr>
            <p:cNvPr id="265" name="グループ化 264"/>
            <p:cNvGrpSpPr/>
            <p:nvPr/>
          </p:nvGrpSpPr>
          <p:grpSpPr>
            <a:xfrm>
              <a:off x="7600" y="4987582"/>
              <a:ext cx="2383877" cy="261892"/>
              <a:chOff x="-8109" y="4649741"/>
              <a:chExt cx="2383877" cy="261892"/>
            </a:xfrm>
          </p:grpSpPr>
          <p:sp>
            <p:nvSpPr>
              <p:cNvPr id="266" name="テキスト ボックス 265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267" name="テキスト ボックス 266"/>
              <p:cNvSpPr txBox="1"/>
              <p:nvPr/>
            </p:nvSpPr>
            <p:spPr>
              <a:xfrm>
                <a:off x="-8109" y="4649741"/>
                <a:ext cx="11231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使用可能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</p:grp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42111" y="1590978"/>
          <a:ext cx="9001888" cy="2115783"/>
        </p:xfrm>
        <a:graphic>
          <a:graphicData uri="http://schemas.openxmlformats.org/drawingml/2006/table">
            <a:tbl>
              <a:tblPr/>
              <a:tblGrid>
                <a:gridCol w="947750"/>
                <a:gridCol w="481765"/>
                <a:gridCol w="1565113"/>
                <a:gridCol w="707834"/>
                <a:gridCol w="679414"/>
                <a:gridCol w="856455"/>
                <a:gridCol w="411518"/>
                <a:gridCol w="697792"/>
                <a:gridCol w="653065"/>
                <a:gridCol w="679413"/>
                <a:gridCol w="642355"/>
                <a:gridCol w="679414"/>
              </a:tblGrid>
              <a:tr h="319909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分類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値引き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解消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返品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43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791"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大分類</a:t>
                      </a:r>
                      <a:r>
                        <a:rPr lang="en-US" altLang="ja-JP" sz="1050" dirty="0" smtClean="0">
                          <a:effectLst/>
                        </a:rPr>
                        <a:t>A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1465">
                <a:tc>
                  <a:txBody>
                    <a:bodyPr/>
                    <a:lstStyle/>
                    <a:p>
                      <a:pPr algn="ctr" rtl="0" fontAlgn="b"/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AutoShape 34"/>
          <p:cNvSpPr>
            <a:spLocks/>
          </p:cNvSpPr>
          <p:nvPr/>
        </p:nvSpPr>
        <p:spPr bwMode="auto">
          <a:xfrm>
            <a:off x="174169" y="3258922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D.3.1</a:t>
            </a:r>
            <a:r>
              <a:rPr lang="ja-JP" altLang="en-US" sz="900" dirty="0" smtClean="0"/>
              <a:t>　入金登録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72818" y="710197"/>
            <a:ext cx="2298725" cy="243544"/>
            <a:chOff x="142109" y="658016"/>
            <a:chExt cx="2298725" cy="243544"/>
          </a:xfrm>
        </p:grpSpPr>
        <p:sp>
          <p:nvSpPr>
            <p:cNvPr id="4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販売担当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281372" y="4227114"/>
            <a:ext cx="2102810" cy="249849"/>
            <a:chOff x="142109" y="658016"/>
            <a:chExt cx="2298725" cy="243544"/>
          </a:xfrm>
        </p:grpSpPr>
        <p:sp>
          <p:nvSpPr>
            <p:cNvPr id="6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400,000,070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合計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3" name="右矢印 12"/>
          <p:cNvSpPr/>
          <p:nvPr/>
        </p:nvSpPr>
        <p:spPr>
          <a:xfrm>
            <a:off x="2907538" y="428110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>
            <a:off x="6977720" y="4245201"/>
            <a:ext cx="2102810" cy="249849"/>
            <a:chOff x="142109" y="658016"/>
            <a:chExt cx="2298725" cy="243544"/>
          </a:xfrm>
        </p:grpSpPr>
        <p:sp>
          <p:nvSpPr>
            <p:cNvPr id="88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金額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6" name="AutoShape 5"/>
          <p:cNvSpPr>
            <a:spLocks/>
          </p:cNvSpPr>
          <p:nvPr/>
        </p:nvSpPr>
        <p:spPr bwMode="auto">
          <a:xfrm>
            <a:off x="3703277" y="683282"/>
            <a:ext cx="1080120" cy="288032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2" name="AutoShape 5"/>
          <p:cNvSpPr>
            <a:spLocks/>
          </p:cNvSpPr>
          <p:nvPr/>
        </p:nvSpPr>
        <p:spPr bwMode="auto">
          <a:xfrm>
            <a:off x="249365" y="117382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3" name="AutoShape 5"/>
          <p:cNvSpPr>
            <a:spLocks/>
          </p:cNvSpPr>
          <p:nvPr/>
        </p:nvSpPr>
        <p:spPr bwMode="auto">
          <a:xfrm>
            <a:off x="1199539" y="117855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予約品受取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4" name="AutoShape 5"/>
          <p:cNvSpPr>
            <a:spLocks/>
          </p:cNvSpPr>
          <p:nvPr/>
        </p:nvSpPr>
        <p:spPr bwMode="auto">
          <a:xfrm>
            <a:off x="2180374" y="1182675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取置品受取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5" name="AutoShape 5"/>
          <p:cNvSpPr>
            <a:spLocks/>
          </p:cNvSpPr>
          <p:nvPr/>
        </p:nvSpPr>
        <p:spPr bwMode="auto">
          <a:xfrm>
            <a:off x="3124200" y="118655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予約金入金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6" name="AutoShape 5"/>
          <p:cNvSpPr>
            <a:spLocks/>
          </p:cNvSpPr>
          <p:nvPr/>
        </p:nvSpPr>
        <p:spPr bwMode="auto">
          <a:xfrm>
            <a:off x="4077339" y="119216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買取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7" name="AutoShape 5"/>
          <p:cNvSpPr>
            <a:spLocks/>
          </p:cNvSpPr>
          <p:nvPr/>
        </p:nvSpPr>
        <p:spPr bwMode="auto">
          <a:xfrm>
            <a:off x="5050275" y="119852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メーカー修理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8" name="AutoShape 5"/>
          <p:cNvSpPr>
            <a:spLocks/>
          </p:cNvSpPr>
          <p:nvPr/>
        </p:nvSpPr>
        <p:spPr bwMode="auto">
          <a:xfrm>
            <a:off x="5994101" y="119264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自社修理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9" name="AutoShape 5"/>
          <p:cNvSpPr>
            <a:spLocks/>
          </p:cNvSpPr>
          <p:nvPr/>
        </p:nvSpPr>
        <p:spPr bwMode="auto">
          <a:xfrm>
            <a:off x="6981284" y="118831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初期不良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返品・交換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0" name="AutoShape 5"/>
          <p:cNvSpPr>
            <a:spLocks/>
          </p:cNvSpPr>
          <p:nvPr/>
        </p:nvSpPr>
        <p:spPr bwMode="auto">
          <a:xfrm>
            <a:off x="7920176" y="1183948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003987" y="1951980"/>
            <a:ext cx="260533" cy="1664587"/>
            <a:chOff x="4050467" y="1997231"/>
            <a:chExt cx="260533" cy="1664587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1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15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6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4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2" name="グループ化 14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43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4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4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49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50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3238623" y="2129281"/>
            <a:ext cx="4456802" cy="189642"/>
            <a:chOff x="3238623" y="2129281"/>
            <a:chExt cx="4456802" cy="189642"/>
          </a:xfrm>
        </p:grpSpPr>
        <p:sp>
          <p:nvSpPr>
            <p:cNvPr id="129" name="AutoShape 34"/>
            <p:cNvSpPr>
              <a:spLocks/>
            </p:cNvSpPr>
            <p:nvPr/>
          </p:nvSpPr>
          <p:spPr bwMode="auto">
            <a:xfrm>
              <a:off x="7177381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3238623" y="2152140"/>
              <a:ext cx="518044" cy="149105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4613318" y="2133629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AutoShape 34"/>
            <p:cNvSpPr>
              <a:spLocks/>
            </p:cNvSpPr>
            <p:nvPr/>
          </p:nvSpPr>
          <p:spPr bwMode="auto">
            <a:xfrm>
              <a:off x="5831259" y="212928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74169" y="1975480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86" name="AutoShape 34"/>
          <p:cNvSpPr>
            <a:spLocks/>
          </p:cNvSpPr>
          <p:nvPr/>
        </p:nvSpPr>
        <p:spPr bwMode="auto">
          <a:xfrm>
            <a:off x="174169" y="2604226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122012" y="3172152"/>
            <a:ext cx="9005337" cy="5501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8552731" y="2108832"/>
            <a:ext cx="561749" cy="1443385"/>
            <a:chOff x="8577121" y="2120158"/>
            <a:chExt cx="561749" cy="1443385"/>
          </a:xfrm>
        </p:grpSpPr>
        <p:sp>
          <p:nvSpPr>
            <p:cNvPr id="121" name="AutoShape 5"/>
            <p:cNvSpPr>
              <a:spLocks/>
            </p:cNvSpPr>
            <p:nvPr/>
          </p:nvSpPr>
          <p:spPr bwMode="auto">
            <a:xfrm>
              <a:off x="857712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返品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8" name="AutoShape 5"/>
            <p:cNvSpPr>
              <a:spLocks/>
            </p:cNvSpPr>
            <p:nvPr/>
          </p:nvSpPr>
          <p:spPr bwMode="auto">
            <a:xfrm>
              <a:off x="857727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返品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19" name="AutoShape 5"/>
            <p:cNvSpPr>
              <a:spLocks/>
            </p:cNvSpPr>
            <p:nvPr/>
          </p:nvSpPr>
          <p:spPr bwMode="auto">
            <a:xfrm>
              <a:off x="857712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返品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39" name="AutoShape 5"/>
          <p:cNvSpPr>
            <a:spLocks/>
          </p:cNvSpPr>
          <p:nvPr/>
        </p:nvSpPr>
        <p:spPr bwMode="auto">
          <a:xfrm>
            <a:off x="5779024" y="4204912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</a:t>
            </a:r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2" name="AutoShape 5"/>
          <p:cNvSpPr>
            <a:spLocks/>
          </p:cNvSpPr>
          <p:nvPr/>
        </p:nvSpPr>
        <p:spPr bwMode="auto">
          <a:xfrm>
            <a:off x="8052227" y="5032446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領収書印刷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3" name="右矢印 242"/>
          <p:cNvSpPr/>
          <p:nvPr/>
        </p:nvSpPr>
        <p:spPr>
          <a:xfrm>
            <a:off x="6922020" y="427778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3" name="グループ化 152"/>
          <p:cNvGrpSpPr/>
          <p:nvPr/>
        </p:nvGrpSpPr>
        <p:grpSpPr>
          <a:xfrm>
            <a:off x="4942648" y="857153"/>
            <a:ext cx="2252134" cy="369332"/>
            <a:chOff x="142109" y="682556"/>
            <a:chExt cx="2252134" cy="497894"/>
          </a:xfrm>
        </p:grpSpPr>
        <p:sp>
          <p:nvSpPr>
            <p:cNvPr id="155" name="AutoShape 34"/>
            <p:cNvSpPr>
              <a:spLocks/>
            </p:cNvSpPr>
            <p:nvPr/>
          </p:nvSpPr>
          <p:spPr bwMode="auto">
            <a:xfrm>
              <a:off x="902115" y="803253"/>
              <a:ext cx="1492128" cy="24307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142109" y="682556"/>
              <a:ext cx="706867" cy="49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お買上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No</a:t>
              </a:r>
            </a:p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注文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番号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51" name="AutoShape 34"/>
          <p:cNvSpPr>
            <a:spLocks/>
          </p:cNvSpPr>
          <p:nvPr/>
        </p:nvSpPr>
        <p:spPr bwMode="auto">
          <a:xfrm>
            <a:off x="5404789" y="2145204"/>
            <a:ext cx="274922" cy="16959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8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54" name="AutoShape 5"/>
          <p:cNvSpPr>
            <a:spLocks/>
          </p:cNvSpPr>
          <p:nvPr/>
        </p:nvSpPr>
        <p:spPr bwMode="auto">
          <a:xfrm>
            <a:off x="5017055" y="577189"/>
            <a:ext cx="740515" cy="276167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店頭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3213339" y="3874693"/>
            <a:ext cx="2333599" cy="249370"/>
            <a:chOff x="-110182" y="658016"/>
            <a:chExt cx="2551016" cy="243077"/>
          </a:xfrm>
        </p:grpSpPr>
        <p:sp>
          <p:nvSpPr>
            <p:cNvPr id="160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ポイント使用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3197944" y="4253259"/>
            <a:ext cx="2333599" cy="249370"/>
            <a:chOff x="-110182" y="658016"/>
            <a:chExt cx="2551016" cy="243077"/>
          </a:xfrm>
        </p:grpSpPr>
        <p:sp>
          <p:nvSpPr>
            <p:cNvPr id="166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現金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3017369" y="4641882"/>
            <a:ext cx="2512983" cy="249370"/>
            <a:chOff x="-306279" y="658016"/>
            <a:chExt cx="2747113" cy="243077"/>
          </a:xfrm>
        </p:grpSpPr>
        <p:sp>
          <p:nvSpPr>
            <p:cNvPr id="169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クレジット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71" name="グループ化 170"/>
          <p:cNvGrpSpPr/>
          <p:nvPr/>
        </p:nvGrpSpPr>
        <p:grpSpPr>
          <a:xfrm>
            <a:off x="3017369" y="5030505"/>
            <a:ext cx="2512983" cy="249370"/>
            <a:chOff x="-306279" y="658016"/>
            <a:chExt cx="2747113" cy="243077"/>
          </a:xfrm>
        </p:grpSpPr>
        <p:sp>
          <p:nvSpPr>
            <p:cNvPr id="172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テキスト ボックス 172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デビッドカード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64" name="AutoShape 5"/>
          <p:cNvSpPr>
            <a:spLocks/>
          </p:cNvSpPr>
          <p:nvPr/>
        </p:nvSpPr>
        <p:spPr bwMode="auto">
          <a:xfrm>
            <a:off x="5836279" y="578528"/>
            <a:ext cx="740515" cy="276167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</a:t>
            </a:r>
            <a:r>
              <a: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</a:t>
            </a:r>
          </a:p>
        </p:txBody>
      </p:sp>
      <p:sp>
        <p:nvSpPr>
          <p:cNvPr id="174" name="AutoShape 5"/>
          <p:cNvSpPr>
            <a:spLocks/>
          </p:cNvSpPr>
          <p:nvPr/>
        </p:nvSpPr>
        <p:spPr bwMode="auto">
          <a:xfrm>
            <a:off x="6641844" y="579752"/>
            <a:ext cx="740515" cy="276167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電話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6549852" y="1975480"/>
            <a:ext cx="260533" cy="1664587"/>
            <a:chOff x="4050467" y="1997231"/>
            <a:chExt cx="260533" cy="1664587"/>
          </a:xfrm>
        </p:grpSpPr>
        <p:grpSp>
          <p:nvGrpSpPr>
            <p:cNvPr id="179" name="グループ化 178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98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9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9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1" name="グループ化 180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94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5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9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3" name="グループ化 182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9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7" name="グループ化 186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88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89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233" name="グループ化 232"/>
          <p:cNvGrpSpPr/>
          <p:nvPr/>
        </p:nvGrpSpPr>
        <p:grpSpPr>
          <a:xfrm>
            <a:off x="7857945" y="2120714"/>
            <a:ext cx="561749" cy="1443385"/>
            <a:chOff x="8577121" y="2120158"/>
            <a:chExt cx="561749" cy="1443385"/>
          </a:xfrm>
        </p:grpSpPr>
        <p:sp>
          <p:nvSpPr>
            <p:cNvPr id="234" name="AutoShape 5"/>
            <p:cNvSpPr>
              <a:spLocks/>
            </p:cNvSpPr>
            <p:nvPr/>
          </p:nvSpPr>
          <p:spPr bwMode="auto">
            <a:xfrm>
              <a:off x="857712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解消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35" name="AutoShape 5"/>
            <p:cNvSpPr>
              <a:spLocks/>
            </p:cNvSpPr>
            <p:nvPr/>
          </p:nvSpPr>
          <p:spPr bwMode="auto">
            <a:xfrm>
              <a:off x="857727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解消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36" name="AutoShape 5"/>
            <p:cNvSpPr>
              <a:spLocks/>
            </p:cNvSpPr>
            <p:nvPr/>
          </p:nvSpPr>
          <p:spPr bwMode="auto">
            <a:xfrm>
              <a:off x="857712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解消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3268106" y="2732556"/>
            <a:ext cx="4456802" cy="189642"/>
            <a:chOff x="3238623" y="2129281"/>
            <a:chExt cx="4456802" cy="189642"/>
          </a:xfrm>
        </p:grpSpPr>
        <p:sp>
          <p:nvSpPr>
            <p:cNvPr id="176" name="AutoShape 34"/>
            <p:cNvSpPr>
              <a:spLocks/>
            </p:cNvSpPr>
            <p:nvPr/>
          </p:nvSpPr>
          <p:spPr bwMode="auto">
            <a:xfrm>
              <a:off x="7177381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AutoShape 34"/>
            <p:cNvSpPr>
              <a:spLocks/>
            </p:cNvSpPr>
            <p:nvPr/>
          </p:nvSpPr>
          <p:spPr bwMode="auto">
            <a:xfrm>
              <a:off x="3238623" y="2152140"/>
              <a:ext cx="518044" cy="149105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0" name="AutoShape 34"/>
            <p:cNvSpPr>
              <a:spLocks/>
            </p:cNvSpPr>
            <p:nvPr/>
          </p:nvSpPr>
          <p:spPr bwMode="auto">
            <a:xfrm>
              <a:off x="4613318" y="2133629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1" name="AutoShape 34"/>
            <p:cNvSpPr>
              <a:spLocks/>
            </p:cNvSpPr>
            <p:nvPr/>
          </p:nvSpPr>
          <p:spPr bwMode="auto">
            <a:xfrm>
              <a:off x="5831259" y="212928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グループ化 201"/>
          <p:cNvGrpSpPr/>
          <p:nvPr/>
        </p:nvGrpSpPr>
        <p:grpSpPr>
          <a:xfrm>
            <a:off x="3268106" y="3324087"/>
            <a:ext cx="4456802" cy="189642"/>
            <a:chOff x="3238623" y="2129281"/>
            <a:chExt cx="4456802" cy="189642"/>
          </a:xfrm>
        </p:grpSpPr>
        <p:sp>
          <p:nvSpPr>
            <p:cNvPr id="203" name="AutoShape 34"/>
            <p:cNvSpPr>
              <a:spLocks/>
            </p:cNvSpPr>
            <p:nvPr/>
          </p:nvSpPr>
          <p:spPr bwMode="auto">
            <a:xfrm>
              <a:off x="7177381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4" name="AutoShape 34"/>
            <p:cNvSpPr>
              <a:spLocks/>
            </p:cNvSpPr>
            <p:nvPr/>
          </p:nvSpPr>
          <p:spPr bwMode="auto">
            <a:xfrm>
              <a:off x="3238623" y="2152140"/>
              <a:ext cx="518044" cy="149105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5" name="AutoShape 34"/>
            <p:cNvSpPr>
              <a:spLocks/>
            </p:cNvSpPr>
            <p:nvPr/>
          </p:nvSpPr>
          <p:spPr bwMode="auto">
            <a:xfrm>
              <a:off x="4613318" y="2133629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AutoShape 34"/>
            <p:cNvSpPr>
              <a:spLocks/>
            </p:cNvSpPr>
            <p:nvPr/>
          </p:nvSpPr>
          <p:spPr bwMode="auto">
            <a:xfrm>
              <a:off x="5831259" y="212928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正方形/長方形 206"/>
          <p:cNvSpPr/>
          <p:nvPr/>
        </p:nvSpPr>
        <p:spPr>
          <a:xfrm>
            <a:off x="-11782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8" name="グループ化 207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09" name="正方形/長方形 208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2457206" y="944931"/>
            <a:ext cx="4828734" cy="4059832"/>
            <a:chOff x="2457206" y="944931"/>
            <a:chExt cx="4828734" cy="4059832"/>
          </a:xfrm>
        </p:grpSpPr>
        <p:grpSp>
          <p:nvGrpSpPr>
            <p:cNvPr id="215" name="グループ化 214"/>
            <p:cNvGrpSpPr/>
            <p:nvPr/>
          </p:nvGrpSpPr>
          <p:grpSpPr>
            <a:xfrm>
              <a:off x="2457206" y="944931"/>
              <a:ext cx="4828734" cy="4059832"/>
              <a:chOff x="1979713" y="665312"/>
              <a:chExt cx="4828734" cy="4059832"/>
            </a:xfrm>
          </p:grpSpPr>
          <p:sp>
            <p:nvSpPr>
              <p:cNvPr id="217" name="正方形/長方形 216"/>
              <p:cNvSpPr/>
              <p:nvPr/>
            </p:nvSpPr>
            <p:spPr>
              <a:xfrm>
                <a:off x="1979713" y="665312"/>
                <a:ext cx="4828734" cy="4059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8" name="AutoShape 34"/>
              <p:cNvSpPr>
                <a:spLocks/>
              </p:cNvSpPr>
              <p:nvPr/>
            </p:nvSpPr>
            <p:spPr bwMode="auto">
              <a:xfrm>
                <a:off x="3451196" y="1526657"/>
                <a:ext cx="1492128" cy="243077"/>
              </a:xfrm>
              <a:prstGeom prst="roundRect">
                <a:avLst>
                  <a:gd name="adj" fmla="val 10310"/>
                </a:avLst>
              </a:prstGeom>
              <a:solidFill>
                <a:srgbClr val="FFFEFE"/>
              </a:solidFill>
              <a:ln w="12700">
                <a:solidFill>
                  <a:srgbClr val="C7C7C7"/>
                </a:solidFill>
                <a:miter lim="800000"/>
                <a:headEnd/>
                <a:tailEnd/>
              </a:ln>
              <a:effectLst>
                <a:outerShdw blurRad="25400" algn="ctr" rotWithShape="0">
                  <a:schemeClr val="bg2">
                    <a:alpha val="9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dirty="0" smtClean="0"/>
              </a:p>
            </p:txBody>
          </p:sp>
          <p:sp>
            <p:nvSpPr>
              <p:cNvPr id="219" name="テキスト ボックス 218"/>
              <p:cNvSpPr txBox="1"/>
              <p:nvPr/>
            </p:nvSpPr>
            <p:spPr>
              <a:xfrm>
                <a:off x="2409090" y="1536680"/>
                <a:ext cx="939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Money amount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220" name="Rectangle 11"/>
              <p:cNvSpPr>
                <a:spLocks/>
              </p:cNvSpPr>
              <p:nvPr/>
            </p:nvSpPr>
            <p:spPr bwMode="auto">
              <a:xfrm>
                <a:off x="2174462" y="939354"/>
                <a:ext cx="8462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154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r>
                  <a:rPr lang="en-US" altLang="ja-JP" sz="1800" b="1" dirty="0" smtClean="0">
                    <a:solidFill>
                      <a:srgbClr val="1A1A1A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Deposit</a:t>
                </a:r>
                <a:endPara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sp>
          <p:nvSpPr>
            <p:cNvPr id="214" name="AutoShape 5"/>
            <p:cNvSpPr>
              <a:spLocks/>
            </p:cNvSpPr>
            <p:nvPr/>
          </p:nvSpPr>
          <p:spPr bwMode="auto">
            <a:xfrm>
              <a:off x="4246403" y="3707455"/>
              <a:ext cx="1080120" cy="288032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Ok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13" name="正方形/長方形 212"/>
          <p:cNvSpPr/>
          <p:nvPr/>
        </p:nvSpPr>
        <p:spPr>
          <a:xfrm>
            <a:off x="2391477" y="6073264"/>
            <a:ext cx="4033857" cy="686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21" name="正方形/長方形 22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2" name="正方形/長方形 22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3" name="正方形/長方形 222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4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29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30" name="正方形/長方形 229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1" name="正方形/長方形 230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2" name="正方形/長方形 231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48" name="直線コネクタ 247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グループ化 156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163" name="正方形/長方形 162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44" name="正方形/長方形 243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45" name="正方形/長方形 244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46" name="円/楕円 245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247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9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50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グループ化 262"/>
          <p:cNvGrpSpPr/>
          <p:nvPr/>
        </p:nvGrpSpPr>
        <p:grpSpPr>
          <a:xfrm>
            <a:off x="7600" y="4680801"/>
            <a:ext cx="2383877" cy="568673"/>
            <a:chOff x="7600" y="4680801"/>
            <a:chExt cx="2383877" cy="568673"/>
          </a:xfrm>
        </p:grpSpPr>
        <p:grpSp>
          <p:nvGrpSpPr>
            <p:cNvPr id="264" name="グループ化 263"/>
            <p:cNvGrpSpPr/>
            <p:nvPr/>
          </p:nvGrpSpPr>
          <p:grpSpPr>
            <a:xfrm>
              <a:off x="202456" y="4680801"/>
              <a:ext cx="2173312" cy="236808"/>
              <a:chOff x="202456" y="4680801"/>
              <a:chExt cx="2173312" cy="236808"/>
            </a:xfrm>
          </p:grpSpPr>
          <p:sp>
            <p:nvSpPr>
              <p:cNvPr id="268" name="テキスト ボックス 267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269" name="テキスト ボックス 268"/>
              <p:cNvSpPr txBox="1"/>
              <p:nvPr/>
            </p:nvSpPr>
            <p:spPr>
              <a:xfrm>
                <a:off x="202456" y="4680801"/>
                <a:ext cx="967490" cy="23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ポイント付与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grpSp>
          <p:nvGrpSpPr>
            <p:cNvPr id="265" name="グループ化 264"/>
            <p:cNvGrpSpPr/>
            <p:nvPr/>
          </p:nvGrpSpPr>
          <p:grpSpPr>
            <a:xfrm>
              <a:off x="7600" y="4987582"/>
              <a:ext cx="2383877" cy="261892"/>
              <a:chOff x="-8109" y="4649741"/>
              <a:chExt cx="2383877" cy="261892"/>
            </a:xfrm>
          </p:grpSpPr>
          <p:sp>
            <p:nvSpPr>
              <p:cNvPr id="266" name="テキスト ボックス 265"/>
              <p:cNvSpPr txBox="1"/>
              <p:nvPr/>
            </p:nvSpPr>
            <p:spPr>
              <a:xfrm>
                <a:off x="1474198" y="4680801"/>
                <a:ext cx="901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40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267" name="テキスト ボックス 266"/>
              <p:cNvSpPr txBox="1"/>
              <p:nvPr/>
            </p:nvSpPr>
            <p:spPr>
              <a:xfrm>
                <a:off x="-8109" y="4649741"/>
                <a:ext cx="11231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使用可能</a:t>
                </a:r>
                <a:r>
                  <a:rPr lang="en-US" altLang="ja-JP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T</a:t>
                </a:r>
                <a:r>
                  <a:rPr lang="ja-JP" altLang="en-US" sz="900" dirty="0" smtClean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ポイント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</p:grp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42111" y="1590978"/>
          <a:ext cx="9001888" cy="2115783"/>
        </p:xfrm>
        <a:graphic>
          <a:graphicData uri="http://schemas.openxmlformats.org/drawingml/2006/table">
            <a:tbl>
              <a:tblPr/>
              <a:tblGrid>
                <a:gridCol w="947750"/>
                <a:gridCol w="481765"/>
                <a:gridCol w="1565113"/>
                <a:gridCol w="707834"/>
                <a:gridCol w="679414"/>
                <a:gridCol w="856455"/>
                <a:gridCol w="411518"/>
                <a:gridCol w="697792"/>
                <a:gridCol w="653065"/>
                <a:gridCol w="679413"/>
                <a:gridCol w="642355"/>
                <a:gridCol w="679414"/>
              </a:tblGrid>
              <a:tr h="319909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JAN</a:t>
                      </a:r>
                      <a:r>
                        <a:rPr lang="ja-JP" altLang="en-US" sz="1050" dirty="0" smtClean="0">
                          <a:effectLst/>
                        </a:rPr>
                        <a:t>コード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分類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保証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en-US" altLang="ja-JP" sz="1050" dirty="0" smtClean="0">
                          <a:effectLst/>
                        </a:rPr>
                        <a:t>T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内容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単価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値引き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数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タイプ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小計値引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解消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050" dirty="0" smtClean="0">
                          <a:effectLst/>
                        </a:rPr>
                        <a:t>返品</a:t>
                      </a:r>
                      <a:endParaRPr lang="en-US" altLang="ja-JP" sz="1050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43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年間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791"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大分類</a:t>
                      </a:r>
                      <a:r>
                        <a:rPr lang="en-US" altLang="ja-JP" sz="1050" dirty="0" smtClean="0">
                          <a:effectLst/>
                        </a:rPr>
                        <a:t>A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1465">
                <a:tc>
                  <a:txBody>
                    <a:bodyPr/>
                    <a:lstStyle/>
                    <a:p>
                      <a:pPr algn="ctr" rtl="0" fontAlgn="b"/>
                      <a:endParaRPr lang="en-US" altLang="zh-TW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半年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　</a:t>
                      </a:r>
                      <a:endParaRPr lang="en-US" altLang="ja-JP" sz="105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5%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99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</a:t>
                      </a:r>
                      <a:r>
                        <a:rPr lang="ja-JP" altLang="en-US" sz="1050" dirty="0" smtClean="0">
                          <a:effectLst/>
                        </a:rPr>
                        <a:t>年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effectLst/>
                        </a:rPr>
                        <a:t>商品型番　商品名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\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r>
                        <a:rPr lang="ja-JP" altLang="en-US" sz="1050" dirty="0" smtClean="0">
                          <a:effectLst/>
                        </a:rPr>
                        <a:t>　　</a:t>
                      </a:r>
                      <a:endParaRPr lang="en-US" altLang="ja-JP" sz="1050" dirty="0" smtClean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1</a:t>
                      </a:r>
                      <a:r>
                        <a:rPr lang="ja-JP" altLang="en-US" sz="1050" dirty="0" smtClean="0">
                          <a:effectLst/>
                        </a:rPr>
                        <a:t>　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b"/>
                      <a:endParaRPr lang="en-US" altLang="zh-TW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endParaRPr lang="zh-TW" altLang="en-US" sz="105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56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ja-JP" sz="1050" dirty="0" smtClean="0">
                          <a:effectLst/>
                        </a:rPr>
                        <a:t>3%</a:t>
                      </a:r>
                      <a:endParaRPr lang="zh-TW" altLang="en-US" sz="105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AutoShape 34"/>
          <p:cNvSpPr>
            <a:spLocks/>
          </p:cNvSpPr>
          <p:nvPr/>
        </p:nvSpPr>
        <p:spPr bwMode="auto">
          <a:xfrm>
            <a:off x="174169" y="3258922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(C) 2015 Technologic Arts Inc. all right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en-US" altLang="ja-JP" sz="900" dirty="0" smtClean="0"/>
              <a:t>D.4.1</a:t>
            </a:r>
            <a:r>
              <a:rPr lang="ja-JP" altLang="en-US" sz="900" dirty="0" smtClean="0"/>
              <a:t>　出金登録</a:t>
            </a:r>
            <a:endParaRPr lang="ja-JP" altLang="en-US" sz="900" dirty="0"/>
          </a:p>
        </p:txBody>
      </p:sp>
      <p:sp>
        <p:nvSpPr>
          <p:cNvPr id="45" name="AutoShape 5"/>
          <p:cNvSpPr>
            <a:spLocks/>
          </p:cNvSpPr>
          <p:nvPr/>
        </p:nvSpPr>
        <p:spPr bwMode="auto">
          <a:xfrm>
            <a:off x="39625" y="607807"/>
            <a:ext cx="1293152" cy="421434"/>
          </a:xfrm>
          <a:prstGeom prst="roundRect">
            <a:avLst>
              <a:gd name="adj" fmla="val 103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新規取引開始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72818" y="710197"/>
            <a:ext cx="2298725" cy="243544"/>
            <a:chOff x="142109" y="658016"/>
            <a:chExt cx="2298725" cy="243544"/>
          </a:xfrm>
        </p:grpSpPr>
        <p:sp>
          <p:nvSpPr>
            <p:cNvPr id="4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販売担当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281372" y="4227114"/>
            <a:ext cx="2102810" cy="249849"/>
            <a:chOff x="142109" y="658016"/>
            <a:chExt cx="2298725" cy="243544"/>
          </a:xfrm>
        </p:grpSpPr>
        <p:sp>
          <p:nvSpPr>
            <p:cNvPr id="64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400,000,070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合計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3" name="右矢印 12"/>
          <p:cNvSpPr/>
          <p:nvPr/>
        </p:nvSpPr>
        <p:spPr>
          <a:xfrm>
            <a:off x="2907538" y="428110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>
            <a:off x="6977720" y="4245201"/>
            <a:ext cx="2102810" cy="249849"/>
            <a:chOff x="142109" y="658016"/>
            <a:chExt cx="2298725" cy="243544"/>
          </a:xfrm>
        </p:grpSpPr>
        <p:sp>
          <p:nvSpPr>
            <p:cNvPr id="88" name="AutoShape 34"/>
            <p:cNvSpPr>
              <a:spLocks/>
            </p:cNvSpPr>
            <p:nvPr/>
          </p:nvSpPr>
          <p:spPr bwMode="auto">
            <a:xfrm>
              <a:off x="948706" y="658016"/>
              <a:ext cx="1492128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ja-JP" altLang="en-US" sz="1600" dirty="0" smtClean="0">
                  <a:solidFill>
                    <a:schemeClr val="tx1"/>
                  </a:solidFill>
                </a:rPr>
                <a:t>￥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142109" y="670728"/>
              <a:ext cx="7068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金額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96" name="AutoShape 5"/>
          <p:cNvSpPr>
            <a:spLocks/>
          </p:cNvSpPr>
          <p:nvPr/>
        </p:nvSpPr>
        <p:spPr bwMode="auto">
          <a:xfrm>
            <a:off x="3703277" y="683282"/>
            <a:ext cx="1080120" cy="288032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2" name="AutoShape 5"/>
          <p:cNvSpPr>
            <a:spLocks/>
          </p:cNvSpPr>
          <p:nvPr/>
        </p:nvSpPr>
        <p:spPr bwMode="auto">
          <a:xfrm>
            <a:off x="249365" y="117382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販売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3" name="AutoShape 5"/>
          <p:cNvSpPr>
            <a:spLocks/>
          </p:cNvSpPr>
          <p:nvPr/>
        </p:nvSpPr>
        <p:spPr bwMode="auto">
          <a:xfrm>
            <a:off x="1199539" y="117855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予約品受取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4" name="AutoShape 5"/>
          <p:cNvSpPr>
            <a:spLocks/>
          </p:cNvSpPr>
          <p:nvPr/>
        </p:nvSpPr>
        <p:spPr bwMode="auto">
          <a:xfrm>
            <a:off x="2180374" y="1182675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取置品受取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5" name="AutoShape 5"/>
          <p:cNvSpPr>
            <a:spLocks/>
          </p:cNvSpPr>
          <p:nvPr/>
        </p:nvSpPr>
        <p:spPr bwMode="auto">
          <a:xfrm>
            <a:off x="3124200" y="1186550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予約金入金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6" name="AutoShape 5"/>
          <p:cNvSpPr>
            <a:spLocks/>
          </p:cNvSpPr>
          <p:nvPr/>
        </p:nvSpPr>
        <p:spPr bwMode="auto">
          <a:xfrm>
            <a:off x="4077339" y="119216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買取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7" name="AutoShape 5"/>
          <p:cNvSpPr>
            <a:spLocks/>
          </p:cNvSpPr>
          <p:nvPr/>
        </p:nvSpPr>
        <p:spPr bwMode="auto">
          <a:xfrm>
            <a:off x="5050275" y="1198524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メーカー修理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8" name="AutoShape 5"/>
          <p:cNvSpPr>
            <a:spLocks/>
          </p:cNvSpPr>
          <p:nvPr/>
        </p:nvSpPr>
        <p:spPr bwMode="auto">
          <a:xfrm>
            <a:off x="5994101" y="119264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自社修理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09" name="AutoShape 5"/>
          <p:cNvSpPr>
            <a:spLocks/>
          </p:cNvSpPr>
          <p:nvPr/>
        </p:nvSpPr>
        <p:spPr bwMode="auto">
          <a:xfrm>
            <a:off x="6981284" y="1188313"/>
            <a:ext cx="881345" cy="257344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初期不良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返品・交換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0" name="AutoShape 5"/>
          <p:cNvSpPr>
            <a:spLocks/>
          </p:cNvSpPr>
          <p:nvPr/>
        </p:nvSpPr>
        <p:spPr bwMode="auto">
          <a:xfrm>
            <a:off x="7920176" y="1183948"/>
            <a:ext cx="881345" cy="257344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返品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003987" y="1951980"/>
            <a:ext cx="260533" cy="1664587"/>
            <a:chOff x="4050467" y="1997231"/>
            <a:chExt cx="260533" cy="1664587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1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15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16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4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2" name="グループ化 14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43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4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4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4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49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50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3238623" y="2129281"/>
            <a:ext cx="4456802" cy="189642"/>
            <a:chOff x="3238623" y="2129281"/>
            <a:chExt cx="4456802" cy="189642"/>
          </a:xfrm>
        </p:grpSpPr>
        <p:sp>
          <p:nvSpPr>
            <p:cNvPr id="129" name="AutoShape 34"/>
            <p:cNvSpPr>
              <a:spLocks/>
            </p:cNvSpPr>
            <p:nvPr/>
          </p:nvSpPr>
          <p:spPr bwMode="auto">
            <a:xfrm>
              <a:off x="7177381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AutoShape 34"/>
            <p:cNvSpPr>
              <a:spLocks/>
            </p:cNvSpPr>
            <p:nvPr/>
          </p:nvSpPr>
          <p:spPr bwMode="auto">
            <a:xfrm>
              <a:off x="3238623" y="2152140"/>
              <a:ext cx="518044" cy="149105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AutoShape 34"/>
            <p:cNvSpPr>
              <a:spLocks/>
            </p:cNvSpPr>
            <p:nvPr/>
          </p:nvSpPr>
          <p:spPr bwMode="auto">
            <a:xfrm>
              <a:off x="4613318" y="2133629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AutoShape 34"/>
            <p:cNvSpPr>
              <a:spLocks/>
            </p:cNvSpPr>
            <p:nvPr/>
          </p:nvSpPr>
          <p:spPr bwMode="auto">
            <a:xfrm>
              <a:off x="5831259" y="212928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AutoShape 34"/>
          <p:cNvSpPr>
            <a:spLocks/>
          </p:cNvSpPr>
          <p:nvPr/>
        </p:nvSpPr>
        <p:spPr bwMode="auto">
          <a:xfrm>
            <a:off x="174169" y="1975480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86" name="AutoShape 34"/>
          <p:cNvSpPr>
            <a:spLocks/>
          </p:cNvSpPr>
          <p:nvPr/>
        </p:nvSpPr>
        <p:spPr bwMode="auto">
          <a:xfrm>
            <a:off x="174169" y="2604226"/>
            <a:ext cx="685878" cy="186215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1989112525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122012" y="3172152"/>
            <a:ext cx="9005337" cy="550123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8552731" y="2108832"/>
            <a:ext cx="561749" cy="1443385"/>
            <a:chOff x="8577121" y="2120158"/>
            <a:chExt cx="561749" cy="1443385"/>
          </a:xfrm>
        </p:grpSpPr>
        <p:sp>
          <p:nvSpPr>
            <p:cNvPr id="121" name="AutoShape 5"/>
            <p:cNvSpPr>
              <a:spLocks/>
            </p:cNvSpPr>
            <p:nvPr/>
          </p:nvSpPr>
          <p:spPr bwMode="auto">
            <a:xfrm>
              <a:off x="857712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返品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28" name="AutoShape 5"/>
            <p:cNvSpPr>
              <a:spLocks/>
            </p:cNvSpPr>
            <p:nvPr/>
          </p:nvSpPr>
          <p:spPr bwMode="auto">
            <a:xfrm>
              <a:off x="857727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返品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19" name="AutoShape 5"/>
            <p:cNvSpPr>
              <a:spLocks/>
            </p:cNvSpPr>
            <p:nvPr/>
          </p:nvSpPr>
          <p:spPr bwMode="auto">
            <a:xfrm>
              <a:off x="857712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返品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39" name="AutoShape 5"/>
          <p:cNvSpPr>
            <a:spLocks/>
          </p:cNvSpPr>
          <p:nvPr/>
        </p:nvSpPr>
        <p:spPr bwMode="auto">
          <a:xfrm>
            <a:off x="5779024" y="4204912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レシート</a:t>
            </a:r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2" name="AutoShape 5"/>
          <p:cNvSpPr>
            <a:spLocks/>
          </p:cNvSpPr>
          <p:nvPr/>
        </p:nvSpPr>
        <p:spPr bwMode="auto">
          <a:xfrm>
            <a:off x="8052227" y="5032446"/>
            <a:ext cx="1043697" cy="329947"/>
          </a:xfrm>
          <a:prstGeom prst="roundRect">
            <a:avLst>
              <a:gd name="adj" fmla="val 103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領収書印刷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43" name="右矢印 242"/>
          <p:cNvSpPr/>
          <p:nvPr/>
        </p:nvSpPr>
        <p:spPr>
          <a:xfrm>
            <a:off x="6922020" y="4277786"/>
            <a:ext cx="148235" cy="194330"/>
          </a:xfrm>
          <a:prstGeom prst="rightArrow">
            <a:avLst>
              <a:gd name="adj1" fmla="val 50000"/>
              <a:gd name="adj2" fmla="val 191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3" name="グループ化 152"/>
          <p:cNvGrpSpPr/>
          <p:nvPr/>
        </p:nvGrpSpPr>
        <p:grpSpPr>
          <a:xfrm>
            <a:off x="4942648" y="857153"/>
            <a:ext cx="2252134" cy="369332"/>
            <a:chOff x="142109" y="682556"/>
            <a:chExt cx="2252134" cy="497894"/>
          </a:xfrm>
        </p:grpSpPr>
        <p:sp>
          <p:nvSpPr>
            <p:cNvPr id="155" name="AutoShape 34"/>
            <p:cNvSpPr>
              <a:spLocks/>
            </p:cNvSpPr>
            <p:nvPr/>
          </p:nvSpPr>
          <p:spPr bwMode="auto">
            <a:xfrm>
              <a:off x="902115" y="803253"/>
              <a:ext cx="1492128" cy="243076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endParaRPr lang="ja-JP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142109" y="682556"/>
              <a:ext cx="706867" cy="49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お買上</a:t>
              </a:r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No</a:t>
              </a:r>
            </a:p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注文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番号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51" name="AutoShape 34"/>
          <p:cNvSpPr>
            <a:spLocks/>
          </p:cNvSpPr>
          <p:nvPr/>
        </p:nvSpPr>
        <p:spPr bwMode="auto">
          <a:xfrm>
            <a:off x="5404789" y="2145204"/>
            <a:ext cx="274922" cy="169596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ja-JP" sz="900" dirty="0" smtClean="0">
                <a:solidFill>
                  <a:schemeClr val="tx1"/>
                </a:solidFill>
              </a:rPr>
              <a:t>8</a:t>
            </a:r>
            <a:endParaRPr lang="ja-JP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154" name="AutoShape 5"/>
          <p:cNvSpPr>
            <a:spLocks/>
          </p:cNvSpPr>
          <p:nvPr/>
        </p:nvSpPr>
        <p:spPr bwMode="auto">
          <a:xfrm>
            <a:off x="5017055" y="577189"/>
            <a:ext cx="740515" cy="276167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/>
          <a:p>
            <a:pPr algn="ctr"/>
            <a:r>
              <a:rPr lang="ja-JP" altLang="en-US" sz="900" b="1" dirty="0"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店頭</a:t>
            </a:r>
            <a:endParaRPr lang="en-US" altLang="ja-JP" sz="900" b="1" dirty="0"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3213339" y="3874693"/>
            <a:ext cx="2333599" cy="249370"/>
            <a:chOff x="-110182" y="658016"/>
            <a:chExt cx="2551016" cy="243077"/>
          </a:xfrm>
        </p:grpSpPr>
        <p:sp>
          <p:nvSpPr>
            <p:cNvPr id="160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T</a:t>
              </a:r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ポイント使用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3197944" y="4253259"/>
            <a:ext cx="2333599" cy="249370"/>
            <a:chOff x="-110182" y="658016"/>
            <a:chExt cx="2551016" cy="243077"/>
          </a:xfrm>
        </p:grpSpPr>
        <p:sp>
          <p:nvSpPr>
            <p:cNvPr id="166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-110182" y="668056"/>
              <a:ext cx="959158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現金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68" name="グループ化 167"/>
          <p:cNvGrpSpPr/>
          <p:nvPr/>
        </p:nvGrpSpPr>
        <p:grpSpPr>
          <a:xfrm>
            <a:off x="3017369" y="4641882"/>
            <a:ext cx="2512983" cy="249370"/>
            <a:chOff x="-306279" y="658016"/>
            <a:chExt cx="2747113" cy="243077"/>
          </a:xfrm>
        </p:grpSpPr>
        <p:sp>
          <p:nvSpPr>
            <p:cNvPr id="169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クレジット</a:t>
              </a:r>
              <a:r>
                <a:rPr lang="ja-JP" altLang="en-US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71" name="グループ化 170"/>
          <p:cNvGrpSpPr/>
          <p:nvPr/>
        </p:nvGrpSpPr>
        <p:grpSpPr>
          <a:xfrm>
            <a:off x="3017369" y="5030505"/>
            <a:ext cx="2512983" cy="249370"/>
            <a:chOff x="-306279" y="658016"/>
            <a:chExt cx="2747113" cy="243077"/>
          </a:xfrm>
        </p:grpSpPr>
        <p:sp>
          <p:nvSpPr>
            <p:cNvPr id="172" name="AutoShape 34"/>
            <p:cNvSpPr>
              <a:spLocks/>
            </p:cNvSpPr>
            <p:nvPr/>
          </p:nvSpPr>
          <p:spPr bwMode="auto">
            <a:xfrm>
              <a:off x="948707" y="658016"/>
              <a:ext cx="1492127" cy="243077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ja-JP" sz="1600" dirty="0" smtClean="0">
                  <a:solidFill>
                    <a:schemeClr val="tx1"/>
                  </a:solidFill>
                </a:rPr>
                <a:t>40,000</a:t>
              </a:r>
              <a:endParaRPr lang="ja-JP" altLang="ja-JP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テキスト ボックス 172"/>
            <p:cNvSpPr txBox="1"/>
            <p:nvPr/>
          </p:nvSpPr>
          <p:spPr>
            <a:xfrm>
              <a:off x="-306279" y="668056"/>
              <a:ext cx="1155255" cy="2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デビッドカード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164" name="AutoShape 5"/>
          <p:cNvSpPr>
            <a:spLocks/>
          </p:cNvSpPr>
          <p:nvPr/>
        </p:nvSpPr>
        <p:spPr bwMode="auto">
          <a:xfrm>
            <a:off x="5836279" y="578528"/>
            <a:ext cx="740515" cy="276167"/>
          </a:xfrm>
          <a:prstGeom prst="roundRect">
            <a:avLst>
              <a:gd name="adj" fmla="val 1031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</a:t>
            </a:r>
            <a:r>
              <a: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C</a:t>
            </a:r>
          </a:p>
        </p:txBody>
      </p:sp>
      <p:sp>
        <p:nvSpPr>
          <p:cNvPr id="174" name="AutoShape 5"/>
          <p:cNvSpPr>
            <a:spLocks/>
          </p:cNvSpPr>
          <p:nvPr/>
        </p:nvSpPr>
        <p:spPr bwMode="auto">
          <a:xfrm>
            <a:off x="6641844" y="579752"/>
            <a:ext cx="740515" cy="276167"/>
          </a:xfrm>
          <a:prstGeom prst="roundRect">
            <a:avLst>
              <a:gd name="adj" fmla="val 103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ja-JP" altLang="en-US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電話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grpSp>
        <p:nvGrpSpPr>
          <p:cNvPr id="178" name="グループ化 177"/>
          <p:cNvGrpSpPr/>
          <p:nvPr/>
        </p:nvGrpSpPr>
        <p:grpSpPr>
          <a:xfrm>
            <a:off x="6549852" y="1975480"/>
            <a:ext cx="260533" cy="1664587"/>
            <a:chOff x="4050467" y="1997231"/>
            <a:chExt cx="260533" cy="1664587"/>
          </a:xfrm>
        </p:grpSpPr>
        <p:grpSp>
          <p:nvGrpSpPr>
            <p:cNvPr id="179" name="グループ化 178"/>
            <p:cNvGrpSpPr/>
            <p:nvPr/>
          </p:nvGrpSpPr>
          <p:grpSpPr>
            <a:xfrm>
              <a:off x="4051498" y="1997231"/>
              <a:ext cx="259502" cy="200055"/>
              <a:chOff x="2765124" y="3951868"/>
              <a:chExt cx="616039" cy="427280"/>
            </a:xfrm>
          </p:grpSpPr>
          <p:sp>
            <p:nvSpPr>
              <p:cNvPr id="198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9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95247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ja-JP" altLang="en-US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￥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>
              <a:off x="4051499" y="2273927"/>
              <a:ext cx="240266" cy="200055"/>
              <a:chOff x="2765124" y="3951868"/>
              <a:chExt cx="570374" cy="427280"/>
            </a:xfrm>
          </p:grpSpPr>
          <p:sp>
            <p:nvSpPr>
              <p:cNvPr id="196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7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349582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r>
                  <a:rPr lang="en-US" altLang="ja-JP" sz="1300" dirty="0" smtClean="0">
                    <a:solidFill>
                      <a:srgbClr val="4D4D4D"/>
                    </a:solidFill>
                    <a:latin typeface="Helvetica Neue Medium" pitchFamily="-84" charset="0"/>
                    <a:ea typeface="ＭＳ Ｐゴシック" pitchFamily="50" charset="-128"/>
                    <a:sym typeface="Helvetica Neue Medium" pitchFamily="-84" charset="0"/>
                  </a:rPr>
                  <a:t>%</a:t>
                </a:r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1" name="グループ化 180"/>
            <p:cNvGrpSpPr/>
            <p:nvPr/>
          </p:nvGrpSpPr>
          <p:grpSpPr>
            <a:xfrm>
              <a:off x="4051497" y="2590386"/>
              <a:ext cx="93007" cy="200055"/>
              <a:chOff x="2765124" y="3951868"/>
              <a:chExt cx="220792" cy="427280"/>
            </a:xfrm>
          </p:grpSpPr>
          <p:sp>
            <p:nvSpPr>
              <p:cNvPr id="194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5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051498" y="2867082"/>
              <a:ext cx="93007" cy="200055"/>
              <a:chOff x="2765124" y="3951868"/>
              <a:chExt cx="220792" cy="427280"/>
            </a:xfrm>
          </p:grpSpPr>
          <p:sp>
            <p:nvSpPr>
              <p:cNvPr id="192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3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3" name="グループ化 182"/>
            <p:cNvGrpSpPr/>
            <p:nvPr/>
          </p:nvGrpSpPr>
          <p:grpSpPr>
            <a:xfrm>
              <a:off x="4050467" y="3185067"/>
              <a:ext cx="93007" cy="200055"/>
              <a:chOff x="2765124" y="3951868"/>
              <a:chExt cx="220792" cy="427280"/>
            </a:xfrm>
          </p:grpSpPr>
          <p:sp>
            <p:nvSpPr>
              <p:cNvPr id="190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91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  <p:grpSp>
          <p:nvGrpSpPr>
            <p:cNvPr id="187" name="グループ化 186"/>
            <p:cNvGrpSpPr/>
            <p:nvPr/>
          </p:nvGrpSpPr>
          <p:grpSpPr>
            <a:xfrm>
              <a:off x="4050468" y="3461763"/>
              <a:ext cx="93007" cy="200055"/>
              <a:chOff x="2765124" y="3951868"/>
              <a:chExt cx="220792" cy="427280"/>
            </a:xfrm>
          </p:grpSpPr>
          <p:sp>
            <p:nvSpPr>
              <p:cNvPr id="188" name="Oval 8"/>
              <p:cNvSpPr>
                <a:spLocks/>
              </p:cNvSpPr>
              <p:nvPr/>
            </p:nvSpPr>
            <p:spPr bwMode="auto">
              <a:xfrm>
                <a:off x="2765124" y="4089307"/>
                <a:ext cx="152400" cy="152400"/>
              </a:xfrm>
              <a:prstGeom prst="ellipse">
                <a:avLst/>
              </a:prstGeom>
              <a:gradFill rotWithShape="0">
                <a:gsLst>
                  <a:gs pos="0">
                    <a:srgbClr val="FFFEFE"/>
                  </a:gs>
                  <a:gs pos="44623">
                    <a:srgbClr val="FFFEFE"/>
                  </a:gs>
                  <a:gs pos="47871">
                    <a:srgbClr val="FFFEFE"/>
                  </a:gs>
                  <a:gs pos="100000">
                    <a:srgbClr val="CECDCD"/>
                  </a:gs>
                </a:gsLst>
                <a:lin ang="5400000" scaled="1"/>
              </a:gradFill>
              <a:ln w="12700">
                <a:solidFill>
                  <a:srgbClr val="979797"/>
                </a:solidFill>
                <a:miter lim="800000"/>
                <a:headEnd/>
                <a:tailEnd/>
              </a:ln>
              <a:effectLst>
                <a:outerShdw blurRad="12700" dist="12699" dir="5400000" algn="ctr" rotWithShape="0">
                  <a:schemeClr val="bg2">
                    <a:alpha val="14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smtClean="0"/>
              </a:p>
            </p:txBody>
          </p:sp>
          <p:sp>
            <p:nvSpPr>
              <p:cNvPr id="189" name="Rectangle 37"/>
              <p:cNvSpPr>
                <a:spLocks/>
              </p:cNvSpPr>
              <p:nvPr/>
            </p:nvSpPr>
            <p:spPr bwMode="auto">
              <a:xfrm>
                <a:off x="2985916" y="3951868"/>
                <a:ext cx="0" cy="427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215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algn="l" eaLnBrk="1" hangingPunct="1"/>
                <a:endParaRPr lang="en-US" altLang="ja-JP" sz="1300" dirty="0">
                  <a:solidFill>
                    <a:srgbClr val="4D4D4D"/>
                  </a:solidFill>
                  <a:latin typeface="Helvetica Neue Medium" pitchFamily="-84" charset="0"/>
                  <a:ea typeface="ＭＳ Ｐゴシック" pitchFamily="50" charset="-128"/>
                  <a:sym typeface="Helvetica Neue Medium" pitchFamily="-84" charset="0"/>
                </a:endParaRPr>
              </a:p>
            </p:txBody>
          </p:sp>
        </p:grpSp>
      </p:grpSp>
      <p:grpSp>
        <p:nvGrpSpPr>
          <p:cNvPr id="233" name="グループ化 232"/>
          <p:cNvGrpSpPr/>
          <p:nvPr/>
        </p:nvGrpSpPr>
        <p:grpSpPr>
          <a:xfrm>
            <a:off x="7857945" y="2120714"/>
            <a:ext cx="561749" cy="1443385"/>
            <a:chOff x="8577121" y="2120158"/>
            <a:chExt cx="561749" cy="1443385"/>
          </a:xfrm>
        </p:grpSpPr>
        <p:sp>
          <p:nvSpPr>
            <p:cNvPr id="234" name="AutoShape 5"/>
            <p:cNvSpPr>
              <a:spLocks/>
            </p:cNvSpPr>
            <p:nvPr/>
          </p:nvSpPr>
          <p:spPr bwMode="auto">
            <a:xfrm>
              <a:off x="8577121" y="2120158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解消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35" name="AutoShape 5"/>
            <p:cNvSpPr>
              <a:spLocks/>
            </p:cNvSpPr>
            <p:nvPr/>
          </p:nvSpPr>
          <p:spPr bwMode="auto">
            <a:xfrm>
              <a:off x="8577270" y="2706232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tx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解消</a:t>
              </a:r>
              <a:endParaRPr lang="en-US" altLang="ja-JP" sz="900" b="1" dirty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36" name="AutoShape 5"/>
            <p:cNvSpPr>
              <a:spLocks/>
            </p:cNvSpPr>
            <p:nvPr/>
          </p:nvSpPr>
          <p:spPr bwMode="auto">
            <a:xfrm>
              <a:off x="8577121" y="3295484"/>
              <a:ext cx="561600" cy="268059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ja-JP" altLang="en-US" sz="900" b="1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解消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3268106" y="2732556"/>
            <a:ext cx="4456802" cy="189642"/>
            <a:chOff x="3238623" y="2129281"/>
            <a:chExt cx="4456802" cy="189642"/>
          </a:xfrm>
        </p:grpSpPr>
        <p:sp>
          <p:nvSpPr>
            <p:cNvPr id="176" name="AutoShape 34"/>
            <p:cNvSpPr>
              <a:spLocks/>
            </p:cNvSpPr>
            <p:nvPr/>
          </p:nvSpPr>
          <p:spPr bwMode="auto">
            <a:xfrm>
              <a:off x="7177381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AutoShape 34"/>
            <p:cNvSpPr>
              <a:spLocks/>
            </p:cNvSpPr>
            <p:nvPr/>
          </p:nvSpPr>
          <p:spPr bwMode="auto">
            <a:xfrm>
              <a:off x="3238623" y="2152140"/>
              <a:ext cx="518044" cy="149105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0" name="AutoShape 34"/>
            <p:cNvSpPr>
              <a:spLocks/>
            </p:cNvSpPr>
            <p:nvPr/>
          </p:nvSpPr>
          <p:spPr bwMode="auto">
            <a:xfrm>
              <a:off x="4613318" y="2133629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1" name="AutoShape 34"/>
            <p:cNvSpPr>
              <a:spLocks/>
            </p:cNvSpPr>
            <p:nvPr/>
          </p:nvSpPr>
          <p:spPr bwMode="auto">
            <a:xfrm>
              <a:off x="5831259" y="212928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グループ化 201"/>
          <p:cNvGrpSpPr/>
          <p:nvPr/>
        </p:nvGrpSpPr>
        <p:grpSpPr>
          <a:xfrm>
            <a:off x="3268106" y="3324087"/>
            <a:ext cx="4456802" cy="189642"/>
            <a:chOff x="3238623" y="2129281"/>
            <a:chExt cx="4456802" cy="189642"/>
          </a:xfrm>
        </p:grpSpPr>
        <p:sp>
          <p:nvSpPr>
            <p:cNvPr id="203" name="AutoShape 34"/>
            <p:cNvSpPr>
              <a:spLocks/>
            </p:cNvSpPr>
            <p:nvPr/>
          </p:nvSpPr>
          <p:spPr bwMode="auto">
            <a:xfrm>
              <a:off x="7177381" y="213861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4" name="AutoShape 34"/>
            <p:cNvSpPr>
              <a:spLocks/>
            </p:cNvSpPr>
            <p:nvPr/>
          </p:nvSpPr>
          <p:spPr bwMode="auto">
            <a:xfrm>
              <a:off x="3238623" y="2152140"/>
              <a:ext cx="518044" cy="149105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5" name="AutoShape 34"/>
            <p:cNvSpPr>
              <a:spLocks/>
            </p:cNvSpPr>
            <p:nvPr/>
          </p:nvSpPr>
          <p:spPr bwMode="auto">
            <a:xfrm>
              <a:off x="4613318" y="2133629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2000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AutoShape 34"/>
            <p:cNvSpPr>
              <a:spLocks/>
            </p:cNvSpPr>
            <p:nvPr/>
          </p:nvSpPr>
          <p:spPr bwMode="auto">
            <a:xfrm>
              <a:off x="5831259" y="2129281"/>
              <a:ext cx="518044" cy="180312"/>
            </a:xfrm>
            <a:prstGeom prst="roundRect">
              <a:avLst>
                <a:gd name="adj" fmla="val 10310"/>
              </a:avLst>
            </a:prstGeom>
            <a:solidFill>
              <a:srgbClr val="FFFEFE"/>
            </a:solidFill>
            <a:ln w="12700">
              <a:solidFill>
                <a:srgbClr val="C7C7C7"/>
              </a:solidFill>
              <a:miter lim="800000"/>
              <a:headEnd/>
              <a:tailEnd/>
            </a:ln>
            <a:effectLst>
              <a:outerShdw blurRad="25400" algn="ctr" rotWithShape="0">
                <a:schemeClr val="bg2">
                  <a:alpha val="9998"/>
                </a:schemeClr>
              </a:outerShdw>
            </a:effectLst>
          </p:spPr>
          <p:txBody>
            <a:bodyPr lIns="0" tIns="0" rIns="0" bIns="0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900" dirty="0" smtClean="0">
                  <a:solidFill>
                    <a:schemeClr val="tx1"/>
                  </a:solidFill>
                </a:rPr>
                <a:t>18000</a:t>
              </a:r>
              <a:endParaRPr lang="ja-JP" altLang="ja-JP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正方形/長方形 206"/>
          <p:cNvSpPr/>
          <p:nvPr/>
        </p:nvSpPr>
        <p:spPr>
          <a:xfrm>
            <a:off x="-11782" y="548680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2457206" y="944931"/>
            <a:ext cx="4828734" cy="4059832"/>
            <a:chOff x="2457206" y="944931"/>
            <a:chExt cx="4828734" cy="4059832"/>
          </a:xfrm>
        </p:grpSpPr>
        <p:grpSp>
          <p:nvGrpSpPr>
            <p:cNvPr id="285" name="グループ化 284"/>
            <p:cNvGrpSpPr/>
            <p:nvPr/>
          </p:nvGrpSpPr>
          <p:grpSpPr>
            <a:xfrm>
              <a:off x="2457206" y="944931"/>
              <a:ext cx="4828734" cy="4059832"/>
              <a:chOff x="1979713" y="665312"/>
              <a:chExt cx="4828734" cy="4059832"/>
            </a:xfrm>
          </p:grpSpPr>
          <p:sp>
            <p:nvSpPr>
              <p:cNvPr id="287" name="正方形/長方形 286"/>
              <p:cNvSpPr/>
              <p:nvPr/>
            </p:nvSpPr>
            <p:spPr>
              <a:xfrm>
                <a:off x="1979713" y="665312"/>
                <a:ext cx="4828734" cy="4059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8" name="AutoShape 34"/>
              <p:cNvSpPr>
                <a:spLocks/>
              </p:cNvSpPr>
              <p:nvPr/>
            </p:nvSpPr>
            <p:spPr bwMode="auto">
              <a:xfrm>
                <a:off x="3451196" y="1526657"/>
                <a:ext cx="1492128" cy="243077"/>
              </a:xfrm>
              <a:prstGeom prst="roundRect">
                <a:avLst>
                  <a:gd name="adj" fmla="val 10310"/>
                </a:avLst>
              </a:prstGeom>
              <a:solidFill>
                <a:srgbClr val="FFFEFE"/>
              </a:solidFill>
              <a:ln w="12700">
                <a:solidFill>
                  <a:srgbClr val="C7C7C7"/>
                </a:solidFill>
                <a:miter lim="800000"/>
                <a:headEnd/>
                <a:tailEnd/>
              </a:ln>
              <a:effectLst>
                <a:outerShdw blurRad="25400" algn="ctr" rotWithShape="0">
                  <a:schemeClr val="bg2">
                    <a:alpha val="9998"/>
                  </a:schemeClr>
                </a:outerShdw>
              </a:effectLst>
            </p:spPr>
            <p:txBody>
              <a:bodyPr lIns="0" tIns="0" rIns="0" bIns="0"/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>
                  <a:defRPr/>
                </a:pPr>
                <a:endParaRPr lang="ja-JP" altLang="ja-JP" dirty="0" smtClean="0"/>
              </a:p>
            </p:txBody>
          </p:sp>
          <p:sp>
            <p:nvSpPr>
              <p:cNvPr id="289" name="テキスト ボックス 288"/>
              <p:cNvSpPr txBox="1"/>
              <p:nvPr/>
            </p:nvSpPr>
            <p:spPr>
              <a:xfrm>
                <a:off x="2386865" y="1526740"/>
                <a:ext cx="9397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900" dirty="0">
                    <a:solidFill>
                      <a:srgbClr val="000000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Money amount</a:t>
                </a:r>
                <a:endParaRPr lang="en-US" altLang="ja-JP" sz="900" dirty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  <p:sp>
            <p:nvSpPr>
              <p:cNvPr id="290" name="Rectangle 11"/>
              <p:cNvSpPr>
                <a:spLocks/>
              </p:cNvSpPr>
              <p:nvPr/>
            </p:nvSpPr>
            <p:spPr bwMode="auto">
              <a:xfrm>
                <a:off x="2174462" y="939354"/>
                <a:ext cx="122889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154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r>
                  <a:rPr lang="en-US" altLang="ja-JP" sz="1800" b="1" dirty="0" smtClean="0">
                    <a:solidFill>
                      <a:srgbClr val="1A1A1A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Withdrawal</a:t>
                </a:r>
                <a:endPara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sp>
          <p:nvSpPr>
            <p:cNvPr id="291" name="AutoShape 5"/>
            <p:cNvSpPr>
              <a:spLocks/>
            </p:cNvSpPr>
            <p:nvPr/>
          </p:nvSpPr>
          <p:spPr bwMode="auto">
            <a:xfrm>
              <a:off x="4510215" y="3830432"/>
              <a:ext cx="1080120" cy="288032"/>
            </a:xfrm>
            <a:prstGeom prst="roundRect">
              <a:avLst>
                <a:gd name="adj" fmla="val 10310"/>
              </a:avLst>
            </a:prstGeom>
            <a:solidFill>
              <a:srgbClr val="367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1A4AA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54" bIns="0" anchor="ctr"/>
            <a:lstStyle>
              <a:lvl1pPr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ja-JP" sz="900" b="1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OK</a:t>
              </a:r>
              <a:endParaRPr lang="en-US" altLang="ja-JP" sz="900" b="1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13" name="グループ化 212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14" name="正方形/長方形 21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08" name="正方形/長方形 207"/>
          <p:cNvSpPr/>
          <p:nvPr/>
        </p:nvSpPr>
        <p:spPr>
          <a:xfrm>
            <a:off x="2391477" y="6073264"/>
            <a:ext cx="4033857" cy="686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10" name="正方形/長方形 209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1" name="正方形/長方形 210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7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22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4" name="正方形/長方形 223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30" name="直線コネクタ 229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グループ化 151"/>
          <p:cNvGrpSpPr/>
          <p:nvPr/>
        </p:nvGrpSpPr>
        <p:grpSpPr>
          <a:xfrm>
            <a:off x="4372482" y="278305"/>
            <a:ext cx="3709415" cy="204134"/>
            <a:chOff x="4372482" y="278305"/>
            <a:chExt cx="3709415" cy="204134"/>
          </a:xfrm>
        </p:grpSpPr>
        <p:sp>
          <p:nvSpPr>
            <p:cNvPr id="157" name="正方形/長方形 156"/>
            <p:cNvSpPr/>
            <p:nvPr/>
          </p:nvSpPr>
          <p:spPr>
            <a:xfrm>
              <a:off x="6521733" y="278305"/>
              <a:ext cx="156016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Person in charge name: 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4372482" y="293385"/>
              <a:ext cx="1287944" cy="189054"/>
            </a:xfrm>
            <a:prstGeom prst="rect">
              <a:avLst/>
            </a:prstGeom>
          </p:spPr>
          <p:txBody>
            <a:bodyPr wrap="squar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Installation store: Osaka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5518397" y="292631"/>
              <a:ext cx="1111323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Cash-register No.1: 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25" name="円/楕円 224"/>
          <p:cNvSpPr/>
          <p:nvPr/>
        </p:nvSpPr>
        <p:spPr>
          <a:xfrm>
            <a:off x="7984811" y="241899"/>
            <a:ext cx="854160" cy="3140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Cash-register</a:t>
            </a:r>
            <a:endParaRPr kumimoji="1" lang="ja-JP" altLang="en-US" sz="1000" dirty="0"/>
          </a:p>
        </p:txBody>
      </p:sp>
      <p:sp>
        <p:nvSpPr>
          <p:cNvPr id="231" name="AutoShape 5"/>
          <p:cNvSpPr>
            <a:spLocks/>
          </p:cNvSpPr>
          <p:nvPr/>
        </p:nvSpPr>
        <p:spPr bwMode="auto">
          <a:xfrm>
            <a:off x="1467544" y="224057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Deposit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2" name="AutoShape 5"/>
          <p:cNvSpPr>
            <a:spLocks/>
          </p:cNvSpPr>
          <p:nvPr/>
        </p:nvSpPr>
        <p:spPr bwMode="auto">
          <a:xfrm>
            <a:off x="2517572" y="224056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Withdrawal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7" name="AutoShape 5"/>
          <p:cNvSpPr>
            <a:spLocks/>
          </p:cNvSpPr>
          <p:nvPr/>
        </p:nvSpPr>
        <p:spPr bwMode="auto">
          <a:xfrm>
            <a:off x="3679196" y="225898"/>
            <a:ext cx="710017" cy="350187"/>
          </a:xfrm>
          <a:prstGeom prst="roundRect">
            <a:avLst>
              <a:gd name="adj" fmla="val 103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ysClr val="windowText" lastClr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Exchange</a:t>
            </a:r>
            <a:endParaRPr lang="en-US" altLang="ja-JP" sz="900" b="1" dirty="0">
              <a:solidFill>
                <a:sysClr val="windowText" lastClr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3835</TotalTime>
  <Words>2267</Words>
  <Application>Microsoft Office PowerPoint</Application>
  <PresentationFormat>画面に合わせる (4:3)</PresentationFormat>
  <Paragraphs>1093</Paragraphs>
  <Slides>13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Gill Sans</vt:lpstr>
      <vt:lpstr>Helvetica Neue</vt:lpstr>
      <vt:lpstr>Helvetica Neue Medium</vt:lpstr>
      <vt:lpstr>ＭＳ Ｐゴシック</vt:lpstr>
      <vt:lpstr>新細明體</vt:lpstr>
      <vt:lpstr>ヒラギノ角ゴ ProN W3</vt:lpstr>
      <vt:lpstr>Arial</vt:lpstr>
      <vt:lpstr>Calibri</vt:lpstr>
      <vt:lpstr>既定のテーマ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株式会社テクのロジックアート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由佳</dc:creator>
  <cp:lastModifiedBy>Shinichiro</cp:lastModifiedBy>
  <cp:revision>180</cp:revision>
  <dcterms:created xsi:type="dcterms:W3CDTF">2016-08-09T09:05:21Z</dcterms:created>
  <dcterms:modified xsi:type="dcterms:W3CDTF">2016-09-26T07:23:29Z</dcterms:modified>
</cp:coreProperties>
</file>