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4" r:id="rId1"/>
  </p:sldMasterIdLst>
  <p:notesMasterIdLst>
    <p:notesMasterId r:id="rId9"/>
  </p:notesMasterIdLst>
  <p:sldIdLst>
    <p:sldId id="267" r:id="rId2"/>
    <p:sldId id="261" r:id="rId3"/>
    <p:sldId id="259" r:id="rId4"/>
    <p:sldId id="265" r:id="rId5"/>
    <p:sldId id="266" r:id="rId6"/>
    <p:sldId id="268" r:id="rId7"/>
    <p:sldId id="269" r:id="rId8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5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794" y="6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3345-B67C-AF48-9EAC-15670AB1C143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3713-5C11-D043-99C6-61FFEC23FC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3713-5C11-D043-99C6-61FFEC23FC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80FDB-BC5B-744D-B7E2-F639E3DDC4EB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7B2CF-91AE-414A-AD1D-9C898EBF768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87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F8E15-816E-0A48-8C8F-0FE049A33F65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ECEC-CD41-9D4F-93AA-4A8C8B3B099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24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C977D-8B9B-7048-9CB8-371EA7A48DC3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3A1C-8439-C74E-996A-9854DB74E6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0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94FD-CA0A-E843-98B1-C347CFDF388F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DD520-02EC-0943-AAB7-CFA23FB5A0E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93750" y="1111250"/>
            <a:ext cx="752951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6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5A158-41F5-AD46-A68A-F703530558B2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10ED-D85B-D543-801B-26EF7B3206F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322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FF785-C191-B241-AC52-81811F45486B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40B608-C044-C848-AD92-D5BFE68F4B8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266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39D93-D93D-514B-A340-1A94469CD520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A34C2-CE38-6A4B-B3F7-31A4F99E683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051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F6EBB-D492-584E-9BF8-4F82BDF8151E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531C4-0902-B744-A954-DD233979A29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69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B7FE-2377-2C4C-BFC2-34E17E14EF89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E47D-7CA3-D140-AC3B-CAC6D78609F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65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4BB412-4C23-5244-BD81-B1A4CD5C95DE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F37BD-CEE5-A24C-920D-92385114CF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304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CB167-EBC4-8B48-9C0E-A68A7D0C8788}" type="datetime1">
              <a:rPr lang="ja-JP" altLang="en-US" smtClean="0"/>
              <a:t>2016/9/13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96ACC-9719-F04D-BCF0-C82DD303380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69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C206F84-7EF8-7A46-BBDC-F291272F6576}" type="datetime1">
              <a:rPr lang="ja-JP" altLang="en-US"/>
              <a:pPr/>
              <a:t>2016/9/13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Copyright (C) 2015 Technologic Arts Inc. all right reserved.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FEB89E-B583-0146-BA96-1778D6DF470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447" y="0"/>
            <a:ext cx="2291194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lang="ja-JP" altLang="en-US" sz="900" dirty="0" smtClean="0"/>
              <a:t>レジログイン　改版履歴</a:t>
            </a:r>
            <a:endParaRPr lang="ja-JP" altLang="en-US" sz="9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38438"/>
              </p:ext>
            </p:extLst>
          </p:nvPr>
        </p:nvGraphicFramePr>
        <p:xfrm>
          <a:off x="467544" y="476672"/>
          <a:ext cx="8184232" cy="2553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080120"/>
                <a:gridCol w="1008112"/>
                <a:gridCol w="5519936"/>
              </a:tblGrid>
              <a:tr h="288032"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版数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日付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改版者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改版内容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01.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2016/08/29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土岐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 smtClean="0"/>
                        <a:t>初版（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08/25</a:t>
                      </a:r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画面定例の指摘事項修正含む</a:t>
                      </a:r>
                      <a:r>
                        <a:rPr kumimoji="1" lang="ja-JP" altLang="en-US" sz="1050" dirty="0" smtClean="0"/>
                        <a:t>）</a:t>
                      </a:r>
                      <a:endParaRPr kumimoji="1" lang="ja-JP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2016/09/02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質問に対する回答追加。ヘッダー部分の権限削除</a:t>
                      </a:r>
                      <a:endParaRPr kumimoji="1" lang="en-US" altLang="ja-JP" sz="105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kumimoji="1" lang="ja-JP" altLang="en-US" sz="105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業務システム情報取得ボタンの追加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03.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2016/09/09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土岐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1" lang="ja-JP" alt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業務システム情報取得ダイアログおよび最終取得日時の文言追加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150506" y="364907"/>
            <a:ext cx="3248987" cy="106624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128016" tIns="64008" rIns="128016" bIns="64008" rtlCol="0" anchor="ctr"/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0" y="27020"/>
            <a:ext cx="3207672" cy="344815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3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Screen transfer diagram</a:t>
            </a:r>
          </a:p>
        </p:txBody>
      </p:sp>
      <p:grpSp>
        <p:nvGrpSpPr>
          <p:cNvPr id="109" name="グループ化 108"/>
          <p:cNvGrpSpPr/>
          <p:nvPr/>
        </p:nvGrpSpPr>
        <p:grpSpPr>
          <a:xfrm>
            <a:off x="508730" y="725003"/>
            <a:ext cx="1092193" cy="651593"/>
            <a:chOff x="363378" y="517859"/>
            <a:chExt cx="968261" cy="792088"/>
          </a:xfrm>
        </p:grpSpPr>
        <p:sp>
          <p:nvSpPr>
            <p:cNvPr id="110" name="正方形/長方形 10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363379" y="519538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>
              <a:off x="363378" y="795039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17" name="テキスト ボックス 116"/>
          <p:cNvSpPr txBox="1"/>
          <p:nvPr/>
        </p:nvSpPr>
        <p:spPr>
          <a:xfrm>
            <a:off x="361951" y="371835"/>
            <a:ext cx="1323974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Normal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2164217" y="393143"/>
            <a:ext cx="1298837" cy="314037"/>
          </a:xfrm>
          <a:prstGeom prst="rect">
            <a:avLst/>
          </a:prstGeom>
          <a:noFill/>
        </p:spPr>
        <p:txBody>
          <a:bodyPr wrap="square" lIns="143361" tIns="71680" rIns="143361" bIns="71680" rtlCol="0">
            <a:spAutoFit/>
          </a:bodyPr>
          <a:lstStyle/>
          <a:p>
            <a:pPr algn="ctr" defTabSz="1433607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cs typeface="+mn-cs"/>
              </a:rPr>
              <a:t>Other tab display</a:t>
            </a:r>
            <a:endParaRPr lang="ja-JP" altLang="en-US" sz="11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3969026" y="2568339"/>
            <a:ext cx="1355564" cy="671510"/>
            <a:chOff x="317959" y="517859"/>
            <a:chExt cx="1013680" cy="792088"/>
          </a:xfrm>
        </p:grpSpPr>
        <p:sp>
          <p:nvSpPr>
            <p:cNvPr id="140" name="正方形/長方形 139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317959" y="780755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Log</a:t>
              </a:r>
              <a:r>
                <a:rPr kumimoji="0" lang="en-US" altLang="ja-JP" sz="13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in screen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5574709" y="2015332"/>
            <a:ext cx="1718382" cy="544540"/>
            <a:chOff x="-91638" y="3637196"/>
            <a:chExt cx="1836574" cy="559081"/>
          </a:xfrm>
        </p:grpSpPr>
        <p:cxnSp>
          <p:nvCxnSpPr>
            <p:cNvPr id="144" name="直線矢印コネクタ 143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45" name="テキスト ボックス 144"/>
            <p:cNvSpPr txBox="1"/>
            <p:nvPr/>
          </p:nvSpPr>
          <p:spPr>
            <a:xfrm>
              <a:off x="-91638" y="3759594"/>
              <a:ext cx="1836574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</a:t>
              </a:r>
              <a:r>
                <a:rPr kumimoji="0" lang="en-US" altLang="ja-JP" sz="1100" kern="0" dirty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 </a:t>
              </a:r>
              <a:r>
                <a:rPr kumimoji="0" lang="en-US" altLang="ja-JP" sz="1100" kern="0" dirty="0" smtClean="0">
                  <a:solidFill>
                    <a:srgbClr val="1F497D">
                      <a:lumMod val="60000"/>
                      <a:lumOff val="40000"/>
                    </a:srgbClr>
                  </a:solidFill>
                  <a:latin typeface="Calibri"/>
                  <a:ea typeface="ＭＳ Ｐゴシック" panose="020B0600070205080204" pitchFamily="50" charset="-128"/>
                </a:rPr>
                <a:t>Store-register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57" name="グループ化 156"/>
          <p:cNvGrpSpPr/>
          <p:nvPr/>
        </p:nvGrpSpPr>
        <p:grpSpPr>
          <a:xfrm>
            <a:off x="3987078" y="3860663"/>
            <a:ext cx="1309121" cy="685431"/>
            <a:chOff x="352689" y="517859"/>
            <a:chExt cx="978950" cy="808509"/>
          </a:xfrm>
        </p:grpSpPr>
        <p:sp>
          <p:nvSpPr>
            <p:cNvPr id="158" name="正方形/長方形 157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60" name="テキスト ボックス 159"/>
            <p:cNvSpPr txBox="1"/>
            <p:nvPr/>
          </p:nvSpPr>
          <p:spPr>
            <a:xfrm>
              <a:off x="352689" y="732446"/>
              <a:ext cx="968260" cy="593922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Top screen (Manager)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3703320" y="3316123"/>
            <a:ext cx="1821271" cy="544540"/>
            <a:chOff x="-201604" y="3637196"/>
            <a:chExt cx="1946540" cy="559081"/>
          </a:xfrm>
        </p:grpSpPr>
        <p:cxnSp>
          <p:nvCxnSpPr>
            <p:cNvPr id="166" name="直線矢印コネクタ 165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67" name="テキスト ボックス 166"/>
            <p:cNvSpPr txBox="1"/>
            <p:nvPr/>
          </p:nvSpPr>
          <p:spPr>
            <a:xfrm>
              <a:off x="-201604" y="3759594"/>
              <a:ext cx="1946540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&lt;Manager authority</a:t>
              </a:r>
              <a:r>
                <a:rPr kumimoji="0" lang="en-US" altLang="ja-JP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log in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176" name="グループ化 175"/>
          <p:cNvGrpSpPr/>
          <p:nvPr/>
        </p:nvGrpSpPr>
        <p:grpSpPr>
          <a:xfrm>
            <a:off x="2267540" y="739643"/>
            <a:ext cx="1092193" cy="651593"/>
            <a:chOff x="1619671" y="528316"/>
            <a:chExt cx="968261" cy="792088"/>
          </a:xfrm>
        </p:grpSpPr>
        <p:sp>
          <p:nvSpPr>
            <p:cNvPr id="177" name="正方形/長方形 176"/>
            <p:cNvSpPr/>
            <p:nvPr/>
          </p:nvSpPr>
          <p:spPr>
            <a:xfrm>
              <a:off x="1619671" y="528316"/>
              <a:ext cx="968261" cy="792088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ID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" name="テキスト ボックス 178"/>
            <p:cNvSpPr txBox="1"/>
            <p:nvPr/>
          </p:nvSpPr>
          <p:spPr>
            <a:xfrm>
              <a:off x="1619671" y="805496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Screen name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5660711" y="3860663"/>
            <a:ext cx="1511646" cy="726386"/>
            <a:chOff x="315303" y="517859"/>
            <a:chExt cx="1070210" cy="792088"/>
          </a:xfrm>
        </p:grpSpPr>
        <p:sp>
          <p:nvSpPr>
            <p:cNvPr id="79" name="正方形/長方形 78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.0.2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315303" y="760894"/>
              <a:ext cx="1070210" cy="495648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Top screen (Person in charge of sale)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82" name="グループ化 81"/>
          <p:cNvGrpSpPr/>
          <p:nvPr/>
        </p:nvGrpSpPr>
        <p:grpSpPr>
          <a:xfrm>
            <a:off x="5585328" y="3302858"/>
            <a:ext cx="1718382" cy="554117"/>
            <a:chOff x="-91638" y="3627363"/>
            <a:chExt cx="1836574" cy="568914"/>
          </a:xfrm>
        </p:grpSpPr>
        <p:cxnSp>
          <p:nvCxnSpPr>
            <p:cNvPr id="83" name="直線矢印コネクタ 82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4" name="テキスト ボックス 83"/>
            <p:cNvSpPr txBox="1"/>
            <p:nvPr/>
          </p:nvSpPr>
          <p:spPr>
            <a:xfrm>
              <a:off x="-91638" y="3627363"/>
              <a:ext cx="1836574" cy="44239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&lt;Person</a:t>
              </a:r>
              <a:r>
                <a:rPr kumimoji="0" lang="en-US" altLang="ja-JP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in charge of Sale authority log in</a:t>
              </a: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5660711" y="2565138"/>
            <a:ext cx="1355564" cy="671510"/>
            <a:chOff x="317959" y="517859"/>
            <a:chExt cx="1013680" cy="792088"/>
          </a:xfrm>
        </p:grpSpPr>
        <p:sp>
          <p:nvSpPr>
            <p:cNvPr id="86" name="正方形/長方形 85"/>
            <p:cNvSpPr/>
            <p:nvPr/>
          </p:nvSpPr>
          <p:spPr>
            <a:xfrm>
              <a:off x="363378" y="517859"/>
              <a:ext cx="968261" cy="79208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363379" y="519538"/>
              <a:ext cx="968260" cy="357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</a:t>
              </a: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.0.1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317959" y="780755"/>
              <a:ext cx="968260" cy="357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</a:rPr>
                <a:t>Log in screen</a:t>
              </a:r>
              <a:endParaRPr kumimoji="0" lang="ja-JP" altLang="en-US" sz="1300" kern="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3817985" y="2006148"/>
            <a:ext cx="1718382" cy="544540"/>
            <a:chOff x="-91638" y="3637196"/>
            <a:chExt cx="1836574" cy="559081"/>
          </a:xfrm>
        </p:grpSpPr>
        <p:cxnSp>
          <p:nvCxnSpPr>
            <p:cNvPr id="90" name="直線矢印コネクタ 89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1" name="テキスト ボックス 90"/>
            <p:cNvSpPr txBox="1"/>
            <p:nvPr/>
          </p:nvSpPr>
          <p:spPr>
            <a:xfrm>
              <a:off x="-91638" y="3759594"/>
              <a:ext cx="1836574" cy="26859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&lt;Store-register&gt;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55" name="直線矢印コネクタ 54"/>
          <p:cNvCxnSpPr/>
          <p:nvPr/>
        </p:nvCxnSpPr>
        <p:spPr>
          <a:xfrm>
            <a:off x="6038914" y="4636072"/>
            <a:ext cx="0" cy="54454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grpSp>
        <p:nvGrpSpPr>
          <p:cNvPr id="56" name="グループ化 55"/>
          <p:cNvGrpSpPr/>
          <p:nvPr/>
        </p:nvGrpSpPr>
        <p:grpSpPr>
          <a:xfrm>
            <a:off x="4831081" y="4587049"/>
            <a:ext cx="1722120" cy="544540"/>
            <a:chOff x="474456" y="3637196"/>
            <a:chExt cx="1840569" cy="559081"/>
          </a:xfrm>
        </p:grpSpPr>
        <p:cxnSp>
          <p:nvCxnSpPr>
            <p:cNvPr id="57" name="直線矢印コネクタ 56"/>
            <p:cNvCxnSpPr/>
            <p:nvPr/>
          </p:nvCxnSpPr>
          <p:spPr>
            <a:xfrm>
              <a:off x="814063" y="3637196"/>
              <a:ext cx="0" cy="5590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58" name="テキスト ボックス 57"/>
            <p:cNvSpPr txBox="1"/>
            <p:nvPr/>
          </p:nvSpPr>
          <p:spPr>
            <a:xfrm>
              <a:off x="474456" y="3663387"/>
              <a:ext cx="1840569" cy="442393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&lt;Business system information acquire&gt;</a:t>
              </a:r>
              <a:endParaRPr kumimoji="0" lang="ja-JP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4831080" y="5211975"/>
            <a:ext cx="1591044" cy="731526"/>
            <a:chOff x="1525013" y="528316"/>
            <a:chExt cx="1189771" cy="889256"/>
          </a:xfrm>
        </p:grpSpPr>
        <p:sp>
          <p:nvSpPr>
            <p:cNvPr id="60" name="正方形/長方形 59"/>
            <p:cNvSpPr/>
            <p:nvPr/>
          </p:nvSpPr>
          <p:spPr>
            <a:xfrm>
              <a:off x="1525014" y="528316"/>
              <a:ext cx="1104521" cy="84548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1619672" y="529995"/>
              <a:ext cx="968260" cy="368885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X.3.1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525013" y="805496"/>
              <a:ext cx="1189771" cy="612076"/>
            </a:xfrm>
            <a:prstGeom prst="rect">
              <a:avLst/>
            </a:prstGeom>
            <a:noFill/>
          </p:spPr>
          <p:txBody>
            <a:bodyPr wrap="square" lIns="102401" tIns="51200" rIns="102401" bIns="51200" rtlCol="0">
              <a:spAutoFit/>
            </a:bodyPr>
            <a:lstStyle/>
            <a:p>
              <a:pPr marL="0" marR="0" lvl="0" indent="0" algn="ctr" defTabSz="14336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Business</a:t>
              </a:r>
              <a:r>
                <a:rPr kumimoji="0" lang="en-US" altLang="ja-JP" sz="13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50" charset="-128"/>
                  <a:cs typeface="+mn-cs"/>
                </a:rPr>
                <a:t> </a:t>
              </a:r>
              <a:r>
                <a:rPr kumimoji="0" lang="en-US" altLang="ja-JP" sz="1300" kern="0" dirty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system information </a:t>
              </a:r>
              <a:r>
                <a:rPr kumimoji="0" lang="en-US" altLang="ja-JP" sz="1300" kern="0" dirty="0" smtClean="0">
                  <a:solidFill>
                    <a:prstClr val="black"/>
                  </a:solidFill>
                  <a:latin typeface="Calibri"/>
                  <a:ea typeface="ＭＳ Ｐゴシック" panose="020B0600070205080204" pitchFamily="50" charset="-128"/>
                  <a:cs typeface="+mn-cs"/>
                </a:rPr>
                <a:t>acquire</a:t>
              </a:r>
              <a:endParaRPr kumimoji="0" lang="ja-JP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endParaRPr>
            </a:p>
          </p:txBody>
        </p:sp>
      </p:grpSp>
      <p:cxnSp>
        <p:nvCxnSpPr>
          <p:cNvPr id="63" name="カギ線コネクタ 62"/>
          <p:cNvCxnSpPr>
            <a:stCxn id="62" idx="1"/>
          </p:cNvCxnSpPr>
          <p:nvPr/>
        </p:nvCxnSpPr>
        <p:spPr>
          <a:xfrm rot="10800000">
            <a:off x="4443432" y="4587050"/>
            <a:ext cx="387648" cy="1104697"/>
          </a:xfrm>
          <a:prstGeom prst="bentConnector2">
            <a:avLst/>
          </a:prstGeom>
          <a:ln w="6350" cmpd="sng"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244438" y="4749725"/>
            <a:ext cx="1558826" cy="43088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4336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&lt;Acquired successfully or suspended&gt;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65" name="カギ線コネクタ 64"/>
          <p:cNvCxnSpPr/>
          <p:nvPr/>
        </p:nvCxnSpPr>
        <p:spPr>
          <a:xfrm rot="5400000" flipH="1" flipV="1">
            <a:off x="6021886" y="4869278"/>
            <a:ext cx="1097818" cy="525344"/>
          </a:xfrm>
          <a:prstGeom prst="bentConnector3">
            <a:avLst>
              <a:gd name="adj1" fmla="val 379"/>
            </a:avLst>
          </a:prstGeom>
          <a:ln w="6350" cmpd="sng"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22" name="AutoShape 5"/>
          <p:cNvSpPr>
            <a:spLocks/>
          </p:cNvSpPr>
          <p:nvPr/>
        </p:nvSpPr>
        <p:spPr bwMode="auto">
          <a:xfrm>
            <a:off x="3853727" y="3142563"/>
            <a:ext cx="1080120" cy="288032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Log in</a:t>
            </a:r>
            <a:endParaRPr lang="en-US" altLang="ja-JP" sz="9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X.0.1</a:t>
            </a:r>
            <a:r>
              <a:rPr lang="ja-JP" altLang="en-US" sz="900" dirty="0" smtClean="0"/>
              <a:t>　ログイン画面</a:t>
            </a:r>
            <a:endParaRPr lang="ja-JP" altLang="en-US" sz="900" dirty="0"/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4289615" y="2409741"/>
            <a:ext cx="1492128" cy="243077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defRPr/>
            </a:pPr>
            <a:endParaRPr lang="ja-JP" altLang="ja-JP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95475" y="2409742"/>
            <a:ext cx="2065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Employee code for cash-register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43" name="Rectangle 11"/>
          <p:cNvSpPr>
            <a:spLocks/>
          </p:cNvSpPr>
          <p:nvPr/>
        </p:nvSpPr>
        <p:spPr bwMode="auto">
          <a:xfrm>
            <a:off x="4180945" y="1742958"/>
            <a:ext cx="3845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1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Log in</a:t>
            </a:r>
          </a:p>
        </p:txBody>
      </p:sp>
      <p:sp>
        <p:nvSpPr>
          <p:cNvPr id="17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843190" y="5395910"/>
            <a:ext cx="2304256" cy="1449421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25/08  Question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When click log in button, is employee information confirmation screen necessary?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30/08</a:t>
            </a:r>
            <a:r>
              <a:rPr lang="ja-JP" altLang="en-US" sz="900" dirty="0">
                <a:solidFill>
                  <a:srgbClr val="000000"/>
                </a:solidFill>
              </a:rPr>
              <a:t> </a:t>
            </a:r>
            <a:r>
              <a:rPr lang="ja-JP" altLang="en-US" sz="900" dirty="0" smtClean="0">
                <a:solidFill>
                  <a:srgbClr val="000000"/>
                </a:solidFill>
              </a:rPr>
              <a:t> </a:t>
            </a:r>
            <a:r>
              <a:rPr lang="en-US" altLang="ja-JP" sz="900" dirty="0" smtClean="0">
                <a:solidFill>
                  <a:srgbClr val="000000"/>
                </a:solidFill>
              </a:rPr>
              <a:t>Answer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After log in, Employee name will be displayed in the header so it is unnecessary.</a:t>
            </a:r>
          </a:p>
        </p:txBody>
      </p:sp>
      <p:sp>
        <p:nvSpPr>
          <p:cNvPr id="12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4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X.0.2</a:t>
            </a:r>
            <a:r>
              <a:rPr lang="ja-JP" altLang="en-US" sz="900" dirty="0" smtClean="0"/>
              <a:t>　トップ画面</a:t>
            </a:r>
            <a:r>
              <a:rPr lang="en-US" altLang="ja-JP" sz="900" dirty="0" smtClean="0"/>
              <a:t>(</a:t>
            </a:r>
            <a:r>
              <a:rPr lang="ja-JP" altLang="en-US" sz="900" dirty="0" smtClean="0"/>
              <a:t>管理者</a:t>
            </a:r>
            <a:r>
              <a:rPr lang="en-US" altLang="ja-JP" sz="900" dirty="0" smtClean="0"/>
              <a:t>)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5332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Normal cash-register start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976175" y="3448942"/>
            <a:ext cx="1894843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Setting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MENU</a:t>
            </a: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533267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Tax-free cash-register start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5681" y="3448941"/>
            <a:ext cx="1894843" cy="4529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tx1"/>
                </a:solidFill>
              </a:rPr>
              <a:t>Delete transaction record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14" name="正方形/長方形 1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9747609" y="1162903"/>
            <a:ext cx="3064271" cy="201938"/>
            <a:chOff x="4960147" y="284587"/>
            <a:chExt cx="3064271" cy="201938"/>
          </a:xfrm>
        </p:grpSpPr>
        <p:sp>
          <p:nvSpPr>
            <p:cNvPr id="24" name="正方形/長方形 2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453308" y="297471"/>
              <a:ext cx="571110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役割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en-US" altLang="ja-JP" sz="800" dirty="0" err="1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6172200" y="4781551"/>
            <a:ext cx="2965144" cy="2076450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25/08  Question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Does Tax-free </a:t>
            </a:r>
            <a:r>
              <a:rPr lang="en-US" altLang="ja-JP" sz="900" dirty="0">
                <a:solidFill>
                  <a:srgbClr val="000000"/>
                </a:solidFill>
              </a:rPr>
              <a:t>cash-register </a:t>
            </a:r>
            <a:r>
              <a:rPr lang="en-US" altLang="ja-JP" sz="900" dirty="0" smtClean="0">
                <a:solidFill>
                  <a:srgbClr val="000000"/>
                </a:solidFill>
              </a:rPr>
              <a:t>only display for Akihabara?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29/08  Answer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Tax-free cash-register </a:t>
            </a:r>
            <a:r>
              <a:rPr lang="en-US" altLang="ja-JP" sz="900" dirty="0" smtClean="0">
                <a:solidFill>
                  <a:srgbClr val="000000"/>
                </a:solidFill>
              </a:rPr>
              <a:t>is displayed for all current stores. With the new stores from now on, </a:t>
            </a:r>
            <a:r>
              <a:rPr lang="en-US" altLang="ja-JP" sz="900" dirty="0">
                <a:solidFill>
                  <a:srgbClr val="000000"/>
                </a:solidFill>
              </a:rPr>
              <a:t>Tax-free </a:t>
            </a:r>
            <a:r>
              <a:rPr lang="en-US" altLang="ja-JP" sz="900" dirty="0" smtClean="0">
                <a:solidFill>
                  <a:srgbClr val="000000"/>
                </a:solidFill>
              </a:rPr>
              <a:t>cash-register will de </a:t>
            </a:r>
            <a:r>
              <a:rPr lang="en-US" altLang="ja-JP" sz="900" dirty="0" err="1" smtClean="0">
                <a:solidFill>
                  <a:srgbClr val="000000"/>
                </a:solidFill>
              </a:rPr>
              <a:t>deactived</a:t>
            </a:r>
            <a:r>
              <a:rPr lang="en-US" altLang="ja-JP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Delete</a:t>
            </a:r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Delete header’s authority</a:t>
            </a:r>
          </a:p>
          <a:p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 smtClean="0">
                <a:solidFill>
                  <a:srgbClr val="000000"/>
                </a:solidFill>
              </a:rPr>
              <a:t>■</a:t>
            </a:r>
            <a:r>
              <a:rPr lang="en-US" altLang="ja-JP" sz="900" dirty="0" smtClean="0">
                <a:solidFill>
                  <a:srgbClr val="000000"/>
                </a:solidFill>
              </a:rPr>
              <a:t>Add</a:t>
            </a:r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Business </a:t>
            </a:r>
            <a:r>
              <a:rPr lang="en-US" altLang="ja-JP" sz="900" dirty="0" smtClean="0">
                <a:solidFill>
                  <a:srgbClr val="000000"/>
                </a:solidFill>
              </a:rPr>
              <a:t>system information acquisition button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76175" y="2509797"/>
            <a:ext cx="1967050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Business system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I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nformation </a:t>
            </a:r>
            <a:r>
              <a:rPr lang="en-US" altLang="ja-JP" sz="1400" b="1" dirty="0">
                <a:solidFill>
                  <a:schemeClr val="tx1"/>
                </a:solidFill>
              </a:rPr>
              <a:t>acquisition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57632" y="5697877"/>
            <a:ext cx="4576401" cy="731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000000"/>
                </a:solidFill>
              </a:rPr>
              <a:t>Adjusting about Should Business </a:t>
            </a:r>
            <a:r>
              <a:rPr lang="en-US" altLang="ja-JP" sz="900" dirty="0">
                <a:solidFill>
                  <a:srgbClr val="000000"/>
                </a:solidFill>
              </a:rPr>
              <a:t>system information acquisition </a:t>
            </a:r>
            <a:r>
              <a:rPr lang="en-US" altLang="ja-JP" sz="900" dirty="0" smtClean="0">
                <a:solidFill>
                  <a:srgbClr val="000000"/>
                </a:solidFill>
              </a:rPr>
              <a:t>button be created in this screen or not.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71018" y="2675052"/>
            <a:ext cx="2539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Last acquired time: 2016/12/23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1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34" name="正方形/長方形 3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37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9" name="正方形/長方形 38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0" name="正方形/長方形 3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86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X.0.3</a:t>
            </a:r>
            <a:r>
              <a:rPr lang="ja-JP" altLang="en-US" sz="900" dirty="0" smtClean="0"/>
              <a:t>　トップ画面</a:t>
            </a:r>
            <a:r>
              <a:rPr lang="en-US" altLang="ja-JP" sz="900" dirty="0" smtClean="0"/>
              <a:t>(</a:t>
            </a:r>
            <a:r>
              <a:rPr lang="ja-JP" altLang="en-US" sz="900" dirty="0" smtClean="0"/>
              <a:t>販売</a:t>
            </a:r>
            <a:r>
              <a:rPr lang="ja-JP" altLang="en-US" sz="900" dirty="0"/>
              <a:t>担当者</a:t>
            </a:r>
            <a:r>
              <a:rPr lang="en-US" altLang="ja-JP" sz="900" dirty="0" smtClean="0"/>
              <a:t>)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52484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Normal cash-register start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ja-JP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MENU</a:t>
            </a: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446" y="5457150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52484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Tax-free cash-register start</a:t>
            </a:r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088219" y="4572000"/>
            <a:ext cx="3049125" cy="2021931"/>
          </a:xfrm>
          <a:prstGeom prst="rect">
            <a:avLst/>
          </a:prstGeom>
          <a:solidFill>
            <a:srgbClr val="E6E0E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25/08  Question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Does Tax-free cash-register only display for Akihabara?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29/08  Answer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Tax-free cash-register is displayed for all current stores. With the new stores from now on, Tax-free cash-register will de </a:t>
            </a:r>
            <a:r>
              <a:rPr lang="en-US" altLang="ja-JP" sz="900" dirty="0" err="1">
                <a:solidFill>
                  <a:srgbClr val="000000"/>
                </a:solidFill>
              </a:rPr>
              <a:t>deactived</a:t>
            </a:r>
            <a:r>
              <a:rPr lang="en-US" altLang="ja-JP" sz="900" dirty="0">
                <a:solidFill>
                  <a:srgbClr val="000000"/>
                </a:solidFill>
              </a:rPr>
              <a:t>.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ja-JP" altLang="en-US" sz="900" dirty="0">
                <a:solidFill>
                  <a:srgbClr val="000000"/>
                </a:solidFill>
              </a:rPr>
              <a:t>■</a:t>
            </a:r>
            <a:r>
              <a:rPr lang="en-US" altLang="ja-JP" sz="900" dirty="0">
                <a:solidFill>
                  <a:srgbClr val="000000"/>
                </a:solidFill>
              </a:rPr>
              <a:t>Delete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Delete header’s authority</a:t>
            </a: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</a:rPr>
              <a:t>2/9</a:t>
            </a:r>
          </a:p>
          <a:p>
            <a:r>
              <a:rPr lang="ja-JP" altLang="en-US" sz="900" dirty="0">
                <a:solidFill>
                  <a:srgbClr val="000000"/>
                </a:solidFill>
              </a:rPr>
              <a:t>■</a:t>
            </a:r>
            <a:r>
              <a:rPr lang="en-US" altLang="ja-JP" sz="900" dirty="0">
                <a:solidFill>
                  <a:srgbClr val="000000"/>
                </a:solidFill>
              </a:rPr>
              <a:t>Add</a:t>
            </a:r>
          </a:p>
          <a:p>
            <a:r>
              <a:rPr lang="en-US" altLang="ja-JP" sz="900" dirty="0">
                <a:solidFill>
                  <a:srgbClr val="000000"/>
                </a:solidFill>
              </a:rPr>
              <a:t>Business system information acquisition </a:t>
            </a:r>
            <a:r>
              <a:rPr lang="en-US" altLang="ja-JP" sz="900" dirty="0" smtClean="0">
                <a:solidFill>
                  <a:srgbClr val="000000"/>
                </a:solidFill>
              </a:rPr>
              <a:t>button</a:t>
            </a:r>
            <a:endParaRPr lang="en-US" altLang="ja-JP" sz="900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8084" y="297471"/>
            <a:ext cx="84522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名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:xx</a:t>
            </a:r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xx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60147" y="284587"/>
            <a:ext cx="77629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設置店舗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大阪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20560" y="284587"/>
            <a:ext cx="60477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レジ番号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:1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25411" y="2509797"/>
            <a:ext cx="2036864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Business system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Information acquisition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57632" y="5697877"/>
            <a:ext cx="4576401" cy="731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Adjusting about Should Business system information acquisition button be created in this screen or not.</a:t>
            </a:r>
          </a:p>
        </p:txBody>
      </p:sp>
      <p:sp>
        <p:nvSpPr>
          <p:cNvPr id="20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4960147" y="284587"/>
            <a:ext cx="2493161" cy="201938"/>
            <a:chOff x="4960147" y="284587"/>
            <a:chExt cx="2493161" cy="201938"/>
          </a:xfrm>
        </p:grpSpPr>
        <p:sp>
          <p:nvSpPr>
            <p:cNvPr id="24" name="正方形/長方形 23"/>
            <p:cNvSpPr/>
            <p:nvPr/>
          </p:nvSpPr>
          <p:spPr>
            <a:xfrm>
              <a:off x="6608084" y="297471"/>
              <a:ext cx="84522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担当者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名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:xx</a:t>
              </a:r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　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xx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960147" y="284587"/>
              <a:ext cx="776295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設置店舗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</a:t>
              </a:r>
              <a:r>
                <a:rPr lang="ja-JP" altLang="en-US" sz="800" dirty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大阪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820560" y="284587"/>
              <a:ext cx="604774" cy="189054"/>
            </a:xfrm>
            <a:prstGeom prst="rect">
              <a:avLst/>
            </a:prstGeom>
          </p:spPr>
          <p:txBody>
            <a:bodyPr wrap="none" lIns="65306" tIns="32653" rIns="65306" bIns="32653">
              <a:spAutoFit/>
            </a:bodyPr>
            <a:lstStyle/>
            <a:p>
              <a:r>
                <a:rPr lang="ja-JP" altLang="en-US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レジ番号</a:t>
              </a:r>
              <a:r>
                <a:rPr lang="en-US" altLang="ja-JP" sz="800" dirty="0" smtClean="0">
                  <a:solidFill>
                    <a:schemeClr val="bg1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:1</a:t>
              </a:r>
              <a:endParaRPr lang="en-US" altLang="ja-JP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7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0" name="正方形/長方形 29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71018" y="2620865"/>
            <a:ext cx="2539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Last acquired time: 2016/12/23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chemeClr val="tx1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X.3.1</a:t>
            </a:r>
            <a:r>
              <a:rPr kumimoji="0" lang="ja-JP" altLang="en-US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業務システム情報取得画面</a:t>
            </a:r>
            <a:r>
              <a:rPr lang="ja-JP" altLang="en-US" sz="900" dirty="0" smtClean="0"/>
              <a:t>　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通常レジ開始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1212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メニュー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免税レジ</a:t>
            </a:r>
            <a:r>
              <a:rPr lang="ja-JP" altLang="en-US" dirty="0" smtClean="0">
                <a:solidFill>
                  <a:schemeClr val="tx1"/>
                </a:solidFill>
              </a:rPr>
              <a:t>開始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8084" y="297471"/>
            <a:ext cx="84522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名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:xx</a:t>
            </a:r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xx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60147" y="284587"/>
            <a:ext cx="77629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設置店舗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大阪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20560" y="284587"/>
            <a:ext cx="60477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レジ番号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:1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76175" y="2509797"/>
            <a:ext cx="1894843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業務システム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情報取得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57632" y="5697877"/>
            <a:ext cx="4576401" cy="9889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</a:rPr>
              <a:t>Business system information acquisition</a:t>
            </a: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To maintain compatibility of data, When data is acquiring, specification cannot be closed even when touch outside modal.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If you want to suspend, press Suspend button.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 smtClean="0">
                <a:solidFill>
                  <a:srgbClr val="000000"/>
                </a:solidFill>
              </a:rPr>
              <a:t>If Business system information acquisition success, Last acquired time on top screen will be updated.</a:t>
            </a:r>
            <a:endParaRPr lang="en-US" altLang="ja-JP" sz="900" dirty="0" smtClean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596" y="555261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020622" y="1068648"/>
            <a:ext cx="5087295" cy="3788920"/>
            <a:chOff x="1898142" y="913959"/>
            <a:chExt cx="5001657" cy="373843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898142" y="913959"/>
              <a:ext cx="5001657" cy="3738435"/>
              <a:chOff x="1979713" y="665312"/>
              <a:chExt cx="5001657" cy="3738435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1979713" y="665312"/>
                <a:ext cx="5001657" cy="37384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Rectangle 11"/>
              <p:cNvSpPr>
                <a:spLocks/>
              </p:cNvSpPr>
              <p:nvPr/>
            </p:nvSpPr>
            <p:spPr bwMode="auto">
              <a:xfrm>
                <a:off x="2174462" y="941199"/>
                <a:ext cx="4425307" cy="273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154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r>
                  <a:rPr lang="en-US" altLang="ja-JP" sz="1800" b="1" dirty="0" smtClean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Business system </a:t>
                </a:r>
                <a:r>
                  <a:rPr lang="en-US" altLang="ja-JP" sz="1800" b="1" dirty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information acquisition</a:t>
                </a:r>
                <a:endPara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sp>
          <p:nvSpPr>
            <p:cNvPr id="25" name="テキスト ボックス 24"/>
            <p:cNvSpPr txBox="1"/>
            <p:nvPr/>
          </p:nvSpPr>
          <p:spPr>
            <a:xfrm>
              <a:off x="2325204" y="1644472"/>
              <a:ext cx="2374394" cy="22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Business system information is acquiring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2871018" y="3872204"/>
            <a:ext cx="3682182" cy="149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871018" y="3872204"/>
            <a:ext cx="2463015" cy="1558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AutoShape 5"/>
          <p:cNvSpPr>
            <a:spLocks/>
          </p:cNvSpPr>
          <p:nvPr/>
        </p:nvSpPr>
        <p:spPr bwMode="auto">
          <a:xfrm>
            <a:off x="4321161" y="4324743"/>
            <a:ext cx="580571" cy="253562"/>
          </a:xfrm>
          <a:prstGeom prst="roundRect">
            <a:avLst>
              <a:gd name="adj" fmla="val 10310"/>
            </a:avLst>
          </a:pr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-154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900" b="1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Suspend</a:t>
            </a:r>
            <a:endParaRPr lang="en-US" altLang="ja-JP" sz="900" b="1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3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D520-02EC-0943-AAB7-CFA23FB5A0E2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0" y="235317"/>
            <a:ext cx="9144000" cy="313363"/>
          </a:xfrm>
          <a:prstGeom prst="roundRect">
            <a:avLst>
              <a:gd name="adj" fmla="val 6699"/>
            </a:avLst>
          </a:prstGeom>
          <a:solidFill>
            <a:srgbClr val="FF0000"/>
          </a:solidFill>
          <a:ln>
            <a:noFill/>
          </a:ln>
          <a:extLst/>
        </p:spPr>
        <p:txBody>
          <a:bodyPr lIns="0" tIns="0" rIns="-151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ja-JP" sz="1400" dirty="0">
                <a:solidFill>
                  <a:schemeClr val="bg1"/>
                </a:solidFill>
                <a:latin typeface="Helvetica Neue Medium" pitchFamily="-84" charset="0"/>
                <a:ea typeface="ＭＳ Ｐゴシック" pitchFamily="50" charset="-128"/>
                <a:sym typeface="Helvetica Neue Medium" pitchFamily="-84" charset="0"/>
              </a:rPr>
              <a:t>  </a:t>
            </a:r>
            <a:r>
              <a:rPr lang="en-US" altLang="ja-JP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e</a:t>
            </a:r>
            <a:r>
              <a:rPr lang="ja-JP" altLang="en-US" sz="1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sym typeface="Helvetica Neue Medium" pitchFamily="-84" charset="0"/>
              </a:rPr>
              <a:t>☆イヤホン</a:t>
            </a:r>
            <a:endParaRPr lang="en-US" altLang="ja-JP" sz="1000" b="1" dirty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  <a:sym typeface="Helvetica Neue" pitchFamily="-8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46" y="0"/>
            <a:ext cx="3056386" cy="241899"/>
          </a:xfrm>
          <a:prstGeom prst="rect">
            <a:avLst/>
          </a:prstGeom>
          <a:noFill/>
        </p:spPr>
        <p:txBody>
          <a:bodyPr wrap="square" lIns="102401" tIns="51200" rIns="102401" bIns="51200" rtlCol="0">
            <a:spAutoFit/>
          </a:bodyPr>
          <a:lstStyle/>
          <a:p>
            <a:r>
              <a:rPr kumimoji="0" lang="en-US" altLang="ja-JP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X.3.1</a:t>
            </a:r>
            <a:r>
              <a:rPr kumimoji="0" lang="ja-JP" altLang="en-US" sz="900" kern="0" dirty="0" smtClean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業務システム情報取得画面（オフライン）</a:t>
            </a:r>
            <a:r>
              <a:rPr lang="ja-JP" altLang="en-US" sz="900" dirty="0" smtClean="0"/>
              <a:t>　</a:t>
            </a:r>
            <a:endParaRPr lang="ja-JP" altLang="en-US" sz="900" dirty="0"/>
          </a:p>
        </p:txBody>
      </p:sp>
      <p:sp>
        <p:nvSpPr>
          <p:cNvPr id="17" name="角丸四角形 16"/>
          <p:cNvSpPr/>
          <p:nvPr/>
        </p:nvSpPr>
        <p:spPr>
          <a:xfrm>
            <a:off x="976175" y="1570653"/>
            <a:ext cx="1894843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通常レジ開始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925410" y="956095"/>
            <a:ext cx="2396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-154" bIns="0" anchor="ctr">
            <a:spAutoFit/>
          </a:bodyPr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2000" b="1" dirty="0" smtClean="0">
                <a:solidFill>
                  <a:srgbClr val="1A1A1A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メインメニュー</a:t>
            </a:r>
            <a:endParaRPr lang="en-US" altLang="ja-JP" sz="2000" b="1" dirty="0" smtClean="0">
              <a:solidFill>
                <a:srgbClr val="1A1A1A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515681" y="1570652"/>
            <a:ext cx="1894843" cy="45296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免税レジ</a:t>
            </a:r>
            <a:r>
              <a:rPr lang="ja-JP" altLang="en-US" dirty="0" smtClean="0">
                <a:solidFill>
                  <a:schemeClr val="tx1"/>
                </a:solidFill>
              </a:rPr>
              <a:t>開始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08084" y="297471"/>
            <a:ext cx="84522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担当者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名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:xx</a:t>
            </a:r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xx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60147" y="284587"/>
            <a:ext cx="776295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設置店舗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</a:t>
            </a:r>
            <a:r>
              <a:rPr lang="ja-JP" altLang="en-US" sz="800" dirty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大阪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820560" y="284587"/>
            <a:ext cx="604774" cy="189054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ja-JP" altLang="en-US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レジ番号</a:t>
            </a:r>
            <a:r>
              <a:rPr lang="en-US" altLang="ja-JP" sz="800" dirty="0" smtClean="0">
                <a:solidFill>
                  <a:schemeClr val="bg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:1</a:t>
            </a:r>
            <a:endParaRPr lang="en-US" altLang="ja-JP" sz="800" dirty="0">
              <a:solidFill>
                <a:schemeClr val="bg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76175" y="2509797"/>
            <a:ext cx="1894843" cy="4529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業務システム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情報取得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57632" y="5697877"/>
            <a:ext cx="4576401" cy="9889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  <a:sym typeface="Helvetica Neue" pitchFamily="-84" charset="0"/>
              </a:rPr>
              <a:t>Business system information acquisition 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sym typeface="Helvetica Neue" pitchFamily="-84" charset="0"/>
              </a:rPr>
              <a:t>(Behavior when offline)</a:t>
            </a:r>
            <a:endParaRPr lang="en-US" altLang="ja-JP" sz="900" dirty="0" smtClean="0">
              <a:solidFill>
                <a:srgbClr val="000000"/>
              </a:solidFill>
            </a:endParaRPr>
          </a:p>
          <a:p>
            <a:endParaRPr lang="en-US" altLang="ja-JP" sz="900" dirty="0">
              <a:solidFill>
                <a:srgbClr val="000000"/>
              </a:solidFill>
            </a:endParaRPr>
          </a:p>
          <a:p>
            <a:r>
              <a:rPr lang="en-US" altLang="ja-JP" sz="900" dirty="0">
                <a:solidFill>
                  <a:srgbClr val="000000"/>
                </a:solidFill>
                <a:latin typeface="Helvetica Neue" pitchFamily="-84" charset="0"/>
              </a:rPr>
              <a:t>If you are offline, it’s display error message when press down</a:t>
            </a:r>
          </a:p>
        </p:txBody>
      </p:sp>
      <p:sp>
        <p:nvSpPr>
          <p:cNvPr id="30" name="AutoShape 34"/>
          <p:cNvSpPr>
            <a:spLocks/>
          </p:cNvSpPr>
          <p:nvPr/>
        </p:nvSpPr>
        <p:spPr bwMode="auto">
          <a:xfrm>
            <a:off x="8801521" y="284587"/>
            <a:ext cx="298151" cy="212444"/>
          </a:xfrm>
          <a:prstGeom prst="roundRect">
            <a:avLst>
              <a:gd name="adj" fmla="val 10310"/>
            </a:avLst>
          </a:prstGeom>
          <a:solidFill>
            <a:srgbClr val="FFFEFE"/>
          </a:solidFill>
          <a:ln w="12700">
            <a:solidFill>
              <a:srgbClr val="C7C7C7"/>
            </a:solidFill>
            <a:miter lim="800000"/>
            <a:headEnd/>
            <a:tailEnd/>
          </a:ln>
          <a:effectLst>
            <a:outerShdw blurRad="25400" algn="ctr" rotWithShape="0">
              <a:schemeClr val="bg2">
                <a:alpha val="9998"/>
              </a:scheme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r" eaLnBrk="1" hangingPunct="1">
              <a:defRPr/>
            </a:pPr>
            <a:endParaRPr lang="ja-JP" altLang="ja-JP" sz="12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8856726" y="390808"/>
            <a:ext cx="34289" cy="772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8946219" y="362588"/>
            <a:ext cx="34289" cy="123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 flipV="1">
            <a:off x="9027686" y="297550"/>
            <a:ext cx="34289" cy="191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乗算記号 2"/>
          <p:cNvSpPr/>
          <p:nvPr/>
        </p:nvSpPr>
        <p:spPr>
          <a:xfrm>
            <a:off x="8774755" y="264152"/>
            <a:ext cx="342927" cy="268079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871018" y="2666008"/>
            <a:ext cx="2539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最終取得日時：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2016/12/23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　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10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r>
              <a:rPr lang="ja-JP" altLang="en-US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：</a:t>
            </a:r>
            <a:r>
              <a:rPr lang="en-US" altLang="ja-JP" sz="900" dirty="0" smtClean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00</a:t>
            </a:r>
            <a:endParaRPr lang="en-US" altLang="ja-JP" sz="900" dirty="0">
              <a:solidFill>
                <a:srgbClr val="000000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V="1">
            <a:off x="-33695" y="5451946"/>
            <a:ext cx="9155782" cy="1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1596" y="555261"/>
            <a:ext cx="9155782" cy="4908470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effectLst>
            <a:outerShdw blurRad="40000" dist="230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/>
        </p:nvGrpSpPr>
        <p:grpSpPr>
          <a:xfrm>
            <a:off x="2020622" y="1068648"/>
            <a:ext cx="5087294" cy="1907057"/>
            <a:chOff x="1898142" y="913959"/>
            <a:chExt cx="5001657" cy="1881647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898142" y="913959"/>
              <a:ext cx="5001657" cy="1881647"/>
              <a:chOff x="1979713" y="665312"/>
              <a:chExt cx="5001657" cy="1881647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1979713" y="665312"/>
                <a:ext cx="5001657" cy="18816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Rectangle 11"/>
              <p:cNvSpPr>
                <a:spLocks/>
              </p:cNvSpPr>
              <p:nvPr/>
            </p:nvSpPr>
            <p:spPr bwMode="auto">
              <a:xfrm>
                <a:off x="2174462" y="941199"/>
                <a:ext cx="1588474" cy="273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-154" bIns="0" anchor="ctr">
                <a:spAutoFit/>
              </a:bodyPr>
              <a:lstStyle>
                <a:lvl1pPr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1pPr>
                <a:lvl2pPr marL="742950" indent="-28575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2pPr>
                <a:lvl3pPr marL="11430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3pPr>
                <a:lvl4pPr marL="16002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4pPr>
                <a:lvl5pPr marL="2057400" indent="-228600" eaLnBrk="0" hangingPunct="0"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FFFFFF"/>
                    </a:solidFill>
                    <a:latin typeface="Gill Sans" pitchFamily="-84" charset="0"/>
                    <a:ea typeface="ヒラギノ角ゴ ProN W3" pitchFamily="-84" charset="-128"/>
                    <a:sym typeface="Gill Sans" pitchFamily="-84" charset="0"/>
                  </a:defRPr>
                </a:lvl9pPr>
              </a:lstStyle>
              <a:p>
                <a:pPr eaLnBrk="1" hangingPunct="1"/>
                <a:r>
                  <a:rPr lang="en-US" altLang="ja-JP" sz="1800" b="1" dirty="0" smtClean="0">
                    <a:solidFill>
                      <a:srgbClr val="1A1A1A"/>
                    </a:solidFill>
                    <a:latin typeface="Helvetica Neue" pitchFamily="-84" charset="0"/>
                    <a:ea typeface="ＭＳ Ｐゴシック" pitchFamily="50" charset="-128"/>
                    <a:sym typeface="Helvetica Neue" pitchFamily="-84" charset="0"/>
                  </a:rPr>
                  <a:t>Error message</a:t>
                </a:r>
                <a:endParaRPr lang="en-US" altLang="ja-JP" sz="1800" b="1" dirty="0" smtClean="0">
                  <a:solidFill>
                    <a:srgbClr val="1A1A1A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endParaRPr>
              </a:p>
            </p:txBody>
          </p:sp>
        </p:grpSp>
        <p:sp>
          <p:nvSpPr>
            <p:cNvPr id="42" name="テキスト ボックス 41"/>
            <p:cNvSpPr txBox="1"/>
            <p:nvPr/>
          </p:nvSpPr>
          <p:spPr>
            <a:xfrm>
              <a:off x="2325204" y="1644472"/>
              <a:ext cx="3226208" cy="22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900" dirty="0" smtClean="0">
                  <a:solidFill>
                    <a:srgbClr val="000000"/>
                  </a:solidFill>
                  <a:latin typeface="Helvetica Neue" pitchFamily="-84" charset="0"/>
                  <a:ea typeface="ＭＳ Ｐゴシック" pitchFamily="50" charset="-128"/>
                  <a:sym typeface="Helvetica Neue" pitchFamily="-84" charset="0"/>
                </a:rPr>
                <a:t>Failed to save Business system information acquisition.</a:t>
              </a:r>
              <a:endParaRPr lang="en-US" altLang="ja-JP" sz="900" dirty="0">
                <a:solidFill>
                  <a:srgbClr val="000000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endParaRPr>
            </a:p>
          </p:txBody>
        </p:sp>
      </p:grpSp>
      <p:sp>
        <p:nvSpPr>
          <p:cNvPr id="45" name="AutoShape 5"/>
          <p:cNvSpPr>
            <a:spLocks/>
          </p:cNvSpPr>
          <p:nvPr/>
        </p:nvSpPr>
        <p:spPr bwMode="auto">
          <a:xfrm>
            <a:off x="4236790" y="2537008"/>
            <a:ext cx="611135" cy="213143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6" bIns="0" anchor="ctr"/>
          <a:lstStyle>
            <a:lvl1pPr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eaLnBrk="1" hangingPunct="1"/>
            <a:r>
              <a:rPr lang="en-US" altLang="ja-JP" sz="1300" b="1" dirty="0" smtClean="0">
                <a:solidFill>
                  <a:schemeClr val="tx1"/>
                </a:solidFill>
                <a:latin typeface="Helvetica Neue" pitchFamily="-84" charset="0"/>
                <a:ea typeface="ＭＳ Ｐゴシック" pitchFamily="50" charset="-128"/>
                <a:sym typeface="Helvetica Neue" pitchFamily="-84" charset="0"/>
              </a:rPr>
              <a:t>OK</a:t>
            </a:r>
            <a:endParaRPr lang="en-US" altLang="ja-JP" sz="1300" b="1" dirty="0">
              <a:solidFill>
                <a:schemeClr val="tx1"/>
              </a:solidFill>
              <a:latin typeface="Helvetica Neue" pitchFamily="-84" charset="0"/>
              <a:ea typeface="ＭＳ Ｐゴシック" pitchFamily="50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2391</TotalTime>
  <Words>588</Words>
  <Application>Microsoft Office PowerPoint</Application>
  <PresentationFormat>画面に合わせる (4:3)</PresentationFormat>
  <Paragraphs>158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Gill Sans</vt:lpstr>
      <vt:lpstr>Helvetica Neue</vt:lpstr>
      <vt:lpstr>Helvetica Neue Medium</vt:lpstr>
      <vt:lpstr>ＭＳ Ｐゴシック</vt:lpstr>
      <vt:lpstr>ヒラギノ角ゴ ProN W3</vt:lpstr>
      <vt:lpstr>Arial</vt:lpstr>
      <vt:lpstr>Calibri</vt:lpstr>
      <vt:lpstr>既定のテーマ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株式会社テクのロジックアート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赤木 由佳</dc:creator>
  <cp:lastModifiedBy>Shinichiro</cp:lastModifiedBy>
  <cp:revision>129</cp:revision>
  <dcterms:created xsi:type="dcterms:W3CDTF">2016-08-09T09:05:21Z</dcterms:created>
  <dcterms:modified xsi:type="dcterms:W3CDTF">2016-09-13T06:22:16Z</dcterms:modified>
</cp:coreProperties>
</file>