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Julius Sans One"/>
      <p:regular r:id="rId18"/>
    </p:embeddedFont>
    <p:embeddedFont>
      <p:font typeface="Didact Gothic"/>
      <p:regular r:id="rId19"/>
    </p:embeddedFont>
    <p:embeddedFont>
      <p:font typeface="Questria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9F2F2F-C39A-4D7B-AF17-77D2A94C90BA}">
  <a:tblStyle styleId="{EB9F2F2F-C39A-4D7B-AF17-77D2A94C90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estrial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DidactGothic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JuliusSans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 flipH="1">
            <a:off x="7078289" y="2653518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 flipH="1">
            <a:off x="7182589" y="2653518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 flipH="1" rot="10800000">
            <a:off x="-810900" y="-1063468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" name="Google Shape;30;p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3805750" y="1848628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-US"/>
              <a:t>Logic expression normalizer</a:t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4299250" y="3690026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Object Oriented Programming</a:t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7402150" y="3552206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/>
        </p:nvSpPr>
        <p:spPr>
          <a:xfrm>
            <a:off x="3996927" y="4581682"/>
            <a:ext cx="1017985" cy="367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June 2024</a:t>
            </a:r>
            <a:endParaRPr b="0" i="0" sz="14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4299250" y="4076245"/>
            <a:ext cx="3829200" cy="367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Lecturer: </a:t>
            </a:r>
            <a:r>
              <a:rPr lang="en-US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Ph.D. Trần Thế Hùng</a:t>
            </a:r>
            <a:r>
              <a:rPr b="0" i="0" lang="en-US" sz="14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642292" y="0"/>
            <a:ext cx="5859412" cy="1020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Application demonstration</a:t>
            </a:r>
            <a:endParaRPr/>
          </a:p>
        </p:txBody>
      </p:sp>
      <p:cxnSp>
        <p:nvCxnSpPr>
          <p:cNvPr id="112" name="Google Shape;112;p18"/>
          <p:cNvCxnSpPr/>
          <p:nvPr/>
        </p:nvCxnSpPr>
        <p:spPr>
          <a:xfrm>
            <a:off x="2679360" y="693971"/>
            <a:ext cx="37852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625" y="814101"/>
            <a:ext cx="7470749" cy="401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713250" y="1165657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1" lang="en-US">
                <a:solidFill>
                  <a:schemeClr val="dk1"/>
                </a:solidFill>
              </a:rPr>
              <a:t>GROUP </a:t>
            </a:r>
            <a:r>
              <a:rPr lang="en-US"/>
              <a:t>36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55" name="Google Shape;55;p10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6" name="Google Shape;56;p10"/>
          <p:cNvGraphicFramePr/>
          <p:nvPr/>
        </p:nvGraphicFramePr>
        <p:xfrm>
          <a:off x="819525" y="1429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{EB9F2F2F-C39A-4D7B-AF17-77D2A94C90BA}</a:tableStyleId>
              </a:tblPr>
              <a:tblGrid>
                <a:gridCol w="2384600"/>
                <a:gridCol w="1382500"/>
                <a:gridCol w="3386675"/>
              </a:tblGrid>
              <a:tr h="34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8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Lê Thanh Tùng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Nguyễn Tài Huy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20226070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20184273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Designed the Model.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Developed the input and output screens.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Created the tables.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Implemented all the classes to build a complete model.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Wrote all the methods in the Controller to streamline the project workflow.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Documents and Slide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/>
        </p:nvSpPr>
        <p:spPr>
          <a:xfrm>
            <a:off x="1705088" y="14945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Problem statement</a:t>
            </a:r>
            <a:endParaRPr/>
          </a:p>
        </p:txBody>
      </p:sp>
      <p:cxnSp>
        <p:nvCxnSpPr>
          <p:cNvPr id="62" name="Google Shape;62;p11"/>
          <p:cNvCxnSpPr/>
          <p:nvPr/>
        </p:nvCxnSpPr>
        <p:spPr>
          <a:xfrm>
            <a:off x="1993107" y="714845"/>
            <a:ext cx="523636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/>
        </p:nvSpPr>
        <p:spPr>
          <a:xfrm>
            <a:off x="1293019" y="1093672"/>
            <a:ext cx="62793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Normalize a logic expression using the implementation of the Quine-McCluskey method</a:t>
            </a:r>
            <a:endParaRPr b="0" i="0" sz="2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1293019" y="2300221"/>
            <a:ext cx="61114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same expression can be implemented using fewer logic gates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2023" y="790946"/>
            <a:ext cx="5368529" cy="403761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Use case diagram</a:t>
            </a:r>
            <a:endParaRPr/>
          </a:p>
        </p:txBody>
      </p:sp>
      <p:cxnSp>
        <p:nvCxnSpPr>
          <p:cNvPr id="71" name="Google Shape;71;p12"/>
          <p:cNvCxnSpPr/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General class diagram</a:t>
            </a:r>
            <a:endParaRPr/>
          </a:p>
        </p:txBody>
      </p:sp>
      <p:cxnSp>
        <p:nvCxnSpPr>
          <p:cNvPr id="77" name="Google Shape;77;p13"/>
          <p:cNvCxnSpPr/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405" y="498564"/>
            <a:ext cx="7386639" cy="424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/>
        </p:nvSpPr>
        <p:spPr>
          <a:xfrm>
            <a:off x="1690800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class diagram for model</a:t>
            </a:r>
            <a:endParaRPr b="1" i="0" sz="3000" u="none" cap="none" strike="noStrike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" y="990690"/>
            <a:ext cx="8443913" cy="3238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1705088" y="65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class diagram for view</a:t>
            </a:r>
            <a:endParaRPr b="1" i="0" sz="3000" u="none" cap="none" strike="noStrike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1993107" y="700557"/>
            <a:ext cx="523636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708" y="757707"/>
            <a:ext cx="4977165" cy="420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705088" y="-648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Controller class diagram</a:t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>
            <a:off x="1993107" y="693413"/>
            <a:ext cx="523636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18" y="1134922"/>
            <a:ext cx="8634227" cy="295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1705088" y="-6487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Explanation of oop design</a:t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1993107" y="693413"/>
            <a:ext cx="523636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564356" y="693413"/>
            <a:ext cx="8018859" cy="330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200" u="none" cap="none" strike="noStrike">
                <a:solidFill>
                  <a:srgbClr val="CC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 relationship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among the Minterm class, the PairCombination class and the ThreeVariablesOutput , the FourVariablesOutput.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Minterm and PairCombination both </a:t>
            </a:r>
            <a:r>
              <a:rPr b="1" i="0" lang="en-US" sz="2200" u="none" cap="none" strike="noStrike">
                <a:solidFill>
                  <a:srgbClr val="CC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BaseMinterm class. The Rowfor3Variables and Rowfor4Variables </a:t>
            </a:r>
            <a:r>
              <a:rPr b="1" i="0" lang="en-US" sz="2200" u="none" cap="none" strike="noStrike">
                <a:solidFill>
                  <a:srgbClr val="CC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Row. The BooleanExpressionConverter3Variables class and BooleanExpressionConverter4Variables class </a:t>
            </a:r>
            <a:r>
              <a:rPr b="1" i="0" lang="en-US" sz="2200" u="none" cap="none" strike="noStrike">
                <a:solidFill>
                  <a:srgbClr val="CC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BooleanExpressionConverter class.</a:t>
            </a:r>
            <a:endParaRPr b="1" i="0" sz="2200" u="none" cap="none" strike="noStrike">
              <a:solidFill>
                <a:srgbClr val="CC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