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20"/>
  </p:notesMasterIdLst>
  <p:handoutMasterIdLst>
    <p:handoutMasterId r:id="rId21"/>
  </p:handoutMasterIdLst>
  <p:sldIdLst>
    <p:sldId id="256" r:id="rId5"/>
    <p:sldId id="293" r:id="rId6"/>
    <p:sldId id="257" r:id="rId7"/>
    <p:sldId id="258" r:id="rId8"/>
    <p:sldId id="284" r:id="rId9"/>
    <p:sldId id="259" r:id="rId10"/>
    <p:sldId id="286" r:id="rId11"/>
    <p:sldId id="285" r:id="rId12"/>
    <p:sldId id="260" r:id="rId13"/>
    <p:sldId id="262" r:id="rId14"/>
    <p:sldId id="290" r:id="rId15"/>
    <p:sldId id="289" r:id="rId16"/>
    <p:sldId id="280" r:id="rId17"/>
    <p:sldId id="291" r:id="rId18"/>
    <p:sldId id="29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06/04/2022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06/04/2022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06/04/2022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06/04/2022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06/04/2022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06/04/2022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06/04/2022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06/04/2022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06/04/2022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06/04/2022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06/04/2022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06/04/2022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06/04/2022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06/04/2022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06/04/2022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06/04/2022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06/04/2022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06/04/2022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06/04/2022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06/04/2022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876424" y="1040235"/>
            <a:ext cx="8791575" cy="1779608"/>
          </a:xfrm>
        </p:spPr>
        <p:txBody>
          <a:bodyPr>
            <a:normAutofit/>
          </a:bodyPr>
          <a:lstStyle/>
          <a:p>
            <a:pPr algn="ctr"/>
            <a:r>
              <a:rPr lang="en-US" sz="5400" dirty="0" err="1">
                <a:latin typeface="Rockwell" panose="02060603020205020403" pitchFamily="18" charset="0"/>
              </a:rPr>
              <a:t>Kiến</a:t>
            </a:r>
            <a:r>
              <a:rPr lang="en-US" sz="5400" dirty="0">
                <a:latin typeface="Rockwell" panose="02060603020205020403" pitchFamily="18" charset="0"/>
              </a:rPr>
              <a:t> </a:t>
            </a:r>
            <a:r>
              <a:rPr lang="en-US" sz="5400" dirty="0" err="1">
                <a:latin typeface="Rockwell" panose="02060603020205020403" pitchFamily="18" charset="0"/>
              </a:rPr>
              <a:t>trúc</a:t>
            </a:r>
            <a:r>
              <a:rPr lang="en-US" sz="5400" dirty="0">
                <a:latin typeface="Rockwell" panose="02060603020205020403" pitchFamily="18" charset="0"/>
              </a:rPr>
              <a:t> </a:t>
            </a:r>
            <a:r>
              <a:rPr lang="en-US" sz="5400" dirty="0" err="1">
                <a:latin typeface="Rockwell" panose="02060603020205020403" pitchFamily="18" charset="0"/>
              </a:rPr>
              <a:t>và</a:t>
            </a:r>
            <a:r>
              <a:rPr lang="en-US" sz="5400" dirty="0">
                <a:latin typeface="Rockwell" panose="02060603020205020403" pitchFamily="18" charset="0"/>
              </a:rPr>
              <a:t> </a:t>
            </a:r>
            <a:r>
              <a:rPr lang="en-US" sz="5400" dirty="0" err="1">
                <a:latin typeface="Rockwell" panose="02060603020205020403" pitchFamily="18" charset="0"/>
              </a:rPr>
              <a:t>thiết</a:t>
            </a:r>
            <a:r>
              <a:rPr lang="en-US" sz="5400" dirty="0">
                <a:latin typeface="Rockwell" panose="02060603020205020403" pitchFamily="18" charset="0"/>
              </a:rPr>
              <a:t> </a:t>
            </a:r>
            <a:r>
              <a:rPr lang="en-US" sz="5400" dirty="0" err="1">
                <a:latin typeface="Rockwell" panose="02060603020205020403" pitchFamily="18" charset="0"/>
              </a:rPr>
              <a:t>kế</a:t>
            </a:r>
            <a:r>
              <a:rPr lang="en-US" sz="5400" dirty="0">
                <a:latin typeface="Rockwell" panose="02060603020205020403" pitchFamily="18" charset="0"/>
              </a:rPr>
              <a:t> phần </a:t>
            </a:r>
            <a:r>
              <a:rPr lang="en-US" sz="5400" dirty="0" err="1">
                <a:latin typeface="Rockwell" panose="02060603020205020403" pitchFamily="18" charset="0"/>
              </a:rPr>
              <a:t>mềm</a:t>
            </a: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fontScale="62500" lnSpcReduction="20000"/>
          </a:bodyPr>
          <a:lstStyle/>
          <a:p>
            <a:pPr algn="ctr"/>
            <a:r>
              <a:rPr lang="en-US" sz="11500" dirty="0" err="1">
                <a:latin typeface="Tahoma" panose="020B0604030504040204" pitchFamily="34" charset="0"/>
                <a:ea typeface="Tahoma" panose="020B0604030504040204" pitchFamily="34" charset="0"/>
                <a:cs typeface="Tahoma" panose="020B0604030504040204" pitchFamily="34" charset="0"/>
              </a:rPr>
              <a:t>Mô</a:t>
            </a:r>
            <a:r>
              <a:rPr lang="en-US" sz="11500" dirty="0">
                <a:latin typeface="Tahoma" panose="020B0604030504040204" pitchFamily="34" charset="0"/>
                <a:ea typeface="Tahoma" panose="020B0604030504040204" pitchFamily="34" charset="0"/>
                <a:cs typeface="Tahoma" panose="020B0604030504040204" pitchFamily="34" charset="0"/>
              </a:rPr>
              <a:t> hình MVC </a:t>
            </a:r>
          </a:p>
          <a:p>
            <a:pPr algn="ctr"/>
            <a:r>
              <a:rPr lang="en-US" sz="2400" dirty="0">
                <a:latin typeface="Tahoma" panose="020B0604030504040204" pitchFamily="34" charset="0"/>
                <a:ea typeface="Tahoma" panose="020B0604030504040204" pitchFamily="34" charset="0"/>
                <a:cs typeface="Tahoma" panose="020B0604030504040204" pitchFamily="34" charset="0"/>
              </a:rPr>
              <a:t>                                                                  </a:t>
            </a:r>
          </a:p>
        </p:txBody>
      </p:sp>
      <p:sp>
        <p:nvSpPr>
          <p:cNvPr id="4" name="TextBox 3"/>
          <p:cNvSpPr txBox="1"/>
          <p:nvPr/>
        </p:nvSpPr>
        <p:spPr>
          <a:xfrm>
            <a:off x="10388906" y="5971142"/>
            <a:ext cx="1377108" cy="369332"/>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Nhóm 2</a:t>
            </a:r>
            <a:endParaRPr lang="en-US" dirty="0"/>
          </a:p>
        </p:txBody>
      </p:sp>
    </p:spTree>
    <p:extLst>
      <p:ext uri="{BB962C8B-B14F-4D97-AF65-F5344CB8AC3E}">
        <p14:creationId xmlns:p14="http://schemas.microsoft.com/office/powerpoint/2010/main" val="181935926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80160" y="0"/>
            <a:ext cx="10476411" cy="1478570"/>
          </a:xfrm>
        </p:spPr>
        <p:txBody>
          <a:bodyPr>
            <a:normAutofit/>
          </a:bodyPr>
          <a:lstStyle/>
          <a:p>
            <a:r>
              <a:rPr lang="en-US" sz="4400" dirty="0"/>
              <a:t>3 </a:t>
            </a:r>
            <a:r>
              <a:rPr lang="vi-VN" sz="4400" dirty="0"/>
              <a:t>Ưu điểm và nhược điểm của MVC</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210785" y="1272220"/>
            <a:ext cx="10615159" cy="5585780"/>
          </a:xfrm>
        </p:spPr>
        <p:txBody>
          <a:bodyPr>
            <a:noAutofit/>
          </a:bodyPr>
          <a:lstStyle/>
          <a:p>
            <a:pPr marL="457200" lvl="1" indent="0">
              <a:buNone/>
            </a:pPr>
            <a:r>
              <a:rPr lang="en-US" sz="2400" dirty="0" err="1">
                <a:latin typeface="Times New Roman" panose="02020603050405020304" pitchFamily="18" charset="0"/>
                <a:ea typeface="Tahoma" panose="020B0604030504040204" pitchFamily="34" charset="0"/>
                <a:cs typeface="Times New Roman" panose="02020603050405020304" pitchFamily="18" charset="0"/>
              </a:rPr>
              <a:t>Ưu</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điểm</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Mô hình MVC nhẹ, tiết kiệm được tối đa băng thông rộng: Người dùng có thể sử dụng ứng dụng trên web khi cần tương tác và gửi – nhận dữ liệu liên tục. Do đó website sẽ hoạt động ổn định hơn.</a:t>
            </a:r>
          </a:p>
          <a:p>
            <a:r>
              <a:rPr lang="vi-VN" sz="2000" dirty="0">
                <a:latin typeface="Times New Roman" panose="02020603050405020304" pitchFamily="18" charset="0"/>
                <a:cs typeface="Times New Roman" panose="02020603050405020304" pitchFamily="18" charset="0"/>
              </a:rPr>
              <a:t>Dễ dàng kiểm tra và rà soát lỗi</a:t>
            </a:r>
            <a:endParaRPr lang="en-US"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MVC sẽ giúp bạn control ưu việt hơn trên nền tảng các ngôn ngữ mới với nhiều hình thức khác nhau.</a:t>
            </a:r>
          </a:p>
          <a:p>
            <a:r>
              <a:rPr lang="vi-VN" sz="2000" dirty="0">
                <a:latin typeface="Times New Roman" panose="02020603050405020304" pitchFamily="18" charset="0"/>
                <a:cs typeface="Times New Roman" panose="02020603050405020304" pitchFamily="18" charset="0"/>
              </a:rPr>
              <a:t>Khả năng phân tách các thành phần như Model, View, Data và những thứ khác với nhau.</a:t>
            </a:r>
          </a:p>
          <a:p>
            <a:r>
              <a:rPr lang="vi-VN" sz="2000" dirty="0">
                <a:latin typeface="Times New Roman" panose="02020603050405020304" pitchFamily="18" charset="0"/>
                <a:cs typeface="Times New Roman" panose="02020603050405020304" pitchFamily="18" charset="0"/>
              </a:rPr>
              <a:t>Khả năng kết hợp khi sử dụng MVC bạn có thể thoải mái viết code trên nền tảng web, từ đó server cũng sẽ được giảm tải khá nhiều.</a:t>
            </a:r>
          </a:p>
          <a:p>
            <a:r>
              <a:rPr lang="vi-VN" sz="2000" dirty="0">
                <a:latin typeface="Times New Roman" panose="02020603050405020304" pitchFamily="18" charset="0"/>
                <a:cs typeface="Times New Roman" panose="02020603050405020304" pitchFamily="18" charset="0"/>
              </a:rPr>
              <a:t>Sự đơn giản làm bạn không cần có quá nhiều chuyên môn cũng có thể thực hiện và sử dụng được.</a:t>
            </a:r>
          </a:p>
        </p:txBody>
      </p:sp>
      <p:sp>
        <p:nvSpPr>
          <p:cNvPr id="4" name="Right Arrow 3"/>
          <p:cNvSpPr/>
          <p:nvPr/>
        </p:nvSpPr>
        <p:spPr>
          <a:xfrm>
            <a:off x="1288782" y="1434171"/>
            <a:ext cx="360381" cy="28747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95569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barn(inVertical)">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1000"/>
                                        <p:tgtEl>
                                          <p:spTgt spid="3">
                                            <p:txEl>
                                              <p:pRg st="6" end="6"/>
                                            </p:txEl>
                                          </p:spTgt>
                                        </p:tgtEl>
                                      </p:cBhvr>
                                    </p:animEffect>
                                    <p:anim calcmode="lin" valueType="num">
                                      <p:cBhvr>
                                        <p:cTn id="5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80160" y="0"/>
            <a:ext cx="10476411" cy="1478570"/>
          </a:xfrm>
        </p:spPr>
        <p:txBody>
          <a:bodyPr>
            <a:normAutofit/>
          </a:bodyPr>
          <a:lstStyle/>
          <a:p>
            <a:r>
              <a:rPr lang="en-US" sz="4400" dirty="0"/>
              <a:t>3 </a:t>
            </a:r>
            <a:r>
              <a:rPr lang="vi-VN" sz="4400" dirty="0"/>
              <a:t>Ưu điểm và nhược điểm của MVC</a:t>
            </a:r>
          </a:p>
        </p:txBody>
      </p:sp>
      <p:sp>
        <p:nvSpPr>
          <p:cNvPr id="4" name="TextBox 3"/>
          <p:cNvSpPr txBox="1"/>
          <p:nvPr/>
        </p:nvSpPr>
        <p:spPr>
          <a:xfrm>
            <a:off x="1123995" y="1478570"/>
            <a:ext cx="9918392" cy="2492990"/>
          </a:xfrm>
          <a:prstGeom prst="rect">
            <a:avLst/>
          </a:prstGeom>
          <a:noFill/>
        </p:spPr>
        <p:txBody>
          <a:bodyPr wrap="square" rtlCol="0">
            <a:spAutoFit/>
          </a:bodyPr>
          <a:lstStyle/>
          <a:p>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Nhược</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điểm</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Đối</a:t>
            </a:r>
            <a:r>
              <a:rPr lang="en-US" sz="2400" dirty="0">
                <a:latin typeface="Times New Roman" panose="02020603050405020304" pitchFamily="18" charset="0"/>
                <a:ea typeface="Tahoma" panose="020B0604030504040204" pitchFamily="34" charset="0"/>
                <a:cs typeface="Times New Roman" panose="02020603050405020304" pitchFamily="18" charset="0"/>
              </a:rPr>
              <a:t> với </a:t>
            </a:r>
            <a:r>
              <a:rPr lang="en-US" sz="2400" dirty="0" err="1">
                <a:latin typeface="Times New Roman" panose="02020603050405020304" pitchFamily="18" charset="0"/>
                <a:ea typeface="Tahoma" panose="020B0604030504040204" pitchFamily="34" charset="0"/>
                <a:cs typeface="Times New Roman" panose="02020603050405020304" pitchFamily="18" charset="0"/>
              </a:rPr>
              <a:t>dự</a:t>
            </a:r>
            <a:r>
              <a:rPr lang="en-US" sz="2400" dirty="0">
                <a:latin typeface="Times New Roman" panose="02020603050405020304" pitchFamily="18" charset="0"/>
                <a:ea typeface="Tahoma" panose="020B0604030504040204" pitchFamily="34" charset="0"/>
                <a:cs typeface="Times New Roman" panose="02020603050405020304" pitchFamily="18" charset="0"/>
              </a:rPr>
              <a:t> án </a:t>
            </a:r>
            <a:r>
              <a:rPr lang="en-US" sz="2400" dirty="0" err="1">
                <a:latin typeface="Times New Roman" panose="02020603050405020304" pitchFamily="18" charset="0"/>
                <a:ea typeface="Tahoma" panose="020B0604030504040204" pitchFamily="34" charset="0"/>
                <a:cs typeface="Times New Roman" panose="02020603050405020304" pitchFamily="18" charset="0"/>
              </a:rPr>
              <a:t>nhỏ</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việc</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áp</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dụng</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mô</a:t>
            </a:r>
            <a:r>
              <a:rPr lang="en-US" sz="2400" dirty="0">
                <a:latin typeface="Times New Roman" panose="02020603050405020304" pitchFamily="18" charset="0"/>
                <a:ea typeface="Tahoma" panose="020B0604030504040204" pitchFamily="34" charset="0"/>
                <a:cs typeface="Times New Roman" panose="02020603050405020304" pitchFamily="18" charset="0"/>
              </a:rPr>
              <a:t> hình MVC </a:t>
            </a:r>
            <a:r>
              <a:rPr lang="en-US" sz="2400" dirty="0" err="1">
                <a:latin typeface="Times New Roman" panose="02020603050405020304" pitchFamily="18" charset="0"/>
                <a:ea typeface="Tahoma" panose="020B0604030504040204" pitchFamily="34" charset="0"/>
                <a:cs typeface="Times New Roman" panose="02020603050405020304" pitchFamily="18" charset="0"/>
              </a:rPr>
              <a:t>gây</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cồng</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kềnh</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tốn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thời</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gian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trong</a:t>
            </a:r>
            <a:r>
              <a:rPr lang="en-US" sz="2400" dirty="0">
                <a:latin typeface="Times New Roman" panose="02020603050405020304" pitchFamily="18" charset="0"/>
                <a:ea typeface="Tahoma" panose="020B0604030504040204" pitchFamily="34" charset="0"/>
                <a:cs typeface="Times New Roman" panose="02020603050405020304" pitchFamily="18" charset="0"/>
              </a:rPr>
              <a:t> quá </a:t>
            </a:r>
            <a:r>
              <a:rPr lang="en-US" sz="2400" dirty="0" err="1">
                <a:latin typeface="Times New Roman" panose="02020603050405020304" pitchFamily="18" charset="0"/>
                <a:ea typeface="Tahoma" panose="020B0604030504040204" pitchFamily="34" charset="0"/>
                <a:cs typeface="Times New Roman" panose="02020603050405020304" pitchFamily="18" charset="0"/>
              </a:rPr>
              <a:t>trình</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phát</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triển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Tốn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thời</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gian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trung</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chuyển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dữ</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liệu</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của</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các</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thành</a:t>
            </a:r>
            <a:r>
              <a:rPr lang="en-US" sz="2400" dirty="0">
                <a:latin typeface="Times New Roman" panose="02020603050405020304" pitchFamily="18" charset="0"/>
                <a:ea typeface="Tahoma" panose="020B0604030504040204" pitchFamily="34" charset="0"/>
                <a:cs typeface="Times New Roman" panose="02020603050405020304" pitchFamily="18" charset="0"/>
              </a:rPr>
              <a:t> phần.</a:t>
            </a:r>
          </a:p>
          <a:p>
            <a:br>
              <a:rPr lang="en-US" dirty="0"/>
            </a:br>
            <a:endParaRPr lang="en-US" dirty="0"/>
          </a:p>
        </p:txBody>
      </p:sp>
    </p:spTree>
    <p:extLst>
      <p:ext uri="{BB962C8B-B14F-4D97-AF65-F5344CB8AC3E}">
        <p14:creationId xmlns:p14="http://schemas.microsoft.com/office/powerpoint/2010/main" val="123351931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 calcmode="lin" valueType="num">
                                      <p:cBhvr additive="base">
                                        <p:cTn id="1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80160" y="0"/>
            <a:ext cx="10476411" cy="1478570"/>
          </a:xfrm>
        </p:spPr>
        <p:txBody>
          <a:bodyPr>
            <a:normAutofit/>
          </a:bodyPr>
          <a:lstStyle/>
          <a:p>
            <a:r>
              <a:rPr lang="en-US" sz="4400" dirty="0"/>
              <a:t>3 </a:t>
            </a:r>
            <a:r>
              <a:rPr lang="vi-VN" sz="4400" dirty="0"/>
              <a:t>Ưu điểm và nhược điểm của MVC</a:t>
            </a:r>
          </a:p>
        </p:txBody>
      </p:sp>
      <p:sp>
        <p:nvSpPr>
          <p:cNvPr id="7" name="TextBox 6"/>
          <p:cNvSpPr txBox="1"/>
          <p:nvPr/>
        </p:nvSpPr>
        <p:spPr>
          <a:xfrm>
            <a:off x="1141412" y="1478570"/>
            <a:ext cx="5080279"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sao</a:t>
            </a:r>
            <a:r>
              <a:rPr lang="en-US" sz="2400" dirty="0">
                <a:latin typeface="Times New Roman" panose="02020603050405020304" pitchFamily="18" charset="0"/>
                <a:cs typeface="Times New Roman" panose="02020603050405020304" pitchFamily="18" charset="0"/>
              </a:rPr>
              <a:t> nên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hình MVC?</a:t>
            </a:r>
          </a:p>
        </p:txBody>
      </p:sp>
      <p:sp>
        <p:nvSpPr>
          <p:cNvPr id="5" name="Content Placeholder 4"/>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nhiều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view </a:t>
            </a:r>
          </a:p>
          <a:p>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sửa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cả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hình </a:t>
            </a:r>
          </a:p>
        </p:txBody>
      </p:sp>
    </p:spTree>
    <p:extLst>
      <p:ext uri="{BB962C8B-B14F-4D97-AF65-F5344CB8AC3E}">
        <p14:creationId xmlns:p14="http://schemas.microsoft.com/office/powerpoint/2010/main" val="60238703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7333" y="0"/>
            <a:ext cx="9839860" cy="1245328"/>
          </a:xfrm>
        </p:spPr>
        <p:txBody>
          <a:bodyPr>
            <a:normAutofit/>
          </a:bodyPr>
          <a:lstStyle/>
          <a:p>
            <a:r>
              <a:rPr lang="en-US" sz="4000" dirty="0">
                <a:latin typeface="Times New Roman" panose="02020603050405020304" pitchFamily="18" charset="0"/>
                <a:cs typeface="Times New Roman" panose="02020603050405020304" pitchFamily="18" charset="0"/>
              </a:rPr>
              <a:t>4. </a:t>
            </a:r>
            <a:r>
              <a:rPr lang="en-US" sz="4000" dirty="0" err="1">
                <a:latin typeface="Times New Roman" panose="02020603050405020304" pitchFamily="18" charset="0"/>
                <a:cs typeface="Times New Roman" panose="02020603050405020304" pitchFamily="18" charset="0"/>
              </a:rPr>
              <a:t>Ví</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a:t>
            </a:r>
            <a:r>
              <a:rPr lang="en-US" sz="4000" dirty="0">
                <a:latin typeface="Times New Roman" panose="02020603050405020304" pitchFamily="18" charset="0"/>
                <a:cs typeface="Times New Roman" panose="02020603050405020304" pitchFamily="18" charset="0"/>
              </a:rPr>
              <a:t> - </a:t>
            </a:r>
            <a:r>
              <a:rPr lang="en-US" sz="4000" dirty="0" err="1">
                <a:latin typeface="Times New Roman" panose="02020603050405020304" pitchFamily="18" charset="0"/>
                <a:cs typeface="Times New Roman" panose="02020603050405020304" pitchFamily="18" charset="0"/>
              </a:rPr>
              <a:t>ứng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dụng</a:t>
            </a:r>
            <a:endParaRPr lang="en-US" sz="4000" dirty="0">
              <a:latin typeface="Times New Roman" panose="02020603050405020304" pitchFamily="18" charset="0"/>
              <a:cs typeface="Times New Roman" panose="02020603050405020304" pitchFamily="18" charset="0"/>
            </a:endParaRPr>
          </a:p>
        </p:txBody>
      </p:sp>
      <p:sp>
        <p:nvSpPr>
          <p:cNvPr id="4" name="Rectangle 3"/>
          <p:cNvSpPr/>
          <p:nvPr/>
        </p:nvSpPr>
        <p:spPr>
          <a:xfrm>
            <a:off x="8168641" y="2394856"/>
            <a:ext cx="2516778" cy="17242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p:cNvSpPr/>
          <p:nvPr/>
        </p:nvSpPr>
        <p:spPr>
          <a:xfrm>
            <a:off x="8352588" y="3892731"/>
            <a:ext cx="740229" cy="740229"/>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8237242" y="2463729"/>
            <a:ext cx="2379575" cy="1360129"/>
          </a:xfrm>
          <a:prstGeom prst="rect">
            <a:avLst/>
          </a:prstGeom>
        </p:spPr>
      </p:pic>
      <p:sp>
        <p:nvSpPr>
          <p:cNvPr id="9" name="Oval 8"/>
          <p:cNvSpPr/>
          <p:nvPr/>
        </p:nvSpPr>
        <p:spPr>
          <a:xfrm>
            <a:off x="9811274" y="3892731"/>
            <a:ext cx="740229" cy="740229"/>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Isosceles Triangle 9"/>
          <p:cNvSpPr/>
          <p:nvPr/>
        </p:nvSpPr>
        <p:spPr>
          <a:xfrm>
            <a:off x="8168641" y="422369"/>
            <a:ext cx="2516778" cy="1079862"/>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Rectangle 10"/>
          <p:cNvSpPr/>
          <p:nvPr/>
        </p:nvSpPr>
        <p:spPr>
          <a:xfrm>
            <a:off x="8168641" y="1506583"/>
            <a:ext cx="183947" cy="8882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10459529" y="1501434"/>
            <a:ext cx="183947" cy="8882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2510971" y="3257005"/>
            <a:ext cx="1737511" cy="3139631"/>
          </a:xfrm>
          <a:prstGeom prst="rect">
            <a:avLst/>
          </a:prstGeom>
        </p:spPr>
      </p:pic>
      <p:sp>
        <p:nvSpPr>
          <p:cNvPr id="15" name="Rounded Rectangular Callout 14"/>
          <p:cNvSpPr/>
          <p:nvPr/>
        </p:nvSpPr>
        <p:spPr>
          <a:xfrm>
            <a:off x="4336869" y="1759131"/>
            <a:ext cx="1828800" cy="1384662"/>
          </a:xfrm>
          <a:prstGeom prst="wedgeRoundRectCallout">
            <a:avLst>
              <a:gd name="adj1" fmla="val -46944"/>
              <a:gd name="adj2" fmla="val 72984"/>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Cô ơi </a:t>
            </a:r>
            <a:r>
              <a:rPr lang="en-US" dirty="0" err="1"/>
              <a:t>cho</a:t>
            </a:r>
            <a:r>
              <a:rPr lang="en-US" dirty="0"/>
              <a:t> con </a:t>
            </a:r>
            <a:r>
              <a:rPr lang="en-US" dirty="0" err="1"/>
              <a:t>một</a:t>
            </a:r>
            <a:r>
              <a:rPr lang="en-US" dirty="0"/>
              <a:t> </a:t>
            </a:r>
            <a:r>
              <a:rPr lang="en-US" dirty="0" err="1"/>
              <a:t>ly</a:t>
            </a:r>
            <a:r>
              <a:rPr lang="en-US" dirty="0"/>
              <a:t> cam </a:t>
            </a:r>
            <a:r>
              <a:rPr lang="en-US" dirty="0" err="1"/>
              <a:t>ép</a:t>
            </a:r>
            <a:endParaRPr lang="en-US" dirty="0"/>
          </a:p>
        </p:txBody>
      </p:sp>
      <p:sp>
        <p:nvSpPr>
          <p:cNvPr id="16" name="Oval 15"/>
          <p:cNvSpPr/>
          <p:nvPr/>
        </p:nvSpPr>
        <p:spPr>
          <a:xfrm flipV="1">
            <a:off x="10061649" y="4119154"/>
            <a:ext cx="239477" cy="2941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7" name="Oval 16"/>
          <p:cNvSpPr/>
          <p:nvPr/>
        </p:nvSpPr>
        <p:spPr>
          <a:xfrm flipV="1">
            <a:off x="8567159" y="4115764"/>
            <a:ext cx="311085" cy="2941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0198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arn(inVertical)">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anim calcmode="lin" valueType="num">
                                      <p:cBhvr>
                                        <p:cTn id="42" dur="1000" fill="hold"/>
                                        <p:tgtEl>
                                          <p:spTgt spid="15"/>
                                        </p:tgtEl>
                                        <p:attrNameLst>
                                          <p:attrName>ppt_x</p:attrName>
                                        </p:attrNameLst>
                                      </p:cBhvr>
                                      <p:tavLst>
                                        <p:tav tm="0">
                                          <p:val>
                                            <p:strVal val="#ppt_x"/>
                                          </p:val>
                                        </p:tav>
                                        <p:tav tm="100000">
                                          <p:val>
                                            <p:strVal val="#ppt_x"/>
                                          </p:val>
                                        </p:tav>
                                      </p:tavLst>
                                    </p:anim>
                                    <p:anim calcmode="lin" valueType="num">
                                      <p:cBhvr>
                                        <p:cTn id="4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0" grpId="0" animBg="1"/>
      <p:bldP spid="11" grpId="0" animBg="1"/>
      <p:bldP spid="12" grpId="0" animBg="1"/>
      <p:bldP spid="15"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7333" y="0"/>
            <a:ext cx="9839860" cy="1245328"/>
          </a:xfrm>
        </p:spPr>
        <p:txBody>
          <a:bodyPr>
            <a:normAutofit/>
          </a:bodyPr>
          <a:lstStyle/>
          <a:p>
            <a:r>
              <a:rPr lang="en-US" sz="4000" dirty="0">
                <a:latin typeface="Times New Roman" panose="02020603050405020304" pitchFamily="18" charset="0"/>
                <a:cs typeface="Times New Roman" panose="02020603050405020304" pitchFamily="18" charset="0"/>
              </a:rPr>
              <a:t>4. </a:t>
            </a:r>
            <a:r>
              <a:rPr lang="en-US" sz="4000" dirty="0" err="1">
                <a:latin typeface="Times New Roman" panose="02020603050405020304" pitchFamily="18" charset="0"/>
                <a:cs typeface="Times New Roman" panose="02020603050405020304" pitchFamily="18" charset="0"/>
              </a:rPr>
              <a:t>Ví</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a:t>
            </a:r>
            <a:r>
              <a:rPr lang="en-US" sz="4000" dirty="0">
                <a:latin typeface="Times New Roman" panose="02020603050405020304" pitchFamily="18" charset="0"/>
                <a:cs typeface="Times New Roman" panose="02020603050405020304" pitchFamily="18" charset="0"/>
              </a:rPr>
              <a:t> - </a:t>
            </a:r>
            <a:r>
              <a:rPr lang="en-US" sz="4000" dirty="0" err="1">
                <a:latin typeface="Times New Roman" panose="02020603050405020304" pitchFamily="18" charset="0"/>
                <a:cs typeface="Times New Roman" panose="02020603050405020304" pitchFamily="18" charset="0"/>
              </a:rPr>
              <a:t>ứng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dụng</a:t>
            </a:r>
            <a:endParaRPr lang="en-US" sz="4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97106" y="1591041"/>
            <a:ext cx="1933302" cy="646331"/>
          </a:xfrm>
          <a:prstGeom prst="rect">
            <a:avLst/>
          </a:prstGeom>
          <a:noFill/>
        </p:spPr>
        <p:txBody>
          <a:bodyPr wrap="square" rtlCol="0">
            <a:spAutoFit/>
          </a:bodyPr>
          <a:lstStyle/>
          <a:p>
            <a:pPr algn="ctr"/>
            <a:r>
              <a:rPr lang="en-US" dirty="0"/>
              <a:t>Học </a:t>
            </a:r>
            <a:r>
              <a:rPr lang="en-US" dirty="0" err="1"/>
              <a:t>sinh</a:t>
            </a:r>
            <a:endParaRPr lang="en-US" dirty="0"/>
          </a:p>
          <a:p>
            <a:pPr algn="ctr"/>
            <a:r>
              <a:rPr lang="en-US" dirty="0"/>
              <a:t>(</a:t>
            </a:r>
            <a:r>
              <a:rPr lang="en-US" dirty="0" err="1"/>
              <a:t>người</a:t>
            </a:r>
            <a:r>
              <a:rPr lang="en-US" dirty="0"/>
              <a:t> </a:t>
            </a:r>
            <a:r>
              <a:rPr lang="en-US" dirty="0" err="1"/>
              <a:t>dùng</a:t>
            </a:r>
            <a:r>
              <a:rPr lang="en-US" dirty="0"/>
              <a:t>)</a:t>
            </a:r>
          </a:p>
        </p:txBody>
      </p:sp>
      <p:sp>
        <p:nvSpPr>
          <p:cNvPr id="5" name="Right Arrow 4"/>
          <p:cNvSpPr/>
          <p:nvPr/>
        </p:nvSpPr>
        <p:spPr>
          <a:xfrm>
            <a:off x="3350164" y="1914206"/>
            <a:ext cx="2522048" cy="17579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p:cNvSpPr txBox="1"/>
          <p:nvPr/>
        </p:nvSpPr>
        <p:spPr>
          <a:xfrm>
            <a:off x="3653246" y="1582172"/>
            <a:ext cx="2377440" cy="369332"/>
          </a:xfrm>
          <a:prstGeom prst="rect">
            <a:avLst/>
          </a:prstGeom>
          <a:noFill/>
        </p:spPr>
        <p:txBody>
          <a:bodyPr wrap="square" rtlCol="0">
            <a:spAutoFit/>
          </a:bodyPr>
          <a:lstStyle/>
          <a:p>
            <a:r>
              <a:rPr lang="en-US" dirty="0" err="1"/>
              <a:t>Một</a:t>
            </a:r>
            <a:r>
              <a:rPr lang="en-US" dirty="0"/>
              <a:t> </a:t>
            </a:r>
            <a:r>
              <a:rPr lang="en-US" dirty="0" err="1"/>
              <a:t>ly</a:t>
            </a:r>
            <a:r>
              <a:rPr lang="en-US" dirty="0"/>
              <a:t> cam </a:t>
            </a:r>
            <a:r>
              <a:rPr lang="en-US" dirty="0" err="1"/>
              <a:t>ép</a:t>
            </a:r>
            <a:endParaRPr lang="en-US" dirty="0"/>
          </a:p>
        </p:txBody>
      </p:sp>
      <p:sp>
        <p:nvSpPr>
          <p:cNvPr id="14" name="TextBox 13"/>
          <p:cNvSpPr txBox="1"/>
          <p:nvPr/>
        </p:nvSpPr>
        <p:spPr>
          <a:xfrm>
            <a:off x="6030686" y="1817439"/>
            <a:ext cx="1976845" cy="369332"/>
          </a:xfrm>
          <a:prstGeom prst="rect">
            <a:avLst/>
          </a:prstGeom>
          <a:noFill/>
        </p:spPr>
        <p:txBody>
          <a:bodyPr wrap="square" rtlCol="0">
            <a:spAutoFit/>
          </a:bodyPr>
          <a:lstStyle/>
          <a:p>
            <a:r>
              <a:rPr lang="en-US" dirty="0"/>
              <a:t>Cô </a:t>
            </a:r>
            <a:r>
              <a:rPr lang="en-US" dirty="0" err="1"/>
              <a:t>bán</a:t>
            </a:r>
            <a:r>
              <a:rPr lang="en-US" dirty="0"/>
              <a:t> </a:t>
            </a:r>
            <a:r>
              <a:rPr lang="en-US" dirty="0" err="1"/>
              <a:t>hàng</a:t>
            </a:r>
            <a:endParaRPr lang="en-US" dirty="0"/>
          </a:p>
        </p:txBody>
      </p:sp>
      <p:sp>
        <p:nvSpPr>
          <p:cNvPr id="17" name="Oval 16"/>
          <p:cNvSpPr/>
          <p:nvPr/>
        </p:nvSpPr>
        <p:spPr>
          <a:xfrm>
            <a:off x="6030686" y="3414493"/>
            <a:ext cx="1550127" cy="11321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Controller</a:t>
            </a:r>
          </a:p>
        </p:txBody>
      </p:sp>
      <p:sp>
        <p:nvSpPr>
          <p:cNvPr id="18" name="Oval 17"/>
          <p:cNvSpPr/>
          <p:nvPr/>
        </p:nvSpPr>
        <p:spPr>
          <a:xfrm>
            <a:off x="10193382" y="3414493"/>
            <a:ext cx="1306286" cy="11321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View</a:t>
            </a:r>
          </a:p>
        </p:txBody>
      </p:sp>
      <p:sp>
        <p:nvSpPr>
          <p:cNvPr id="19" name="Oval 18"/>
          <p:cNvSpPr/>
          <p:nvPr/>
        </p:nvSpPr>
        <p:spPr>
          <a:xfrm>
            <a:off x="8057954" y="4546607"/>
            <a:ext cx="1306286" cy="11321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Model</a:t>
            </a:r>
          </a:p>
        </p:txBody>
      </p:sp>
      <p:sp>
        <p:nvSpPr>
          <p:cNvPr id="20" name="Up Arrow 19"/>
          <p:cNvSpPr/>
          <p:nvPr/>
        </p:nvSpPr>
        <p:spPr>
          <a:xfrm>
            <a:off x="6725194" y="2273101"/>
            <a:ext cx="161109" cy="1037053"/>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ight Arrow 20"/>
          <p:cNvSpPr/>
          <p:nvPr/>
        </p:nvSpPr>
        <p:spPr>
          <a:xfrm>
            <a:off x="7475391" y="1888905"/>
            <a:ext cx="1992544" cy="22639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9640389" y="1626770"/>
            <a:ext cx="2229394" cy="646331"/>
          </a:xfrm>
          <a:prstGeom prst="rect">
            <a:avLst/>
          </a:prstGeom>
          <a:noFill/>
        </p:spPr>
        <p:txBody>
          <a:bodyPr wrap="square" rtlCol="0">
            <a:spAutoFit/>
          </a:bodyPr>
          <a:lstStyle/>
          <a:p>
            <a:pPr algn="ctr"/>
            <a:r>
              <a:rPr lang="en-US" dirty="0"/>
              <a:t>Ly cam </a:t>
            </a:r>
            <a:r>
              <a:rPr lang="en-US" dirty="0" err="1"/>
              <a:t>ép</a:t>
            </a:r>
            <a:endParaRPr lang="en-US" dirty="0"/>
          </a:p>
          <a:p>
            <a:pPr algn="ctr"/>
            <a:r>
              <a:rPr lang="en-US" dirty="0"/>
              <a:t>(nhiều </a:t>
            </a:r>
            <a:r>
              <a:rPr lang="en-US" dirty="0" err="1"/>
              <a:t>đá</a:t>
            </a:r>
            <a:r>
              <a:rPr lang="en-US" dirty="0"/>
              <a:t> nhiều cam)</a:t>
            </a:r>
          </a:p>
        </p:txBody>
      </p:sp>
      <p:sp>
        <p:nvSpPr>
          <p:cNvPr id="23" name="Up Arrow 22"/>
          <p:cNvSpPr/>
          <p:nvPr/>
        </p:nvSpPr>
        <p:spPr>
          <a:xfrm>
            <a:off x="10720250" y="2273100"/>
            <a:ext cx="161109" cy="1037053"/>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TextBox 24"/>
          <p:cNvSpPr txBox="1"/>
          <p:nvPr/>
        </p:nvSpPr>
        <p:spPr>
          <a:xfrm>
            <a:off x="7802880" y="2273100"/>
            <a:ext cx="1497874" cy="923330"/>
          </a:xfrm>
          <a:prstGeom prst="rect">
            <a:avLst/>
          </a:prstGeom>
          <a:noFill/>
        </p:spPr>
        <p:txBody>
          <a:bodyPr wrap="square" rtlCol="0">
            <a:spAutoFit/>
          </a:bodyPr>
          <a:lstStyle/>
          <a:p>
            <a:r>
              <a:rPr lang="en-US" dirty="0" err="1"/>
              <a:t>Nguyên</a:t>
            </a:r>
            <a:r>
              <a:rPr lang="en-US" dirty="0"/>
              <a:t> </a:t>
            </a:r>
            <a:r>
              <a:rPr lang="en-US" dirty="0" err="1"/>
              <a:t>liệu</a:t>
            </a:r>
            <a:r>
              <a:rPr lang="en-US" dirty="0"/>
              <a:t>: Cam, </a:t>
            </a:r>
            <a:r>
              <a:rPr lang="en-US" dirty="0" err="1"/>
              <a:t>đường</a:t>
            </a:r>
            <a:r>
              <a:rPr lang="en-US" dirty="0"/>
              <a:t>, </a:t>
            </a:r>
            <a:r>
              <a:rPr lang="en-US" dirty="0" err="1"/>
              <a:t>đá</a:t>
            </a:r>
            <a:endParaRPr lang="en-US" dirty="0"/>
          </a:p>
        </p:txBody>
      </p:sp>
      <p:sp>
        <p:nvSpPr>
          <p:cNvPr id="26" name="Up Arrow 25"/>
          <p:cNvSpPr/>
          <p:nvPr/>
        </p:nvSpPr>
        <p:spPr>
          <a:xfrm>
            <a:off x="8619331" y="3196430"/>
            <a:ext cx="182880" cy="1236233"/>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0939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1000"/>
                                        <p:tgtEl>
                                          <p:spTgt spid="26"/>
                                        </p:tgtEl>
                                      </p:cBhvr>
                                    </p:animEffect>
                                    <p:anim calcmode="lin" valueType="num">
                                      <p:cBhvr>
                                        <p:cTn id="30" dur="1000" fill="hold"/>
                                        <p:tgtEl>
                                          <p:spTgt spid="26"/>
                                        </p:tgtEl>
                                        <p:attrNameLst>
                                          <p:attrName>ppt_x</p:attrName>
                                        </p:attrNameLst>
                                      </p:cBhvr>
                                      <p:tavLst>
                                        <p:tav tm="0">
                                          <p:val>
                                            <p:strVal val="#ppt_x"/>
                                          </p:val>
                                        </p:tav>
                                        <p:tav tm="100000">
                                          <p:val>
                                            <p:strVal val="#ppt_x"/>
                                          </p:val>
                                        </p:tav>
                                      </p:tavLst>
                                    </p:anim>
                                    <p:anim calcmode="lin" valueType="num">
                                      <p:cBhvr>
                                        <p:cTn id="31" dur="1000" fill="hold"/>
                                        <p:tgtEl>
                                          <p:spTgt spid="2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3"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7333" y="0"/>
            <a:ext cx="9839860" cy="1245328"/>
          </a:xfrm>
        </p:spPr>
        <p:txBody>
          <a:bodyPr>
            <a:normAutofit/>
          </a:bodyPr>
          <a:lstStyle/>
          <a:p>
            <a:r>
              <a:rPr lang="en-US" sz="4000" dirty="0">
                <a:latin typeface="Times New Roman" panose="02020603050405020304" pitchFamily="18" charset="0"/>
                <a:cs typeface="Times New Roman" panose="02020603050405020304" pitchFamily="18" charset="0"/>
              </a:rPr>
              <a:t>4. </a:t>
            </a:r>
            <a:r>
              <a:rPr lang="en-US" sz="4000" dirty="0" err="1">
                <a:latin typeface="Times New Roman" panose="02020603050405020304" pitchFamily="18" charset="0"/>
                <a:cs typeface="Times New Roman" panose="02020603050405020304" pitchFamily="18" charset="0"/>
              </a:rPr>
              <a:t>Ví</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a:t>
            </a:r>
            <a:r>
              <a:rPr lang="en-US" sz="4000" dirty="0">
                <a:latin typeface="Times New Roman" panose="02020603050405020304" pitchFamily="18" charset="0"/>
                <a:cs typeface="Times New Roman" panose="02020603050405020304" pitchFamily="18" charset="0"/>
              </a:rPr>
              <a:t> - </a:t>
            </a:r>
            <a:r>
              <a:rPr lang="en-US" sz="4000" dirty="0" err="1">
                <a:latin typeface="Times New Roman" panose="02020603050405020304" pitchFamily="18" charset="0"/>
                <a:cs typeface="Times New Roman" panose="02020603050405020304" pitchFamily="18" charset="0"/>
              </a:rPr>
              <a:t>ứng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dụng</a:t>
            </a:r>
            <a:endParaRPr lang="en-US"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99620" y="2329050"/>
            <a:ext cx="4832658" cy="2945662"/>
          </a:xfrm>
          <a:prstGeom prst="rect">
            <a:avLst/>
          </a:prstGeom>
        </p:spPr>
      </p:pic>
      <p:pic>
        <p:nvPicPr>
          <p:cNvPr id="6" name="Picture 5"/>
          <p:cNvPicPr>
            <a:picLocks noChangeAspect="1"/>
          </p:cNvPicPr>
          <p:nvPr/>
        </p:nvPicPr>
        <p:blipFill>
          <a:blip r:embed="rId3"/>
          <a:stretch>
            <a:fillRect/>
          </a:stretch>
        </p:blipFill>
        <p:spPr>
          <a:xfrm>
            <a:off x="5944386" y="2329050"/>
            <a:ext cx="5744851" cy="2945662"/>
          </a:xfrm>
          <a:prstGeom prst="rect">
            <a:avLst/>
          </a:prstGeom>
        </p:spPr>
      </p:pic>
    </p:spTree>
    <p:extLst>
      <p:ext uri="{BB962C8B-B14F-4D97-AF65-F5344CB8AC3E}">
        <p14:creationId xmlns:p14="http://schemas.microsoft.com/office/powerpoint/2010/main" val="27442128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DDE137-8529-4935-AEF1-EA23B9553FF7}"/>
              </a:ext>
            </a:extLst>
          </p:cNvPr>
          <p:cNvSpPr txBox="1"/>
          <p:nvPr/>
        </p:nvSpPr>
        <p:spPr>
          <a:xfrm>
            <a:off x="1359017" y="805343"/>
            <a:ext cx="9336946" cy="4920514"/>
          </a:xfrm>
          <a:prstGeom prst="rect">
            <a:avLst/>
          </a:prstGeom>
          <a:noFill/>
        </p:spPr>
        <p:txBody>
          <a:bodyPr wrap="square" rtlCol="0">
            <a:spAutoFit/>
          </a:bodyPr>
          <a:lstStyle/>
          <a:p>
            <a:pPr algn="ctr"/>
            <a:r>
              <a:rPr lang="en-US" sz="4000"/>
              <a:t>Thành viên nhóm 2:</a:t>
            </a:r>
          </a:p>
          <a:p>
            <a:pPr algn="ctr"/>
            <a:endParaRPr lang="en-US" sz="4000"/>
          </a:p>
          <a:p>
            <a:pPr>
              <a:lnSpc>
                <a:spcPct val="150000"/>
              </a:lnSpc>
            </a:pPr>
            <a:r>
              <a:rPr lang="en-US" sz="4000"/>
              <a:t>Lê Thế Vũ</a:t>
            </a:r>
          </a:p>
          <a:p>
            <a:pPr>
              <a:lnSpc>
                <a:spcPct val="150000"/>
              </a:lnSpc>
            </a:pPr>
            <a:r>
              <a:rPr lang="en-US" sz="4000"/>
              <a:t>Nguyễn Trung Thành</a:t>
            </a:r>
          </a:p>
          <a:p>
            <a:pPr>
              <a:lnSpc>
                <a:spcPct val="150000"/>
              </a:lnSpc>
            </a:pPr>
            <a:r>
              <a:rPr lang="en-US" sz="4000"/>
              <a:t>Nguyễn Thị Huệ</a:t>
            </a:r>
          </a:p>
          <a:p>
            <a:pPr>
              <a:lnSpc>
                <a:spcPct val="150000"/>
              </a:lnSpc>
            </a:pPr>
            <a:r>
              <a:rPr lang="en-US" sz="4000"/>
              <a:t>Đồng Duy Ninh</a:t>
            </a:r>
          </a:p>
        </p:txBody>
      </p:sp>
    </p:spTree>
    <p:extLst>
      <p:ext uri="{BB962C8B-B14F-4D97-AF65-F5344CB8AC3E}">
        <p14:creationId xmlns:p14="http://schemas.microsoft.com/office/powerpoint/2010/main" val="2377071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a:latin typeface="Rockwell" panose="02060603020205020403" pitchFamily="18" charset="0"/>
              </a:rPr>
              <a:t>Nội dung</a:t>
            </a:r>
            <a:endParaRPr lang="en-US" sz="4400" dirty="0">
              <a:latin typeface="Rockwell" panose="02060603020205020403" pitchFamily="18" charset="0"/>
            </a:endParaRPr>
          </a:p>
        </p:txBody>
      </p:sp>
      <p:grpSp>
        <p:nvGrpSpPr>
          <p:cNvPr id="5" name="Group 4"/>
          <p:cNvGrpSpPr/>
          <p:nvPr/>
        </p:nvGrpSpPr>
        <p:grpSpPr>
          <a:xfrm>
            <a:off x="4707572" y="2318023"/>
            <a:ext cx="6339840" cy="682056"/>
            <a:chOff x="3566159" y="131978"/>
            <a:chExt cx="6339840" cy="682056"/>
          </a:xfrm>
        </p:grpSpPr>
        <p:sp>
          <p:nvSpPr>
            <p:cNvPr id="27" name="Round Same Side Corner Rectangle 26"/>
            <p:cNvSpPr/>
            <p:nvPr/>
          </p:nvSpPr>
          <p:spPr>
            <a:xfrm rot="5400000">
              <a:off x="6395051" y="-2696914"/>
              <a:ext cx="682056" cy="6339840"/>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8" name="Round Same Side Corner Rectangle 4"/>
            <p:cNvSpPr txBox="1"/>
            <p:nvPr/>
          </p:nvSpPr>
          <p:spPr>
            <a:xfrm>
              <a:off x="3566160" y="165272"/>
              <a:ext cx="6306545" cy="6154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latin typeface="Times New Roman" panose="02020603050405020304" pitchFamily="18" charset="0"/>
                  <a:ea typeface="Tahoma" panose="020B0604030504040204" pitchFamily="34" charset="0"/>
                  <a:cs typeface="Times New Roman" panose="02020603050405020304" pitchFamily="18" charset="0"/>
                </a:rPr>
                <a:t>Giới</a:t>
              </a:r>
              <a:r>
                <a:rPr lang="en-US" sz="2400" kern="1200" dirty="0">
                  <a:latin typeface="Times New Roman" panose="02020603050405020304" pitchFamily="18" charset="0"/>
                  <a:ea typeface="Tahoma" panose="020B0604030504040204" pitchFamily="34" charset="0"/>
                  <a:cs typeface="Times New Roman" panose="02020603050405020304" pitchFamily="18" charset="0"/>
                </a:rPr>
                <a:t> </a:t>
              </a:r>
              <a:r>
                <a:rPr lang="en-US" sz="2400" kern="1200" dirty="0" err="1">
                  <a:latin typeface="Times New Roman" panose="02020603050405020304" pitchFamily="18" charset="0"/>
                  <a:ea typeface="Tahoma" panose="020B0604030504040204" pitchFamily="34" charset="0"/>
                  <a:cs typeface="Times New Roman" panose="02020603050405020304" pitchFamily="18" charset="0"/>
                </a:rPr>
                <a:t>thiệu</a:t>
              </a:r>
              <a:r>
                <a:rPr lang="en-US" sz="2400" kern="1200" dirty="0">
                  <a:latin typeface="Times New Roman" panose="02020603050405020304" pitchFamily="18" charset="0"/>
                  <a:ea typeface="Tahoma" panose="020B0604030504040204" pitchFamily="34" charset="0"/>
                  <a:cs typeface="Times New Roman" panose="02020603050405020304" pitchFamily="18" charset="0"/>
                </a:rPr>
                <a:t> </a:t>
              </a:r>
              <a:r>
                <a:rPr lang="en-US" sz="2400" kern="1200" dirty="0" err="1">
                  <a:latin typeface="Times New Roman" panose="02020603050405020304" pitchFamily="18" charset="0"/>
                  <a:ea typeface="Tahoma" panose="020B0604030504040204" pitchFamily="34" charset="0"/>
                  <a:cs typeface="Times New Roman" panose="02020603050405020304" pitchFamily="18" charset="0"/>
                </a:rPr>
                <a:t>mô</a:t>
              </a:r>
              <a:r>
                <a:rPr lang="en-US" sz="2400" kern="1200" dirty="0">
                  <a:latin typeface="Times New Roman" panose="02020603050405020304" pitchFamily="18" charset="0"/>
                  <a:ea typeface="Tahoma" panose="020B0604030504040204" pitchFamily="34" charset="0"/>
                  <a:cs typeface="Times New Roman" panose="02020603050405020304" pitchFamily="18" charset="0"/>
                </a:rPr>
                <a:t> hình MVC.</a:t>
              </a:r>
            </a:p>
          </p:txBody>
        </p:sp>
      </p:grpSp>
      <p:grpSp>
        <p:nvGrpSpPr>
          <p:cNvPr id="6" name="Group 5"/>
          <p:cNvGrpSpPr/>
          <p:nvPr/>
        </p:nvGrpSpPr>
        <p:grpSpPr>
          <a:xfrm>
            <a:off x="1141413" y="2187817"/>
            <a:ext cx="3566160" cy="852570"/>
            <a:chOff x="0" y="1772"/>
            <a:chExt cx="3566160" cy="852570"/>
          </a:xfrm>
        </p:grpSpPr>
        <p:sp>
          <p:nvSpPr>
            <p:cNvPr id="25" name="Rounded Rectangle 24"/>
            <p:cNvSpPr/>
            <p:nvPr/>
          </p:nvSpPr>
          <p:spPr>
            <a:xfrm>
              <a:off x="0" y="1772"/>
              <a:ext cx="3566160" cy="85257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Rounded Rectangle 6"/>
            <p:cNvSpPr txBox="1"/>
            <p:nvPr/>
          </p:nvSpPr>
          <p:spPr>
            <a:xfrm>
              <a:off x="41619" y="43391"/>
              <a:ext cx="3482922" cy="7693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0" tIns="85725" rIns="171450" bIns="85725" numCol="1" spcCol="1270" anchor="ctr" anchorCtr="0">
              <a:noAutofit/>
            </a:bodyPr>
            <a:lstStyle/>
            <a:p>
              <a:pPr lvl="0" algn="ctr" defTabSz="2000250">
                <a:lnSpc>
                  <a:spcPct val="90000"/>
                </a:lnSpc>
                <a:spcBef>
                  <a:spcPct val="0"/>
                </a:spcBef>
                <a:spcAft>
                  <a:spcPct val="35000"/>
                </a:spcAft>
              </a:pPr>
              <a:r>
                <a:rPr lang="en-US" sz="4500" kern="1200">
                  <a:solidFill>
                    <a:schemeClr val="tx1"/>
                  </a:solidFill>
                  <a:latin typeface="Times New Roman" panose="02020603050405020304" pitchFamily="18" charset="0"/>
                  <a:ea typeface="Tahoma" panose="020B0604030504040204" pitchFamily="34" charset="0"/>
                  <a:cs typeface="Times New Roman" panose="02020603050405020304" pitchFamily="18" charset="0"/>
                </a:rPr>
                <a:t>1</a:t>
              </a:r>
              <a:endParaRPr lang="en-US" sz="4500" kern="1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7" name="Group 6"/>
          <p:cNvGrpSpPr/>
          <p:nvPr/>
        </p:nvGrpSpPr>
        <p:grpSpPr>
          <a:xfrm>
            <a:off x="4707572" y="3142636"/>
            <a:ext cx="6339840" cy="682056"/>
            <a:chOff x="3566159" y="956591"/>
            <a:chExt cx="6339840" cy="682056"/>
          </a:xfrm>
        </p:grpSpPr>
        <p:sp>
          <p:nvSpPr>
            <p:cNvPr id="23" name="Round Same Side Corner Rectangle 22"/>
            <p:cNvSpPr/>
            <p:nvPr/>
          </p:nvSpPr>
          <p:spPr>
            <a:xfrm rot="5400000">
              <a:off x="6395051" y="-1872301"/>
              <a:ext cx="682056" cy="6339840"/>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4" name="Round Same Side Corner Rectangle 8"/>
            <p:cNvSpPr txBox="1"/>
            <p:nvPr/>
          </p:nvSpPr>
          <p:spPr>
            <a:xfrm>
              <a:off x="3566160" y="989885"/>
              <a:ext cx="6306545" cy="6154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latin typeface="Times New Roman" panose="02020603050405020304" pitchFamily="18" charset="0"/>
                  <a:ea typeface="Tahoma" panose="020B0604030504040204" pitchFamily="34" charset="0"/>
                  <a:cs typeface="Times New Roman" panose="02020603050405020304" pitchFamily="18" charset="0"/>
                </a:rPr>
                <a:t>Đặc</a:t>
              </a:r>
              <a:r>
                <a:rPr lang="en-US" sz="2400" kern="1200" dirty="0">
                  <a:latin typeface="Times New Roman" panose="02020603050405020304" pitchFamily="18" charset="0"/>
                  <a:ea typeface="Tahoma" panose="020B0604030504040204" pitchFamily="34" charset="0"/>
                  <a:cs typeface="Times New Roman" panose="02020603050405020304" pitchFamily="18" charset="0"/>
                </a:rPr>
                <a:t> </a:t>
              </a:r>
              <a:r>
                <a:rPr lang="en-US" sz="2400" kern="1200" dirty="0" err="1">
                  <a:latin typeface="Times New Roman" panose="02020603050405020304" pitchFamily="18" charset="0"/>
                  <a:ea typeface="Tahoma" panose="020B0604030504040204" pitchFamily="34" charset="0"/>
                  <a:cs typeface="Times New Roman" panose="02020603050405020304" pitchFamily="18" charset="0"/>
                </a:rPr>
                <a:t>điểm</a:t>
              </a:r>
              <a:r>
                <a:rPr lang="en-US" sz="2400" kern="1200" dirty="0">
                  <a:latin typeface="Times New Roman" panose="02020603050405020304" pitchFamily="18" charset="0"/>
                  <a:ea typeface="Tahoma" panose="020B0604030504040204" pitchFamily="34" charset="0"/>
                  <a:cs typeface="Times New Roman" panose="02020603050405020304" pitchFamily="18" charset="0"/>
                </a:rPr>
                <a:t> </a:t>
              </a:r>
              <a:r>
                <a:rPr lang="en-US" sz="2400" kern="1200" dirty="0" err="1">
                  <a:latin typeface="Times New Roman" panose="02020603050405020304" pitchFamily="18" charset="0"/>
                  <a:ea typeface="Tahoma" panose="020B0604030504040204" pitchFamily="34" charset="0"/>
                  <a:cs typeface="Times New Roman" panose="02020603050405020304" pitchFamily="18" charset="0"/>
                </a:rPr>
                <a:t>của</a:t>
              </a:r>
              <a:r>
                <a:rPr lang="en-US" sz="2400" kern="1200" dirty="0">
                  <a:latin typeface="Times New Roman" panose="02020603050405020304" pitchFamily="18" charset="0"/>
                  <a:ea typeface="Tahoma" panose="020B0604030504040204" pitchFamily="34" charset="0"/>
                  <a:cs typeface="Times New Roman" panose="02020603050405020304" pitchFamily="18" charset="0"/>
                </a:rPr>
                <a:t> MVC</a:t>
              </a:r>
              <a:endParaRPr lang="en-US" sz="1800" kern="1200" dirty="0">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8" name="Group 7"/>
          <p:cNvGrpSpPr/>
          <p:nvPr/>
        </p:nvGrpSpPr>
        <p:grpSpPr>
          <a:xfrm>
            <a:off x="1141413" y="3091559"/>
            <a:ext cx="3566160" cy="852570"/>
            <a:chOff x="0" y="905514"/>
            <a:chExt cx="3566160" cy="852570"/>
          </a:xfrm>
        </p:grpSpPr>
        <p:sp>
          <p:nvSpPr>
            <p:cNvPr id="21" name="Rounded Rectangle 20"/>
            <p:cNvSpPr/>
            <p:nvPr/>
          </p:nvSpPr>
          <p:spPr>
            <a:xfrm>
              <a:off x="0" y="905514"/>
              <a:ext cx="3566160" cy="85257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Rounded Rectangle 10"/>
            <p:cNvSpPr txBox="1"/>
            <p:nvPr/>
          </p:nvSpPr>
          <p:spPr>
            <a:xfrm>
              <a:off x="41619" y="947133"/>
              <a:ext cx="3482922" cy="7693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0" tIns="85725" rIns="171450" bIns="85725" numCol="1" spcCol="1270" anchor="ctr" anchorCtr="0">
              <a:noAutofit/>
            </a:bodyPr>
            <a:lstStyle/>
            <a:p>
              <a:pPr lvl="0" algn="ctr" defTabSz="2000250">
                <a:lnSpc>
                  <a:spcPct val="90000"/>
                </a:lnSpc>
                <a:spcBef>
                  <a:spcPct val="0"/>
                </a:spcBef>
                <a:spcAft>
                  <a:spcPct val="35000"/>
                </a:spcAft>
              </a:pPr>
              <a:r>
                <a:rPr lang="en-US" sz="4500" kern="1200">
                  <a:solidFill>
                    <a:schemeClr val="tx1"/>
                  </a:solidFill>
                  <a:latin typeface="Times New Roman" panose="02020603050405020304" pitchFamily="18" charset="0"/>
                  <a:ea typeface="Tahoma" panose="020B0604030504040204" pitchFamily="34" charset="0"/>
                  <a:cs typeface="Times New Roman" panose="02020603050405020304" pitchFamily="18" charset="0"/>
                </a:rPr>
                <a:t>2</a:t>
              </a:r>
              <a:endParaRPr lang="en-US" sz="4500" kern="1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9" name="Group 8"/>
          <p:cNvGrpSpPr/>
          <p:nvPr/>
        </p:nvGrpSpPr>
        <p:grpSpPr>
          <a:xfrm>
            <a:off x="4707572" y="4063473"/>
            <a:ext cx="6339840" cy="682056"/>
            <a:chOff x="3566159" y="1877428"/>
            <a:chExt cx="6339840" cy="682056"/>
          </a:xfrm>
        </p:grpSpPr>
        <p:sp>
          <p:nvSpPr>
            <p:cNvPr id="19" name="Round Same Side Corner Rectangle 18"/>
            <p:cNvSpPr/>
            <p:nvPr/>
          </p:nvSpPr>
          <p:spPr>
            <a:xfrm rot="5400000">
              <a:off x="6395051" y="-951464"/>
              <a:ext cx="682056" cy="6339840"/>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0" name="Round Same Side Corner Rectangle 12"/>
            <p:cNvSpPr txBox="1"/>
            <p:nvPr/>
          </p:nvSpPr>
          <p:spPr>
            <a:xfrm>
              <a:off x="3566160" y="1910722"/>
              <a:ext cx="6306545" cy="6154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latin typeface="Times New Roman" panose="02020603050405020304" pitchFamily="18" charset="0"/>
                  <a:ea typeface="Tahoma" panose="020B0604030504040204" pitchFamily="34" charset="0"/>
                  <a:cs typeface="Times New Roman" panose="02020603050405020304" pitchFamily="18" charset="0"/>
                </a:rPr>
                <a:t>Ưu</a:t>
              </a:r>
              <a:r>
                <a:rPr lang="en-US" sz="2400" kern="1200" dirty="0">
                  <a:latin typeface="Times New Roman" panose="02020603050405020304" pitchFamily="18" charset="0"/>
                  <a:ea typeface="Tahoma" panose="020B0604030504040204" pitchFamily="34" charset="0"/>
                  <a:cs typeface="Times New Roman" panose="02020603050405020304" pitchFamily="18" charset="0"/>
                </a:rPr>
                <a:t> - </a:t>
              </a:r>
              <a:r>
                <a:rPr lang="en-US" sz="2400" kern="1200" dirty="0" err="1">
                  <a:latin typeface="Times New Roman" panose="02020603050405020304" pitchFamily="18" charset="0"/>
                  <a:ea typeface="Tahoma" panose="020B0604030504040204" pitchFamily="34" charset="0"/>
                  <a:cs typeface="Times New Roman" panose="02020603050405020304" pitchFamily="18" charset="0"/>
                </a:rPr>
                <a:t>nhược</a:t>
              </a:r>
              <a:r>
                <a:rPr lang="en-US" sz="2400" kern="1200" dirty="0">
                  <a:latin typeface="Times New Roman" panose="02020603050405020304" pitchFamily="18" charset="0"/>
                  <a:ea typeface="Tahoma" panose="020B0604030504040204" pitchFamily="34" charset="0"/>
                  <a:cs typeface="Times New Roman" panose="02020603050405020304" pitchFamily="18" charset="0"/>
                </a:rPr>
                <a:t> </a:t>
              </a:r>
              <a:r>
                <a:rPr lang="en-US" sz="2400" kern="1200" dirty="0" err="1">
                  <a:latin typeface="Times New Roman" panose="02020603050405020304" pitchFamily="18" charset="0"/>
                  <a:ea typeface="Tahoma" panose="020B0604030504040204" pitchFamily="34" charset="0"/>
                  <a:cs typeface="Times New Roman" panose="02020603050405020304" pitchFamily="18" charset="0"/>
                </a:rPr>
                <a:t>điểm</a:t>
              </a:r>
              <a:r>
                <a:rPr lang="en-US" sz="2400" kern="1200" dirty="0">
                  <a:latin typeface="Times New Roman" panose="02020603050405020304" pitchFamily="18" charset="0"/>
                  <a:ea typeface="Tahoma" panose="020B0604030504040204" pitchFamily="34" charset="0"/>
                  <a:cs typeface="Times New Roman" panose="02020603050405020304" pitchFamily="18" charset="0"/>
                </a:rPr>
                <a:t> </a:t>
              </a:r>
              <a:r>
                <a:rPr lang="en-US" sz="2400" kern="1200" dirty="0" err="1">
                  <a:latin typeface="Times New Roman" panose="02020603050405020304" pitchFamily="18" charset="0"/>
                  <a:ea typeface="Tahoma" panose="020B0604030504040204" pitchFamily="34" charset="0"/>
                  <a:cs typeface="Times New Roman" panose="02020603050405020304" pitchFamily="18" charset="0"/>
                </a:rPr>
                <a:t>của</a:t>
              </a:r>
              <a:r>
                <a:rPr lang="en-US" sz="2400" kern="1200" dirty="0">
                  <a:latin typeface="Times New Roman" panose="02020603050405020304" pitchFamily="18" charset="0"/>
                  <a:ea typeface="Tahoma" panose="020B0604030504040204" pitchFamily="34" charset="0"/>
                  <a:cs typeface="Times New Roman" panose="02020603050405020304" pitchFamily="18" charset="0"/>
                </a:rPr>
                <a:t> </a:t>
              </a:r>
              <a:r>
                <a:rPr lang="en-US" sz="2400" kern="1200" dirty="0" err="1">
                  <a:latin typeface="Times New Roman" panose="02020603050405020304" pitchFamily="18" charset="0"/>
                  <a:ea typeface="Tahoma" panose="020B0604030504040204" pitchFamily="34" charset="0"/>
                  <a:cs typeface="Times New Roman" panose="02020603050405020304" pitchFamily="18" charset="0"/>
                </a:rPr>
                <a:t>mô</a:t>
              </a:r>
              <a:r>
                <a:rPr lang="en-US" sz="2400" kern="1200" dirty="0">
                  <a:latin typeface="Times New Roman" panose="02020603050405020304" pitchFamily="18" charset="0"/>
                  <a:ea typeface="Tahoma" panose="020B0604030504040204" pitchFamily="34" charset="0"/>
                  <a:cs typeface="Times New Roman" panose="02020603050405020304" pitchFamily="18" charset="0"/>
                </a:rPr>
                <a:t> hình MVC</a:t>
              </a:r>
            </a:p>
          </p:txBody>
        </p:sp>
      </p:grpSp>
      <p:grpSp>
        <p:nvGrpSpPr>
          <p:cNvPr id="10" name="Group 9"/>
          <p:cNvGrpSpPr/>
          <p:nvPr/>
        </p:nvGrpSpPr>
        <p:grpSpPr>
          <a:xfrm>
            <a:off x="1141413" y="3978215"/>
            <a:ext cx="3566160" cy="852570"/>
            <a:chOff x="0" y="1792170"/>
            <a:chExt cx="3566160" cy="852570"/>
          </a:xfrm>
        </p:grpSpPr>
        <p:sp>
          <p:nvSpPr>
            <p:cNvPr id="17" name="Rounded Rectangle 16"/>
            <p:cNvSpPr/>
            <p:nvPr/>
          </p:nvSpPr>
          <p:spPr>
            <a:xfrm>
              <a:off x="0" y="1792170"/>
              <a:ext cx="3566160" cy="85257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ounded Rectangle 14"/>
            <p:cNvSpPr txBox="1"/>
            <p:nvPr/>
          </p:nvSpPr>
          <p:spPr>
            <a:xfrm>
              <a:off x="41619" y="1833789"/>
              <a:ext cx="3482922" cy="7693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0" tIns="85725" rIns="171450" bIns="85725" numCol="1" spcCol="1270" anchor="ctr" anchorCtr="0">
              <a:noAutofit/>
            </a:bodyPr>
            <a:lstStyle/>
            <a:p>
              <a:pPr lvl="0" algn="ctr" defTabSz="2000250">
                <a:lnSpc>
                  <a:spcPct val="90000"/>
                </a:lnSpc>
                <a:spcBef>
                  <a:spcPct val="0"/>
                </a:spcBef>
                <a:spcAft>
                  <a:spcPct val="35000"/>
                </a:spcAft>
              </a:pPr>
              <a:r>
                <a:rPr lang="en-US" sz="4500" kern="1200">
                  <a:solidFill>
                    <a:schemeClr val="tx1"/>
                  </a:solidFill>
                  <a:latin typeface="Times New Roman" panose="02020603050405020304" pitchFamily="18" charset="0"/>
                  <a:ea typeface="Tahoma" panose="020B0604030504040204" pitchFamily="34" charset="0"/>
                  <a:cs typeface="Times New Roman" panose="02020603050405020304" pitchFamily="18" charset="0"/>
                </a:rPr>
                <a:t>3</a:t>
              </a:r>
              <a:endParaRPr lang="en-US" sz="4500" kern="1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11" name="Group 10"/>
          <p:cNvGrpSpPr/>
          <p:nvPr/>
        </p:nvGrpSpPr>
        <p:grpSpPr>
          <a:xfrm>
            <a:off x="4707572" y="4934609"/>
            <a:ext cx="6339840" cy="682056"/>
            <a:chOff x="3566159" y="2748564"/>
            <a:chExt cx="6339840" cy="682056"/>
          </a:xfrm>
        </p:grpSpPr>
        <p:sp>
          <p:nvSpPr>
            <p:cNvPr id="15" name="Round Same Side Corner Rectangle 14"/>
            <p:cNvSpPr/>
            <p:nvPr/>
          </p:nvSpPr>
          <p:spPr>
            <a:xfrm rot="5400000">
              <a:off x="6395051" y="-80328"/>
              <a:ext cx="682056" cy="6339840"/>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6" name="Round Same Side Corner Rectangle 16"/>
            <p:cNvSpPr txBox="1"/>
            <p:nvPr/>
          </p:nvSpPr>
          <p:spPr>
            <a:xfrm>
              <a:off x="3566160" y="2781858"/>
              <a:ext cx="6306545" cy="6154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latin typeface="Times New Roman" panose="02020603050405020304" pitchFamily="18" charset="0"/>
                  <a:ea typeface="Tahoma" panose="020B0604030504040204" pitchFamily="34" charset="0"/>
                  <a:cs typeface="Times New Roman" panose="02020603050405020304" pitchFamily="18" charset="0"/>
                </a:rPr>
                <a:t>Ví</a:t>
              </a:r>
              <a:r>
                <a:rPr lang="en-US" sz="2400" kern="1200" dirty="0">
                  <a:latin typeface="Times New Roman" panose="02020603050405020304" pitchFamily="18" charset="0"/>
                  <a:ea typeface="Tahoma" panose="020B0604030504040204" pitchFamily="34" charset="0"/>
                  <a:cs typeface="Times New Roman" panose="02020603050405020304" pitchFamily="18" charset="0"/>
                </a:rPr>
                <a:t> </a:t>
              </a:r>
              <a:r>
                <a:rPr lang="en-US" sz="2400" kern="1200" dirty="0" err="1">
                  <a:latin typeface="Times New Roman" panose="02020603050405020304" pitchFamily="18" charset="0"/>
                  <a:ea typeface="Tahoma" panose="020B0604030504040204" pitchFamily="34" charset="0"/>
                  <a:cs typeface="Times New Roman" panose="02020603050405020304" pitchFamily="18" charset="0"/>
                </a:rPr>
                <a:t>dụ</a:t>
              </a:r>
              <a:r>
                <a:rPr lang="en-US" sz="2400" kern="1200" dirty="0">
                  <a:latin typeface="Times New Roman" panose="02020603050405020304" pitchFamily="18" charset="0"/>
                  <a:ea typeface="Tahoma" panose="020B0604030504040204" pitchFamily="34" charset="0"/>
                  <a:cs typeface="Times New Roman" panose="02020603050405020304" pitchFamily="18" charset="0"/>
                </a:rPr>
                <a:t> - </a:t>
              </a:r>
              <a:r>
                <a:rPr lang="en-US" sz="2400" kern="1200" dirty="0" err="1">
                  <a:latin typeface="Times New Roman" panose="02020603050405020304" pitchFamily="18" charset="0"/>
                  <a:ea typeface="Tahoma" panose="020B0604030504040204" pitchFamily="34" charset="0"/>
                  <a:cs typeface="Times New Roman" panose="02020603050405020304" pitchFamily="18" charset="0"/>
                </a:rPr>
                <a:t>Ứng</a:t>
              </a:r>
              <a:r>
                <a:rPr lang="en-US" sz="2400" kern="1200" dirty="0">
                  <a:latin typeface="Times New Roman" panose="02020603050405020304" pitchFamily="18" charset="0"/>
                  <a:ea typeface="Tahoma" panose="020B0604030504040204" pitchFamily="34" charset="0"/>
                  <a:cs typeface="Times New Roman" panose="02020603050405020304" pitchFamily="18" charset="0"/>
                </a:rPr>
                <a:t> </a:t>
              </a:r>
              <a:r>
                <a:rPr lang="en-US" sz="2400" kern="1200" dirty="0" err="1">
                  <a:latin typeface="Times New Roman" panose="02020603050405020304" pitchFamily="18" charset="0"/>
                  <a:ea typeface="Tahoma" panose="020B0604030504040204" pitchFamily="34" charset="0"/>
                  <a:cs typeface="Times New Roman" panose="02020603050405020304" pitchFamily="18" charset="0"/>
                </a:rPr>
                <a:t>dụng</a:t>
              </a:r>
              <a:r>
                <a:rPr lang="en-US" sz="2400" kern="1200" dirty="0">
                  <a:latin typeface="Times New Roman" panose="02020603050405020304" pitchFamily="18" charset="0"/>
                  <a:ea typeface="Tahoma" panose="020B0604030504040204" pitchFamily="34" charset="0"/>
                  <a:cs typeface="Times New Roman" panose="02020603050405020304" pitchFamily="18" charset="0"/>
                </a:rPr>
                <a:t>	</a:t>
              </a:r>
            </a:p>
          </p:txBody>
        </p:sp>
      </p:grpSp>
      <p:grpSp>
        <p:nvGrpSpPr>
          <p:cNvPr id="12" name="Group 11"/>
          <p:cNvGrpSpPr/>
          <p:nvPr/>
        </p:nvGrpSpPr>
        <p:grpSpPr>
          <a:xfrm>
            <a:off x="1141413" y="4873414"/>
            <a:ext cx="3566160" cy="852570"/>
            <a:chOff x="0" y="2687369"/>
            <a:chExt cx="3566160" cy="852570"/>
          </a:xfrm>
        </p:grpSpPr>
        <p:sp>
          <p:nvSpPr>
            <p:cNvPr id="13" name="Rounded Rectangle 12"/>
            <p:cNvSpPr/>
            <p:nvPr/>
          </p:nvSpPr>
          <p:spPr>
            <a:xfrm>
              <a:off x="0" y="2687369"/>
              <a:ext cx="3566160" cy="85257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ounded Rectangle 18"/>
            <p:cNvSpPr txBox="1"/>
            <p:nvPr/>
          </p:nvSpPr>
          <p:spPr>
            <a:xfrm>
              <a:off x="41619" y="2728988"/>
              <a:ext cx="3482922" cy="7693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0" tIns="85725" rIns="171450" bIns="85725" numCol="1" spcCol="1270" anchor="ctr" anchorCtr="0">
              <a:noAutofit/>
            </a:bodyPr>
            <a:lstStyle/>
            <a:p>
              <a:pPr lvl="0" algn="ctr" defTabSz="2000250">
                <a:lnSpc>
                  <a:spcPct val="90000"/>
                </a:lnSpc>
                <a:spcBef>
                  <a:spcPct val="0"/>
                </a:spcBef>
                <a:spcAft>
                  <a:spcPct val="35000"/>
                </a:spcAft>
              </a:pPr>
              <a:r>
                <a:rPr lang="en-US" sz="4500" kern="1200">
                  <a:solidFill>
                    <a:schemeClr val="tx1"/>
                  </a:solidFill>
                  <a:latin typeface="Times New Roman" panose="02020603050405020304" pitchFamily="18" charset="0"/>
                  <a:ea typeface="Tahoma" panose="020B0604030504040204" pitchFamily="34" charset="0"/>
                  <a:cs typeface="Times New Roman" panose="02020603050405020304" pitchFamily="18" charset="0"/>
                </a:rPr>
                <a:t>4</a:t>
              </a:r>
              <a:endParaRPr lang="en-US" sz="4500" kern="1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grpSp>
    </p:spTree>
    <p:extLst>
      <p:ext uri="{BB962C8B-B14F-4D97-AF65-F5344CB8AC3E}">
        <p14:creationId xmlns:p14="http://schemas.microsoft.com/office/powerpoint/2010/main" val="32536897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73046" y="0"/>
            <a:ext cx="9905998" cy="1478570"/>
          </a:xfrm>
        </p:spPr>
        <p:txBody>
          <a:bodyPr>
            <a:normAutofit/>
          </a:bodyPr>
          <a:lstStyle/>
          <a:p>
            <a:r>
              <a:rPr lang="en-US" sz="4400" dirty="0">
                <a:latin typeface="Times New Roman" panose="02020603050405020304" pitchFamily="18" charset="0"/>
                <a:cs typeface="Times New Roman" panose="02020603050405020304" pitchFamily="18" charset="0"/>
              </a:rPr>
              <a:t>1.Giới </a:t>
            </a:r>
            <a:r>
              <a:rPr lang="en-US" sz="4400" dirty="0" err="1">
                <a:latin typeface="Times New Roman" panose="02020603050405020304" pitchFamily="18" charset="0"/>
                <a:cs typeface="Times New Roman" panose="02020603050405020304" pitchFamily="18" charset="0"/>
              </a:rPr>
              <a:t>thiệu</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mô</a:t>
            </a:r>
            <a:r>
              <a:rPr lang="en-US" sz="4400" dirty="0">
                <a:latin typeface="Times New Roman" panose="02020603050405020304" pitchFamily="18" charset="0"/>
                <a:cs typeface="Times New Roman" panose="02020603050405020304" pitchFamily="18" charset="0"/>
              </a:rPr>
              <a:t> hình MVC</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2714" y="1478570"/>
            <a:ext cx="9905999" cy="3541714"/>
          </a:xfrm>
        </p:spPr>
        <p:txBody>
          <a:bodyPr>
            <a:noAutofit/>
          </a:bodyPr>
          <a:lstStyle/>
          <a:p>
            <a:r>
              <a:rPr lang="vi-VN" dirty="0">
                <a:latin typeface="Times New Roman" panose="02020603050405020304" pitchFamily="18" charset="0"/>
                <a:cs typeface="Times New Roman" panose="02020603050405020304" pitchFamily="18" charset="0"/>
              </a:rPr>
              <a:t>MVC là viết tắt của Model - View - Controller</a:t>
            </a:r>
          </a:p>
          <a:p>
            <a:r>
              <a:rPr lang="vi-VN" dirty="0">
                <a:latin typeface="Times New Roman" panose="02020603050405020304" pitchFamily="18" charset="0"/>
                <a:cs typeface="Times New Roman" panose="02020603050405020304" pitchFamily="18" charset="0"/>
              </a:rPr>
              <a:t>Mô hình MVC là một mô hình thiết kế được sử dụng trong kỹ thuật phần mềm. Nó đóng vai trò quan trọng trong quá trình xây dựng - phát triển - vận hành và bảo trì một hệ thống hay một ứng dụng phần mềm.</a:t>
            </a:r>
          </a:p>
          <a:p>
            <a:r>
              <a:rPr lang="vi-VN" dirty="0">
                <a:latin typeface="Times New Roman" panose="02020603050405020304" pitchFamily="18" charset="0"/>
                <a:cs typeface="Times New Roman" panose="02020603050405020304" pitchFamily="18" charset="0"/>
              </a:rPr>
              <a:t>Hay nói cách khác, nó là một mô hình 3 lớp Model-View-Controller, mỗi lớp có một nhiệm vụ riêng biệt và độc lập với các lớp khác.</a:t>
            </a:r>
          </a:p>
          <a:p>
            <a:r>
              <a:rPr lang="vi-VN" dirty="0">
                <a:latin typeface="Times New Roman" panose="02020603050405020304" pitchFamily="18" charset="0"/>
                <a:cs typeface="Times New Roman" panose="02020603050405020304" pitchFamily="18" charset="0"/>
              </a:rPr>
              <a:t>Hiện nay, mô hình MVC được sử dụng khá phổ biến; đặc biệt là trong lập trình web, có khá nhiều các PHP Framework được xây dựng từ mô hình này.</a:t>
            </a:r>
          </a:p>
        </p:txBody>
      </p:sp>
    </p:spTree>
    <p:extLst>
      <p:ext uri="{BB962C8B-B14F-4D97-AF65-F5344CB8AC3E}">
        <p14:creationId xmlns:p14="http://schemas.microsoft.com/office/powerpoint/2010/main" val="2172179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43059"/>
            <a:ext cx="9905998" cy="1478570"/>
          </a:xfrm>
        </p:spPr>
        <p:txBody>
          <a:bodyPr/>
          <a:lstStyle/>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endParaRPr lang="en-US" dirty="0">
              <a:latin typeface="Times New Roman" panose="02020603050405020304" pitchFamily="18" charset="0"/>
              <a:cs typeface="Times New Roman" panose="02020603050405020304" pitchFamily="18" charset="0"/>
            </a:endParaRPr>
          </a:p>
        </p:txBody>
      </p:sp>
      <p:sp>
        <p:nvSpPr>
          <p:cNvPr id="4" name="Oval 3"/>
          <p:cNvSpPr/>
          <p:nvPr/>
        </p:nvSpPr>
        <p:spPr>
          <a:xfrm>
            <a:off x="1141413" y="2982686"/>
            <a:ext cx="2855552" cy="240356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thành</a:t>
            </a:r>
            <a:r>
              <a:rPr lang="en-US" sz="2000" dirty="0">
                <a:solidFill>
                  <a:schemeClr val="bg1"/>
                </a:solidFill>
                <a:latin typeface="Times New Roman" panose="02020603050405020304" pitchFamily="18" charset="0"/>
                <a:cs typeface="Times New Roman" panose="02020603050405020304" pitchFamily="18" charset="0"/>
              </a:rPr>
              <a:t> phần:</a:t>
            </a:r>
          </a:p>
          <a:p>
            <a:r>
              <a:rPr lang="en-US" sz="2000" dirty="0" err="1">
                <a:solidFill>
                  <a:schemeClr val="bg1"/>
                </a:solidFill>
                <a:latin typeface="Times New Roman" panose="02020603050405020304" pitchFamily="18" charset="0"/>
                <a:cs typeface="Times New Roman" panose="02020603050405020304" pitchFamily="18" charset="0"/>
              </a:rPr>
              <a:t>Mẫu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kiến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trúc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bao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gồm</a:t>
            </a:r>
            <a:r>
              <a:rPr lang="en-US" sz="2000" dirty="0">
                <a:solidFill>
                  <a:schemeClr val="bg1"/>
                </a:solidFill>
                <a:latin typeface="Times New Roman" panose="02020603050405020304" pitchFamily="18" charset="0"/>
                <a:cs typeface="Times New Roman" panose="02020603050405020304" pitchFamily="18" charset="0"/>
              </a:rPr>
              <a:t> 3 phần: Model, View, Controller</a:t>
            </a:r>
          </a:p>
        </p:txBody>
      </p:sp>
      <p:sp>
        <p:nvSpPr>
          <p:cNvPr id="5" name="Oval 4"/>
          <p:cNvSpPr/>
          <p:nvPr/>
        </p:nvSpPr>
        <p:spPr>
          <a:xfrm>
            <a:off x="4878037" y="2982686"/>
            <a:ext cx="2868217" cy="240356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chemeClr val="bg1"/>
                </a:solidFill>
                <a:latin typeface="Times New Roman" panose="02020603050405020304" pitchFamily="18" charset="0"/>
                <a:cs typeface="Times New Roman" panose="02020603050405020304" pitchFamily="18" charset="0"/>
              </a:rPr>
              <a:t>Luồng</a:t>
            </a:r>
            <a:r>
              <a:rPr lang="en-US" sz="2000" dirty="0">
                <a:solidFill>
                  <a:schemeClr val="bg1"/>
                </a:solidFill>
                <a:latin typeface="Times New Roman" panose="02020603050405020304" pitchFamily="18" charset="0"/>
                <a:cs typeface="Times New Roman" panose="02020603050405020304" pitchFamily="18" charset="0"/>
              </a:rPr>
              <a:t> đi:</a:t>
            </a:r>
          </a:p>
          <a:p>
            <a:r>
              <a:rPr lang="en-US" sz="2000" dirty="0">
                <a:solidFill>
                  <a:schemeClr val="bg1"/>
                </a:solidFill>
                <a:latin typeface="Times New Roman" panose="02020603050405020304" pitchFamily="18" charset="0"/>
                <a:cs typeface="Times New Roman" panose="02020603050405020304" pitchFamily="18" charset="0"/>
              </a:rPr>
              <a:t> Request </a:t>
            </a:r>
            <a:r>
              <a:rPr lang="en-US" sz="2000" dirty="0" err="1">
                <a:solidFill>
                  <a:schemeClr val="bg1"/>
                </a:solidFill>
                <a:latin typeface="Times New Roman" panose="02020603050405020304" pitchFamily="18" charset="0"/>
                <a:cs typeface="Times New Roman" panose="02020603050405020304" pitchFamily="18" charset="0"/>
              </a:rPr>
              <a:t>được</a:t>
            </a:r>
            <a:r>
              <a:rPr lang="en-US" sz="2000" dirty="0">
                <a:solidFill>
                  <a:schemeClr val="bg1"/>
                </a:solidFill>
                <a:latin typeface="Times New Roman" panose="02020603050405020304" pitchFamily="18" charset="0"/>
                <a:cs typeface="Times New Roman" panose="02020603050405020304" pitchFamily="18" charset="0"/>
              </a:rPr>
              <a:t> gửi từ client </a:t>
            </a:r>
            <a:r>
              <a:rPr lang="en-US" sz="2000" dirty="0" err="1">
                <a:solidFill>
                  <a:schemeClr val="bg1"/>
                </a:solidFill>
                <a:latin typeface="Times New Roman" panose="02020603050405020304" pitchFamily="18" charset="0"/>
                <a:cs typeface="Times New Roman" panose="02020603050405020304" pitchFamily="18" charset="0"/>
              </a:rPr>
              <a:t>lên</a:t>
            </a:r>
            <a:r>
              <a:rPr lang="en-US" sz="2000" dirty="0">
                <a:solidFill>
                  <a:schemeClr val="bg1"/>
                </a:solidFill>
                <a:latin typeface="Times New Roman" panose="02020603050405020304" pitchFamily="18" charset="0"/>
                <a:cs typeface="Times New Roman" panose="02020603050405020304" pitchFamily="18" charset="0"/>
              </a:rPr>
              <a:t> server </a:t>
            </a:r>
            <a:r>
              <a:rPr lang="en-US" sz="2000" dirty="0" err="1">
                <a:solidFill>
                  <a:schemeClr val="bg1"/>
                </a:solidFill>
                <a:latin typeface="Times New Roman" panose="02020603050405020304" pitchFamily="18" charset="0"/>
                <a:cs typeface="Times New Roman" panose="02020603050405020304" pitchFamily="18" charset="0"/>
              </a:rPr>
              <a:t>được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xử</a:t>
            </a:r>
            <a:r>
              <a:rPr lang="en-US" sz="2000" dirty="0">
                <a:solidFill>
                  <a:schemeClr val="bg1"/>
                </a:solidFill>
                <a:latin typeface="Times New Roman" panose="02020603050405020304" pitchFamily="18" charset="0"/>
                <a:cs typeface="Times New Roman" panose="02020603050405020304" pitchFamily="18" charset="0"/>
              </a:rPr>
              <a:t> lý qua </a:t>
            </a:r>
            <a:r>
              <a:rPr lang="en-US" sz="2000" dirty="0" err="1">
                <a:solidFill>
                  <a:schemeClr val="bg1"/>
                </a:solidFill>
                <a:latin typeface="Times New Roman" panose="02020603050405020304" pitchFamily="18" charset="0"/>
                <a:cs typeface="Times New Roman" panose="02020603050405020304" pitchFamily="18" charset="0"/>
              </a:rPr>
              <a:t>mô</a:t>
            </a:r>
            <a:r>
              <a:rPr lang="en-US" sz="2000" dirty="0">
                <a:solidFill>
                  <a:schemeClr val="bg1"/>
                </a:solidFill>
                <a:latin typeface="Times New Roman" panose="02020603050405020304" pitchFamily="18" charset="0"/>
                <a:cs typeface="Times New Roman" panose="02020603050405020304" pitchFamily="18" charset="0"/>
              </a:rPr>
              <a:t> hình MVC như thế nào</a:t>
            </a:r>
          </a:p>
        </p:txBody>
      </p:sp>
      <p:sp>
        <p:nvSpPr>
          <p:cNvPr id="6" name="Oval 5"/>
          <p:cNvSpPr/>
          <p:nvPr/>
        </p:nvSpPr>
        <p:spPr>
          <a:xfrm>
            <a:off x="8338457" y="2960914"/>
            <a:ext cx="2708954" cy="240356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chemeClr val="bg1"/>
                </a:solidFill>
                <a:latin typeface="Times New Roman" panose="02020603050405020304" pitchFamily="18" charset="0"/>
                <a:cs typeface="Times New Roman" panose="02020603050405020304" pitchFamily="18" charset="0"/>
              </a:rPr>
              <a:t>Phạm</a:t>
            </a:r>
            <a:r>
              <a:rPr lang="en-US" sz="2000" dirty="0">
                <a:solidFill>
                  <a:schemeClr val="bg1"/>
                </a:solidFill>
                <a:latin typeface="Times New Roman" panose="02020603050405020304" pitchFamily="18" charset="0"/>
                <a:cs typeface="Times New Roman" panose="02020603050405020304" pitchFamily="18" charset="0"/>
              </a:rPr>
              <a:t> vi </a:t>
            </a:r>
            <a:r>
              <a:rPr lang="en-US" sz="2000" dirty="0" err="1">
                <a:solidFill>
                  <a:schemeClr val="bg1"/>
                </a:solidFill>
                <a:latin typeface="Times New Roman" panose="02020603050405020304" pitchFamily="18" charset="0"/>
                <a:cs typeface="Times New Roman" panose="02020603050405020304" pitchFamily="18" charset="0"/>
              </a:rPr>
              <a:t>sử</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dụng</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MVC </a:t>
            </a:r>
            <a:r>
              <a:rPr lang="en-US" sz="2000" dirty="0" err="1">
                <a:solidFill>
                  <a:schemeClr val="bg1"/>
                </a:solidFill>
                <a:latin typeface="Times New Roman" panose="02020603050405020304" pitchFamily="18" charset="0"/>
                <a:cs typeface="Times New Roman" panose="02020603050405020304" pitchFamily="18" charset="0"/>
              </a:rPr>
              <a:t>hiện</a:t>
            </a:r>
            <a:r>
              <a:rPr lang="en-US" sz="2000" dirty="0">
                <a:solidFill>
                  <a:schemeClr val="bg1"/>
                </a:solidFill>
                <a:latin typeface="Times New Roman" panose="02020603050405020304" pitchFamily="18" charset="0"/>
                <a:cs typeface="Times New Roman" panose="02020603050405020304" pitchFamily="18" charset="0"/>
              </a:rPr>
              <a:t> nay </a:t>
            </a:r>
            <a:r>
              <a:rPr lang="en-US" sz="2000" dirty="0" err="1">
                <a:solidFill>
                  <a:schemeClr val="bg1"/>
                </a:solidFill>
                <a:latin typeface="Times New Roman" panose="02020603050405020304" pitchFamily="18" charset="0"/>
                <a:cs typeface="Times New Roman" panose="02020603050405020304" pitchFamily="18" charset="0"/>
              </a:rPr>
              <a:t>đã</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đang </a:t>
            </a:r>
            <a:r>
              <a:rPr lang="en-US" sz="2000" dirty="0" err="1">
                <a:solidFill>
                  <a:schemeClr val="bg1"/>
                </a:solidFill>
                <a:latin typeface="Times New Roman" panose="02020603050405020304" pitchFamily="18" charset="0"/>
                <a:cs typeface="Times New Roman" panose="02020603050405020304" pitchFamily="18" charset="0"/>
              </a:rPr>
              <a:t>được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ưa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chuộng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sử</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dụng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phổ</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biến</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7" name="Oval 6"/>
          <p:cNvSpPr/>
          <p:nvPr/>
        </p:nvSpPr>
        <p:spPr>
          <a:xfrm>
            <a:off x="1461195" y="2704012"/>
            <a:ext cx="566057" cy="55734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8" name="Oval 7"/>
          <p:cNvSpPr/>
          <p:nvPr/>
        </p:nvSpPr>
        <p:spPr>
          <a:xfrm>
            <a:off x="5132098" y="2704012"/>
            <a:ext cx="566057" cy="55734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9" name="Oval 8"/>
          <p:cNvSpPr/>
          <p:nvPr/>
        </p:nvSpPr>
        <p:spPr>
          <a:xfrm>
            <a:off x="8673019" y="2682240"/>
            <a:ext cx="566057" cy="55734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Tree>
    <p:extLst>
      <p:ext uri="{BB962C8B-B14F-4D97-AF65-F5344CB8AC3E}">
        <p14:creationId xmlns:p14="http://schemas.microsoft.com/office/powerpoint/2010/main" val="380065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heel(1)">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 calcmode="lin" valueType="num">
                                      <p:cBhvr>
                                        <p:cTn id="25" dur="1000" fill="hold"/>
                                        <p:tgtEl>
                                          <p:spTgt spid="6"/>
                                        </p:tgtEl>
                                        <p:attrNameLst>
                                          <p:attrName>style.rotation</p:attrName>
                                        </p:attrNameLst>
                                      </p:cBhvr>
                                      <p:tavLst>
                                        <p:tav tm="0">
                                          <p:val>
                                            <p:fltVal val="90"/>
                                          </p:val>
                                        </p:tav>
                                        <p:tav tm="100000">
                                          <p:val>
                                            <p:fltVal val="0"/>
                                          </p:val>
                                        </p:tav>
                                      </p:tavLst>
                                    </p:anim>
                                    <p:animEffect transition="in" filter="fade">
                                      <p:cBhvr>
                                        <p:cTn id="26" dur="1000"/>
                                        <p:tgtEl>
                                          <p:spTgt spid="6"/>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fltVal val="0"/>
                                          </p:val>
                                        </p:tav>
                                        <p:tav tm="100000">
                                          <p:val>
                                            <p:strVal val="#ppt_w"/>
                                          </p:val>
                                        </p:tav>
                                      </p:tavLst>
                                    </p:anim>
                                    <p:anim calcmode="lin" valueType="num">
                                      <p:cBhvr>
                                        <p:cTn id="30" dur="1000" fill="hold"/>
                                        <p:tgtEl>
                                          <p:spTgt spid="9"/>
                                        </p:tgtEl>
                                        <p:attrNameLst>
                                          <p:attrName>ppt_h</p:attrName>
                                        </p:attrNameLst>
                                      </p:cBhvr>
                                      <p:tavLst>
                                        <p:tav tm="0">
                                          <p:val>
                                            <p:fltVal val="0"/>
                                          </p:val>
                                        </p:tav>
                                        <p:tav tm="100000">
                                          <p:val>
                                            <p:strVal val="#ppt_h"/>
                                          </p:val>
                                        </p:tav>
                                      </p:tavLst>
                                    </p:anim>
                                    <p:anim calcmode="lin" valueType="num">
                                      <p:cBhvr>
                                        <p:cTn id="31" dur="1000" fill="hold"/>
                                        <p:tgtEl>
                                          <p:spTgt spid="9"/>
                                        </p:tgtEl>
                                        <p:attrNameLst>
                                          <p:attrName>style.rotation</p:attrName>
                                        </p:attrNameLst>
                                      </p:cBhvr>
                                      <p:tavLst>
                                        <p:tav tm="0">
                                          <p:val>
                                            <p:fltVal val="90"/>
                                          </p:val>
                                        </p:tav>
                                        <p:tav tm="100000">
                                          <p:val>
                                            <p:fltVal val="0"/>
                                          </p:val>
                                        </p:tav>
                                      </p:tavLst>
                                    </p:anim>
                                    <p:animEffect transition="in" filter="fade">
                                      <p:cBhvr>
                                        <p:cTn id="3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67538" y="0"/>
            <a:ext cx="9905998" cy="1478570"/>
          </a:xfrm>
        </p:spPr>
        <p:txBody>
          <a:bodyPr>
            <a:normAutofit/>
          </a:bodyPr>
          <a:lstStyle/>
          <a:p>
            <a:r>
              <a:rPr lang="en-US" sz="4400" dirty="0">
                <a:latin typeface="Times New Roman" panose="02020603050405020304" pitchFamily="18" charset="0"/>
                <a:cs typeface="Times New Roman" panose="02020603050405020304" pitchFamily="18" charset="0"/>
              </a:rPr>
              <a:t>2.1 </a:t>
            </a:r>
            <a:r>
              <a:rPr lang="en-US" sz="4400" dirty="0" err="1">
                <a:latin typeface="Times New Roman" panose="02020603050405020304" pitchFamily="18" charset="0"/>
                <a:cs typeface="Times New Roman" panose="02020603050405020304" pitchFamily="18" charset="0"/>
              </a:rPr>
              <a:t>Các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thành</a:t>
            </a:r>
            <a:r>
              <a:rPr lang="en-US" sz="4400" dirty="0">
                <a:latin typeface="Times New Roman" panose="02020603050405020304" pitchFamily="18" charset="0"/>
                <a:cs typeface="Times New Roman" panose="02020603050405020304" pitchFamily="18" charset="0"/>
              </a:rPr>
              <a:t> phần </a:t>
            </a:r>
            <a:r>
              <a:rPr lang="en-US" sz="4400" dirty="0" err="1">
                <a:latin typeface="Times New Roman" panose="02020603050405020304" pitchFamily="18" charset="0"/>
                <a:cs typeface="Times New Roman" panose="02020603050405020304" pitchFamily="18" charset="0"/>
              </a:rPr>
              <a:t>trong</a:t>
            </a:r>
            <a:r>
              <a:rPr lang="en-US" sz="4400" dirty="0">
                <a:latin typeface="Times New Roman" panose="02020603050405020304" pitchFamily="18" charset="0"/>
                <a:cs typeface="Times New Roman" panose="02020603050405020304" pitchFamily="18" charset="0"/>
              </a:rPr>
              <a:t> MVC</a:t>
            </a:r>
          </a:p>
        </p:txBody>
      </p:sp>
      <p:sp>
        <p:nvSpPr>
          <p:cNvPr id="3" name="Rounded Rectangle 2"/>
          <p:cNvSpPr/>
          <p:nvPr/>
        </p:nvSpPr>
        <p:spPr>
          <a:xfrm>
            <a:off x="2412865" y="1697322"/>
            <a:ext cx="2586446" cy="9666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Controller</a:t>
            </a:r>
          </a:p>
        </p:txBody>
      </p:sp>
      <p:sp>
        <p:nvSpPr>
          <p:cNvPr id="5" name="Rounded Rectangle 4"/>
          <p:cNvSpPr/>
          <p:nvPr/>
        </p:nvSpPr>
        <p:spPr>
          <a:xfrm>
            <a:off x="4210096" y="3989979"/>
            <a:ext cx="2586446" cy="9666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View</a:t>
            </a:r>
          </a:p>
        </p:txBody>
      </p:sp>
      <p:sp>
        <p:nvSpPr>
          <p:cNvPr id="6" name="Rounded Rectangle 5"/>
          <p:cNvSpPr/>
          <p:nvPr/>
        </p:nvSpPr>
        <p:spPr>
          <a:xfrm>
            <a:off x="505688" y="3989979"/>
            <a:ext cx="2586446" cy="96665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Model</a:t>
            </a:r>
          </a:p>
        </p:txBody>
      </p:sp>
      <p:cxnSp>
        <p:nvCxnSpPr>
          <p:cNvPr id="8" name="Straight Arrow Connector 7"/>
          <p:cNvCxnSpPr/>
          <p:nvPr/>
        </p:nvCxnSpPr>
        <p:spPr>
          <a:xfrm flipV="1">
            <a:off x="1663337" y="2663973"/>
            <a:ext cx="1428797" cy="132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a:endCxn id="6" idx="0"/>
          </p:cNvCxnSpPr>
          <p:nvPr/>
        </p:nvCxnSpPr>
        <p:spPr>
          <a:xfrm flipH="1">
            <a:off x="1798911" y="2663973"/>
            <a:ext cx="1407771" cy="132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4249783" y="2663973"/>
            <a:ext cx="1375954" cy="132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5" idx="0"/>
          </p:cNvCxnSpPr>
          <p:nvPr/>
        </p:nvCxnSpPr>
        <p:spPr>
          <a:xfrm flipH="1" flipV="1">
            <a:off x="4095548" y="2663973"/>
            <a:ext cx="1407771" cy="132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ounded Rectangle 8"/>
          <p:cNvSpPr/>
          <p:nvPr/>
        </p:nvSpPr>
        <p:spPr>
          <a:xfrm>
            <a:off x="7799956" y="2296161"/>
            <a:ext cx="3161211" cy="217714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lvl="0">
              <a:buFont typeface="Wingdings" panose="05000000000000000000" pitchFamily="2" charset="2"/>
              <a:buNone/>
            </a:pPr>
            <a:r>
              <a:rPr lang="en-US" dirty="0">
                <a:latin typeface="Times New Roman" panose="02020603050405020304" pitchFamily="18" charset="0"/>
                <a:cs typeface="Times New Roman" panose="02020603050405020304" pitchFamily="18" charset="0"/>
              </a:rPr>
              <a:t>L</a:t>
            </a:r>
            <a:r>
              <a:rPr lang="vi-VN" dirty="0">
                <a:latin typeface="Times New Roman" panose="02020603050405020304" pitchFamily="18" charset="0"/>
                <a:cs typeface="Times New Roman" panose="02020603050405020304" pitchFamily="18" charset="0"/>
              </a:rPr>
              <a:t>à nơi chứa tất cả các nghiệp vụ tương tác với dữ liệu hoặc hệ quản trị cơ sở dữ liệu. Nó bao gồm các class hoặc function xử lý nhiều nghiệp vụ như kết nối database, truy vấn dữ liệu, thêm, xóa sửa dữ liệu, ...</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19341702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225411"/>
            <a:ext cx="9905998" cy="1478570"/>
          </a:xfrm>
        </p:spPr>
        <p:txBody>
          <a:bodyPr>
            <a:normAutofit/>
          </a:bodyPr>
          <a:lstStyle/>
          <a:p>
            <a:r>
              <a:rPr lang="en-US" sz="4400" dirty="0">
                <a:latin typeface="Times New Roman" panose="02020603050405020304" pitchFamily="18" charset="0"/>
                <a:cs typeface="Times New Roman" panose="02020603050405020304" pitchFamily="18" charset="0"/>
              </a:rPr>
              <a:t>2.1 </a:t>
            </a:r>
            <a:r>
              <a:rPr lang="en-US" sz="4400" dirty="0" err="1">
                <a:latin typeface="Times New Roman" panose="02020603050405020304" pitchFamily="18" charset="0"/>
                <a:cs typeface="Times New Roman" panose="02020603050405020304" pitchFamily="18" charset="0"/>
              </a:rPr>
              <a:t>Các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thành</a:t>
            </a:r>
            <a:r>
              <a:rPr lang="en-US" sz="4400" dirty="0">
                <a:latin typeface="Times New Roman" panose="02020603050405020304" pitchFamily="18" charset="0"/>
                <a:cs typeface="Times New Roman" panose="02020603050405020304" pitchFamily="18" charset="0"/>
              </a:rPr>
              <a:t> phần </a:t>
            </a:r>
            <a:r>
              <a:rPr lang="en-US" sz="4400" dirty="0" err="1">
                <a:latin typeface="Times New Roman" panose="02020603050405020304" pitchFamily="18" charset="0"/>
                <a:cs typeface="Times New Roman" panose="02020603050405020304" pitchFamily="18" charset="0"/>
              </a:rPr>
              <a:t>trong</a:t>
            </a:r>
            <a:r>
              <a:rPr lang="en-US" sz="4400" dirty="0">
                <a:latin typeface="Times New Roman" panose="02020603050405020304" pitchFamily="18" charset="0"/>
                <a:cs typeface="Times New Roman" panose="02020603050405020304" pitchFamily="18" charset="0"/>
              </a:rPr>
              <a:t> MVC</a:t>
            </a:r>
          </a:p>
        </p:txBody>
      </p:sp>
      <p:sp>
        <p:nvSpPr>
          <p:cNvPr id="12" name="Rounded Rectangle 11"/>
          <p:cNvSpPr/>
          <p:nvPr/>
        </p:nvSpPr>
        <p:spPr>
          <a:xfrm>
            <a:off x="2412865" y="1697322"/>
            <a:ext cx="2586446" cy="9666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Controller</a:t>
            </a:r>
          </a:p>
        </p:txBody>
      </p:sp>
      <p:sp>
        <p:nvSpPr>
          <p:cNvPr id="13" name="Rounded Rectangle 12"/>
          <p:cNvSpPr/>
          <p:nvPr/>
        </p:nvSpPr>
        <p:spPr>
          <a:xfrm>
            <a:off x="4210096" y="3989979"/>
            <a:ext cx="2586446" cy="96665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View</a:t>
            </a:r>
          </a:p>
        </p:txBody>
      </p:sp>
      <p:sp>
        <p:nvSpPr>
          <p:cNvPr id="14" name="Rounded Rectangle 13"/>
          <p:cNvSpPr/>
          <p:nvPr/>
        </p:nvSpPr>
        <p:spPr>
          <a:xfrm>
            <a:off x="505688" y="3989979"/>
            <a:ext cx="2586446" cy="9666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Model</a:t>
            </a:r>
          </a:p>
        </p:txBody>
      </p:sp>
      <p:cxnSp>
        <p:nvCxnSpPr>
          <p:cNvPr id="15" name="Straight Arrow Connector 14"/>
          <p:cNvCxnSpPr/>
          <p:nvPr/>
        </p:nvCxnSpPr>
        <p:spPr>
          <a:xfrm flipV="1">
            <a:off x="1663337" y="2663973"/>
            <a:ext cx="1428797" cy="132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endCxn id="14" idx="0"/>
          </p:cNvCxnSpPr>
          <p:nvPr/>
        </p:nvCxnSpPr>
        <p:spPr>
          <a:xfrm flipH="1">
            <a:off x="1798911" y="2663973"/>
            <a:ext cx="1407771" cy="132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4249783" y="2663973"/>
            <a:ext cx="1375954" cy="132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3" idx="0"/>
          </p:cNvCxnSpPr>
          <p:nvPr/>
        </p:nvCxnSpPr>
        <p:spPr>
          <a:xfrm flipH="1" flipV="1">
            <a:off x="4095548" y="2663973"/>
            <a:ext cx="1407771" cy="132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Rounded Rectangle 3"/>
          <p:cNvSpPr/>
          <p:nvPr/>
        </p:nvSpPr>
        <p:spPr>
          <a:xfrm>
            <a:off x="8010090" y="2329844"/>
            <a:ext cx="3300549" cy="199426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lvl="0">
              <a:buFont typeface="Wingdings" panose="05000000000000000000" pitchFamily="2" charset="2"/>
              <a:buNone/>
            </a:pPr>
            <a:r>
              <a:rPr lang="vi-VN" dirty="0">
                <a:latin typeface="Times New Roman" panose="02020603050405020304" pitchFamily="18" charset="0"/>
                <a:cs typeface="Times New Roman" panose="02020603050405020304" pitchFamily="18" charset="0"/>
              </a:rPr>
              <a:t>Đảm nhận nhiệm vụ hiển thị dữ liệu, giúp người dùng tương tác với hệ thống. Là nơi chứa tất cả các các file HTML, các form, image, ...</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96803046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32704" y="-8614"/>
            <a:ext cx="9905998" cy="1478570"/>
          </a:xfrm>
        </p:spPr>
        <p:txBody>
          <a:bodyPr>
            <a:normAutofit/>
          </a:bodyPr>
          <a:lstStyle/>
          <a:p>
            <a:r>
              <a:rPr lang="en-US" sz="4400" dirty="0">
                <a:latin typeface="Times New Roman" panose="02020603050405020304" pitchFamily="18" charset="0"/>
                <a:cs typeface="Times New Roman" panose="02020603050405020304" pitchFamily="18" charset="0"/>
              </a:rPr>
              <a:t>2.1 </a:t>
            </a:r>
            <a:r>
              <a:rPr lang="en-US" sz="4400" dirty="0" err="1">
                <a:latin typeface="Times New Roman" panose="02020603050405020304" pitchFamily="18" charset="0"/>
                <a:cs typeface="Times New Roman" panose="02020603050405020304" pitchFamily="18" charset="0"/>
              </a:rPr>
              <a:t>Các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thành</a:t>
            </a:r>
            <a:r>
              <a:rPr lang="en-US" sz="4400" dirty="0">
                <a:latin typeface="Times New Roman" panose="02020603050405020304" pitchFamily="18" charset="0"/>
                <a:cs typeface="Times New Roman" panose="02020603050405020304" pitchFamily="18" charset="0"/>
              </a:rPr>
              <a:t> phần </a:t>
            </a:r>
            <a:r>
              <a:rPr lang="en-US" sz="4400" dirty="0" err="1">
                <a:latin typeface="Times New Roman" panose="02020603050405020304" pitchFamily="18" charset="0"/>
                <a:cs typeface="Times New Roman" panose="02020603050405020304" pitchFamily="18" charset="0"/>
              </a:rPr>
              <a:t>trong</a:t>
            </a:r>
            <a:r>
              <a:rPr lang="en-US" sz="4400" dirty="0">
                <a:latin typeface="Times New Roman" panose="02020603050405020304" pitchFamily="18" charset="0"/>
                <a:cs typeface="Times New Roman" panose="02020603050405020304" pitchFamily="18" charset="0"/>
              </a:rPr>
              <a:t> MVC</a:t>
            </a:r>
          </a:p>
        </p:txBody>
      </p:sp>
      <p:sp>
        <p:nvSpPr>
          <p:cNvPr id="5" name="Rounded Rectangle 4"/>
          <p:cNvSpPr/>
          <p:nvPr/>
        </p:nvSpPr>
        <p:spPr>
          <a:xfrm>
            <a:off x="7940288" y="2180647"/>
            <a:ext cx="3098414" cy="253419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lvl="0">
              <a:buFont typeface="Wingdings" panose="05000000000000000000" pitchFamily="2" charset="2"/>
              <a:buChar char=""/>
            </a:pPr>
            <a:r>
              <a:rPr lang="vi-VN" dirty="0">
                <a:latin typeface="Times New Roman" panose="02020603050405020304" pitchFamily="18" charset="0"/>
                <a:cs typeface="Times New Roman" panose="02020603050405020304" pitchFamily="18" charset="0"/>
              </a:rPr>
              <a:t>Là nơi tiếp nhận và điều hướng những yêu cầu từ phía người dùng, bao gồm các class hoặc function xử lý yêu cầu giúp lấy đúng dữ liệu từ Model và trả kết quả về cho người dùng thông qua View.</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Rounded Rectangle 5"/>
          <p:cNvSpPr/>
          <p:nvPr/>
        </p:nvSpPr>
        <p:spPr>
          <a:xfrm>
            <a:off x="2412865" y="1697322"/>
            <a:ext cx="2586446" cy="96665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Controller</a:t>
            </a:r>
          </a:p>
        </p:txBody>
      </p:sp>
      <p:sp>
        <p:nvSpPr>
          <p:cNvPr id="7" name="Rounded Rectangle 6"/>
          <p:cNvSpPr/>
          <p:nvPr/>
        </p:nvSpPr>
        <p:spPr>
          <a:xfrm>
            <a:off x="4210096" y="3989979"/>
            <a:ext cx="2586446" cy="9666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View</a:t>
            </a:r>
          </a:p>
        </p:txBody>
      </p:sp>
      <p:sp>
        <p:nvSpPr>
          <p:cNvPr id="8" name="Rounded Rectangle 7"/>
          <p:cNvSpPr/>
          <p:nvPr/>
        </p:nvSpPr>
        <p:spPr>
          <a:xfrm>
            <a:off x="505688" y="3989979"/>
            <a:ext cx="2586446" cy="9666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Model</a:t>
            </a:r>
          </a:p>
        </p:txBody>
      </p:sp>
      <p:cxnSp>
        <p:nvCxnSpPr>
          <p:cNvPr id="9" name="Straight Arrow Connector 8"/>
          <p:cNvCxnSpPr/>
          <p:nvPr/>
        </p:nvCxnSpPr>
        <p:spPr>
          <a:xfrm flipV="1">
            <a:off x="1663337" y="2663973"/>
            <a:ext cx="1428797" cy="132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a:endCxn id="8" idx="0"/>
          </p:cNvCxnSpPr>
          <p:nvPr/>
        </p:nvCxnSpPr>
        <p:spPr>
          <a:xfrm flipH="1">
            <a:off x="1798911" y="2663973"/>
            <a:ext cx="1407771" cy="132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4249783" y="2663973"/>
            <a:ext cx="1375954" cy="132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7" idx="0"/>
          </p:cNvCxnSpPr>
          <p:nvPr/>
        </p:nvCxnSpPr>
        <p:spPr>
          <a:xfrm flipH="1" flipV="1">
            <a:off x="4095548" y="2663973"/>
            <a:ext cx="1407771" cy="132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4333048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8570"/>
          </a:xfrm>
        </p:spPr>
        <p:txBody>
          <a:bodyPr>
            <a:normAutofit/>
          </a:bodyPr>
          <a:lstStyle/>
          <a:p>
            <a:r>
              <a:rPr lang="en-US" sz="4400" dirty="0">
                <a:latin typeface="Times New Roman" panose="02020603050405020304" pitchFamily="18" charset="0"/>
                <a:cs typeface="Times New Roman" panose="02020603050405020304" pitchFamily="18" charset="0"/>
              </a:rPr>
              <a:t>2.2 </a:t>
            </a:r>
            <a:r>
              <a:rPr lang="en-US" sz="4400" dirty="0" err="1">
                <a:latin typeface="Times New Roman" panose="02020603050405020304" pitchFamily="18" charset="0"/>
                <a:cs typeface="Times New Roman" panose="02020603050405020304" pitchFamily="18" charset="0"/>
              </a:rPr>
              <a:t>Luồng</a:t>
            </a:r>
            <a:r>
              <a:rPr lang="en-US" sz="4400" dirty="0">
                <a:latin typeface="Times New Roman" panose="02020603050405020304" pitchFamily="18" charset="0"/>
                <a:cs typeface="Times New Roman" panose="02020603050405020304" pitchFamily="18" charset="0"/>
              </a:rPr>
              <a:t> đi</a:t>
            </a:r>
          </a:p>
        </p:txBody>
      </p:sp>
      <p:pic>
        <p:nvPicPr>
          <p:cNvPr id="6" name="Picture 2" descr="https://mevn-public.s3-ap-southeast-1.amazonaws.com/marketenterprise.vn/wp-images/2020/03/12151924/Pictur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792" y="1532965"/>
            <a:ext cx="5948313" cy="4898849"/>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6392091" y="1532965"/>
            <a:ext cx="5477435" cy="532503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lnSpc>
                <a:spcPct val="150000"/>
              </a:lnSpc>
            </a:pPr>
            <a:r>
              <a:rPr lang="en-US" dirty="0">
                <a:latin typeface="Times New Roman" panose="02020603050405020304" pitchFamily="18" charset="0"/>
                <a:cs typeface="Times New Roman" panose="02020603050405020304" pitchFamily="18" charset="0"/>
              </a:rPr>
              <a:t>(1). </a:t>
            </a:r>
            <a:r>
              <a:rPr lang="vi-VN" dirty="0">
                <a:latin typeface="Times New Roman" panose="02020603050405020304" pitchFamily="18" charset="0"/>
                <a:cs typeface="Times New Roman" panose="02020603050405020304" pitchFamily="18" charset="0"/>
              </a:rPr>
              <a:t>Client gửi yêu cầu đến server thông qua Controller, Controller sẽ tiếp nhận yêu cầu.</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(2). </a:t>
            </a:r>
            <a:r>
              <a:rPr lang="vi-VN" dirty="0">
                <a:latin typeface="Times New Roman" panose="02020603050405020304" pitchFamily="18" charset="0"/>
                <a:cs typeface="Times New Roman" panose="02020603050405020304" pitchFamily="18" charset="0"/>
              </a:rPr>
              <a:t>Controller sẽ xử lý dữ liệu đầu vào, và quyết đinh luồng đi tiếp theo của yêu cầu. Trả về kết quả hay </a:t>
            </a:r>
            <a:r>
              <a:rPr lang="vi-VN" dirty="0"/>
              <a:t>tương tác với database để lấy dữ liệu. Nếu cần tương tác với Model để lấy dữ liệu, Controller sẽ gọi tới Model để lấy dữ liệu đầu ra. Nếu không, Controller sẽ trả về kết quả theo mũi tên số (8).</a:t>
            </a:r>
            <a:endParaRPr lang="en-US" dirty="0"/>
          </a:p>
          <a:p>
            <a:pPr algn="just">
              <a:lnSpc>
                <a:spcPct val="150000"/>
              </a:lnSpc>
            </a:pPr>
            <a:r>
              <a:rPr lang="en-US" dirty="0"/>
              <a:t>(3)</a:t>
            </a:r>
            <a:r>
              <a:rPr lang="vi-VN" dirty="0"/>
              <a:t>Model tương tác với Database để truy xuất dữ liệu phù hợp với yêu cầu</a:t>
            </a:r>
            <a:endParaRPr lang="en-US" dirty="0"/>
          </a:p>
        </p:txBody>
      </p:sp>
      <p:sp>
        <p:nvSpPr>
          <p:cNvPr id="9" name="Rounded Rectangle 8"/>
          <p:cNvSpPr/>
          <p:nvPr/>
        </p:nvSpPr>
        <p:spPr>
          <a:xfrm>
            <a:off x="6392091" y="1478570"/>
            <a:ext cx="5477435" cy="532503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r>
              <a:rPr lang="en-US" dirty="0">
                <a:latin typeface="Times New Roman" panose="02020603050405020304" pitchFamily="18" charset="0"/>
                <a:cs typeface="Times New Roman" panose="02020603050405020304" pitchFamily="18" charset="0"/>
              </a:rPr>
              <a:t>(4). </a:t>
            </a:r>
            <a:r>
              <a:rPr lang="vi-VN" dirty="0">
                <a:latin typeface="Times New Roman" panose="02020603050405020304" pitchFamily="18" charset="0"/>
                <a:cs typeface="Times New Roman" panose="02020603050405020304" pitchFamily="18" charset="0"/>
              </a:rPr>
              <a:t>Database trả về cho Model dữ liệu theo yêu cầu của Model.</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(5). </a:t>
            </a:r>
            <a:r>
              <a:rPr lang="vi-VN" dirty="0">
                <a:latin typeface="Times New Roman" panose="02020603050405020304" pitchFamily="18" charset="0"/>
                <a:cs typeface="Times New Roman" panose="02020603050405020304" pitchFamily="18" charset="0"/>
              </a:rPr>
              <a:t>Model trả về dữ liệu cho Controller xử lý.</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(6). </a:t>
            </a:r>
            <a:r>
              <a:rPr lang="vi-VN" dirty="0">
                <a:latin typeface="Times New Roman" panose="02020603050405020304" pitchFamily="18" charset="0"/>
                <a:cs typeface="Times New Roman" panose="02020603050405020304" pitchFamily="18" charset="0"/>
              </a:rPr>
              <a:t>Controller sẽ gọi đến View phù hợp với yêu cầu và kèm theo dữ liệu cho View. View chịu trách nhiệm hiển thị dữ liệu phù hợp với yêu cầu.</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(7). </a:t>
            </a:r>
            <a:r>
              <a:rPr lang="vi-VN" dirty="0">
                <a:latin typeface="Times New Roman" panose="02020603050405020304" pitchFamily="18" charset="0"/>
                <a:cs typeface="Times New Roman" panose="02020603050405020304" pitchFamily="18" charset="0"/>
              </a:rPr>
              <a:t>Sau khi xử lý hiển thị dữ liệu, View trả về cho Controller kết quả (HTML, XML hoặc JSON…).</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(8)</a:t>
            </a:r>
            <a:r>
              <a:rPr lang="vi-VN" dirty="0">
                <a:latin typeface="Times New Roman" panose="02020603050405020304" pitchFamily="18" charset="0"/>
                <a:cs typeface="Times New Roman" panose="02020603050405020304" pitchFamily="18" charset="0"/>
              </a:rPr>
              <a:t>Sau khi hoàn tất, Controller sẽ trả về kết quả cho Client.</a:t>
            </a:r>
          </a:p>
        </p:txBody>
      </p:sp>
    </p:spTree>
    <p:extLst>
      <p:ext uri="{BB962C8B-B14F-4D97-AF65-F5344CB8AC3E}">
        <p14:creationId xmlns:p14="http://schemas.microsoft.com/office/powerpoint/2010/main" val="13984109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66CFD-F94E-4AE5-ACEA-86FEC0F48A10}">
  <ds:schemaRefs>
    <ds:schemaRef ds:uri="http://www.w3.org/XML/1998/namespace"/>
    <ds:schemaRef ds:uri="http://schemas.openxmlformats.org/package/2006/metadata/core-properties"/>
    <ds:schemaRef ds:uri="http://purl.org/dc/dcmitype/"/>
    <ds:schemaRef ds:uri="http://purl.org/dc/elements/1.1/"/>
    <ds:schemaRef ds:uri="16c05727-aa75-4e4a-9b5f-8a80a1165891"/>
    <ds:schemaRef ds:uri="http://schemas.microsoft.com/office/2006/metadata/properties"/>
    <ds:schemaRef ds:uri="71af3243-3dd4-4a8d-8c0d-dd76da1f02a5"/>
    <ds:schemaRef ds:uri="http://schemas.microsoft.com/office/2006/documentManagement/typ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947</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Rockwell</vt:lpstr>
      <vt:lpstr>Tahoma</vt:lpstr>
      <vt:lpstr>Times New Roman</vt:lpstr>
      <vt:lpstr>Tw Cen MT</vt:lpstr>
      <vt:lpstr>Wingdings</vt:lpstr>
      <vt:lpstr>Circuit</vt:lpstr>
      <vt:lpstr>Kiến trúc và thiết kế phần mềm</vt:lpstr>
      <vt:lpstr>PowerPoint Presentation</vt:lpstr>
      <vt:lpstr>Nội dung</vt:lpstr>
      <vt:lpstr>1.Giới thiệu mô hình MVC</vt:lpstr>
      <vt:lpstr>2. Đặc Điểm</vt:lpstr>
      <vt:lpstr>2.1 Các thành phần trong MVC</vt:lpstr>
      <vt:lpstr>2.1 Các thành phần trong MVC</vt:lpstr>
      <vt:lpstr>2.1 Các thành phần trong MVC</vt:lpstr>
      <vt:lpstr>2.2 Luồng đi</vt:lpstr>
      <vt:lpstr>3 Ưu điểm và nhược điểm của MVC</vt:lpstr>
      <vt:lpstr>3 Ưu điểm và nhược điểm của MVC</vt:lpstr>
      <vt:lpstr>3 Ưu điểm và nhược điểm của MVC</vt:lpstr>
      <vt:lpstr>4. Ví dụ - ứng dụng</vt:lpstr>
      <vt:lpstr>4. Ví dụ - ứng dụng</vt:lpstr>
      <vt:lpstr>4. Ví dụ - ứng dụng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2021-05-08T00:33:42Z</dcterms:created>
  <dcterms:modified xsi:type="dcterms:W3CDTF">2022-04-06T08:39:36Z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