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70" r:id="rId3"/>
    <p:sldMasterId id="2147483675" r:id="rId4"/>
    <p:sldMasterId id="2147483680" r:id="rId5"/>
    <p:sldMasterId id="2147483685" r:id="rId6"/>
    <p:sldMasterId id="2147483690" r:id="rId7"/>
    <p:sldMasterId id="2147483695" r:id="rId8"/>
    <p:sldMasterId id="2147483700" r:id="rId9"/>
    <p:sldMasterId id="2147483705" r:id="rId10"/>
  </p:sldMasterIdLst>
  <p:notesMasterIdLst>
    <p:notesMasterId r:id="rId60"/>
  </p:notesMasterIdLst>
  <p:sldIdLst>
    <p:sldId id="284" r:id="rId11"/>
    <p:sldId id="257" r:id="rId12"/>
    <p:sldId id="258" r:id="rId13"/>
    <p:sldId id="259" r:id="rId14"/>
    <p:sldId id="260" r:id="rId15"/>
    <p:sldId id="261" r:id="rId16"/>
    <p:sldId id="262" r:id="rId17"/>
    <p:sldId id="263" r:id="rId18"/>
    <p:sldId id="264" r:id="rId19"/>
    <p:sldId id="265" r:id="rId20"/>
    <p:sldId id="266" r:id="rId21"/>
    <p:sldId id="268" r:id="rId22"/>
    <p:sldId id="269" r:id="rId23"/>
    <p:sldId id="270" r:id="rId24"/>
    <p:sldId id="271" r:id="rId25"/>
    <p:sldId id="272" r:id="rId26"/>
    <p:sldId id="273" r:id="rId27"/>
    <p:sldId id="285" r:id="rId28"/>
    <p:sldId id="286" r:id="rId29"/>
    <p:sldId id="287" r:id="rId30"/>
    <p:sldId id="288" r:id="rId31"/>
    <p:sldId id="289" r:id="rId32"/>
    <p:sldId id="290" r:id="rId33"/>
    <p:sldId id="291" r:id="rId34"/>
    <p:sldId id="292" r:id="rId35"/>
    <p:sldId id="293" r:id="rId36"/>
    <p:sldId id="294" r:id="rId37"/>
    <p:sldId id="295" r:id="rId38"/>
    <p:sldId id="267" r:id="rId39"/>
    <p:sldId id="274" r:id="rId40"/>
    <p:sldId id="275" r:id="rId41"/>
    <p:sldId id="276" r:id="rId42"/>
    <p:sldId id="277" r:id="rId43"/>
    <p:sldId id="278" r:id="rId44"/>
    <p:sldId id="279" r:id="rId45"/>
    <p:sldId id="280" r:id="rId46"/>
    <p:sldId id="281" r:id="rId47"/>
    <p:sldId id="282" r:id="rId48"/>
    <p:sldId id="283" r:id="rId49"/>
    <p:sldId id="296" r:id="rId50"/>
    <p:sldId id="297" r:id="rId51"/>
    <p:sldId id="298" r:id="rId52"/>
    <p:sldId id="299" r:id="rId53"/>
    <p:sldId id="300" r:id="rId54"/>
    <p:sldId id="301" r:id="rId55"/>
    <p:sldId id="302" r:id="rId56"/>
    <p:sldId id="303" r:id="rId57"/>
    <p:sldId id="304" r:id="rId58"/>
    <p:sldId id="305"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01" autoAdjust="0"/>
  </p:normalViewPr>
  <p:slideViewPr>
    <p:cSldViewPr>
      <p:cViewPr varScale="1">
        <p:scale>
          <a:sx n="55" d="100"/>
          <a:sy n="55" d="100"/>
        </p:scale>
        <p:origin x="-158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7F743B-EBD4-4D59-B14F-24F68743A4CE}" type="datetimeFigureOut">
              <a:rPr lang="zh-CN" altLang="en-US" smtClean="0"/>
              <a:t>2016/11/28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556B4-6CCD-4818-8C64-047A172AB51F}" type="slidenum">
              <a:rPr lang="zh-CN" altLang="en-US" smtClean="0"/>
              <a:t>‹#›</a:t>
            </a:fld>
            <a:endParaRPr lang="zh-CN" altLang="en-US"/>
          </a:p>
        </p:txBody>
      </p:sp>
    </p:spTree>
    <p:extLst>
      <p:ext uri="{BB962C8B-B14F-4D97-AF65-F5344CB8AC3E}">
        <p14:creationId xmlns:p14="http://schemas.microsoft.com/office/powerpoint/2010/main" val="3525775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Someone</a:t>
            </a:r>
            <a:r>
              <a:rPr lang="en-US" altLang="en-US" baseline="0" dirty="0" smtClean="0">
                <a:latin typeface="Arial" panose="020B0604020202020204" pitchFamily="34" charset="0"/>
              </a:rPr>
              <a:t> else pushed to the same branch already. Pushing would lose those commits. You must first fetch and merge (pull) and then you can push.</a:t>
            </a:r>
          </a:p>
          <a:p>
            <a:endParaRPr lang="en-US" altLang="en-US" baseline="0" dirty="0" smtClean="0">
              <a:latin typeface="Arial" panose="020B0604020202020204" pitchFamily="34" charset="0"/>
            </a:endParaRPr>
          </a:p>
          <a:p>
            <a:r>
              <a:rPr lang="en-US" altLang="en-US" baseline="0" dirty="0" smtClean="0">
                <a:latin typeface="Arial" panose="020B0604020202020204" pitchFamily="34" charset="0"/>
              </a:rPr>
              <a:t>1. True.</a:t>
            </a:r>
          </a:p>
          <a:p>
            <a:r>
              <a:rPr lang="en-US" altLang="en-US" baseline="0" dirty="0" smtClean="0">
                <a:latin typeface="Arial" panose="020B0604020202020204" pitchFamily="34" charset="0"/>
              </a:rPr>
              <a:t>2. True.</a:t>
            </a:r>
          </a:p>
          <a:p>
            <a:r>
              <a:rPr lang="en-US" altLang="en-US" baseline="0" dirty="0" smtClean="0">
                <a:latin typeface="Arial" panose="020B0604020202020204" pitchFamily="34" charset="0"/>
              </a:rPr>
              <a:t>3. False.</a:t>
            </a:r>
          </a:p>
          <a:p>
            <a:r>
              <a:rPr lang="en-US" altLang="en-US" baseline="0" dirty="0" smtClean="0">
                <a:latin typeface="Arial" panose="020B0604020202020204" pitchFamily="34" charset="0"/>
              </a:rPr>
              <a:t>4. True</a:t>
            </a:r>
            <a:endParaRPr lang="en-US" altLang="en-US" dirty="0" smtClean="0">
              <a:latin typeface="Arial" panose="020B0604020202020204" pitchFamily="34" charset="0"/>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81DB250-EF16-407B-B5F4-5C0597584537}" type="slidenum">
              <a:rPr lang="en-US" altLang="en-US" sz="1200">
                <a:solidFill>
                  <a:srgbClr val="000000"/>
                </a:solidFill>
              </a:rPr>
              <a:pPr eaLnBrk="1" hangingPunct="1"/>
              <a:t>2</a:t>
            </a:fld>
            <a:endParaRPr lang="en-US" altLang="en-US" sz="1200">
              <a:solidFill>
                <a:srgbClr val="000000"/>
              </a:solidFill>
            </a:endParaRPr>
          </a:p>
        </p:txBody>
      </p:sp>
    </p:spTree>
    <p:extLst>
      <p:ext uri="{BB962C8B-B14F-4D97-AF65-F5344CB8AC3E}">
        <p14:creationId xmlns:p14="http://schemas.microsoft.com/office/powerpoint/2010/main" val="738349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1. False.</a:t>
            </a:r>
          </a:p>
          <a:p>
            <a:r>
              <a:rPr lang="en-US" altLang="en-US" dirty="0" smtClean="0">
                <a:latin typeface="Arial" panose="020B0604020202020204" pitchFamily="34" charset="0"/>
              </a:rPr>
              <a:t>2. False.</a:t>
            </a:r>
            <a:r>
              <a:rPr lang="en-US" altLang="en-US" baseline="0" dirty="0" smtClean="0">
                <a:latin typeface="Arial" panose="020B0604020202020204" pitchFamily="34" charset="0"/>
              </a:rPr>
              <a:t> It won’t complain.</a:t>
            </a:r>
            <a:endParaRPr lang="en-US" altLang="en-US" dirty="0" smtClean="0">
              <a:latin typeface="Arial" panose="020B0604020202020204" pitchFamily="34" charset="0"/>
            </a:endParaRPr>
          </a:p>
          <a:p>
            <a:r>
              <a:rPr lang="en-US" altLang="en-US" dirty="0" smtClean="0">
                <a:latin typeface="Arial" panose="020B0604020202020204" pitchFamily="34" charset="0"/>
              </a:rPr>
              <a:t>3. False.</a:t>
            </a:r>
            <a:r>
              <a:rPr lang="en-US" altLang="en-US" baseline="0" dirty="0" smtClean="0">
                <a:latin typeface="Arial" panose="020B0604020202020204" pitchFamily="34" charset="0"/>
              </a:rPr>
              <a:t> It will attempt to execute the script and the event will not trigger.</a:t>
            </a:r>
            <a:endParaRPr lang="en-US" altLang="en-US" dirty="0" smtClean="0">
              <a:latin typeface="Arial" panose="020B0604020202020204" pitchFamily="34" charset="0"/>
            </a:endParaRPr>
          </a:p>
          <a:p>
            <a:r>
              <a:rPr lang="en-US" altLang="en-US" dirty="0" smtClean="0">
                <a:latin typeface="Arial" panose="020B0604020202020204" pitchFamily="34" charset="0"/>
              </a:rPr>
              <a:t>4. True. Since</a:t>
            </a:r>
            <a:r>
              <a:rPr lang="en-US" altLang="en-US" baseline="0" dirty="0" smtClean="0">
                <a:latin typeface="Arial" panose="020B0604020202020204" pitchFamily="34" charset="0"/>
              </a:rPr>
              <a:t> JavaScript is not enabled, </a:t>
            </a:r>
            <a:r>
              <a:rPr lang="en-US" altLang="en-US" baseline="0" dirty="0" err="1" smtClean="0">
                <a:latin typeface="Arial" panose="020B0604020202020204" pitchFamily="34" charset="0"/>
              </a:rPr>
              <a:t>onSubmit</a:t>
            </a:r>
            <a:r>
              <a:rPr lang="en-US" altLang="en-US" baseline="0" dirty="0" smtClean="0">
                <a:latin typeface="Arial" panose="020B0604020202020204" pitchFamily="34" charset="0"/>
              </a:rPr>
              <a:t> will not fire, so the form will not be submitted.</a:t>
            </a:r>
            <a:endParaRPr lang="en-US" altLang="en-US" dirty="0" smtClean="0">
              <a:latin typeface="Arial" panose="020B0604020202020204" pitchFamily="34" charset="0"/>
            </a:endParaRP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CDFBF3D-74C2-4CA1-B055-0CCFC9980F7C}" type="slidenum">
              <a:rPr lang="en-US" altLang="en-US" sz="1200">
                <a:solidFill>
                  <a:srgbClr val="000000"/>
                </a:solidFill>
              </a:rPr>
              <a:pPr eaLnBrk="1" hangingPunct="1"/>
              <a:t>12</a:t>
            </a:fld>
            <a:endParaRPr lang="en-US" altLang="en-US" sz="1200">
              <a:solidFill>
                <a:srgbClr val="000000"/>
              </a:solidFill>
            </a:endParaRPr>
          </a:p>
        </p:txBody>
      </p:sp>
    </p:spTree>
    <p:extLst>
      <p:ext uri="{BB962C8B-B14F-4D97-AF65-F5344CB8AC3E}">
        <p14:creationId xmlns:p14="http://schemas.microsoft.com/office/powerpoint/2010/main" val="2028427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n-US" altLang="en-US" dirty="0" smtClean="0">
                <a:latin typeface="Arial" panose="020B0604020202020204" pitchFamily="34" charset="0"/>
              </a:rPr>
              <a:t>1. True. By setting up the routes accordingly.</a:t>
            </a:r>
          </a:p>
          <a:p>
            <a:pPr marL="0" indent="0">
              <a:buNone/>
            </a:pPr>
            <a:r>
              <a:rPr lang="en-US" altLang="en-US" dirty="0" smtClean="0">
                <a:latin typeface="Arial" panose="020B0604020202020204" pitchFamily="34" charset="0"/>
              </a:rPr>
              <a:t>2. True. E.g. X-Requested-With</a:t>
            </a:r>
            <a:r>
              <a:rPr lang="en-US" altLang="en-US" baseline="0" dirty="0" smtClean="0">
                <a:latin typeface="Arial" panose="020B0604020202020204" pitchFamily="34" charset="0"/>
              </a:rPr>
              <a:t>: </a:t>
            </a:r>
            <a:r>
              <a:rPr lang="en-US" altLang="en-US" baseline="0" dirty="0" err="1" smtClean="0">
                <a:latin typeface="Arial" panose="020B0604020202020204" pitchFamily="34" charset="0"/>
              </a:rPr>
              <a:t>XMLHttpRequest</a:t>
            </a:r>
            <a:endParaRPr lang="en-US" altLang="en-US" dirty="0" smtClean="0">
              <a:latin typeface="Arial" panose="020B0604020202020204" pitchFamily="34" charset="0"/>
            </a:endParaRPr>
          </a:p>
          <a:p>
            <a:r>
              <a:rPr lang="en-US" altLang="en-US" dirty="0" smtClean="0">
                <a:latin typeface="Arial" panose="020B0604020202020204" pitchFamily="34" charset="0"/>
              </a:rPr>
              <a:t>3. True. For example, a JSON</a:t>
            </a:r>
            <a:r>
              <a:rPr lang="en-US" altLang="en-US" baseline="0" dirty="0" smtClean="0">
                <a:latin typeface="Arial" panose="020B0604020202020204" pitchFamily="34" charset="0"/>
              </a:rPr>
              <a:t> object or XML.</a:t>
            </a:r>
            <a:endParaRPr lang="en-US" altLang="en-US" dirty="0" smtClean="0">
              <a:latin typeface="Arial" panose="020B0604020202020204" pitchFamily="34" charset="0"/>
            </a:endParaRPr>
          </a:p>
          <a:p>
            <a:r>
              <a:rPr lang="en-US" altLang="en-US" dirty="0" smtClean="0">
                <a:latin typeface="Arial" panose="020B0604020202020204" pitchFamily="34" charset="0"/>
              </a:rPr>
              <a:t>4. False. AJAX</a:t>
            </a:r>
            <a:r>
              <a:rPr lang="en-US" altLang="en-US" baseline="0" dirty="0" smtClean="0">
                <a:latin typeface="Arial" panose="020B0604020202020204" pitchFamily="34" charset="0"/>
              </a:rPr>
              <a:t> is asynchronous, so the browser keeps working, but never executes the response code.</a:t>
            </a:r>
            <a:endParaRPr lang="en-US" altLang="en-US" dirty="0" smtClean="0">
              <a:latin typeface="Arial" panose="020B0604020202020204" pitchFamily="34" charset="0"/>
            </a:endParaRPr>
          </a:p>
        </p:txBody>
      </p:sp>
      <p:sp>
        <p:nvSpPr>
          <p:cNvPr id="276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CA0A6B5-705D-4EDE-80BC-D9D35E17A2AA}" type="slidenum">
              <a:rPr lang="en-US" altLang="en-US" sz="1200">
                <a:solidFill>
                  <a:srgbClr val="000000"/>
                </a:solidFill>
              </a:rPr>
              <a:pPr eaLnBrk="1" hangingPunct="1"/>
              <a:t>13</a:t>
            </a:fld>
            <a:endParaRPr lang="en-US" altLang="en-US" sz="1200">
              <a:solidFill>
                <a:srgbClr val="000000"/>
              </a:solidFill>
            </a:endParaRPr>
          </a:p>
        </p:txBody>
      </p:sp>
    </p:spTree>
    <p:extLst>
      <p:ext uri="{BB962C8B-B14F-4D97-AF65-F5344CB8AC3E}">
        <p14:creationId xmlns:p14="http://schemas.microsoft.com/office/powerpoint/2010/main" val="899951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A – True. The second argument is a function,</a:t>
            </a:r>
            <a:r>
              <a:rPr lang="en-US" altLang="en-US" baseline="0" dirty="0" smtClean="0">
                <a:latin typeface="Arial" panose="020B0604020202020204" pitchFamily="34" charset="0"/>
              </a:rPr>
              <a:t> but we probably don’t want to add names to the name space.</a:t>
            </a:r>
            <a:endParaRPr lang="en-US" altLang="en-US" dirty="0" smtClean="0">
              <a:latin typeface="Arial" panose="020B0604020202020204" pitchFamily="34" charset="0"/>
            </a:endParaRPr>
          </a:p>
          <a:p>
            <a:r>
              <a:rPr lang="en-US" altLang="en-US" dirty="0" smtClean="0">
                <a:latin typeface="Arial" panose="020B0604020202020204" pitchFamily="34" charset="0"/>
              </a:rPr>
              <a:t>B – True. All of our examples use anonymous functions.</a:t>
            </a:r>
          </a:p>
          <a:p>
            <a:r>
              <a:rPr lang="en-US" altLang="en-US" dirty="0" smtClean="0">
                <a:latin typeface="Arial" panose="020B0604020202020204" pitchFamily="34" charset="0"/>
              </a:rPr>
              <a:t>C – it()</a:t>
            </a:r>
            <a:r>
              <a:rPr lang="en-US" altLang="en-US" baseline="0" dirty="0" smtClean="0">
                <a:latin typeface="Arial" panose="020B0604020202020204" pitchFamily="34" charset="0"/>
              </a:rPr>
              <a:t> is a function, so executes synchronously.</a:t>
            </a:r>
          </a:p>
          <a:p>
            <a:endParaRPr lang="en-US" altLang="en-US" baseline="0" dirty="0" smtClean="0">
              <a:latin typeface="Arial" panose="020B0604020202020204" pitchFamily="34" charset="0"/>
            </a:endParaRPr>
          </a:p>
          <a:p>
            <a:pPr marL="228600" indent="-228600">
              <a:buAutoNum type="arabicPeriod"/>
            </a:pPr>
            <a:r>
              <a:rPr lang="en-US" altLang="en-US" baseline="0" dirty="0" smtClean="0">
                <a:latin typeface="Arial" panose="020B0604020202020204" pitchFamily="34" charset="0"/>
              </a:rPr>
              <a:t>True.</a:t>
            </a:r>
          </a:p>
          <a:p>
            <a:pPr marL="228600" indent="-228600">
              <a:buAutoNum type="arabicPeriod"/>
            </a:pPr>
            <a:r>
              <a:rPr lang="en-US" altLang="en-US" baseline="0" dirty="0" smtClean="0">
                <a:latin typeface="Arial" panose="020B0604020202020204" pitchFamily="34" charset="0"/>
              </a:rPr>
              <a:t>False.</a:t>
            </a:r>
          </a:p>
          <a:p>
            <a:pPr marL="228600" indent="-228600">
              <a:buAutoNum type="arabicPeriod"/>
            </a:pPr>
            <a:r>
              <a:rPr lang="en-US" altLang="en-US" baseline="0" dirty="0" smtClean="0">
                <a:latin typeface="Arial" panose="020B0604020202020204" pitchFamily="34" charset="0"/>
              </a:rPr>
              <a:t>False.</a:t>
            </a:r>
          </a:p>
          <a:p>
            <a:pPr marL="228600" indent="-228600">
              <a:buAutoNum type="arabicPeriod"/>
            </a:pPr>
            <a:r>
              <a:rPr lang="en-US" altLang="en-US" baseline="0" dirty="0" smtClean="0">
                <a:latin typeface="Arial" panose="020B0604020202020204" pitchFamily="34" charset="0"/>
              </a:rPr>
              <a:t>False.</a:t>
            </a:r>
            <a:endParaRPr lang="en-US" altLang="en-US" dirty="0" smtClean="0">
              <a:latin typeface="Arial" panose="020B0604020202020204" pitchFamily="34" charset="0"/>
            </a:endParaRPr>
          </a:p>
        </p:txBody>
      </p:sp>
      <p:sp>
        <p:nvSpPr>
          <p:cNvPr id="378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15150DC-306F-493A-AB7B-CA6F60B90217}" type="slidenum">
              <a:rPr lang="en-US" altLang="en-US" sz="1200">
                <a:solidFill>
                  <a:srgbClr val="000000"/>
                </a:solidFill>
              </a:rPr>
              <a:pPr eaLnBrk="1" hangingPunct="1"/>
              <a:t>14</a:t>
            </a:fld>
            <a:endParaRPr lang="en-US" altLang="en-US" sz="1200">
              <a:solidFill>
                <a:srgbClr val="000000"/>
              </a:solidFill>
            </a:endParaRPr>
          </a:p>
        </p:txBody>
      </p:sp>
    </p:spTree>
    <p:extLst>
      <p:ext uri="{BB962C8B-B14F-4D97-AF65-F5344CB8AC3E}">
        <p14:creationId xmlns:p14="http://schemas.microsoft.com/office/powerpoint/2010/main" val="3329210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altLang="en-US" dirty="0" smtClean="0">
                <a:latin typeface="Arial" panose="020B0604020202020204" pitchFamily="34" charset="0"/>
              </a:rPr>
              <a:t>False.</a:t>
            </a:r>
          </a:p>
          <a:p>
            <a:pPr marL="228600" indent="-228600">
              <a:buAutoNum type="arabicPeriod"/>
            </a:pPr>
            <a:r>
              <a:rPr lang="en-US" altLang="en-US" dirty="0" smtClean="0">
                <a:latin typeface="Arial" panose="020B0604020202020204" pitchFamily="34" charset="0"/>
              </a:rPr>
              <a:t>True. The data is returned in the callback routine</a:t>
            </a:r>
            <a:r>
              <a:rPr lang="en-US" altLang="en-US" dirty="0" smtClean="0">
                <a:latin typeface="Arial" panose="020B0604020202020204" pitchFamily="34" charset="0"/>
              </a:rPr>
              <a:t>.(Answer</a:t>
            </a:r>
            <a:r>
              <a:rPr lang="en-US" altLang="en-US" baseline="0" dirty="0" smtClean="0">
                <a:latin typeface="Arial" panose="020B0604020202020204" pitchFamily="34" charset="0"/>
              </a:rPr>
              <a:t> on </a:t>
            </a:r>
            <a:r>
              <a:rPr lang="en-US" altLang="en-US" baseline="0" dirty="0" err="1" smtClean="0">
                <a:latin typeface="Arial" panose="020B0604020202020204" pitchFamily="34" charset="0"/>
              </a:rPr>
              <a:t>Coursehero</a:t>
            </a:r>
            <a:r>
              <a:rPr lang="en-US" altLang="en-US" dirty="0" smtClean="0">
                <a:latin typeface="Arial" panose="020B0604020202020204" pitchFamily="34" charset="0"/>
              </a:rPr>
              <a:t>)</a:t>
            </a:r>
            <a:endParaRPr lang="en-US" altLang="en-US" dirty="0" smtClean="0">
              <a:latin typeface="Arial" panose="020B0604020202020204" pitchFamily="34" charset="0"/>
            </a:endParaRPr>
          </a:p>
          <a:p>
            <a:pPr marL="228600" indent="-228600">
              <a:buAutoNum type="arabicPeriod"/>
            </a:pPr>
            <a:r>
              <a:rPr lang="en-US" altLang="en-US" dirty="0" smtClean="0">
                <a:latin typeface="Arial" panose="020B0604020202020204" pitchFamily="34" charset="0"/>
              </a:rPr>
              <a:t>False.</a:t>
            </a:r>
          </a:p>
          <a:p>
            <a:pPr marL="228600" indent="-228600">
              <a:buAutoNum type="arabicPeriod"/>
            </a:pPr>
            <a:r>
              <a:rPr lang="en-US" altLang="en-US" dirty="0" smtClean="0">
                <a:latin typeface="Arial" panose="020B0604020202020204" pitchFamily="34" charset="0"/>
              </a:rPr>
              <a:t>True.</a:t>
            </a:r>
          </a:p>
        </p:txBody>
      </p:sp>
      <p:sp>
        <p:nvSpPr>
          <p:cNvPr id="460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630B74A-BBEF-4DC2-8BD7-F365AD57F58D}" type="slidenum">
              <a:rPr lang="en-US" altLang="en-US" sz="1200">
                <a:solidFill>
                  <a:srgbClr val="000000"/>
                </a:solidFill>
              </a:rPr>
              <a:pPr eaLnBrk="1" hangingPunct="1"/>
              <a:t>15</a:t>
            </a:fld>
            <a:endParaRPr lang="en-US" altLang="en-US" sz="1200">
              <a:solidFill>
                <a:srgbClr val="000000"/>
              </a:solidFill>
            </a:endParaRPr>
          </a:p>
        </p:txBody>
      </p:sp>
    </p:spTree>
    <p:extLst>
      <p:ext uri="{BB962C8B-B14F-4D97-AF65-F5344CB8AC3E}">
        <p14:creationId xmlns:p14="http://schemas.microsoft.com/office/powerpoint/2010/main" val="1085942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a:ln/>
        </p:spPr>
      </p:sp>
      <p:sp>
        <p:nvSpPr>
          <p:cNvPr id="522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1. False. The JSON object does not need to have a corresponding </a:t>
            </a:r>
            <a:r>
              <a:rPr lang="en-US" altLang="en-US" dirty="0" err="1" smtClean="0">
                <a:latin typeface="Arial" panose="020B0604020202020204" pitchFamily="34" charset="0"/>
              </a:rPr>
              <a:t>ActiveRecord</a:t>
            </a:r>
            <a:r>
              <a:rPr lang="en-US" altLang="en-US" dirty="0" smtClean="0">
                <a:latin typeface="Arial" panose="020B0604020202020204" pitchFamily="34" charset="0"/>
              </a:rPr>
              <a:t> model.</a:t>
            </a:r>
          </a:p>
          <a:p>
            <a:r>
              <a:rPr lang="en-US" altLang="en-US" dirty="0" smtClean="0">
                <a:latin typeface="Arial" panose="020B0604020202020204" pitchFamily="34" charset="0"/>
              </a:rPr>
              <a:t>2. False. This might be more convenient, but is not required.</a:t>
            </a:r>
          </a:p>
          <a:p>
            <a:r>
              <a:rPr lang="en-US" altLang="en-US" dirty="0" smtClean="0">
                <a:latin typeface="Arial" panose="020B0604020202020204" pitchFamily="34" charset="0"/>
              </a:rPr>
              <a:t>3. False. They can be parsed by any application since the format is specified.</a:t>
            </a:r>
          </a:p>
          <a:p>
            <a:r>
              <a:rPr lang="en-US" altLang="en-US" dirty="0" smtClean="0">
                <a:latin typeface="Arial" panose="020B0604020202020204" pitchFamily="34" charset="0"/>
              </a:rPr>
              <a:t>4. True.</a:t>
            </a:r>
          </a:p>
        </p:txBody>
      </p:sp>
      <p:sp>
        <p:nvSpPr>
          <p:cNvPr id="522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C64C4CC-0E66-4BE0-A7F3-D1F75FEF28FD}" type="slidenum">
              <a:rPr lang="en-US" altLang="en-US" sz="1200">
                <a:solidFill>
                  <a:srgbClr val="000000"/>
                </a:solidFill>
              </a:rPr>
              <a:pPr eaLnBrk="1" hangingPunct="1"/>
              <a:t>16</a:t>
            </a:fld>
            <a:endParaRPr lang="en-US" altLang="en-US" sz="1200">
              <a:solidFill>
                <a:srgbClr val="000000"/>
              </a:solidFill>
            </a:endParaRPr>
          </a:p>
        </p:txBody>
      </p:sp>
    </p:spTree>
    <p:extLst>
      <p:ext uri="{BB962C8B-B14F-4D97-AF65-F5344CB8AC3E}">
        <p14:creationId xmlns:p14="http://schemas.microsoft.com/office/powerpoint/2010/main" val="2973190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altLang="en-US" dirty="0" smtClean="0">
                <a:latin typeface="Arial" panose="020B0604020202020204" pitchFamily="34" charset="0"/>
              </a:rPr>
              <a:t>Maybe.</a:t>
            </a:r>
          </a:p>
          <a:p>
            <a:pPr marL="228600" indent="-228600">
              <a:buAutoNum type="arabicPeriod"/>
            </a:pPr>
            <a:r>
              <a:rPr lang="en-US" altLang="en-US" dirty="0" smtClean="0">
                <a:latin typeface="Arial" panose="020B0604020202020204" pitchFamily="34" charset="0"/>
              </a:rPr>
              <a:t>Maybe.</a:t>
            </a:r>
          </a:p>
          <a:p>
            <a:pPr marL="228600" indent="-228600">
              <a:buAutoNum type="arabicPeriod"/>
            </a:pPr>
            <a:r>
              <a:rPr lang="en-US" altLang="en-US" dirty="0" smtClean="0">
                <a:latin typeface="Arial" panose="020B0604020202020204" pitchFamily="34" charset="0"/>
              </a:rPr>
              <a:t>Maybe.</a:t>
            </a:r>
          </a:p>
          <a:p>
            <a:pPr marL="228600" indent="-228600">
              <a:buAutoNum type="arabicPeriod"/>
            </a:pPr>
            <a:r>
              <a:rPr lang="en-US" altLang="en-US" dirty="0" smtClean="0">
                <a:latin typeface="Arial" panose="020B0604020202020204" pitchFamily="34" charset="0"/>
              </a:rPr>
              <a:t>True.</a:t>
            </a:r>
          </a:p>
          <a:p>
            <a:pPr marL="228600" indent="-228600">
              <a:buAutoNum type="arabicPeriod"/>
            </a:pPr>
            <a:endParaRPr lang="en-US" altLang="en-US" dirty="0" smtClean="0">
              <a:latin typeface="Arial" panose="020B0604020202020204" pitchFamily="34" charset="0"/>
            </a:endParaRPr>
          </a:p>
        </p:txBody>
      </p:sp>
      <p:sp>
        <p:nvSpPr>
          <p:cNvPr id="604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9C39FE0-409A-45E8-A92B-03C24D33401F}" type="slidenum">
              <a:rPr lang="en-US" altLang="en-US" sz="1200">
                <a:solidFill>
                  <a:srgbClr val="000000"/>
                </a:solidFill>
              </a:rPr>
              <a:pPr eaLnBrk="1" hangingPunct="1"/>
              <a:t>17</a:t>
            </a:fld>
            <a:endParaRPr lang="en-US" altLang="en-US" sz="1200">
              <a:solidFill>
                <a:srgbClr val="000000"/>
              </a:solidFill>
            </a:endParaRPr>
          </a:p>
        </p:txBody>
      </p:sp>
    </p:spTree>
    <p:extLst>
      <p:ext uri="{BB962C8B-B14F-4D97-AF65-F5344CB8AC3E}">
        <p14:creationId xmlns:p14="http://schemas.microsoft.com/office/powerpoint/2010/main" val="1352519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altLang="en-US" baseline="0" dirty="0" smtClean="0">
                <a:latin typeface="Arial" panose="020B0604020202020204" pitchFamily="34" charset="0"/>
              </a:rPr>
              <a:t>True. Use what is necessary. Inappropriate patterns are </a:t>
            </a:r>
            <a:r>
              <a:rPr lang="en-US" altLang="en-US" baseline="0" dirty="0" err="1" smtClean="0">
                <a:latin typeface="Arial" panose="020B0604020202020204" pitchFamily="34" charset="0"/>
              </a:rPr>
              <a:t>antipatterns</a:t>
            </a:r>
            <a:r>
              <a:rPr lang="en-US" altLang="en-US" baseline="0" dirty="0" smtClean="0">
                <a:latin typeface="Arial" panose="020B0604020202020204" pitchFamily="34" charset="0"/>
              </a:rPr>
              <a:t>.</a:t>
            </a:r>
          </a:p>
          <a:p>
            <a:pPr marL="228600" indent="-228600">
              <a:buAutoNum type="arabicPeriod"/>
            </a:pPr>
            <a:r>
              <a:rPr lang="en-US" altLang="en-US" baseline="0" dirty="0" smtClean="0">
                <a:latin typeface="Arial" panose="020B0604020202020204" pitchFamily="34" charset="0"/>
              </a:rPr>
              <a:t>True. All the little changes can cause drift away from the original design.</a:t>
            </a:r>
          </a:p>
          <a:p>
            <a:pPr marL="228600" indent="-228600">
              <a:buAutoNum type="arabicPeriod"/>
            </a:pPr>
            <a:r>
              <a:rPr lang="en-US" altLang="en-US" baseline="0" dirty="0" smtClean="0">
                <a:latin typeface="Arial" panose="020B0604020202020204" pitchFamily="34" charset="0"/>
              </a:rPr>
              <a:t>True. You must understand the application in order to identify the appropriate patterns, just as you need to know what kind of building you need before you start looking at old blueprints to guide you.</a:t>
            </a:r>
          </a:p>
          <a:p>
            <a:pPr marL="228600" indent="-228600">
              <a:buAutoNum type="arabicPeriod"/>
            </a:pPr>
            <a:r>
              <a:rPr lang="en-US" altLang="en-US" baseline="0" dirty="0" smtClean="0">
                <a:latin typeface="Arial" panose="020B0604020202020204" pitchFamily="34" charset="0"/>
              </a:rPr>
              <a:t>False. They generally apply to most languages, but some language features may make a pattern unnecessary.</a:t>
            </a:r>
            <a:endParaRPr lang="en-US" altLang="en-US" dirty="0" smtClean="0">
              <a:latin typeface="Arial" panose="020B0604020202020204" pitchFamily="34" charset="0"/>
            </a:endParaRPr>
          </a:p>
        </p:txBody>
      </p:sp>
      <p:sp>
        <p:nvSpPr>
          <p:cNvPr id="266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DED4E34-5B20-4458-A960-DC2ECC1E7E33}" type="slidenum">
              <a:rPr lang="en-US" altLang="en-US" sz="1200">
                <a:solidFill>
                  <a:srgbClr val="000000"/>
                </a:solidFill>
              </a:rPr>
              <a:pPr eaLnBrk="1" hangingPunct="1"/>
              <a:t>19</a:t>
            </a:fld>
            <a:endParaRPr lang="en-US" altLang="en-US" sz="1200">
              <a:solidFill>
                <a:srgbClr val="000000"/>
              </a:solidFill>
            </a:endParaRPr>
          </a:p>
        </p:txBody>
      </p:sp>
    </p:spTree>
    <p:extLst>
      <p:ext uri="{BB962C8B-B14F-4D97-AF65-F5344CB8AC3E}">
        <p14:creationId xmlns:p14="http://schemas.microsoft.com/office/powerpoint/2010/main" val="567288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altLang="en-US" dirty="0" smtClean="0">
                <a:latin typeface="Arial" panose="020B0604020202020204" pitchFamily="34" charset="0"/>
              </a:rPr>
              <a:t>True</a:t>
            </a:r>
          </a:p>
          <a:p>
            <a:pPr marL="228600" indent="-228600">
              <a:buAutoNum type="arabicPeriod"/>
            </a:pPr>
            <a:r>
              <a:rPr lang="en-US" altLang="en-US" dirty="0" smtClean="0">
                <a:latin typeface="Arial" panose="020B0604020202020204" pitchFamily="34" charset="0"/>
              </a:rPr>
              <a:t>False</a:t>
            </a:r>
            <a:endParaRPr lang="en-US" altLang="en-US" dirty="0" smtClean="0">
              <a:latin typeface="Arial" panose="020B0604020202020204" pitchFamily="34" charset="0"/>
            </a:endParaRPr>
          </a:p>
          <a:p>
            <a:pPr marL="228600" indent="-228600">
              <a:buAutoNum type="arabicPeriod"/>
            </a:pPr>
            <a:r>
              <a:rPr lang="en-US" altLang="en-US" dirty="0" smtClean="0">
                <a:latin typeface="Arial" panose="020B0604020202020204" pitchFamily="34" charset="0"/>
              </a:rPr>
              <a:t>True. Through Item</a:t>
            </a:r>
          </a:p>
          <a:p>
            <a:pPr marL="0" indent="0">
              <a:buNone/>
            </a:pPr>
            <a:r>
              <a:rPr lang="en-US" altLang="en-US" dirty="0" smtClean="0">
                <a:latin typeface="Arial" panose="020B0604020202020204" pitchFamily="34" charset="0"/>
              </a:rPr>
              <a:t>4. True. </a:t>
            </a:r>
            <a:r>
              <a:rPr lang="en-US" altLang="en-US" dirty="0" err="1" smtClean="0">
                <a:latin typeface="Arial" panose="020B0604020202020204" pitchFamily="34" charset="0"/>
              </a:rPr>
              <a:t>Vouchertype</a:t>
            </a:r>
            <a:r>
              <a:rPr lang="en-US" altLang="en-US" dirty="0" smtClean="0">
                <a:latin typeface="Arial" panose="020B0604020202020204" pitchFamily="34" charset="0"/>
              </a:rPr>
              <a:t> contains Voucher</a:t>
            </a:r>
          </a:p>
        </p:txBody>
      </p:sp>
      <p:sp>
        <p:nvSpPr>
          <p:cNvPr id="378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3D5DAF5-B3B9-413E-AC76-866539468A62}" type="slidenum">
              <a:rPr lang="en-US" altLang="en-US" sz="1200">
                <a:solidFill>
                  <a:srgbClr val="000000"/>
                </a:solidFill>
              </a:rPr>
              <a:pPr eaLnBrk="1" hangingPunct="1"/>
              <a:t>20</a:t>
            </a:fld>
            <a:endParaRPr lang="en-US" altLang="en-US" sz="1200">
              <a:solidFill>
                <a:srgbClr val="000000"/>
              </a:solidFill>
            </a:endParaRPr>
          </a:p>
        </p:txBody>
      </p:sp>
    </p:spTree>
    <p:extLst>
      <p:ext uri="{BB962C8B-B14F-4D97-AF65-F5344CB8AC3E}">
        <p14:creationId xmlns:p14="http://schemas.microsoft.com/office/powerpoint/2010/main" val="1116425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B is true.</a:t>
            </a:r>
          </a:p>
          <a:p>
            <a:r>
              <a:rPr lang="en-US" altLang="en-US" dirty="0" smtClean="0">
                <a:latin typeface="Arial" panose="020B0604020202020204" pitchFamily="34" charset="0"/>
              </a:rPr>
              <a:t>SOFA has no relationship</a:t>
            </a:r>
            <a:r>
              <a:rPr lang="en-US" altLang="en-US" baseline="0" dirty="0" smtClean="0">
                <a:latin typeface="Arial" panose="020B0604020202020204" pitchFamily="34" charset="0"/>
              </a:rPr>
              <a:t> with SRP. SOFA is a method while SRP is </a:t>
            </a:r>
            <a:r>
              <a:rPr lang="en-US" altLang="en-US" baseline="0" smtClean="0">
                <a:latin typeface="Arial" panose="020B0604020202020204" pitchFamily="34" charset="0"/>
              </a:rPr>
              <a:t>a class.</a:t>
            </a:r>
            <a:endParaRPr lang="en-US" altLang="en-US" dirty="0" smtClean="0">
              <a:latin typeface="Arial" panose="020B0604020202020204" pitchFamily="34" charset="0"/>
            </a:endParaRPr>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ACF12FA-1F2D-499C-A1E7-D807B9FBD7D7}" type="slidenum">
              <a:rPr lang="en-US" altLang="en-US" sz="1200">
                <a:solidFill>
                  <a:srgbClr val="000000"/>
                </a:solidFill>
              </a:rPr>
              <a:pPr eaLnBrk="1" hangingPunct="1"/>
              <a:t>21</a:t>
            </a:fld>
            <a:endParaRPr lang="en-US" altLang="en-US" sz="1200">
              <a:solidFill>
                <a:srgbClr val="000000"/>
              </a:solidFill>
            </a:endParaRPr>
          </a:p>
        </p:txBody>
      </p:sp>
    </p:spTree>
    <p:extLst>
      <p:ext uri="{BB962C8B-B14F-4D97-AF65-F5344CB8AC3E}">
        <p14:creationId xmlns:p14="http://schemas.microsoft.com/office/powerpoint/2010/main" val="2340186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C is true.</a:t>
            </a:r>
          </a:p>
          <a:p>
            <a:r>
              <a:rPr lang="en-US" altLang="en-US" dirty="0" err="1" smtClean="0">
                <a:latin typeface="Arial" panose="020B0604020202020204" pitchFamily="34" charset="0"/>
              </a:rPr>
              <a:t>OmniAuth</a:t>
            </a:r>
            <a:r>
              <a:rPr lang="en-US" altLang="en-US" smtClean="0">
                <a:latin typeface="Arial" panose="020B0604020202020204" pitchFamily="34" charset="0"/>
              </a:rPr>
              <a:t> is an example of the Strategy pattern</a:t>
            </a:r>
          </a:p>
          <a:p>
            <a:endParaRPr lang="en-US" altLang="en-US" dirty="0" smtClean="0">
              <a:latin typeface="Arial" panose="020B0604020202020204" pitchFamily="34" charset="0"/>
            </a:endParaRPr>
          </a:p>
        </p:txBody>
      </p:sp>
      <p:sp>
        <p:nvSpPr>
          <p:cNvPr id="747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62E3D04-F60B-4EFD-A248-04C50BBCCE2B}" type="slidenum">
              <a:rPr lang="en-US" altLang="en-US" sz="1200">
                <a:solidFill>
                  <a:srgbClr val="000000"/>
                </a:solidFill>
              </a:rPr>
              <a:pPr eaLnBrk="1" hangingPunct="1"/>
              <a:t>22</a:t>
            </a:fld>
            <a:endParaRPr lang="en-US" altLang="en-US" sz="1200">
              <a:solidFill>
                <a:srgbClr val="000000"/>
              </a:solidFill>
            </a:endParaRPr>
          </a:p>
        </p:txBody>
      </p:sp>
    </p:spTree>
    <p:extLst>
      <p:ext uri="{BB962C8B-B14F-4D97-AF65-F5344CB8AC3E}">
        <p14:creationId xmlns:p14="http://schemas.microsoft.com/office/powerpoint/2010/main" val="1840020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1. False. Features need their own branch(</a:t>
            </a:r>
            <a:r>
              <a:rPr lang="en-US" altLang="en-US" dirty="0" err="1" smtClean="0">
                <a:latin typeface="Arial" panose="020B0604020202020204" pitchFamily="34" charset="0"/>
              </a:rPr>
              <a:t>es</a:t>
            </a:r>
            <a:r>
              <a:rPr lang="en-US" altLang="en-US" dirty="0" smtClean="0">
                <a:latin typeface="Arial" panose="020B0604020202020204" pitchFamily="34" charset="0"/>
              </a:rPr>
              <a:t>).</a:t>
            </a:r>
          </a:p>
          <a:p>
            <a:r>
              <a:rPr lang="en-US" altLang="en-US" dirty="0" smtClean="0">
                <a:latin typeface="Arial" panose="020B0604020202020204" pitchFamily="34" charset="0"/>
              </a:rPr>
              <a:t>2. False. Bug fixes need their own branch(</a:t>
            </a:r>
            <a:r>
              <a:rPr lang="en-US" altLang="en-US" dirty="0" err="1" smtClean="0">
                <a:latin typeface="Arial" panose="020B0604020202020204" pitchFamily="34" charset="0"/>
              </a:rPr>
              <a:t>es</a:t>
            </a:r>
            <a:r>
              <a:rPr lang="en-US" altLang="en-US" dirty="0" smtClean="0">
                <a:latin typeface="Arial" panose="020B0604020202020204" pitchFamily="34" charset="0"/>
              </a:rPr>
              <a:t>).</a:t>
            </a:r>
          </a:p>
          <a:p>
            <a:r>
              <a:rPr lang="en-US" altLang="en-US" dirty="0" smtClean="0">
                <a:latin typeface="Arial" panose="020B0604020202020204" pitchFamily="34" charset="0"/>
              </a:rPr>
              <a:t>3. True.</a:t>
            </a:r>
          </a:p>
          <a:p>
            <a:r>
              <a:rPr lang="en-US" altLang="en-US" dirty="0" smtClean="0">
                <a:latin typeface="Arial" panose="020B0604020202020204" pitchFamily="34" charset="0"/>
              </a:rPr>
              <a:t>4. False.</a:t>
            </a:r>
          </a:p>
        </p:txBody>
      </p:sp>
      <p:sp>
        <p:nvSpPr>
          <p:cNvPr id="337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1318F82-F547-4D26-BD8D-77A50904CBB5}" type="slidenum">
              <a:rPr lang="en-US" altLang="en-US" sz="1200">
                <a:solidFill>
                  <a:srgbClr val="000000"/>
                </a:solidFill>
              </a:rPr>
              <a:pPr eaLnBrk="1" hangingPunct="1"/>
              <a:t>3</a:t>
            </a:fld>
            <a:endParaRPr lang="en-US" altLang="en-US" sz="1200">
              <a:solidFill>
                <a:srgbClr val="000000"/>
              </a:solidFill>
            </a:endParaRPr>
          </a:p>
        </p:txBody>
      </p:sp>
    </p:spTree>
    <p:extLst>
      <p:ext uri="{BB962C8B-B14F-4D97-AF65-F5344CB8AC3E}">
        <p14:creationId xmlns:p14="http://schemas.microsoft.com/office/powerpoint/2010/main" val="4129661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a:ln/>
        </p:spPr>
      </p:sp>
      <p:sp>
        <p:nvSpPr>
          <p:cNvPr id="839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D is true.</a:t>
            </a:r>
          </a:p>
          <a:p>
            <a:r>
              <a:rPr lang="en-US" altLang="en-US" sz="1200" dirty="0" smtClean="0">
                <a:solidFill>
                  <a:srgbClr val="000000"/>
                </a:solidFill>
              </a:rPr>
              <a:t>In duck-typed languages, LSP violations can never occur</a:t>
            </a:r>
          </a:p>
          <a:p>
            <a:r>
              <a:rPr lang="en-US" altLang="en-US" sz="1200" dirty="0" smtClean="0">
                <a:solidFill>
                  <a:srgbClr val="000000"/>
                </a:solidFill>
              </a:rPr>
              <a:t>In statically-typed languages, compiler errors/warnings</a:t>
            </a:r>
            <a:r>
              <a:rPr lang="en-US" altLang="en-US" sz="1200" baseline="0" dirty="0" smtClean="0">
                <a:solidFill>
                  <a:srgbClr val="000000"/>
                </a:solidFill>
              </a:rPr>
              <a:t> has </a:t>
            </a:r>
            <a:r>
              <a:rPr lang="en-US" altLang="en-US" sz="1200" dirty="0" smtClean="0">
                <a:solidFill>
                  <a:srgbClr val="000000"/>
                </a:solidFill>
              </a:rPr>
              <a:t>no relationship with LSP violations</a:t>
            </a:r>
            <a:endParaRPr lang="en-US" altLang="en-US" dirty="0" smtClean="0">
              <a:latin typeface="Arial" panose="020B0604020202020204" pitchFamily="34" charset="0"/>
            </a:endParaRPr>
          </a:p>
        </p:txBody>
      </p:sp>
      <p:sp>
        <p:nvSpPr>
          <p:cNvPr id="839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F21A5B7-BF12-41AE-8C1B-2A7B7D1E53EB}" type="slidenum">
              <a:rPr lang="en-US" altLang="en-US" sz="1200">
                <a:solidFill>
                  <a:srgbClr val="000000"/>
                </a:solidFill>
              </a:rPr>
              <a:pPr eaLnBrk="1" hangingPunct="1"/>
              <a:t>23</a:t>
            </a:fld>
            <a:endParaRPr lang="en-US" altLang="en-US" sz="1200">
              <a:solidFill>
                <a:srgbClr val="000000"/>
              </a:solidFill>
            </a:endParaRPr>
          </a:p>
        </p:txBody>
      </p:sp>
    </p:spTree>
    <p:extLst>
      <p:ext uri="{BB962C8B-B14F-4D97-AF65-F5344CB8AC3E}">
        <p14:creationId xmlns:p14="http://schemas.microsoft.com/office/powerpoint/2010/main" val="4013071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7018A86-7E34-449D-9B90-8935A76B5C38}" type="slidenum">
              <a:rPr lang="en-US" altLang="en-US" sz="1200">
                <a:solidFill>
                  <a:srgbClr val="000000"/>
                </a:solidFill>
              </a:rPr>
              <a:pPr eaLnBrk="1" hangingPunct="1"/>
              <a:t>24</a:t>
            </a:fld>
            <a:endParaRPr lang="en-US" altLang="en-US" sz="1200">
              <a:solidFill>
                <a:srgbClr val="000000"/>
              </a:solidFill>
            </a:endParaRPr>
          </a:p>
        </p:txBody>
      </p:sp>
    </p:spTree>
    <p:extLst>
      <p:ext uri="{BB962C8B-B14F-4D97-AF65-F5344CB8AC3E}">
        <p14:creationId xmlns:p14="http://schemas.microsoft.com/office/powerpoint/2010/main" val="574953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A is true.</a:t>
            </a:r>
            <a:endParaRPr lang="en-US" altLang="en-US" dirty="0" smtClean="0">
              <a:latin typeface="Arial" panose="020B0604020202020204" pitchFamily="34" charset="0"/>
            </a:endParaRP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381C7BD-D69A-45F5-8063-6F53CBCF18E1}" type="slidenum">
              <a:rPr lang="en-US" altLang="en-US" sz="1200">
                <a:solidFill>
                  <a:srgbClr val="000000"/>
                </a:solidFill>
              </a:rPr>
              <a:pPr eaLnBrk="1" hangingPunct="1"/>
              <a:t>25</a:t>
            </a:fld>
            <a:endParaRPr lang="en-US" altLang="en-US" sz="1200">
              <a:solidFill>
                <a:srgbClr val="000000"/>
              </a:solidFill>
            </a:endParaRPr>
          </a:p>
        </p:txBody>
      </p:sp>
    </p:spTree>
    <p:extLst>
      <p:ext uri="{BB962C8B-B14F-4D97-AF65-F5344CB8AC3E}">
        <p14:creationId xmlns:p14="http://schemas.microsoft.com/office/powerpoint/2010/main" val="1932753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ln/>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B is true.</a:t>
            </a:r>
            <a:endParaRPr lang="en-US" altLang="en-US" dirty="0" smtClean="0">
              <a:latin typeface="Arial" panose="020B0604020202020204" pitchFamily="34" charset="0"/>
            </a:endParaRPr>
          </a:p>
        </p:txBody>
      </p:sp>
      <p:sp>
        <p:nvSpPr>
          <p:cNvPr id="419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B7AB1EE-4562-4A4C-AD39-AFD8D9DFE415}" type="slidenum">
              <a:rPr lang="en-US" altLang="en-US" sz="1200">
                <a:solidFill>
                  <a:srgbClr val="000000"/>
                </a:solidFill>
              </a:rPr>
              <a:pPr eaLnBrk="1" hangingPunct="1"/>
              <a:t>26</a:t>
            </a:fld>
            <a:endParaRPr lang="en-US" altLang="en-US" sz="1200">
              <a:solidFill>
                <a:srgbClr val="000000"/>
              </a:solidFill>
            </a:endParaRPr>
          </a:p>
        </p:txBody>
      </p:sp>
    </p:spTree>
    <p:extLst>
      <p:ext uri="{BB962C8B-B14F-4D97-AF65-F5344CB8AC3E}">
        <p14:creationId xmlns:p14="http://schemas.microsoft.com/office/powerpoint/2010/main" val="3849147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altLang="en-US" dirty="0" smtClean="0">
                <a:latin typeface="Arial" panose="020B0604020202020204" pitchFamily="34" charset="0"/>
              </a:rPr>
              <a:t>Is false because </a:t>
            </a:r>
            <a:r>
              <a:rPr lang="en-US" altLang="en-US" dirty="0" smtClean="0">
                <a:solidFill>
                  <a:srgbClr val="408000"/>
                </a:solidFill>
                <a:latin typeface="Arial" panose="020B0604020202020204" pitchFamily="34" charset="0"/>
              </a:rPr>
              <a:t>initial architecture &amp; design patterns may change as code written and system </a:t>
            </a:r>
            <a:r>
              <a:rPr lang="en-US" altLang="en-US" dirty="0" smtClean="0">
                <a:solidFill>
                  <a:srgbClr val="408000"/>
                </a:solidFill>
                <a:latin typeface="Arial" panose="020B0604020202020204" pitchFamily="34" charset="0"/>
              </a:rPr>
              <a:t>evolves</a:t>
            </a:r>
          </a:p>
        </p:txBody>
      </p:sp>
      <p:sp>
        <p:nvSpPr>
          <p:cNvPr id="604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4CCC966-418D-4208-8765-181AA7335A03}" type="slidenum">
              <a:rPr lang="en-US" altLang="en-US" sz="1200">
                <a:solidFill>
                  <a:srgbClr val="000000"/>
                </a:solidFill>
              </a:rPr>
              <a:pPr eaLnBrk="1" hangingPunct="1"/>
              <a:t>27</a:t>
            </a:fld>
            <a:endParaRPr lang="en-US" altLang="en-US" sz="1200">
              <a:solidFill>
                <a:srgbClr val="000000"/>
              </a:solidFill>
            </a:endParaRPr>
          </a:p>
        </p:txBody>
      </p:sp>
    </p:spTree>
    <p:extLst>
      <p:ext uri="{BB962C8B-B14F-4D97-AF65-F5344CB8AC3E}">
        <p14:creationId xmlns:p14="http://schemas.microsoft.com/office/powerpoint/2010/main" val="2249035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A is true. ?C</a:t>
            </a:r>
            <a:r>
              <a:rPr lang="en-US" altLang="en-US" baseline="0" dirty="0" smtClean="0">
                <a:latin typeface="Arial" panose="020B0604020202020204" pitchFamily="34" charset="0"/>
              </a:rPr>
              <a:t> is true.</a:t>
            </a:r>
            <a:endParaRPr lang="en-US" altLang="en-US" dirty="0" smtClean="0">
              <a:latin typeface="Arial" panose="020B0604020202020204" pitchFamily="34" charset="0"/>
            </a:endParaRPr>
          </a:p>
        </p:txBody>
      </p:sp>
      <p:sp>
        <p:nvSpPr>
          <p:cNvPr id="716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35A5E11-AD81-46F0-B3B1-0B59B7D79330}" type="slidenum">
              <a:rPr lang="en-US" altLang="en-US" sz="1200">
                <a:solidFill>
                  <a:srgbClr val="000000"/>
                </a:solidFill>
              </a:rPr>
              <a:pPr eaLnBrk="1" hangingPunct="1"/>
              <a:t>28</a:t>
            </a:fld>
            <a:endParaRPr lang="en-US" altLang="en-US" sz="1200">
              <a:solidFill>
                <a:srgbClr val="000000"/>
              </a:solidFill>
            </a:endParaRPr>
          </a:p>
        </p:txBody>
      </p:sp>
    </p:spTree>
    <p:extLst>
      <p:ext uri="{BB962C8B-B14F-4D97-AF65-F5344CB8AC3E}">
        <p14:creationId xmlns:p14="http://schemas.microsoft.com/office/powerpoint/2010/main" val="123546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a:ln/>
        </p:spPr>
      </p:sp>
      <p:sp>
        <p:nvSpPr>
          <p:cNvPr id="15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ndParaRPr>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8DB2B87-5FE7-483F-90A9-1E6B73E2F1D9}" type="slidenum">
              <a:rPr lang="en-US" altLang="en-US" sz="1200">
                <a:solidFill>
                  <a:srgbClr val="000000"/>
                </a:solidFill>
              </a:rPr>
              <a:pPr eaLnBrk="1" hangingPunct="1"/>
              <a:t>30</a:t>
            </a:fld>
            <a:endParaRPr lang="en-US" altLang="en-US" sz="1200">
              <a:solidFill>
                <a:srgbClr val="000000"/>
              </a:solidFill>
            </a:endParaRPr>
          </a:p>
        </p:txBody>
      </p:sp>
    </p:spTree>
    <p:extLst>
      <p:ext uri="{BB962C8B-B14F-4D97-AF65-F5344CB8AC3E}">
        <p14:creationId xmlns:p14="http://schemas.microsoft.com/office/powerpoint/2010/main" val="2178851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D </a:t>
            </a:r>
            <a:r>
              <a:rPr lang="en-US" altLang="en-US" smtClean="0">
                <a:latin typeface="Arial" panose="020B0604020202020204" pitchFamily="34" charset="0"/>
              </a:rPr>
              <a:t>is true.</a:t>
            </a:r>
            <a:endParaRPr lang="en-US" altLang="en-US" dirty="0" smtClean="0">
              <a:latin typeface="Arial" panose="020B0604020202020204" pitchFamily="34" charset="0"/>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20B1AD4-EE84-415D-80F3-87A206EC896F}" type="slidenum">
              <a:rPr lang="en-US" altLang="en-US" sz="1200">
                <a:solidFill>
                  <a:srgbClr val="000000"/>
                </a:solidFill>
              </a:rPr>
              <a:pPr eaLnBrk="1" hangingPunct="1"/>
              <a:t>31</a:t>
            </a:fld>
            <a:endParaRPr lang="en-US" altLang="en-US" sz="1200">
              <a:solidFill>
                <a:srgbClr val="000000"/>
              </a:solidFill>
            </a:endParaRPr>
          </a:p>
        </p:txBody>
      </p:sp>
    </p:spTree>
    <p:extLst>
      <p:ext uri="{BB962C8B-B14F-4D97-AF65-F5344CB8AC3E}">
        <p14:creationId xmlns:p14="http://schemas.microsoft.com/office/powerpoint/2010/main" val="1074756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D </a:t>
            </a:r>
            <a:r>
              <a:rPr lang="en-US" altLang="en-US" smtClean="0">
                <a:latin typeface="Arial" panose="020B0604020202020204" pitchFamily="34" charset="0"/>
              </a:rPr>
              <a:t>is true.</a:t>
            </a:r>
            <a:endParaRPr lang="en-US" altLang="en-US" dirty="0" smtClean="0">
              <a:latin typeface="Arial" panose="020B0604020202020204" pitchFamily="34" charset="0"/>
            </a:endParaRPr>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B6303F5-0845-472F-9678-759B5B02AC20}" type="slidenum">
              <a:rPr lang="en-US" altLang="en-US" sz="1200">
                <a:solidFill>
                  <a:srgbClr val="000000"/>
                </a:solidFill>
              </a:rPr>
              <a:pPr eaLnBrk="1" hangingPunct="1"/>
              <a:t>32</a:t>
            </a:fld>
            <a:endParaRPr lang="en-US" altLang="en-US" sz="1200">
              <a:solidFill>
                <a:srgbClr val="000000"/>
              </a:solidFill>
            </a:endParaRPr>
          </a:p>
        </p:txBody>
      </p:sp>
    </p:spTree>
    <p:extLst>
      <p:ext uri="{BB962C8B-B14F-4D97-AF65-F5344CB8AC3E}">
        <p14:creationId xmlns:p14="http://schemas.microsoft.com/office/powerpoint/2010/main" val="2282029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a:ln/>
        </p:spPr>
      </p:sp>
      <p:sp>
        <p:nvSpPr>
          <p:cNvPr id="522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A </a:t>
            </a:r>
            <a:r>
              <a:rPr lang="en-US" altLang="en-US" smtClean="0">
                <a:latin typeface="Arial" panose="020B0604020202020204" pitchFamily="34" charset="0"/>
              </a:rPr>
              <a:t>is true.</a:t>
            </a:r>
            <a:endParaRPr lang="en-US" altLang="en-US" dirty="0" smtClean="0">
              <a:latin typeface="Arial" panose="020B0604020202020204" pitchFamily="34" charset="0"/>
            </a:endParaRPr>
          </a:p>
        </p:txBody>
      </p:sp>
      <p:sp>
        <p:nvSpPr>
          <p:cNvPr id="522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9BB90D9-140A-4987-85E0-88E2118154C3}" type="slidenum">
              <a:rPr lang="en-US" altLang="en-US" sz="1200">
                <a:solidFill>
                  <a:srgbClr val="000000"/>
                </a:solidFill>
              </a:rPr>
              <a:pPr eaLnBrk="1" hangingPunct="1"/>
              <a:t>33</a:t>
            </a:fld>
            <a:endParaRPr lang="en-US" altLang="en-US" sz="1200">
              <a:solidFill>
                <a:srgbClr val="000000"/>
              </a:solidFill>
            </a:endParaRPr>
          </a:p>
        </p:txBody>
      </p:sp>
    </p:spTree>
    <p:extLst>
      <p:ext uri="{BB962C8B-B14F-4D97-AF65-F5344CB8AC3E}">
        <p14:creationId xmlns:p14="http://schemas.microsoft.com/office/powerpoint/2010/main" val="689619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altLang="en-US" dirty="0" smtClean="0">
                <a:latin typeface="Arial" panose="020B0604020202020204" pitchFamily="34" charset="0"/>
              </a:rPr>
              <a:t>Not appropriate.</a:t>
            </a:r>
            <a:r>
              <a:rPr lang="en-US" altLang="en-US" baseline="0" dirty="0" smtClean="0">
                <a:latin typeface="Arial" panose="020B0604020202020204" pitchFamily="34" charset="0"/>
              </a:rPr>
              <a:t> Don’t want to trash the release branch</a:t>
            </a:r>
            <a:r>
              <a:rPr lang="en-US" altLang="en-US" baseline="0" dirty="0" smtClean="0">
                <a:latin typeface="Arial" panose="020B0604020202020204" pitchFamily="34" charset="0"/>
              </a:rPr>
              <a:t>.(This is the answer on </a:t>
            </a:r>
            <a:r>
              <a:rPr lang="en-US" altLang="en-US" baseline="0" dirty="0" err="1" smtClean="0">
                <a:latin typeface="Arial" panose="020B0604020202020204" pitchFamily="34" charset="0"/>
              </a:rPr>
              <a:t>Coursehero</a:t>
            </a:r>
            <a:r>
              <a:rPr lang="en-US" altLang="en-US" baseline="0" dirty="0" smtClean="0">
                <a:latin typeface="Arial" panose="020B0604020202020204" pitchFamily="34" charset="0"/>
              </a:rPr>
              <a:t>)</a:t>
            </a:r>
            <a:endParaRPr lang="en-US" altLang="en-US" baseline="0" dirty="0" smtClean="0">
              <a:latin typeface="Arial" panose="020B0604020202020204" pitchFamily="34" charset="0"/>
            </a:endParaRPr>
          </a:p>
          <a:p>
            <a:pPr marL="228600" indent="-228600">
              <a:buAutoNum type="arabicPeriod"/>
            </a:pPr>
            <a:r>
              <a:rPr lang="en-US" altLang="en-US" baseline="0" dirty="0" smtClean="0">
                <a:latin typeface="Arial" panose="020B0604020202020204" pitchFamily="34" charset="0"/>
              </a:rPr>
              <a:t>Appropriate. If you screw up, can back out.</a:t>
            </a:r>
          </a:p>
          <a:p>
            <a:pPr marL="228600" indent="-228600">
              <a:buAutoNum type="arabicPeriod"/>
            </a:pPr>
            <a:r>
              <a:rPr lang="en-US" altLang="en-US" baseline="0" dirty="0" smtClean="0">
                <a:latin typeface="Arial" panose="020B0604020202020204" pitchFamily="34" charset="0"/>
              </a:rPr>
              <a:t>Not appropriate. This should be a separate branch.</a:t>
            </a:r>
          </a:p>
          <a:p>
            <a:pPr marL="228600" indent="-228600">
              <a:buAutoNum type="arabicPeriod"/>
            </a:pPr>
            <a:r>
              <a:rPr lang="en-US" altLang="en-US" baseline="0" dirty="0" smtClean="0">
                <a:latin typeface="Arial" panose="020B0604020202020204" pitchFamily="34" charset="0"/>
              </a:rPr>
              <a:t>False. You want to be able to back out. Anything that is “trivial” might not be.</a:t>
            </a:r>
            <a:endParaRPr lang="en-US" altLang="en-US" dirty="0" smtClean="0">
              <a:latin typeface="Arial" panose="020B0604020202020204" pitchFamily="34" charset="0"/>
            </a:endParaRPr>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3A5DA5A-1DEF-4D86-AC7C-804D07A86979}" type="slidenum">
              <a:rPr lang="en-US" altLang="en-US" sz="1200">
                <a:solidFill>
                  <a:srgbClr val="000000"/>
                </a:solidFill>
              </a:rPr>
              <a:pPr eaLnBrk="1" hangingPunct="1"/>
              <a:t>4</a:t>
            </a:fld>
            <a:endParaRPr lang="en-US" altLang="en-US" sz="1200">
              <a:solidFill>
                <a:srgbClr val="000000"/>
              </a:solidFill>
            </a:endParaRPr>
          </a:p>
        </p:txBody>
      </p:sp>
    </p:spTree>
    <p:extLst>
      <p:ext uri="{BB962C8B-B14F-4D97-AF65-F5344CB8AC3E}">
        <p14:creationId xmlns:p14="http://schemas.microsoft.com/office/powerpoint/2010/main" val="29313020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B </a:t>
            </a:r>
            <a:r>
              <a:rPr lang="en-US" altLang="en-US" smtClean="0">
                <a:latin typeface="Arial" panose="020B0604020202020204" pitchFamily="34" charset="0"/>
              </a:rPr>
              <a:t>is true.</a:t>
            </a:r>
            <a:endParaRPr lang="en-US" altLang="en-US" dirty="0" smtClean="0">
              <a:latin typeface="Arial" panose="020B0604020202020204" pitchFamily="34" charset="0"/>
            </a:endParaRPr>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8D8A1A2-540B-46A9-A72C-F1635BFA05B9}" type="slidenum">
              <a:rPr lang="en-US" altLang="en-US" sz="1200">
                <a:solidFill>
                  <a:srgbClr val="000000"/>
                </a:solidFill>
              </a:rPr>
              <a:pPr eaLnBrk="1" hangingPunct="1"/>
              <a:t>34</a:t>
            </a:fld>
            <a:endParaRPr lang="en-US" altLang="en-US" sz="1200">
              <a:solidFill>
                <a:srgbClr val="000000"/>
              </a:solidFill>
            </a:endParaRPr>
          </a:p>
        </p:txBody>
      </p:sp>
    </p:spTree>
    <p:extLst>
      <p:ext uri="{BB962C8B-B14F-4D97-AF65-F5344CB8AC3E}">
        <p14:creationId xmlns:p14="http://schemas.microsoft.com/office/powerpoint/2010/main" val="2009497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a:ln/>
        </p:spPr>
      </p:sp>
      <p:sp>
        <p:nvSpPr>
          <p:cNvPr id="15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ＭＳ Ｐゴシック" pitchFamily="34" charset="-128"/>
              </a:rPr>
              <a:t>B is true.</a:t>
            </a:r>
            <a:endParaRPr lang="en-US" altLang="en-US" dirty="0" smtClean="0">
              <a:latin typeface="Arial" pitchFamily="34" charset="0"/>
              <a:ea typeface="ＭＳ Ｐゴシック" pitchFamily="34" charset="-128"/>
            </a:endParaRPr>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B726A819-9A98-4E6D-842F-C70EBCFFB8A2}" type="slidenum">
              <a:rPr lang="en-US" altLang="en-US" sz="1200">
                <a:solidFill>
                  <a:srgbClr val="000000"/>
                </a:solidFill>
              </a:rPr>
              <a:pPr eaLnBrk="1" hangingPunct="1"/>
              <a:t>35</a:t>
            </a:fld>
            <a:endParaRPr lang="en-US" altLang="en-US" sz="1200">
              <a:solidFill>
                <a:srgbClr val="000000"/>
              </a:solidFill>
            </a:endParaRPr>
          </a:p>
        </p:txBody>
      </p:sp>
    </p:spTree>
    <p:extLst>
      <p:ext uri="{BB962C8B-B14F-4D97-AF65-F5344CB8AC3E}">
        <p14:creationId xmlns:p14="http://schemas.microsoft.com/office/powerpoint/2010/main" val="1724425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itchFamily="34" charset="0"/>
                <a:ea typeface="ＭＳ Ｐゴシック" pitchFamily="34" charset="-128"/>
              </a:rPr>
              <a:t>B is</a:t>
            </a:r>
            <a:r>
              <a:rPr lang="en-US" altLang="zh-CN" baseline="0" dirty="0" smtClean="0">
                <a:latin typeface="Arial" pitchFamily="34" charset="0"/>
                <a:ea typeface="ＭＳ Ｐゴシック" pitchFamily="34" charset="-128"/>
              </a:rPr>
              <a:t> true.</a:t>
            </a:r>
          </a:p>
          <a:p>
            <a:r>
              <a:rPr lang="en-US" altLang="en-US" baseline="0" dirty="0" smtClean="0">
                <a:latin typeface="Arial" pitchFamily="34" charset="0"/>
                <a:ea typeface="ＭＳ Ｐゴシック" pitchFamily="34" charset="-128"/>
              </a:rPr>
              <a:t>Add index on foreign key and “where” column</a:t>
            </a:r>
            <a:endParaRPr lang="en-US" altLang="en-US" dirty="0" smtClean="0">
              <a:latin typeface="Arial" pitchFamily="34" charset="0"/>
              <a:ea typeface="ＭＳ Ｐゴシック" pitchFamily="34" charset="-128"/>
            </a:endParaRPr>
          </a:p>
        </p:txBody>
      </p:sp>
      <p:sp>
        <p:nvSpPr>
          <p:cNvPr id="256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52684896-FC71-4432-99C8-AFB01604802D}" type="slidenum">
              <a:rPr lang="en-US" altLang="en-US" sz="1200">
                <a:solidFill>
                  <a:srgbClr val="000000"/>
                </a:solidFill>
              </a:rPr>
              <a:pPr eaLnBrk="1" hangingPunct="1"/>
              <a:t>36</a:t>
            </a:fld>
            <a:endParaRPr lang="en-US" altLang="en-US" sz="1200">
              <a:solidFill>
                <a:srgbClr val="000000"/>
              </a:solidFill>
            </a:endParaRPr>
          </a:p>
        </p:txBody>
      </p:sp>
    </p:spTree>
    <p:extLst>
      <p:ext uri="{BB962C8B-B14F-4D97-AF65-F5344CB8AC3E}">
        <p14:creationId xmlns:p14="http://schemas.microsoft.com/office/powerpoint/2010/main" val="3033399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ln/>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ＭＳ Ｐゴシック" pitchFamily="34" charset="-128"/>
              </a:rPr>
              <a:t>(ii) Is false.</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 The security of the HTTP channel is irrelevant to both attacks. CSRF relies</a:t>
            </a:r>
            <a:r>
              <a:rPr lang="en-US" altLang="zh-CN" sz="1200" b="0" i="0" kern="1200" baseline="0" dirty="0" smtClean="0">
                <a:solidFill>
                  <a:schemeClr val="tx1"/>
                </a:solidFill>
                <a:effectLst/>
                <a:latin typeface="Arial" pitchFamily="-65" charset="0"/>
                <a:ea typeface="ＭＳ Ｐゴシック" pitchFamily="-65" charset="-128"/>
                <a:cs typeface="ＭＳ Ｐゴシック" pitchFamily="-65" charset="-128"/>
              </a:rPr>
              <a:t> </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only on a site erroneously accepting a request that has a valid cookie but originated</a:t>
            </a:r>
            <a:r>
              <a:rPr lang="en-US" altLang="zh-CN" sz="1200" b="0" i="0" kern="1200" baseline="0" dirty="0" smtClean="0">
                <a:solidFill>
                  <a:schemeClr val="tx1"/>
                </a:solidFill>
                <a:effectLst/>
                <a:latin typeface="Arial" pitchFamily="-65" charset="0"/>
                <a:ea typeface="ＭＳ Ｐゴシック" pitchFamily="-65" charset="-128"/>
                <a:cs typeface="ＭＳ Ｐゴシック" pitchFamily="-65" charset="-128"/>
              </a:rPr>
              <a:t> </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elsewhere. SQL injection relies only on the SaaS server code unsafely interpolating</a:t>
            </a:r>
            <a:r>
              <a:rPr lang="en-US" altLang="zh-CN" sz="1200" b="0" i="0" kern="1200" baseline="0" dirty="0" smtClean="0">
                <a:solidFill>
                  <a:schemeClr val="tx1"/>
                </a:solidFill>
                <a:effectLst/>
                <a:latin typeface="Arial" pitchFamily="-65" charset="0"/>
                <a:ea typeface="ＭＳ Ｐゴシック" pitchFamily="-65" charset="-128"/>
                <a:cs typeface="ＭＳ Ｐゴシック" pitchFamily="-65" charset="-128"/>
              </a:rPr>
              <a:t> </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user-entered strings into a SQL query.</a:t>
            </a:r>
            <a:r>
              <a:rPr lang="en-US" altLang="zh-CN" dirty="0" smtClean="0"/>
              <a:t> </a:t>
            </a:r>
          </a:p>
          <a:p>
            <a:r>
              <a:rPr lang="en-US" altLang="zh-CN" dirty="0" smtClean="0"/>
              <a:t>So A is true.</a:t>
            </a:r>
            <a:br>
              <a:rPr lang="en-US" altLang="zh-CN" dirty="0" smtClean="0"/>
            </a:br>
            <a:endParaRPr lang="en-US" altLang="en-US" dirty="0" smtClean="0">
              <a:latin typeface="Arial" pitchFamily="34" charset="0"/>
              <a:ea typeface="ＭＳ Ｐゴシック" pitchFamily="34" charset="-128"/>
            </a:endParaRPr>
          </a:p>
        </p:txBody>
      </p:sp>
      <p:sp>
        <p:nvSpPr>
          <p:cNvPr id="419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FDA60FD-D512-43ED-97CE-6E681E2B59CA}" type="slidenum">
              <a:rPr lang="en-US" altLang="en-US" sz="1200">
                <a:solidFill>
                  <a:srgbClr val="000000"/>
                </a:solidFill>
              </a:rPr>
              <a:pPr eaLnBrk="1" hangingPunct="1"/>
              <a:t>37</a:t>
            </a:fld>
            <a:endParaRPr lang="en-US" altLang="en-US" sz="1200">
              <a:solidFill>
                <a:srgbClr val="000000"/>
              </a:solidFill>
            </a:endParaRPr>
          </a:p>
        </p:txBody>
      </p:sp>
    </p:spTree>
    <p:extLst>
      <p:ext uri="{BB962C8B-B14F-4D97-AF65-F5344CB8AC3E}">
        <p14:creationId xmlns:p14="http://schemas.microsoft.com/office/powerpoint/2010/main" val="36209622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a:ln/>
        </p:spPr>
      </p:sp>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smtClean="0">
                <a:latin typeface="Arial" pitchFamily="34" charset="0"/>
                <a:ea typeface="ＭＳ Ｐゴシック" pitchFamily="34" charset="-128"/>
              </a:rPr>
              <a:t>3. Is False</a:t>
            </a:r>
          </a:p>
        </p:txBody>
      </p:sp>
      <p:sp>
        <p:nvSpPr>
          <p:cNvPr id="563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E3C94674-0FE4-4537-857D-0247588E9B79}" type="slidenum">
              <a:rPr lang="en-US" altLang="en-US" sz="1200">
                <a:solidFill>
                  <a:srgbClr val="000000"/>
                </a:solidFill>
              </a:rPr>
              <a:pPr eaLnBrk="1" hangingPunct="1"/>
              <a:t>38</a:t>
            </a:fld>
            <a:endParaRPr lang="en-US" altLang="en-US" sz="1200">
              <a:solidFill>
                <a:srgbClr val="000000"/>
              </a:solidFill>
            </a:endParaRPr>
          </a:p>
        </p:txBody>
      </p:sp>
    </p:spTree>
    <p:extLst>
      <p:ext uri="{BB962C8B-B14F-4D97-AF65-F5344CB8AC3E}">
        <p14:creationId xmlns:p14="http://schemas.microsoft.com/office/powerpoint/2010/main" val="3848983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ＭＳ Ｐゴシック" pitchFamily="34" charset="-128"/>
              </a:rPr>
              <a:t>D is true.</a:t>
            </a:r>
          </a:p>
          <a:p>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Some customers are surprised that </a:t>
            </a:r>
            <a:r>
              <a:rPr lang="en-US" altLang="zh-CN" sz="1200" b="0" i="0" kern="1200" dirty="0" err="1" smtClean="0">
                <a:solidFill>
                  <a:schemeClr val="tx1"/>
                </a:solidFill>
                <a:effectLst/>
                <a:latin typeface="Arial" pitchFamily="-65" charset="0"/>
                <a:ea typeface="ＭＳ Ｐゴシック" pitchFamily="-65" charset="-128"/>
                <a:cs typeface="ＭＳ Ｐゴシック" pitchFamily="-65" charset="-128"/>
              </a:rPr>
              <a:t>Heroku</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 doesn’t automatically add Web server</a:t>
            </a:r>
            <a:r>
              <a:rPr lang="en-US" altLang="zh-CN" sz="1200" b="0" i="0" kern="1200" baseline="0" dirty="0" smtClean="0">
                <a:solidFill>
                  <a:schemeClr val="tx1"/>
                </a:solidFill>
                <a:effectLst/>
                <a:latin typeface="Arial" pitchFamily="-65" charset="0"/>
                <a:ea typeface="ＭＳ Ｐゴシック" pitchFamily="-65" charset="-128"/>
                <a:cs typeface="ＭＳ Ｐゴシック" pitchFamily="-65" charset="-128"/>
              </a:rPr>
              <a:t> </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capacity when a customer app is slow (van Hardenberg 2012). The reason is that</a:t>
            </a:r>
            <a:r>
              <a:rPr lang="en-US" altLang="zh-CN" sz="1200" b="0" i="0" kern="1200" baseline="0" dirty="0" smtClean="0">
                <a:solidFill>
                  <a:schemeClr val="tx1"/>
                </a:solidFill>
                <a:effectLst/>
                <a:latin typeface="Arial" pitchFamily="-65" charset="0"/>
                <a:ea typeface="ＭＳ Ｐゴシック" pitchFamily="-65" charset="-128"/>
                <a:cs typeface="ＭＳ Ｐゴシック" pitchFamily="-65" charset="-128"/>
              </a:rPr>
              <a:t> </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without instrumenting and measuring your app, you don’t know </a:t>
            </a:r>
            <a:r>
              <a:rPr lang="en-US" altLang="zh-CN" sz="1200" b="0" i="1" kern="1200" dirty="0" smtClean="0">
                <a:solidFill>
                  <a:schemeClr val="tx1"/>
                </a:solidFill>
                <a:effectLst/>
                <a:latin typeface="Arial" pitchFamily="-65" charset="0"/>
                <a:ea typeface="ＭＳ Ｐゴシック" pitchFamily="-65" charset="-128"/>
                <a:cs typeface="ＭＳ Ｐゴシック" pitchFamily="-65" charset="-128"/>
              </a:rPr>
              <a:t>why </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it’s slow, and</a:t>
            </a:r>
            <a:r>
              <a:rPr lang="en-US" altLang="zh-CN" sz="1200" b="0" i="0" kern="1200" baseline="0" dirty="0" smtClean="0">
                <a:solidFill>
                  <a:schemeClr val="tx1"/>
                </a:solidFill>
                <a:effectLst/>
                <a:latin typeface="Arial" pitchFamily="-65" charset="0"/>
                <a:ea typeface="ＭＳ Ｐゴシック" pitchFamily="-65" charset="-128"/>
                <a:cs typeface="ＭＳ Ｐゴシック" pitchFamily="-65" charset="-128"/>
              </a:rPr>
              <a:t> </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the risk is that adding Web servers will make the problem worse. For example, if</a:t>
            </a:r>
            <a:r>
              <a:rPr lang="en-US" altLang="zh-CN" sz="1200" b="0" i="0" kern="1200" baseline="0" dirty="0" smtClean="0">
                <a:solidFill>
                  <a:schemeClr val="tx1"/>
                </a:solidFill>
                <a:effectLst/>
                <a:latin typeface="Arial" pitchFamily="-65" charset="0"/>
                <a:ea typeface="ＭＳ Ｐゴシック" pitchFamily="-65" charset="-128"/>
                <a:cs typeface="ＭＳ Ｐゴシック" pitchFamily="-65" charset="-128"/>
              </a:rPr>
              <a:t> </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your app suffers from a database problem such as lack of indices or n + 1 queries,</a:t>
            </a:r>
            <a:r>
              <a:rPr lang="en-US" altLang="zh-CN" sz="1200" b="0" i="0" kern="1200" baseline="0" dirty="0" smtClean="0">
                <a:solidFill>
                  <a:schemeClr val="tx1"/>
                </a:solidFill>
                <a:effectLst/>
                <a:latin typeface="Arial" pitchFamily="-65" charset="0"/>
                <a:ea typeface="ＭＳ Ｐゴシック" pitchFamily="-65" charset="-128"/>
                <a:cs typeface="ＭＳ Ｐゴシック" pitchFamily="-65" charset="-128"/>
              </a:rPr>
              <a:t> </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or if relies on a separate service like Google Maps that is temporarily slow, adding</a:t>
            </a:r>
            <a:r>
              <a:rPr lang="en-US" altLang="zh-CN" sz="1200" b="0" i="0" kern="1200" baseline="0" dirty="0" smtClean="0">
                <a:solidFill>
                  <a:schemeClr val="tx1"/>
                </a:solidFill>
                <a:effectLst/>
                <a:latin typeface="Arial" pitchFamily="-65" charset="0"/>
                <a:ea typeface="ＭＳ Ｐゴシック" pitchFamily="-65" charset="-128"/>
                <a:cs typeface="ＭＳ Ｐゴシック" pitchFamily="-65" charset="-128"/>
              </a:rPr>
              <a:t> </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servers to accept requests from </a:t>
            </a:r>
            <a:r>
              <a:rPr lang="en-US" altLang="zh-CN" sz="1200" b="0" i="1" kern="1200" dirty="0" smtClean="0">
                <a:solidFill>
                  <a:schemeClr val="tx1"/>
                </a:solidFill>
                <a:effectLst/>
                <a:latin typeface="Arial" pitchFamily="-65" charset="0"/>
                <a:ea typeface="ＭＳ Ｐゴシック" pitchFamily="-65" charset="-128"/>
                <a:cs typeface="ＭＳ Ｐゴシック" pitchFamily="-65" charset="-128"/>
              </a:rPr>
              <a:t>more </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users will only make things worse. Without</a:t>
            </a:r>
            <a:r>
              <a:rPr lang="en-US" altLang="zh-CN" sz="1200" b="0" i="0" kern="1200" baseline="0" dirty="0" smtClean="0">
                <a:solidFill>
                  <a:schemeClr val="tx1"/>
                </a:solidFill>
                <a:effectLst/>
                <a:latin typeface="Arial" pitchFamily="-65" charset="0"/>
                <a:ea typeface="ＭＳ Ｐゴシック" pitchFamily="-65" charset="-128"/>
                <a:cs typeface="ＭＳ Ｐゴシック" pitchFamily="-65" charset="-128"/>
              </a:rPr>
              <a:t> </a:t>
            </a:r>
            <a:r>
              <a:rPr lang="en-US" altLang="zh-CN" sz="1200" b="0" i="0" kern="1200" dirty="0" smtClean="0">
                <a:solidFill>
                  <a:schemeClr val="tx1"/>
                </a:solidFill>
                <a:effectLst/>
                <a:latin typeface="Arial" pitchFamily="-65" charset="0"/>
                <a:ea typeface="ＭＳ Ｐゴシック" pitchFamily="-65" charset="-128"/>
                <a:cs typeface="ＭＳ Ｐゴシック" pitchFamily="-65" charset="-128"/>
              </a:rPr>
              <a:t>measuring, you won’t know what to fix.</a:t>
            </a:r>
            <a:r>
              <a:rPr lang="en-US" altLang="zh-CN" dirty="0" smtClean="0"/>
              <a:t> </a:t>
            </a:r>
            <a:br>
              <a:rPr lang="en-US" altLang="zh-CN" dirty="0" smtClean="0"/>
            </a:br>
            <a:endParaRPr lang="en-US" altLang="en-US" dirty="0" smtClean="0">
              <a:latin typeface="Arial" pitchFamily="34" charset="0"/>
              <a:ea typeface="ＭＳ Ｐゴシック" pitchFamily="34" charset="-128"/>
            </a:endParaRPr>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E015B758-1575-43CF-9572-CA36262AB9BB}" type="slidenum">
              <a:rPr lang="en-US" altLang="en-US" sz="1200">
                <a:solidFill>
                  <a:srgbClr val="000000"/>
                </a:solidFill>
              </a:rPr>
              <a:pPr eaLnBrk="1" hangingPunct="1"/>
              <a:t>39</a:t>
            </a:fld>
            <a:endParaRPr lang="en-US" altLang="en-US" sz="1200">
              <a:solidFill>
                <a:srgbClr val="000000"/>
              </a:solidFill>
            </a:endParaRPr>
          </a:p>
        </p:txBody>
      </p:sp>
    </p:spTree>
    <p:extLst>
      <p:ext uri="{BB962C8B-B14F-4D97-AF65-F5344CB8AC3E}">
        <p14:creationId xmlns:p14="http://schemas.microsoft.com/office/powerpoint/2010/main" val="2652337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B </a:t>
            </a:r>
            <a:r>
              <a:rPr lang="en-US" altLang="en-US" smtClean="0">
                <a:latin typeface="Arial" panose="020B0604020202020204" pitchFamily="34" charset="0"/>
              </a:rPr>
              <a:t>is true.</a:t>
            </a:r>
            <a:endParaRPr lang="en-US" altLang="en-US" dirty="0" smtClean="0">
              <a:latin typeface="Arial" panose="020B0604020202020204" pitchFamily="34" charset="0"/>
            </a:endParaRP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C619192-A595-4455-A67A-5A6F642B169E}" type="slidenum">
              <a:rPr lang="en-US" altLang="en-US" sz="1200">
                <a:solidFill>
                  <a:srgbClr val="000000"/>
                </a:solidFill>
              </a:rPr>
              <a:pPr eaLnBrk="1" hangingPunct="1"/>
              <a:t>41</a:t>
            </a:fld>
            <a:endParaRPr lang="en-US" altLang="en-US" sz="1200">
              <a:solidFill>
                <a:srgbClr val="000000"/>
              </a:solidFill>
            </a:endParaRPr>
          </a:p>
        </p:txBody>
      </p:sp>
    </p:spTree>
    <p:extLst>
      <p:ext uri="{BB962C8B-B14F-4D97-AF65-F5344CB8AC3E}">
        <p14:creationId xmlns:p14="http://schemas.microsoft.com/office/powerpoint/2010/main" val="35898124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B is true.</a:t>
            </a:r>
            <a:endParaRPr lang="en-US" altLang="en-US" dirty="0" smtClean="0">
              <a:latin typeface="Arial" panose="020B0604020202020204" pitchFamily="34" charset="0"/>
            </a:endParaRPr>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A003CA0-96B7-43FA-A81C-4E691702E668}" type="slidenum">
              <a:rPr lang="en-US" altLang="en-US" sz="1200">
                <a:solidFill>
                  <a:srgbClr val="000000"/>
                </a:solidFill>
              </a:rPr>
              <a:pPr eaLnBrk="1" hangingPunct="1"/>
              <a:t>42</a:t>
            </a:fld>
            <a:endParaRPr lang="en-US" altLang="en-US" sz="1200">
              <a:solidFill>
                <a:srgbClr val="000000"/>
              </a:solidFill>
            </a:endParaRPr>
          </a:p>
        </p:txBody>
      </p:sp>
    </p:spTree>
    <p:extLst>
      <p:ext uri="{BB962C8B-B14F-4D97-AF65-F5344CB8AC3E}">
        <p14:creationId xmlns:p14="http://schemas.microsoft.com/office/powerpoint/2010/main" val="2851392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A is true.</a:t>
            </a:r>
            <a:endParaRPr lang="en-US" altLang="en-US" dirty="0" smtClean="0">
              <a:latin typeface="Arial" panose="020B0604020202020204" pitchFamily="34" charset="0"/>
            </a:endParaRPr>
          </a:p>
        </p:txBody>
      </p:sp>
      <p:sp>
        <p:nvSpPr>
          <p:cNvPr id="409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9ECBC98-5637-4418-BA78-2F6CFA7852E7}" type="slidenum">
              <a:rPr lang="en-US" altLang="en-US" sz="1200">
                <a:solidFill>
                  <a:srgbClr val="000000"/>
                </a:solidFill>
              </a:rPr>
              <a:pPr eaLnBrk="1" hangingPunct="1"/>
              <a:t>43</a:t>
            </a:fld>
            <a:endParaRPr lang="en-US" altLang="en-US" sz="1200">
              <a:solidFill>
                <a:srgbClr val="000000"/>
              </a:solidFill>
            </a:endParaRPr>
          </a:p>
        </p:txBody>
      </p:sp>
    </p:spTree>
    <p:extLst>
      <p:ext uri="{BB962C8B-B14F-4D97-AF65-F5344CB8AC3E}">
        <p14:creationId xmlns:p14="http://schemas.microsoft.com/office/powerpoint/2010/main" val="2538753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C </a:t>
            </a:r>
            <a:r>
              <a:rPr lang="en-US" altLang="en-US" smtClean="0">
                <a:latin typeface="Arial" panose="020B0604020202020204" pitchFamily="34" charset="0"/>
              </a:rPr>
              <a:t>is true.</a:t>
            </a:r>
            <a:endParaRPr lang="en-US" altLang="en-US" dirty="0" smtClean="0">
              <a:latin typeface="Arial" panose="020B0604020202020204" pitchFamily="34" charset="0"/>
            </a:endParaRPr>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3BF4E2E-F457-46F2-8DBD-DF0690CB5785}" type="slidenum">
              <a:rPr lang="en-US" altLang="en-US" sz="1200">
                <a:solidFill>
                  <a:srgbClr val="000000"/>
                </a:solidFill>
              </a:rPr>
              <a:pPr eaLnBrk="1" hangingPunct="1"/>
              <a:t>44</a:t>
            </a:fld>
            <a:endParaRPr lang="en-US" altLang="en-US" sz="1200">
              <a:solidFill>
                <a:srgbClr val="000000"/>
              </a:solidFill>
            </a:endParaRPr>
          </a:p>
        </p:txBody>
      </p:sp>
    </p:spTree>
    <p:extLst>
      <p:ext uri="{BB962C8B-B14F-4D97-AF65-F5344CB8AC3E}">
        <p14:creationId xmlns:p14="http://schemas.microsoft.com/office/powerpoint/2010/main" val="2577842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1. True</a:t>
            </a:r>
          </a:p>
          <a:p>
            <a:r>
              <a:rPr lang="en-US" altLang="en-US" dirty="0" smtClean="0">
                <a:latin typeface="Arial" panose="020B0604020202020204" pitchFamily="34" charset="0"/>
              </a:rPr>
              <a:t>2. True</a:t>
            </a:r>
          </a:p>
          <a:p>
            <a:r>
              <a:rPr lang="en-US" altLang="en-US" dirty="0" smtClean="0">
                <a:latin typeface="Arial" panose="020B0604020202020204" pitchFamily="34" charset="0"/>
              </a:rPr>
              <a:t>3. True</a:t>
            </a:r>
          </a:p>
          <a:p>
            <a:r>
              <a:rPr lang="en-US" altLang="en-US" dirty="0" smtClean="0">
                <a:latin typeface="Arial" panose="020B0604020202020204" pitchFamily="34" charset="0"/>
              </a:rPr>
              <a:t>4. No agenda and no action items means worthless meeting.</a:t>
            </a:r>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BCDFF00-A6DA-4242-965D-F741CB5920CC}" type="slidenum">
              <a:rPr lang="en-US" altLang="en-US" sz="1200">
                <a:solidFill>
                  <a:srgbClr val="000000"/>
                </a:solidFill>
              </a:rPr>
              <a:pPr eaLnBrk="1" hangingPunct="1"/>
              <a:t>5</a:t>
            </a:fld>
            <a:endParaRPr lang="en-US" altLang="en-US" sz="1200">
              <a:solidFill>
                <a:srgbClr val="000000"/>
              </a:solidFill>
            </a:endParaRPr>
          </a:p>
        </p:txBody>
      </p:sp>
    </p:spTree>
    <p:extLst>
      <p:ext uri="{BB962C8B-B14F-4D97-AF65-F5344CB8AC3E}">
        <p14:creationId xmlns:p14="http://schemas.microsoft.com/office/powerpoint/2010/main" val="2064946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a:ln/>
        </p:spPr>
      </p:sp>
      <p:sp>
        <p:nvSpPr>
          <p:cNvPr id="122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C is true.</a:t>
            </a:r>
            <a:endParaRPr lang="en-US" altLang="en-US" dirty="0" smtClean="0">
              <a:latin typeface="Arial" panose="020B0604020202020204" pitchFamily="34" charset="0"/>
            </a:endParaRPr>
          </a:p>
        </p:txBody>
      </p:sp>
      <p:sp>
        <p:nvSpPr>
          <p:cNvPr id="122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BB8B636-A06F-4410-A008-018938C62CC8}" type="slidenum">
              <a:rPr lang="en-US" altLang="en-US" sz="1200">
                <a:solidFill>
                  <a:srgbClr val="000000"/>
                </a:solidFill>
              </a:rPr>
              <a:pPr eaLnBrk="1" hangingPunct="1"/>
              <a:t>45</a:t>
            </a:fld>
            <a:endParaRPr lang="en-US" altLang="en-US" sz="1200">
              <a:solidFill>
                <a:srgbClr val="000000"/>
              </a:solidFill>
            </a:endParaRPr>
          </a:p>
        </p:txBody>
      </p:sp>
    </p:spTree>
    <p:extLst>
      <p:ext uri="{BB962C8B-B14F-4D97-AF65-F5344CB8AC3E}">
        <p14:creationId xmlns:p14="http://schemas.microsoft.com/office/powerpoint/2010/main" val="417529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smtClean="0">
                <a:latin typeface="Arial" panose="020B0604020202020204" pitchFamily="34" charset="0"/>
              </a:rPr>
              <a:t>4. All are true</a:t>
            </a:r>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F0D3FD7-CB19-471F-92E4-12D8932CD2BA}" type="slidenum">
              <a:rPr lang="en-US" altLang="en-US" sz="1200">
                <a:solidFill>
                  <a:srgbClr val="000000"/>
                </a:solidFill>
              </a:rPr>
              <a:pPr eaLnBrk="1" hangingPunct="1"/>
              <a:t>46</a:t>
            </a:fld>
            <a:endParaRPr lang="en-US" altLang="en-US" sz="1200">
              <a:solidFill>
                <a:srgbClr val="000000"/>
              </a:solidFill>
            </a:endParaRPr>
          </a:p>
        </p:txBody>
      </p:sp>
    </p:spTree>
    <p:extLst>
      <p:ext uri="{BB962C8B-B14F-4D97-AF65-F5344CB8AC3E}">
        <p14:creationId xmlns:p14="http://schemas.microsoft.com/office/powerpoint/2010/main" val="3295246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D </a:t>
            </a:r>
            <a:r>
              <a:rPr lang="en-US" altLang="en-US" smtClean="0">
                <a:latin typeface="Arial" panose="020B0604020202020204" pitchFamily="34" charset="0"/>
              </a:rPr>
              <a:t>is true.</a:t>
            </a:r>
            <a:endParaRPr lang="en-US" altLang="en-US" dirty="0" smtClean="0">
              <a:latin typeface="Arial" panose="020B0604020202020204" pitchFamily="34" charset="0"/>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823EDA3-9471-4B28-BAF3-037B95B98B00}" type="slidenum">
              <a:rPr lang="en-US" altLang="en-US" sz="1200">
                <a:solidFill>
                  <a:srgbClr val="000000"/>
                </a:solidFill>
              </a:rPr>
              <a:pPr eaLnBrk="1" hangingPunct="1"/>
              <a:t>47</a:t>
            </a:fld>
            <a:endParaRPr lang="en-US" altLang="en-US" sz="1200">
              <a:solidFill>
                <a:srgbClr val="000000"/>
              </a:solidFill>
            </a:endParaRPr>
          </a:p>
        </p:txBody>
      </p:sp>
    </p:spTree>
    <p:extLst>
      <p:ext uri="{BB962C8B-B14F-4D97-AF65-F5344CB8AC3E}">
        <p14:creationId xmlns:p14="http://schemas.microsoft.com/office/powerpoint/2010/main" val="20034385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5-15M, http://www.itworld.com/article/2833441/cloud-computing/no--healthcare-gov-doesn-t-require-half-a-billion-lines-of-code.html</a:t>
            </a:r>
          </a:p>
        </p:txBody>
      </p:sp>
      <p:sp>
        <p:nvSpPr>
          <p:cNvPr id="645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F6F140E-413C-4D69-AE2B-93843D95AA34}" type="slidenum">
              <a:rPr lang="en-US" altLang="en-US" sz="1200">
                <a:solidFill>
                  <a:srgbClr val="000000"/>
                </a:solidFill>
              </a:rPr>
              <a:pPr eaLnBrk="1" hangingPunct="1"/>
              <a:t>48</a:t>
            </a:fld>
            <a:endParaRPr lang="en-US" altLang="en-US" sz="1200">
              <a:solidFill>
                <a:srgbClr val="000000"/>
              </a:solidFill>
            </a:endParaRPr>
          </a:p>
        </p:txBody>
      </p:sp>
    </p:spTree>
    <p:extLst>
      <p:ext uri="{BB962C8B-B14F-4D97-AF65-F5344CB8AC3E}">
        <p14:creationId xmlns:p14="http://schemas.microsoft.com/office/powerpoint/2010/main" val="2777061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5 Million LOC</a:t>
            </a:r>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49BB064-3B8D-4ADC-A57C-BCA2DDEF73D3}" type="slidenum">
              <a:rPr lang="en-US" altLang="en-US" sz="1200">
                <a:solidFill>
                  <a:srgbClr val="000000"/>
                </a:solidFill>
              </a:rPr>
              <a:pPr eaLnBrk="1" hangingPunct="1"/>
              <a:t>49</a:t>
            </a:fld>
            <a:endParaRPr lang="en-US" altLang="en-US" sz="1200">
              <a:solidFill>
                <a:srgbClr val="000000"/>
              </a:solidFill>
            </a:endParaRPr>
          </a:p>
        </p:txBody>
      </p:sp>
    </p:spTree>
    <p:extLst>
      <p:ext uri="{BB962C8B-B14F-4D97-AF65-F5344CB8AC3E}">
        <p14:creationId xmlns:p14="http://schemas.microsoft.com/office/powerpoint/2010/main" val="3680186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altLang="en-US" dirty="0" smtClean="0">
                <a:latin typeface="Arial" panose="020B0604020202020204" pitchFamily="34" charset="0"/>
              </a:rPr>
              <a:t>False. The JavaScript language</a:t>
            </a:r>
            <a:r>
              <a:rPr lang="en-US" altLang="en-US" baseline="0" dirty="0" smtClean="0">
                <a:latin typeface="Arial" panose="020B0604020202020204" pitchFamily="34" charset="0"/>
              </a:rPr>
              <a:t> does not have DOM concepts built into it.</a:t>
            </a:r>
            <a:endParaRPr lang="en-US" altLang="en-US" dirty="0" smtClean="0">
              <a:latin typeface="Arial" panose="020B0604020202020204" pitchFamily="34" charset="0"/>
            </a:endParaRPr>
          </a:p>
          <a:p>
            <a:pPr marL="228600" indent="-228600">
              <a:buAutoNum type="arabicPeriod"/>
            </a:pPr>
            <a:r>
              <a:rPr lang="en-US" altLang="en-US" dirty="0" smtClean="0">
                <a:latin typeface="Arial" panose="020B0604020202020204" pitchFamily="34" charset="0"/>
              </a:rPr>
              <a:t>False. The JSAPI provides access to the DOM.</a:t>
            </a:r>
          </a:p>
          <a:p>
            <a:pPr marL="228600" indent="-228600">
              <a:buAutoNum type="arabicPeriod"/>
            </a:pPr>
            <a:r>
              <a:rPr lang="en-US" altLang="en-US" dirty="0" smtClean="0">
                <a:latin typeface="Arial" panose="020B0604020202020204" pitchFamily="34" charset="0"/>
              </a:rPr>
              <a:t>True.</a:t>
            </a:r>
            <a:r>
              <a:rPr lang="en-US" altLang="en-US" baseline="0" dirty="0" smtClean="0">
                <a:latin typeface="Arial" panose="020B0604020202020204" pitchFamily="34" charset="0"/>
              </a:rPr>
              <a:t> The browser and JSAPI provide access to the DOM.</a:t>
            </a:r>
          </a:p>
          <a:p>
            <a:pPr marL="228600" indent="-228600">
              <a:buAutoNum type="arabicPeriod"/>
            </a:pPr>
            <a:r>
              <a:rPr lang="en-US" altLang="en-US" baseline="0" dirty="0" smtClean="0">
                <a:latin typeface="Arial" panose="020B0604020202020204" pitchFamily="34" charset="0"/>
              </a:rPr>
              <a:t>False. The DOM is not part of the language.</a:t>
            </a:r>
            <a:endParaRPr lang="en-US" altLang="en-US" dirty="0" smtClean="0">
              <a:latin typeface="Arial" panose="020B0604020202020204" pitchFamily="34" charset="0"/>
            </a:endParaRP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2807DFF-59E2-4A0E-88C2-88DC09B3A0DE}" type="slidenum">
              <a:rPr lang="en-US" altLang="en-US" sz="1200">
                <a:solidFill>
                  <a:srgbClr val="000000"/>
                </a:solidFill>
              </a:rPr>
              <a:pPr eaLnBrk="1" hangingPunct="1"/>
              <a:t>7</a:t>
            </a:fld>
            <a:endParaRPr lang="en-US" altLang="en-US" sz="1200">
              <a:solidFill>
                <a:srgbClr val="000000"/>
              </a:solidFill>
            </a:endParaRPr>
          </a:p>
        </p:txBody>
      </p:sp>
    </p:spTree>
    <p:extLst>
      <p:ext uri="{BB962C8B-B14F-4D97-AF65-F5344CB8AC3E}">
        <p14:creationId xmlns:p14="http://schemas.microsoft.com/office/powerpoint/2010/main" val="1916161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altLang="en-US" dirty="0" smtClean="0">
                <a:latin typeface="Arial" panose="020B0604020202020204" pitchFamily="34" charset="0"/>
              </a:rPr>
              <a:t>False.</a:t>
            </a:r>
          </a:p>
          <a:p>
            <a:pPr marL="228600" indent="-228600">
              <a:buAutoNum type="arabicPeriod"/>
            </a:pPr>
            <a:r>
              <a:rPr lang="en-US" altLang="en-US" dirty="0" smtClean="0">
                <a:latin typeface="Arial" panose="020B0604020202020204" pitchFamily="34" charset="0"/>
              </a:rPr>
              <a:t>False. True, but it</a:t>
            </a:r>
            <a:r>
              <a:rPr lang="en-US" altLang="en-US" baseline="0" dirty="0" smtClean="0">
                <a:latin typeface="Arial" panose="020B0604020202020204" pitchFamily="34" charset="0"/>
              </a:rPr>
              <a:t> does not provide this functionality.</a:t>
            </a:r>
            <a:endParaRPr lang="en-US" altLang="en-US" dirty="0" smtClean="0">
              <a:latin typeface="Arial" panose="020B0604020202020204" pitchFamily="34" charset="0"/>
            </a:endParaRPr>
          </a:p>
          <a:p>
            <a:pPr marL="228600" indent="-228600">
              <a:buAutoNum type="arabicPeriod"/>
            </a:pPr>
            <a:r>
              <a:rPr lang="en-US" altLang="en-US" dirty="0" smtClean="0">
                <a:latin typeface="Arial" panose="020B0604020202020204" pitchFamily="34" charset="0"/>
              </a:rPr>
              <a:t>True.</a:t>
            </a:r>
          </a:p>
          <a:p>
            <a:pPr marL="228600" indent="-228600">
              <a:buAutoNum type="arabicPeriod"/>
            </a:pPr>
            <a:r>
              <a:rPr lang="en-US" altLang="en-US" dirty="0" smtClean="0">
                <a:latin typeface="Arial" panose="020B0604020202020204" pitchFamily="34" charset="0"/>
              </a:rPr>
              <a:t>False. True, but irrelevant.</a:t>
            </a:r>
          </a:p>
        </p:txBody>
      </p:sp>
      <p:sp>
        <p:nvSpPr>
          <p:cNvPr id="276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4C758F7-4593-4EA6-A7A8-1FCEA2AED500}" type="slidenum">
              <a:rPr lang="en-US" altLang="en-US" sz="1200">
                <a:solidFill>
                  <a:srgbClr val="000000"/>
                </a:solidFill>
              </a:rPr>
              <a:pPr eaLnBrk="1" hangingPunct="1"/>
              <a:t>8</a:t>
            </a:fld>
            <a:endParaRPr lang="en-US" altLang="en-US" sz="1200">
              <a:solidFill>
                <a:srgbClr val="000000"/>
              </a:solidFill>
            </a:endParaRPr>
          </a:p>
        </p:txBody>
      </p:sp>
    </p:spTree>
    <p:extLst>
      <p:ext uri="{BB962C8B-B14F-4D97-AF65-F5344CB8AC3E}">
        <p14:creationId xmlns:p14="http://schemas.microsoft.com/office/powerpoint/2010/main" val="1335780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1. True. </a:t>
            </a:r>
            <a:r>
              <a:rPr lang="en-US" altLang="en-US" dirty="0" err="1" smtClean="0">
                <a:latin typeface="Arial" panose="020B0604020202020204" pitchFamily="34" charset="0"/>
              </a:rPr>
              <a:t>var</a:t>
            </a:r>
            <a:r>
              <a:rPr lang="en-US" altLang="en-US" dirty="0" smtClean="0">
                <a:latin typeface="Arial" panose="020B0604020202020204" pitchFamily="34" charset="0"/>
              </a:rPr>
              <a:t> anon = function() {…</a:t>
            </a:r>
          </a:p>
          <a:p>
            <a:r>
              <a:rPr lang="en-US" altLang="en-US" dirty="0" smtClean="0">
                <a:latin typeface="Arial" panose="020B0604020202020204" pitchFamily="34" charset="0"/>
              </a:rPr>
              <a:t>2. True. You need to use the return statement</a:t>
            </a:r>
            <a:r>
              <a:rPr lang="en-US" altLang="en-US" baseline="0" dirty="0" smtClean="0">
                <a:latin typeface="Arial" panose="020B0604020202020204" pitchFamily="34" charset="0"/>
              </a:rPr>
              <a:t> or you get undefined.</a:t>
            </a:r>
            <a:endParaRPr lang="en-US" altLang="en-US" dirty="0" smtClean="0">
              <a:latin typeface="Arial" panose="020B0604020202020204" pitchFamily="34" charset="0"/>
            </a:endParaRPr>
          </a:p>
          <a:p>
            <a:r>
              <a:rPr lang="en-US" altLang="en-US" dirty="0" smtClean="0">
                <a:latin typeface="Arial" panose="020B0604020202020204" pitchFamily="34" charset="0"/>
              </a:rPr>
              <a:t>3. True. Functions</a:t>
            </a:r>
            <a:r>
              <a:rPr lang="en-US" altLang="en-US" baseline="0" dirty="0" smtClean="0">
                <a:latin typeface="Arial" panose="020B0604020202020204" pitchFamily="34" charset="0"/>
              </a:rPr>
              <a:t> are first-class objects.</a:t>
            </a:r>
            <a:endParaRPr lang="en-US" altLang="en-US" dirty="0" smtClean="0">
              <a:latin typeface="Arial" panose="020B0604020202020204" pitchFamily="34" charset="0"/>
            </a:endParaRPr>
          </a:p>
          <a:p>
            <a:r>
              <a:rPr lang="en-US" altLang="en-US" dirty="0" smtClean="0">
                <a:latin typeface="Arial" panose="020B0604020202020204" pitchFamily="34" charset="0"/>
              </a:rPr>
              <a:t>4. False. JavaScript is single-threaded.</a:t>
            </a: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63F1AA0-A4B4-43B4-BFB6-F6845DA36A0B}" type="slidenum">
              <a:rPr lang="en-US" altLang="en-US" sz="1200">
                <a:solidFill>
                  <a:srgbClr val="000000"/>
                </a:solidFill>
              </a:rPr>
              <a:pPr eaLnBrk="1" hangingPunct="1"/>
              <a:t>9</a:t>
            </a:fld>
            <a:endParaRPr lang="en-US" altLang="en-US" sz="1200">
              <a:solidFill>
                <a:srgbClr val="000000"/>
              </a:solidFill>
            </a:endParaRPr>
          </a:p>
        </p:txBody>
      </p:sp>
    </p:spTree>
    <p:extLst>
      <p:ext uri="{BB962C8B-B14F-4D97-AF65-F5344CB8AC3E}">
        <p14:creationId xmlns:p14="http://schemas.microsoft.com/office/powerpoint/2010/main" val="1576315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“this” refers to the parent object. </a:t>
            </a:r>
          </a:p>
          <a:p>
            <a:r>
              <a:rPr lang="en-US" altLang="en-US" dirty="0" smtClean="0">
                <a:latin typeface="Arial" panose="020B0604020202020204" pitchFamily="34" charset="0"/>
              </a:rPr>
              <a:t>1. False. This will ask for the function,</a:t>
            </a:r>
            <a:r>
              <a:rPr lang="en-US" altLang="en-US" baseline="0" dirty="0" smtClean="0">
                <a:latin typeface="Arial" panose="020B0604020202020204" pitchFamily="34" charset="0"/>
              </a:rPr>
              <a:t> not execute it. And “this” refers to the parent window.</a:t>
            </a:r>
            <a:endParaRPr lang="en-US" altLang="en-US" dirty="0" smtClean="0">
              <a:latin typeface="Arial" panose="020B0604020202020204" pitchFamily="34" charset="0"/>
            </a:endParaRPr>
          </a:p>
          <a:p>
            <a:r>
              <a:rPr lang="en-US" altLang="en-US" dirty="0" smtClean="0">
                <a:latin typeface="Arial" panose="020B0604020202020204" pitchFamily="34" charset="0"/>
              </a:rPr>
              <a:t>2. False. “this” will refer to the parent</a:t>
            </a:r>
            <a:r>
              <a:rPr lang="en-US" altLang="en-US" baseline="0" dirty="0" smtClean="0">
                <a:latin typeface="Arial" panose="020B0604020202020204" pitchFamily="34" charset="0"/>
              </a:rPr>
              <a:t> window.</a:t>
            </a:r>
            <a:endParaRPr lang="en-US" altLang="en-US" dirty="0" smtClean="0">
              <a:latin typeface="Arial" panose="020B0604020202020204" pitchFamily="34" charset="0"/>
            </a:endParaRPr>
          </a:p>
          <a:p>
            <a:r>
              <a:rPr lang="en-US" altLang="en-US" dirty="0" smtClean="0">
                <a:latin typeface="Arial" panose="020B0604020202020204" pitchFamily="34" charset="0"/>
              </a:rPr>
              <a:t>3. False. This asks for the area function, not calling it.</a:t>
            </a:r>
          </a:p>
          <a:p>
            <a:r>
              <a:rPr lang="en-US" altLang="en-US" dirty="0" smtClean="0">
                <a:latin typeface="Arial" panose="020B0604020202020204" pitchFamily="34" charset="0"/>
              </a:rPr>
              <a:t>4. True. We can assign</a:t>
            </a:r>
            <a:r>
              <a:rPr lang="en-US" altLang="en-US" baseline="0" dirty="0" smtClean="0">
                <a:latin typeface="Arial" panose="020B0604020202020204" pitchFamily="34" charset="0"/>
              </a:rPr>
              <a:t> the function to a new variable (“p”), create a new object, and then call the area method on it.</a:t>
            </a:r>
            <a:endParaRPr lang="en-US" altLang="en-US" dirty="0" smtClean="0">
              <a:latin typeface="Arial" panose="020B0604020202020204" pitchFamily="34" charset="0"/>
            </a:endParaRPr>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6E27605-2BEC-493A-99CB-5C1D94B9D98B}" type="slidenum">
              <a:rPr lang="en-US" altLang="en-US" sz="1200">
                <a:solidFill>
                  <a:srgbClr val="000000"/>
                </a:solidFill>
              </a:rPr>
              <a:pPr eaLnBrk="1" hangingPunct="1"/>
              <a:t>10</a:t>
            </a:fld>
            <a:endParaRPr lang="en-US" altLang="en-US" sz="1200">
              <a:solidFill>
                <a:srgbClr val="000000"/>
              </a:solidFill>
            </a:endParaRPr>
          </a:p>
        </p:txBody>
      </p:sp>
    </p:spTree>
    <p:extLst>
      <p:ext uri="{BB962C8B-B14F-4D97-AF65-F5344CB8AC3E}">
        <p14:creationId xmlns:p14="http://schemas.microsoft.com/office/powerpoint/2010/main" val="3420284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1. True.</a:t>
            </a:r>
            <a:r>
              <a:rPr lang="en-US" altLang="en-US" baseline="0" dirty="0" smtClean="0">
                <a:latin typeface="Arial" panose="020B0604020202020204" pitchFamily="34" charset="0"/>
              </a:rPr>
              <a:t> JavaScript can inspect the DOM through JSAPI.</a:t>
            </a:r>
            <a:endParaRPr lang="en-US" altLang="en-US" dirty="0" smtClean="0">
              <a:latin typeface="Arial" panose="020B0604020202020204" pitchFamily="34" charset="0"/>
            </a:endParaRPr>
          </a:p>
          <a:p>
            <a:r>
              <a:rPr lang="en-US" altLang="en-US" dirty="0" smtClean="0">
                <a:latin typeface="Arial" panose="020B0604020202020204" pitchFamily="34" charset="0"/>
              </a:rPr>
              <a:t>2. True. Events sent to the button can be processed as desired, e.g. suppressing a submission if a form is incomplete.</a:t>
            </a:r>
          </a:p>
          <a:p>
            <a:r>
              <a:rPr lang="en-US" altLang="en-US" dirty="0" smtClean="0">
                <a:latin typeface="Arial" panose="020B0604020202020204" pitchFamily="34" charset="0"/>
              </a:rPr>
              <a:t>3. True. The validation</a:t>
            </a:r>
            <a:r>
              <a:rPr lang="en-US" altLang="en-US" baseline="0" dirty="0" smtClean="0">
                <a:latin typeface="Arial" panose="020B0604020202020204" pitchFamily="34" charset="0"/>
              </a:rPr>
              <a:t> may require more information than available in the browser, or may be too expensive for a low-powered client.</a:t>
            </a:r>
            <a:endParaRPr lang="en-US" altLang="en-US" dirty="0" smtClean="0">
              <a:latin typeface="Arial" panose="020B0604020202020204" pitchFamily="34" charset="0"/>
            </a:endParaRPr>
          </a:p>
          <a:p>
            <a:r>
              <a:rPr lang="en-US" altLang="en-US" dirty="0" smtClean="0">
                <a:latin typeface="Arial" panose="020B0604020202020204" pitchFamily="34" charset="0"/>
              </a:rPr>
              <a:t>4. False. The</a:t>
            </a:r>
            <a:r>
              <a:rPr lang="en-US" altLang="en-US" baseline="0" dirty="0" smtClean="0">
                <a:latin typeface="Arial" panose="020B0604020202020204" pitchFamily="34" charset="0"/>
              </a:rPr>
              <a:t> server should never trust anything coming from </a:t>
            </a:r>
            <a:r>
              <a:rPr lang="en-US" altLang="en-US" baseline="0" smtClean="0">
                <a:latin typeface="Arial" panose="020B0604020202020204" pitchFamily="34" charset="0"/>
              </a:rPr>
              <a:t>the browser!</a:t>
            </a:r>
            <a:endParaRPr lang="en-US" altLang="en-US" dirty="0" smtClean="0">
              <a:latin typeface="Arial" panose="020B0604020202020204" pitchFamily="34" charset="0"/>
            </a:endParaRPr>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3350C7B-7FC8-4EC4-9DCB-1C58E28B3026}" type="slidenum">
              <a:rPr lang="en-US" altLang="en-US" sz="1200">
                <a:solidFill>
                  <a:srgbClr val="000000"/>
                </a:solidFill>
              </a:rPr>
              <a:pPr eaLnBrk="1" hangingPunct="1"/>
              <a:t>11</a:t>
            </a:fld>
            <a:endParaRPr lang="en-US" altLang="en-US" sz="1200">
              <a:solidFill>
                <a:srgbClr val="000000"/>
              </a:solidFill>
            </a:endParaRPr>
          </a:p>
        </p:txBody>
      </p:sp>
    </p:spTree>
    <p:extLst>
      <p:ext uri="{BB962C8B-B14F-4D97-AF65-F5344CB8AC3E}">
        <p14:creationId xmlns:p14="http://schemas.microsoft.com/office/powerpoint/2010/main" val="1683124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vmlDrawing" Target="../drawings/vmlDrawing10.v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vmlDrawing" Target="../drawings/vmlDrawing11.v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vmlDrawing" Target="../drawings/vmlDrawing12.v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4.xml"/><Relationship Id="rId1" Type="http://schemas.openxmlformats.org/officeDocument/2006/relationships/vmlDrawing" Target="../drawings/vmlDrawing14.v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4.xml"/><Relationship Id="rId1" Type="http://schemas.openxmlformats.org/officeDocument/2006/relationships/vmlDrawing" Target="../drawings/vmlDrawing15.v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4.xml"/><Relationship Id="rId1" Type="http://schemas.openxmlformats.org/officeDocument/2006/relationships/vmlDrawing" Target="../drawings/vmlDrawing16.v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5.xml"/><Relationship Id="rId1" Type="http://schemas.openxmlformats.org/officeDocument/2006/relationships/vmlDrawing" Target="../drawings/vmlDrawing18.v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vmlDrawing" Target="../drawings/vmlDrawing19.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5.xml"/><Relationship Id="rId1" Type="http://schemas.openxmlformats.org/officeDocument/2006/relationships/vmlDrawing" Target="../drawings/vmlDrawing20.v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6.xml"/><Relationship Id="rId1" Type="http://schemas.openxmlformats.org/officeDocument/2006/relationships/vmlDrawing" Target="../drawings/vmlDrawing22.v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6.xml"/><Relationship Id="rId1" Type="http://schemas.openxmlformats.org/officeDocument/2006/relationships/vmlDrawing" Target="../drawings/vmlDrawing23.v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6.xml"/><Relationship Id="rId1" Type="http://schemas.openxmlformats.org/officeDocument/2006/relationships/vmlDrawing" Target="../drawings/vmlDrawing24.vml"/><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7.xml"/><Relationship Id="rId1" Type="http://schemas.openxmlformats.org/officeDocument/2006/relationships/vmlDrawing" Target="../drawings/vmlDrawing26.v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7.xml"/><Relationship Id="rId1" Type="http://schemas.openxmlformats.org/officeDocument/2006/relationships/vmlDrawing" Target="../drawings/vmlDrawing27.vml"/><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7.xml"/><Relationship Id="rId1" Type="http://schemas.openxmlformats.org/officeDocument/2006/relationships/vmlDrawing" Target="../drawings/vmlDrawing28.v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8.xml"/><Relationship Id="rId1" Type="http://schemas.openxmlformats.org/officeDocument/2006/relationships/vmlDrawing" Target="../drawings/vmlDrawing30.v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8.xml"/><Relationship Id="rId1" Type="http://schemas.openxmlformats.org/officeDocument/2006/relationships/vmlDrawing" Target="../drawings/vmlDrawing31.vml"/><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8.xml"/><Relationship Id="rId1" Type="http://schemas.openxmlformats.org/officeDocument/2006/relationships/vmlDrawing" Target="../drawings/vmlDrawing32.v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9.xml"/><Relationship Id="rId1" Type="http://schemas.openxmlformats.org/officeDocument/2006/relationships/vmlDrawing" Target="../drawings/vmlDrawing34.vml"/><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9.xml"/><Relationship Id="rId1" Type="http://schemas.openxmlformats.org/officeDocument/2006/relationships/vmlDrawing" Target="../drawings/vmlDrawing35.vml"/><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9.xml"/><Relationship Id="rId1" Type="http://schemas.openxmlformats.org/officeDocument/2006/relationships/vmlDrawing" Target="../drawings/vmlDrawing36.vml"/><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10.xml"/><Relationship Id="rId1" Type="http://schemas.openxmlformats.org/officeDocument/2006/relationships/vmlDrawing" Target="../drawings/vmlDrawing38.v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10.xml"/><Relationship Id="rId1" Type="http://schemas.openxmlformats.org/officeDocument/2006/relationships/vmlDrawing" Target="../drawings/vmlDrawing39.v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10.xml"/><Relationship Id="rId1" Type="http://schemas.openxmlformats.org/officeDocument/2006/relationships/vmlDrawing" Target="../drawings/vmlDrawing40.v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vmlDrawing" Target="../drawings/vmlDrawing6.v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vmlDrawing" Target="../drawings/vmlDrawing7.v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vmlDrawing" Target="../drawings/vmlDrawing8.v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fontAlgn="base">
              <a:spcBef>
                <a:spcPct val="0"/>
              </a:spcBef>
              <a:spcAft>
                <a:spcPct val="0"/>
              </a:spcAft>
              <a:defRPr/>
            </a:pPr>
            <a:endParaRPr lang="en-US" sz="2400" dirty="0">
              <a:solidFill>
                <a:srgbClr val="000000"/>
              </a:solidFill>
              <a:latin typeface="Arial" pitchFamily="1" charset="0"/>
              <a:ea typeface="ＭＳ Ｐゴシック" pitchFamily="1" charset="-128"/>
              <a:cs typeface="ＭＳ Ｐゴシック" pitchFamily="1" charset="-128"/>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6" name="Rectangle 15"/>
          <p:cNvSpPr>
            <a:spLocks noChangeArrowheads="1"/>
          </p:cNvSpPr>
          <p:nvPr/>
        </p:nvSpPr>
        <p:spPr bwMode="auto">
          <a:xfrm>
            <a:off x="6705600" y="6705600"/>
            <a:ext cx="24384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000000"/>
              </a:solidFill>
            </a:endParaRPr>
          </a:p>
        </p:txBody>
      </p:sp>
      <p:sp>
        <p:nvSpPr>
          <p:cNvPr id="10" name="Rectangle 6"/>
          <p:cNvSpPr>
            <a:spLocks noGrp="1" noChangeArrowheads="1"/>
          </p:cNvSpPr>
          <p:nvPr>
            <p:ph type="ftr" sz="quarter" idx="11"/>
          </p:nvPr>
        </p:nvSpPr>
        <p:spPr/>
        <p:txBody>
          <a:bodyPr/>
          <a:lstStyle>
            <a:lvl1pPr>
              <a:defRPr/>
            </a:lvl1pPr>
          </a:lstStyle>
          <a:p>
            <a:pPr>
              <a:defRPr/>
            </a:pPr>
            <a:endParaRPr lang="en-US">
              <a:solidFill>
                <a:srgbClr val="808080"/>
              </a:solidFill>
            </a:endParaRPr>
          </a:p>
        </p:txBody>
      </p:sp>
      <p:sp>
        <p:nvSpPr>
          <p:cNvPr id="11" name="Rectangle 7"/>
          <p:cNvSpPr>
            <a:spLocks noGrp="1" noChangeArrowheads="1"/>
          </p:cNvSpPr>
          <p:nvPr>
            <p:ph type="sldNum" sz="quarter" idx="12"/>
          </p:nvPr>
        </p:nvSpPr>
        <p:spPr/>
        <p:txBody>
          <a:bodyPr/>
          <a:lstStyle>
            <a:lvl1pPr>
              <a:defRPr/>
            </a:lvl1pPr>
          </a:lstStyle>
          <a:p>
            <a:fld id="{172BC139-5851-4413-B5F4-56D6269151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0414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0245"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9" name="Slide Number Placeholder 4"/>
          <p:cNvSpPr>
            <a:spLocks noGrp="1"/>
          </p:cNvSpPr>
          <p:nvPr>
            <p:ph type="sldNum" sz="quarter" idx="11"/>
          </p:nvPr>
        </p:nvSpPr>
        <p:spPr/>
        <p:txBody>
          <a:bodyPr/>
          <a:lstStyle>
            <a:lvl1pPr>
              <a:defRPr/>
            </a:lvl1pPr>
          </a:lstStyle>
          <a:p>
            <a:fld id="{C75392EA-CD7F-4771-97F0-18545E2BB93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0311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1269"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7" name="Slide Number Placeholder 2"/>
          <p:cNvSpPr>
            <a:spLocks noGrp="1"/>
          </p:cNvSpPr>
          <p:nvPr>
            <p:ph type="sldNum" sz="quarter" idx="11"/>
          </p:nvPr>
        </p:nvSpPr>
        <p:spPr/>
        <p:txBody>
          <a:bodyPr/>
          <a:lstStyle>
            <a:lvl1pPr>
              <a:defRPr/>
            </a:lvl1pPr>
          </a:lstStyle>
          <a:p>
            <a:fld id="{2E9EB9C9-61B0-4B8A-883B-B3C01DDD9C3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23869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2293"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A8883BF7-2F00-4573-B4BB-E578DB55D9D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71893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fontAlgn="base">
              <a:spcBef>
                <a:spcPct val="0"/>
              </a:spcBef>
              <a:spcAft>
                <a:spcPct val="0"/>
              </a:spcAft>
              <a:defRPr/>
            </a:pPr>
            <a:endParaRPr lang="en-US" sz="2400" dirty="0">
              <a:solidFill>
                <a:srgbClr val="000000"/>
              </a:solidFill>
              <a:latin typeface="Arial" pitchFamily="1" charset="0"/>
              <a:ea typeface="ＭＳ Ｐゴシック" pitchFamily="1" charset="-128"/>
              <a:cs typeface="ＭＳ Ｐゴシック" pitchFamily="1" charset="-128"/>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6" name="Rectangle 15"/>
          <p:cNvSpPr>
            <a:spLocks noChangeArrowheads="1"/>
          </p:cNvSpPr>
          <p:nvPr/>
        </p:nvSpPr>
        <p:spPr bwMode="auto">
          <a:xfrm>
            <a:off x="6705600" y="6705600"/>
            <a:ext cx="24384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000000"/>
              </a:solidFill>
            </a:endParaRPr>
          </a:p>
        </p:txBody>
      </p:sp>
      <p:sp>
        <p:nvSpPr>
          <p:cNvPr id="10" name="Rectangle 6"/>
          <p:cNvSpPr>
            <a:spLocks noGrp="1" noChangeArrowheads="1"/>
          </p:cNvSpPr>
          <p:nvPr>
            <p:ph type="ftr" sz="quarter" idx="11"/>
          </p:nvPr>
        </p:nvSpPr>
        <p:spPr/>
        <p:txBody>
          <a:bodyPr/>
          <a:lstStyle>
            <a:lvl1pPr>
              <a:defRPr/>
            </a:lvl1pPr>
          </a:lstStyle>
          <a:p>
            <a:pPr>
              <a:defRPr/>
            </a:pPr>
            <a:endParaRPr lang="en-US">
              <a:solidFill>
                <a:srgbClr val="808080"/>
              </a:solidFill>
            </a:endParaRPr>
          </a:p>
        </p:txBody>
      </p:sp>
      <p:sp>
        <p:nvSpPr>
          <p:cNvPr id="11" name="Rectangle 7"/>
          <p:cNvSpPr>
            <a:spLocks noGrp="1" noChangeArrowheads="1"/>
          </p:cNvSpPr>
          <p:nvPr>
            <p:ph type="sldNum" sz="quarter" idx="12"/>
          </p:nvPr>
        </p:nvSpPr>
        <p:spPr/>
        <p:txBody>
          <a:bodyPr/>
          <a:lstStyle>
            <a:lvl1pPr>
              <a:defRPr/>
            </a:lvl1pPr>
          </a:lstStyle>
          <a:p>
            <a:fld id="{172BC139-5851-4413-B5F4-56D6269151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85850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4341"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9" name="Slide Number Placeholder 4"/>
          <p:cNvSpPr>
            <a:spLocks noGrp="1"/>
          </p:cNvSpPr>
          <p:nvPr>
            <p:ph type="sldNum" sz="quarter" idx="11"/>
          </p:nvPr>
        </p:nvSpPr>
        <p:spPr/>
        <p:txBody>
          <a:bodyPr/>
          <a:lstStyle>
            <a:lvl1pPr>
              <a:defRPr/>
            </a:lvl1pPr>
          </a:lstStyle>
          <a:p>
            <a:fld id="{C75392EA-CD7F-4771-97F0-18545E2BB93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6935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5365"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7" name="Slide Number Placeholder 2"/>
          <p:cNvSpPr>
            <a:spLocks noGrp="1"/>
          </p:cNvSpPr>
          <p:nvPr>
            <p:ph type="sldNum" sz="quarter" idx="11"/>
          </p:nvPr>
        </p:nvSpPr>
        <p:spPr/>
        <p:txBody>
          <a:bodyPr/>
          <a:lstStyle>
            <a:lvl1pPr>
              <a:defRPr/>
            </a:lvl1pPr>
          </a:lstStyle>
          <a:p>
            <a:fld id="{2E9EB9C9-61B0-4B8A-883B-B3C01DDD9C3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56704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6389"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A8883BF7-2F00-4573-B4BB-E578DB55D9D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30914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fontAlgn="base">
              <a:spcBef>
                <a:spcPct val="0"/>
              </a:spcBef>
              <a:spcAft>
                <a:spcPct val="0"/>
              </a:spcAft>
              <a:defRPr/>
            </a:pPr>
            <a:endParaRPr lang="en-US" sz="2400" dirty="0">
              <a:solidFill>
                <a:srgbClr val="000000"/>
              </a:solidFill>
              <a:latin typeface="Arial" pitchFamily="1" charset="0"/>
              <a:ea typeface="ＭＳ Ｐゴシック" pitchFamily="1" charset="-128"/>
              <a:cs typeface="ＭＳ Ｐゴシック" pitchFamily="1" charset="-128"/>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6" name="Rectangle 15"/>
          <p:cNvSpPr>
            <a:spLocks noChangeArrowheads="1"/>
          </p:cNvSpPr>
          <p:nvPr/>
        </p:nvSpPr>
        <p:spPr bwMode="auto">
          <a:xfrm>
            <a:off x="6705600" y="6705600"/>
            <a:ext cx="24384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000000"/>
              </a:solidFill>
            </a:endParaRPr>
          </a:p>
        </p:txBody>
      </p:sp>
      <p:sp>
        <p:nvSpPr>
          <p:cNvPr id="10" name="Rectangle 6"/>
          <p:cNvSpPr>
            <a:spLocks noGrp="1" noChangeArrowheads="1"/>
          </p:cNvSpPr>
          <p:nvPr>
            <p:ph type="ftr" sz="quarter" idx="11"/>
          </p:nvPr>
        </p:nvSpPr>
        <p:spPr/>
        <p:txBody>
          <a:bodyPr/>
          <a:lstStyle>
            <a:lvl1pPr>
              <a:defRPr/>
            </a:lvl1pPr>
          </a:lstStyle>
          <a:p>
            <a:pPr>
              <a:defRPr/>
            </a:pPr>
            <a:endParaRPr lang="en-US">
              <a:solidFill>
                <a:srgbClr val="808080"/>
              </a:solidFill>
            </a:endParaRPr>
          </a:p>
        </p:txBody>
      </p:sp>
      <p:sp>
        <p:nvSpPr>
          <p:cNvPr id="11" name="Rectangle 7"/>
          <p:cNvSpPr>
            <a:spLocks noGrp="1" noChangeArrowheads="1"/>
          </p:cNvSpPr>
          <p:nvPr>
            <p:ph type="sldNum" sz="quarter" idx="12"/>
          </p:nvPr>
        </p:nvSpPr>
        <p:spPr/>
        <p:txBody>
          <a:bodyPr/>
          <a:lstStyle>
            <a:lvl1pPr>
              <a:defRPr/>
            </a:lvl1pPr>
          </a:lstStyle>
          <a:p>
            <a:fld id="{F709C0E3-2694-4802-8D53-7FCF5A23507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40669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8437"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9" name="Slide Number Placeholder 4"/>
          <p:cNvSpPr>
            <a:spLocks noGrp="1"/>
          </p:cNvSpPr>
          <p:nvPr>
            <p:ph type="sldNum" sz="quarter" idx="11"/>
          </p:nvPr>
        </p:nvSpPr>
        <p:spPr/>
        <p:txBody>
          <a:bodyPr/>
          <a:lstStyle>
            <a:lvl1pPr>
              <a:defRPr/>
            </a:lvl1pPr>
          </a:lstStyle>
          <a:p>
            <a:fld id="{8F6E1FC8-8D14-43D2-8DE0-7089F5E0DD0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66207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9461"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7" name="Slide Number Placeholder 2"/>
          <p:cNvSpPr>
            <a:spLocks noGrp="1"/>
          </p:cNvSpPr>
          <p:nvPr>
            <p:ph type="sldNum" sz="quarter" idx="11"/>
          </p:nvPr>
        </p:nvSpPr>
        <p:spPr/>
        <p:txBody>
          <a:bodyPr/>
          <a:lstStyle>
            <a:lvl1pPr>
              <a:defRPr/>
            </a:lvl1pPr>
          </a:lstStyle>
          <a:p>
            <a:fld id="{09C0B888-3FFE-4098-B95C-3DB95C08D34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1893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2053"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9" name="Slide Number Placeholder 4"/>
          <p:cNvSpPr>
            <a:spLocks noGrp="1"/>
          </p:cNvSpPr>
          <p:nvPr>
            <p:ph type="sldNum" sz="quarter" idx="11"/>
          </p:nvPr>
        </p:nvSpPr>
        <p:spPr/>
        <p:txBody>
          <a:bodyPr/>
          <a:lstStyle>
            <a:lvl1pPr>
              <a:defRPr/>
            </a:lvl1pPr>
          </a:lstStyle>
          <a:p>
            <a:fld id="{C75392EA-CD7F-4771-97F0-18545E2BB93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775900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20485"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18187772-BB64-474A-BEE7-DB5501B1F4F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46487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fontAlgn="base">
              <a:spcBef>
                <a:spcPct val="0"/>
              </a:spcBef>
              <a:spcAft>
                <a:spcPct val="0"/>
              </a:spcAft>
              <a:defRPr/>
            </a:pPr>
            <a:endParaRPr lang="en-US" sz="2400" dirty="0">
              <a:solidFill>
                <a:srgbClr val="000000"/>
              </a:solidFill>
              <a:latin typeface="Arial" pitchFamily="1" charset="0"/>
              <a:ea typeface="ＭＳ Ｐゴシック" pitchFamily="1" charset="-128"/>
              <a:cs typeface="ＭＳ Ｐゴシック" pitchFamily="1" charset="-128"/>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6" name="Rectangle 15"/>
          <p:cNvSpPr>
            <a:spLocks noChangeArrowheads="1"/>
          </p:cNvSpPr>
          <p:nvPr/>
        </p:nvSpPr>
        <p:spPr bwMode="auto">
          <a:xfrm>
            <a:off x="6705600" y="6705600"/>
            <a:ext cx="24384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000000"/>
              </a:solidFill>
            </a:endParaRPr>
          </a:p>
        </p:txBody>
      </p:sp>
      <p:sp>
        <p:nvSpPr>
          <p:cNvPr id="10" name="Rectangle 6"/>
          <p:cNvSpPr>
            <a:spLocks noGrp="1" noChangeArrowheads="1"/>
          </p:cNvSpPr>
          <p:nvPr>
            <p:ph type="ftr" sz="quarter" idx="11"/>
          </p:nvPr>
        </p:nvSpPr>
        <p:spPr/>
        <p:txBody>
          <a:bodyPr/>
          <a:lstStyle>
            <a:lvl1pPr>
              <a:defRPr/>
            </a:lvl1pPr>
          </a:lstStyle>
          <a:p>
            <a:pPr>
              <a:defRPr/>
            </a:pPr>
            <a:endParaRPr lang="en-US">
              <a:solidFill>
                <a:srgbClr val="808080"/>
              </a:solidFill>
            </a:endParaRPr>
          </a:p>
        </p:txBody>
      </p:sp>
      <p:sp>
        <p:nvSpPr>
          <p:cNvPr id="11" name="Rectangle 7"/>
          <p:cNvSpPr>
            <a:spLocks noGrp="1" noChangeArrowheads="1"/>
          </p:cNvSpPr>
          <p:nvPr>
            <p:ph type="sldNum" sz="quarter" idx="12"/>
          </p:nvPr>
        </p:nvSpPr>
        <p:spPr/>
        <p:txBody>
          <a:bodyPr/>
          <a:lstStyle>
            <a:lvl1pPr>
              <a:defRPr/>
            </a:lvl1pPr>
          </a:lstStyle>
          <a:p>
            <a:fld id="{F709C0E3-2694-4802-8D53-7FCF5A23507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949665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22533"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9" name="Slide Number Placeholder 4"/>
          <p:cNvSpPr>
            <a:spLocks noGrp="1"/>
          </p:cNvSpPr>
          <p:nvPr>
            <p:ph type="sldNum" sz="quarter" idx="11"/>
          </p:nvPr>
        </p:nvSpPr>
        <p:spPr/>
        <p:txBody>
          <a:bodyPr/>
          <a:lstStyle>
            <a:lvl1pPr>
              <a:defRPr/>
            </a:lvl1pPr>
          </a:lstStyle>
          <a:p>
            <a:fld id="{8F6E1FC8-8D14-43D2-8DE0-7089F5E0DD0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65773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23557"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7" name="Slide Number Placeholder 2"/>
          <p:cNvSpPr>
            <a:spLocks noGrp="1"/>
          </p:cNvSpPr>
          <p:nvPr>
            <p:ph type="sldNum" sz="quarter" idx="11"/>
          </p:nvPr>
        </p:nvSpPr>
        <p:spPr/>
        <p:txBody>
          <a:bodyPr/>
          <a:lstStyle>
            <a:lvl1pPr>
              <a:defRPr/>
            </a:lvl1pPr>
          </a:lstStyle>
          <a:p>
            <a:fld id="{09C0B888-3FFE-4098-B95C-3DB95C08D34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7160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24581"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18187772-BB64-474A-BEE7-DB5501B1F4F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835487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fontAlgn="base">
              <a:spcBef>
                <a:spcPct val="0"/>
              </a:spcBef>
              <a:spcAft>
                <a:spcPct val="0"/>
              </a:spcAft>
              <a:defRPr/>
            </a:pPr>
            <a:endParaRPr lang="en-US" sz="2400" dirty="0">
              <a:solidFill>
                <a:srgbClr val="000000"/>
              </a:solidFill>
              <a:latin typeface="Arial" pitchFamily="1" charset="0"/>
              <a:ea typeface="ＭＳ Ｐゴシック" pitchFamily="1" charset="-128"/>
              <a:cs typeface="ＭＳ Ｐゴシック" pitchFamily="1" charset="-128"/>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6" name="Rectangle 15"/>
          <p:cNvSpPr>
            <a:spLocks noChangeArrowheads="1"/>
          </p:cNvSpPr>
          <p:nvPr/>
        </p:nvSpPr>
        <p:spPr bwMode="auto">
          <a:xfrm>
            <a:off x="6705600" y="6705600"/>
            <a:ext cx="24384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000000"/>
              </a:solidFill>
            </a:endParaRPr>
          </a:p>
        </p:txBody>
      </p:sp>
      <p:sp>
        <p:nvSpPr>
          <p:cNvPr id="10" name="Rectangle 6"/>
          <p:cNvSpPr>
            <a:spLocks noGrp="1" noChangeArrowheads="1"/>
          </p:cNvSpPr>
          <p:nvPr>
            <p:ph type="ftr" sz="quarter" idx="11"/>
          </p:nvPr>
        </p:nvSpPr>
        <p:spPr/>
        <p:txBody>
          <a:bodyPr/>
          <a:lstStyle>
            <a:lvl1pPr>
              <a:defRPr/>
            </a:lvl1pPr>
          </a:lstStyle>
          <a:p>
            <a:pPr>
              <a:defRPr/>
            </a:pPr>
            <a:endParaRPr lang="en-US">
              <a:solidFill>
                <a:srgbClr val="808080"/>
              </a:solidFill>
            </a:endParaRPr>
          </a:p>
        </p:txBody>
      </p:sp>
      <p:sp>
        <p:nvSpPr>
          <p:cNvPr id="11" name="Rectangle 7"/>
          <p:cNvSpPr>
            <a:spLocks noGrp="1" noChangeArrowheads="1"/>
          </p:cNvSpPr>
          <p:nvPr>
            <p:ph type="sldNum" sz="quarter" idx="12"/>
          </p:nvPr>
        </p:nvSpPr>
        <p:spPr/>
        <p:txBody>
          <a:bodyPr/>
          <a:lstStyle>
            <a:lvl1pPr>
              <a:defRPr/>
            </a:lvl1pPr>
          </a:lstStyle>
          <a:p>
            <a:fld id="{F709C0E3-2694-4802-8D53-7FCF5A23507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50497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26629"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9" name="Slide Number Placeholder 4"/>
          <p:cNvSpPr>
            <a:spLocks noGrp="1"/>
          </p:cNvSpPr>
          <p:nvPr>
            <p:ph type="sldNum" sz="quarter" idx="11"/>
          </p:nvPr>
        </p:nvSpPr>
        <p:spPr/>
        <p:txBody>
          <a:bodyPr/>
          <a:lstStyle>
            <a:lvl1pPr>
              <a:defRPr/>
            </a:lvl1pPr>
          </a:lstStyle>
          <a:p>
            <a:fld id="{8F6E1FC8-8D14-43D2-8DE0-7089F5E0DD0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053284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27653"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7" name="Slide Number Placeholder 2"/>
          <p:cNvSpPr>
            <a:spLocks noGrp="1"/>
          </p:cNvSpPr>
          <p:nvPr>
            <p:ph type="sldNum" sz="quarter" idx="11"/>
          </p:nvPr>
        </p:nvSpPr>
        <p:spPr/>
        <p:txBody>
          <a:bodyPr/>
          <a:lstStyle>
            <a:lvl1pPr>
              <a:defRPr/>
            </a:lvl1pPr>
          </a:lstStyle>
          <a:p>
            <a:fld id="{09C0B888-3FFE-4098-B95C-3DB95C08D34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541169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28677"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18187772-BB64-474A-BEE7-DB5501B1F4F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64940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fontAlgn="base">
              <a:spcBef>
                <a:spcPct val="0"/>
              </a:spcBef>
              <a:spcAft>
                <a:spcPct val="0"/>
              </a:spcAft>
              <a:defRPr/>
            </a:pPr>
            <a:endParaRPr lang="en-US" sz="2400" dirty="0">
              <a:solidFill>
                <a:srgbClr val="000000"/>
              </a:solidFill>
              <a:latin typeface="Arial" pitchFamily="1" charset="0"/>
              <a:ea typeface="ＭＳ Ｐゴシック" pitchFamily="1" charset="-128"/>
              <a:cs typeface="ＭＳ Ｐゴシック" pitchFamily="1" charset="-128"/>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6" name="Rectangle 15"/>
          <p:cNvSpPr>
            <a:spLocks noChangeArrowheads="1"/>
          </p:cNvSpPr>
          <p:nvPr/>
        </p:nvSpPr>
        <p:spPr bwMode="auto">
          <a:xfrm>
            <a:off x="6705600" y="6705600"/>
            <a:ext cx="24384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000000"/>
              </a:solidFill>
            </a:endParaRPr>
          </a:p>
        </p:txBody>
      </p:sp>
      <p:sp>
        <p:nvSpPr>
          <p:cNvPr id="10" name="Rectangle 6"/>
          <p:cNvSpPr>
            <a:spLocks noGrp="1" noChangeArrowheads="1"/>
          </p:cNvSpPr>
          <p:nvPr>
            <p:ph type="ftr" sz="quarter" idx="11"/>
          </p:nvPr>
        </p:nvSpPr>
        <p:spPr/>
        <p:txBody>
          <a:bodyPr/>
          <a:lstStyle>
            <a:lvl1pPr>
              <a:defRPr/>
            </a:lvl1pPr>
          </a:lstStyle>
          <a:p>
            <a:pPr>
              <a:defRPr/>
            </a:pPr>
            <a:endParaRPr lang="en-US">
              <a:solidFill>
                <a:srgbClr val="808080"/>
              </a:solidFill>
            </a:endParaRPr>
          </a:p>
        </p:txBody>
      </p:sp>
      <p:sp>
        <p:nvSpPr>
          <p:cNvPr id="11" name="Rectangle 7"/>
          <p:cNvSpPr>
            <a:spLocks noGrp="1" noChangeArrowheads="1"/>
          </p:cNvSpPr>
          <p:nvPr>
            <p:ph type="sldNum" sz="quarter" idx="12"/>
          </p:nvPr>
        </p:nvSpPr>
        <p:spPr/>
        <p:txBody>
          <a:bodyPr/>
          <a:lstStyle>
            <a:lvl1pPr>
              <a:defRPr/>
            </a:lvl1pPr>
          </a:lstStyle>
          <a:p>
            <a:fld id="{F709C0E3-2694-4802-8D53-7FCF5A23507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9314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3077"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7" name="Slide Number Placeholder 2"/>
          <p:cNvSpPr>
            <a:spLocks noGrp="1"/>
          </p:cNvSpPr>
          <p:nvPr>
            <p:ph type="sldNum" sz="quarter" idx="11"/>
          </p:nvPr>
        </p:nvSpPr>
        <p:spPr/>
        <p:txBody>
          <a:bodyPr/>
          <a:lstStyle>
            <a:lvl1pPr>
              <a:defRPr/>
            </a:lvl1pPr>
          </a:lstStyle>
          <a:p>
            <a:fld id="{2E9EB9C9-61B0-4B8A-883B-B3C01DDD9C3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77461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30725"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9" name="Slide Number Placeholder 4"/>
          <p:cNvSpPr>
            <a:spLocks noGrp="1"/>
          </p:cNvSpPr>
          <p:nvPr>
            <p:ph type="sldNum" sz="quarter" idx="11"/>
          </p:nvPr>
        </p:nvSpPr>
        <p:spPr/>
        <p:txBody>
          <a:bodyPr/>
          <a:lstStyle>
            <a:lvl1pPr>
              <a:defRPr/>
            </a:lvl1pPr>
          </a:lstStyle>
          <a:p>
            <a:fld id="{8F6E1FC8-8D14-43D2-8DE0-7089F5E0DD0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671457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31749"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7" name="Slide Number Placeholder 2"/>
          <p:cNvSpPr>
            <a:spLocks noGrp="1"/>
          </p:cNvSpPr>
          <p:nvPr>
            <p:ph type="sldNum" sz="quarter" idx="11"/>
          </p:nvPr>
        </p:nvSpPr>
        <p:spPr/>
        <p:txBody>
          <a:bodyPr/>
          <a:lstStyle>
            <a:lvl1pPr>
              <a:defRPr/>
            </a:lvl1pPr>
          </a:lstStyle>
          <a:p>
            <a:fld id="{09C0B888-3FFE-4098-B95C-3DB95C08D34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05786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32773"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18187772-BB64-474A-BEE7-DB5501B1F4F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083968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fontAlgn="base">
              <a:spcBef>
                <a:spcPct val="0"/>
              </a:spcBef>
              <a:spcAft>
                <a:spcPct val="0"/>
              </a:spcAft>
              <a:defRPr/>
            </a:pPr>
            <a:endParaRPr lang="en-US" sz="2400" dirty="0">
              <a:solidFill>
                <a:srgbClr val="000000"/>
              </a:solidFill>
              <a:latin typeface="Arial" pitchFamily="1" charset="0"/>
              <a:ea typeface="ＭＳ Ｐゴシック" pitchFamily="1" charset="-128"/>
              <a:cs typeface="ＭＳ Ｐゴシック" pitchFamily="1" charset="-128"/>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6" name="Rectangle 15"/>
          <p:cNvSpPr>
            <a:spLocks noChangeArrowheads="1"/>
          </p:cNvSpPr>
          <p:nvPr/>
        </p:nvSpPr>
        <p:spPr bwMode="auto">
          <a:xfrm>
            <a:off x="6705600" y="6705600"/>
            <a:ext cx="24384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000000"/>
              </a:solidFill>
            </a:endParaRPr>
          </a:p>
        </p:txBody>
      </p:sp>
      <p:sp>
        <p:nvSpPr>
          <p:cNvPr id="10" name="Rectangle 6"/>
          <p:cNvSpPr>
            <a:spLocks noGrp="1" noChangeArrowheads="1"/>
          </p:cNvSpPr>
          <p:nvPr>
            <p:ph type="ftr" sz="quarter" idx="11"/>
          </p:nvPr>
        </p:nvSpPr>
        <p:spPr/>
        <p:txBody>
          <a:bodyPr/>
          <a:lstStyle>
            <a:lvl1pPr>
              <a:defRPr/>
            </a:lvl1pPr>
          </a:lstStyle>
          <a:p>
            <a:pPr>
              <a:defRPr/>
            </a:pPr>
            <a:endParaRPr lang="en-US">
              <a:solidFill>
                <a:srgbClr val="808080"/>
              </a:solidFill>
            </a:endParaRPr>
          </a:p>
        </p:txBody>
      </p:sp>
      <p:sp>
        <p:nvSpPr>
          <p:cNvPr id="11" name="Rectangle 7"/>
          <p:cNvSpPr>
            <a:spLocks noGrp="1" noChangeArrowheads="1"/>
          </p:cNvSpPr>
          <p:nvPr>
            <p:ph type="sldNum" sz="quarter" idx="12"/>
          </p:nvPr>
        </p:nvSpPr>
        <p:spPr/>
        <p:txBody>
          <a:bodyPr/>
          <a:lstStyle>
            <a:lvl1pPr>
              <a:defRPr/>
            </a:lvl1pPr>
          </a:lstStyle>
          <a:p>
            <a:fld id="{F709C0E3-2694-4802-8D53-7FCF5A23507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92665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34821"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9" name="Slide Number Placeholder 4"/>
          <p:cNvSpPr>
            <a:spLocks noGrp="1"/>
          </p:cNvSpPr>
          <p:nvPr>
            <p:ph type="sldNum" sz="quarter" idx="11"/>
          </p:nvPr>
        </p:nvSpPr>
        <p:spPr/>
        <p:txBody>
          <a:bodyPr/>
          <a:lstStyle>
            <a:lvl1pPr>
              <a:defRPr/>
            </a:lvl1pPr>
          </a:lstStyle>
          <a:p>
            <a:fld id="{8F6E1FC8-8D14-43D2-8DE0-7089F5E0DD0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367509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35845"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7" name="Slide Number Placeholder 2"/>
          <p:cNvSpPr>
            <a:spLocks noGrp="1"/>
          </p:cNvSpPr>
          <p:nvPr>
            <p:ph type="sldNum" sz="quarter" idx="11"/>
          </p:nvPr>
        </p:nvSpPr>
        <p:spPr/>
        <p:txBody>
          <a:bodyPr/>
          <a:lstStyle>
            <a:lvl1pPr>
              <a:defRPr/>
            </a:lvl1pPr>
          </a:lstStyle>
          <a:p>
            <a:fld id="{09C0B888-3FFE-4098-B95C-3DB95C08D34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603604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36869"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18187772-BB64-474A-BEE7-DB5501B1F4F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971862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fontAlgn="base">
              <a:spcBef>
                <a:spcPct val="0"/>
              </a:spcBef>
              <a:spcAft>
                <a:spcPct val="0"/>
              </a:spcAft>
              <a:defRPr/>
            </a:pPr>
            <a:endParaRPr lang="en-US">
              <a:solidFill>
                <a:srgbClr val="000000"/>
              </a:solidFill>
              <a:latin typeface="Arial" charset="0"/>
              <a:ea typeface="ＭＳ Ｐゴシック" charset="0"/>
              <a:cs typeface="ＭＳ Ｐゴシック" charset="0"/>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sz="1800">
              <a:solidFill>
                <a:srgbClr val="000000"/>
              </a:solidFill>
            </a:endParaRPr>
          </a:p>
        </p:txBody>
      </p:sp>
      <p:sp>
        <p:nvSpPr>
          <p:cNvPr id="6" name="Rectangle 15"/>
          <p:cNvSpPr>
            <a:spLocks noChangeArrowheads="1"/>
          </p:cNvSpPr>
          <p:nvPr/>
        </p:nvSpPr>
        <p:spPr bwMode="auto">
          <a:xfrm>
            <a:off x="6705600" y="6705600"/>
            <a:ext cx="24384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sz="1800">
              <a:solidFill>
                <a:srgbClr val="000000"/>
              </a:solidFill>
            </a:endParaRPr>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charset="0"/>
                <a:ea typeface="ＭＳ Ｐゴシック" charset="0"/>
                <a:cs typeface="ＭＳ Ｐゴシック" charset="0"/>
              </a:defRPr>
            </a:lvl1pPr>
          </a:lstStyle>
          <a:p>
            <a:pPr fontAlgn="base">
              <a:spcBef>
                <a:spcPct val="0"/>
              </a:spcBef>
              <a:spcAft>
                <a:spcPct val="0"/>
              </a:spcAft>
              <a:defRPr/>
            </a:pPr>
            <a:endParaRPr lang="en-US">
              <a:solidFill>
                <a:srgbClr val="000000"/>
              </a:solidFill>
            </a:endParaRPr>
          </a:p>
        </p:txBody>
      </p:sp>
      <p:sp>
        <p:nvSpPr>
          <p:cNvPr id="10" name="Rectangle 6"/>
          <p:cNvSpPr>
            <a:spLocks noGrp="1" noChangeArrowheads="1"/>
          </p:cNvSpPr>
          <p:nvPr>
            <p:ph type="ftr" sz="quarter" idx="11"/>
          </p:nvPr>
        </p:nvSpPr>
        <p:spPr/>
        <p:txBody>
          <a:bodyPr/>
          <a:lstStyle>
            <a:lvl1pPr>
              <a:defRPr/>
            </a:lvl1pPr>
          </a:lstStyle>
          <a:p>
            <a:pPr>
              <a:defRPr/>
            </a:pPr>
            <a:endParaRPr lang="en-US">
              <a:solidFill>
                <a:srgbClr val="808080"/>
              </a:solidFill>
            </a:endParaRPr>
          </a:p>
        </p:txBody>
      </p:sp>
      <p:sp>
        <p:nvSpPr>
          <p:cNvPr id="11" name="Rectangle 7"/>
          <p:cNvSpPr>
            <a:spLocks noGrp="1" noChangeArrowheads="1"/>
          </p:cNvSpPr>
          <p:nvPr>
            <p:ph type="sldNum" sz="quarter" idx="12"/>
          </p:nvPr>
        </p:nvSpPr>
        <p:spPr/>
        <p:txBody>
          <a:bodyPr/>
          <a:lstStyle>
            <a:lvl1pPr>
              <a:defRPr/>
            </a:lvl1pPr>
          </a:lstStyle>
          <a:p>
            <a:fld id="{6E958174-2273-42AB-BBFE-07F9E74C6D3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020505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38917"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userDrawn="1"/>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9" name="Slide Number Placeholder 4"/>
          <p:cNvSpPr>
            <a:spLocks noGrp="1"/>
          </p:cNvSpPr>
          <p:nvPr>
            <p:ph type="sldNum" sz="quarter" idx="11"/>
          </p:nvPr>
        </p:nvSpPr>
        <p:spPr/>
        <p:txBody>
          <a:bodyPr/>
          <a:lstStyle>
            <a:lvl1pPr>
              <a:defRPr/>
            </a:lvl1pPr>
          </a:lstStyle>
          <a:p>
            <a:fld id="{F357ADE4-FFCC-47EE-AD01-247FB6D9C7A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65200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39941"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userDrawn="1"/>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7" name="Slide Number Placeholder 2"/>
          <p:cNvSpPr>
            <a:spLocks noGrp="1"/>
          </p:cNvSpPr>
          <p:nvPr>
            <p:ph type="sldNum" sz="quarter" idx="11"/>
          </p:nvPr>
        </p:nvSpPr>
        <p:spPr/>
        <p:txBody>
          <a:bodyPr/>
          <a:lstStyle>
            <a:lvl1pPr>
              <a:defRPr/>
            </a:lvl1pPr>
          </a:lstStyle>
          <a:p>
            <a:fld id="{87707D77-736B-4341-B8A5-396DB11EB7E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423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4101"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A8883BF7-2F00-4573-B4BB-E578DB55D9D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932212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40965"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1ED60006-5CE8-4745-8F2A-83679174543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2440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fontAlgn="base">
              <a:spcBef>
                <a:spcPct val="0"/>
              </a:spcBef>
              <a:spcAft>
                <a:spcPct val="0"/>
              </a:spcAft>
              <a:defRPr/>
            </a:pPr>
            <a:endParaRPr lang="en-US" sz="2400" dirty="0">
              <a:solidFill>
                <a:srgbClr val="000000"/>
              </a:solidFill>
              <a:latin typeface="Arial" pitchFamily="1" charset="0"/>
              <a:ea typeface="ＭＳ Ｐゴシック" pitchFamily="1" charset="-128"/>
              <a:cs typeface="ＭＳ Ｐゴシック" pitchFamily="1" charset="-128"/>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6" name="Rectangle 15"/>
          <p:cNvSpPr>
            <a:spLocks noChangeArrowheads="1"/>
          </p:cNvSpPr>
          <p:nvPr/>
        </p:nvSpPr>
        <p:spPr bwMode="auto">
          <a:xfrm>
            <a:off x="6705600" y="6705600"/>
            <a:ext cx="24384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000000"/>
              </a:solidFill>
            </a:endParaRPr>
          </a:p>
        </p:txBody>
      </p:sp>
      <p:sp>
        <p:nvSpPr>
          <p:cNvPr id="10" name="Rectangle 6"/>
          <p:cNvSpPr>
            <a:spLocks noGrp="1" noChangeArrowheads="1"/>
          </p:cNvSpPr>
          <p:nvPr>
            <p:ph type="ftr" sz="quarter" idx="11"/>
          </p:nvPr>
        </p:nvSpPr>
        <p:spPr/>
        <p:txBody>
          <a:bodyPr/>
          <a:lstStyle>
            <a:lvl1pPr>
              <a:defRPr/>
            </a:lvl1pPr>
          </a:lstStyle>
          <a:p>
            <a:pPr>
              <a:defRPr/>
            </a:pPr>
            <a:endParaRPr lang="en-US">
              <a:solidFill>
                <a:srgbClr val="808080"/>
              </a:solidFill>
            </a:endParaRPr>
          </a:p>
        </p:txBody>
      </p:sp>
      <p:sp>
        <p:nvSpPr>
          <p:cNvPr id="11" name="Rectangle 7"/>
          <p:cNvSpPr>
            <a:spLocks noGrp="1" noChangeArrowheads="1"/>
          </p:cNvSpPr>
          <p:nvPr>
            <p:ph type="sldNum" sz="quarter" idx="12"/>
          </p:nvPr>
        </p:nvSpPr>
        <p:spPr/>
        <p:txBody>
          <a:bodyPr/>
          <a:lstStyle>
            <a:lvl1pPr>
              <a:defRPr/>
            </a:lvl1pPr>
          </a:lstStyle>
          <a:p>
            <a:fld id="{172BC139-5851-4413-B5F4-56D6269151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6353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6149"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9" name="Slide Number Placeholder 4"/>
          <p:cNvSpPr>
            <a:spLocks noGrp="1"/>
          </p:cNvSpPr>
          <p:nvPr>
            <p:ph type="sldNum" sz="quarter" idx="11"/>
          </p:nvPr>
        </p:nvSpPr>
        <p:spPr/>
        <p:txBody>
          <a:bodyPr/>
          <a:lstStyle>
            <a:lvl1pPr>
              <a:defRPr/>
            </a:lvl1pPr>
          </a:lstStyle>
          <a:p>
            <a:fld id="{C75392EA-CD7F-4771-97F0-18545E2BB93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4454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7173"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solidFill>
                <a:srgbClr val="808080"/>
              </a:solidFill>
            </a:endParaRPr>
          </a:p>
        </p:txBody>
      </p:sp>
      <p:sp>
        <p:nvSpPr>
          <p:cNvPr id="7" name="Slide Number Placeholder 2"/>
          <p:cNvSpPr>
            <a:spLocks noGrp="1"/>
          </p:cNvSpPr>
          <p:nvPr>
            <p:ph type="sldNum" sz="quarter" idx="11"/>
          </p:nvPr>
        </p:nvSpPr>
        <p:spPr/>
        <p:txBody>
          <a:bodyPr/>
          <a:lstStyle>
            <a:lvl1pPr>
              <a:defRPr/>
            </a:lvl1pPr>
          </a:lstStyle>
          <a:p>
            <a:fld id="{2E9EB9C9-61B0-4B8A-883B-B3C01DDD9C3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7812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8197"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A8883BF7-2F00-4573-B4BB-E578DB55D9D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3452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fontAlgn="base">
              <a:spcBef>
                <a:spcPct val="0"/>
              </a:spcBef>
              <a:spcAft>
                <a:spcPct val="0"/>
              </a:spcAft>
              <a:defRPr/>
            </a:pPr>
            <a:endParaRPr lang="en-US" sz="2400" dirty="0">
              <a:solidFill>
                <a:srgbClr val="000000"/>
              </a:solidFill>
              <a:latin typeface="Arial" pitchFamily="1" charset="0"/>
              <a:ea typeface="ＭＳ Ｐゴシック" pitchFamily="1" charset="-128"/>
              <a:cs typeface="ＭＳ Ｐゴシック" pitchFamily="1" charset="-128"/>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6" name="Rectangle 15"/>
          <p:cNvSpPr>
            <a:spLocks noChangeArrowheads="1"/>
          </p:cNvSpPr>
          <p:nvPr/>
        </p:nvSpPr>
        <p:spPr bwMode="auto">
          <a:xfrm>
            <a:off x="6705600" y="6705600"/>
            <a:ext cx="24384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endParaRPr lang="en-US" altLang="en-US">
              <a:solidFill>
                <a:srgbClr val="000000"/>
              </a:solidFill>
            </a:endParaRPr>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000000"/>
              </a:solidFill>
            </a:endParaRPr>
          </a:p>
        </p:txBody>
      </p:sp>
      <p:sp>
        <p:nvSpPr>
          <p:cNvPr id="10" name="Rectangle 6"/>
          <p:cNvSpPr>
            <a:spLocks noGrp="1" noChangeArrowheads="1"/>
          </p:cNvSpPr>
          <p:nvPr>
            <p:ph type="ftr" sz="quarter" idx="11"/>
          </p:nvPr>
        </p:nvSpPr>
        <p:spPr/>
        <p:txBody>
          <a:bodyPr/>
          <a:lstStyle>
            <a:lvl1pPr>
              <a:defRPr/>
            </a:lvl1pPr>
          </a:lstStyle>
          <a:p>
            <a:pPr>
              <a:defRPr/>
            </a:pPr>
            <a:endParaRPr lang="en-US">
              <a:solidFill>
                <a:srgbClr val="808080"/>
              </a:solidFill>
            </a:endParaRPr>
          </a:p>
        </p:txBody>
      </p:sp>
      <p:sp>
        <p:nvSpPr>
          <p:cNvPr id="11" name="Rectangle 7"/>
          <p:cNvSpPr>
            <a:spLocks noGrp="1" noChangeArrowheads="1"/>
          </p:cNvSpPr>
          <p:nvPr>
            <p:ph type="sldNum" sz="quarter" idx="12"/>
          </p:nvPr>
        </p:nvSpPr>
        <p:spPr/>
        <p:txBody>
          <a:bodyPr/>
          <a:lstStyle>
            <a:lvl1pPr>
              <a:defRPr/>
            </a:lvl1pPr>
          </a:lstStyle>
          <a:p>
            <a:fld id="{172BC139-5851-4413-B5F4-56D6269151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28161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oleObject" Target="../embeddings/oleObject37.bin"/><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vmlDrawing" Target="../drawings/vmlDrawing37.vml"/><Relationship Id="rId5" Type="http://schemas.openxmlformats.org/officeDocument/2006/relationships/theme" Target="../theme/theme10.xml"/><Relationship Id="rId4" Type="http://schemas.openxmlformats.org/officeDocument/2006/relationships/slideLayout" Target="../slideLayouts/slideLayout40.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1.xml"/><Relationship Id="rId7" Type="http://schemas.openxmlformats.org/officeDocument/2006/relationships/oleObject" Target="../embeddings/oleObject9.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9.v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13.v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oleObject" Target="../embeddings/oleObject17.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vmlDrawing" Target="../drawings/vmlDrawing17.v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oleObject" Target="../embeddings/oleObject21.bin"/><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vmlDrawing" Target="../drawings/vmlDrawing21.v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oleObject" Target="../embeddings/oleObject25.bin"/><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vmlDrawing" Target="../drawings/vmlDrawing25.vml"/><Relationship Id="rId5" Type="http://schemas.openxmlformats.org/officeDocument/2006/relationships/theme" Target="../theme/theme7.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oleObject" Target="../embeddings/oleObject29.bin"/><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vmlDrawing" Target="../drawings/vmlDrawing29.vml"/><Relationship Id="rId5" Type="http://schemas.openxmlformats.org/officeDocument/2006/relationships/theme" Target="../theme/theme8.xml"/><Relationship Id="rId4"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5.xml"/><Relationship Id="rId7" Type="http://schemas.openxmlformats.org/officeDocument/2006/relationships/oleObject" Target="../embeddings/oleObject33.bin"/><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vmlDrawing" Target="../drawings/vmlDrawing33.v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808080"/>
              </a:solidFill>
            </a:endParaRPr>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pPr fontAlgn="base">
              <a:spcBef>
                <a:spcPct val="0"/>
              </a:spcBef>
              <a:spcAft>
                <a:spcPct val="0"/>
              </a:spcAft>
            </a:pPr>
            <a:fld id="{BF23D18B-7498-4B62-ABA6-68248835739C}" type="slidenum">
              <a:rPr lang="en-US" altLang="en-US">
                <a:solidFill>
                  <a:srgbClr val="000000"/>
                </a:solidFill>
                <a:ea typeface="MS PGothic" panose="020B0600070205080204" pitchFamily="34" charset="-128"/>
              </a:rPr>
              <a:pPr fontAlgn="base">
                <a:spcBef>
                  <a:spcPct val="0"/>
                </a:spcBef>
                <a:spcAft>
                  <a:spcPct val="0"/>
                </a:spcAft>
              </a:pPr>
              <a:t>‹#›</a:t>
            </a:fld>
            <a:endParaRPr lang="en-US" altLang="en-US">
              <a:solidFill>
                <a:srgbClr val="000000"/>
              </a:solidFill>
              <a:ea typeface="MS PGothic" panose="020B0600070205080204" pitchFamily="34" charset="-128"/>
            </a:endParaRPr>
          </a:p>
        </p:txBody>
      </p:sp>
      <p:graphicFrame>
        <p:nvGraphicFramePr>
          <p:cNvPr id="2"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029" name="Image" r:id="rId7" imgW="10057143" imgH="1269841" progId="Photoshop.Image.7">
                  <p:embed/>
                </p:oleObj>
              </mc:Choice>
              <mc:Fallback>
                <p:oleObj name="Image" r:id="rId7" imgW="10057143" imgH="1269841"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28628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ctr" rtl="0" eaLnBrk="0" fontAlgn="base" hangingPunct="0">
        <a:spcBef>
          <a:spcPct val="0"/>
        </a:spcBef>
        <a:spcAft>
          <a:spcPct val="0"/>
        </a:spcAft>
        <a:defRPr sz="4400">
          <a:solidFill>
            <a:srgbClr val="2D2D8A"/>
          </a:solidFill>
          <a:latin typeface="+mj-lt"/>
          <a:ea typeface="MS PGothic" panose="020B0600070205080204" pitchFamily="34" charset="-128"/>
          <a:cs typeface="ＭＳ Ｐゴシック" pitchFamily="-65" charset="-128"/>
        </a:defRPr>
      </a:lvl1pPr>
      <a:lvl2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2pPr>
      <a:lvl3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3pPr>
      <a:lvl4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4pPr>
      <a:lvl5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5pPr>
      <a:lvl6pPr marL="457200" algn="ctr" rtl="0" eaLnBrk="1" fontAlgn="base" hangingPunct="1">
        <a:spcBef>
          <a:spcPct val="0"/>
        </a:spcBef>
        <a:spcAft>
          <a:spcPct val="0"/>
        </a:spcAft>
        <a:defRPr sz="4400">
          <a:solidFill>
            <a:srgbClr val="FFCC33"/>
          </a:solidFill>
          <a:latin typeface="Helvetica" pitchFamily="-65" charset="0"/>
        </a:defRPr>
      </a:lvl6pPr>
      <a:lvl7pPr marL="914400" algn="ctr" rtl="0" eaLnBrk="1" fontAlgn="base" hangingPunct="1">
        <a:spcBef>
          <a:spcPct val="0"/>
        </a:spcBef>
        <a:spcAft>
          <a:spcPct val="0"/>
        </a:spcAft>
        <a:defRPr sz="4400">
          <a:solidFill>
            <a:srgbClr val="FFCC33"/>
          </a:solidFill>
          <a:latin typeface="Helvetica" pitchFamily="-65" charset="0"/>
        </a:defRPr>
      </a:lvl7pPr>
      <a:lvl8pPr marL="1371600" algn="ctr" rtl="0" eaLnBrk="1" fontAlgn="base" hangingPunct="1">
        <a:spcBef>
          <a:spcPct val="0"/>
        </a:spcBef>
        <a:spcAft>
          <a:spcPct val="0"/>
        </a:spcAft>
        <a:defRPr sz="4400">
          <a:solidFill>
            <a:srgbClr val="FFCC33"/>
          </a:solidFill>
          <a:latin typeface="Helvetica" pitchFamily="-65" charset="0"/>
        </a:defRPr>
      </a:lvl8pPr>
      <a:lvl9pPr marL="1828800" algn="ctr" rtl="0" eaLnBrk="1" fontAlgn="base" hangingPunct="1">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charset="0"/>
                <a:ea typeface="ＭＳ Ｐゴシック" charset="0"/>
                <a:cs typeface="ＭＳ Ｐゴシック" charset="0"/>
              </a:defRPr>
            </a:lvl1pPr>
          </a:lstStyle>
          <a:p>
            <a:pPr fontAlgn="base">
              <a:spcBef>
                <a:spcPct val="0"/>
              </a:spcBef>
              <a:spcAft>
                <a:spcPct val="0"/>
              </a:spcAft>
              <a:defRPr/>
            </a:pPr>
            <a:r>
              <a:rPr lang="en-US">
                <a:solidFill>
                  <a:srgbClr val="808080"/>
                </a:solidFill>
              </a:rPr>
              <a:t>CS 169 Software Engineering</a:t>
            </a:r>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pPr fontAlgn="base">
              <a:spcBef>
                <a:spcPct val="0"/>
              </a:spcBef>
              <a:spcAft>
                <a:spcPct val="0"/>
              </a:spcAft>
            </a:pPr>
            <a:fld id="{7570F801-1642-410C-903C-0828B88B7B50}" type="slidenum">
              <a:rPr lang="en-US" altLang="en-US">
                <a:solidFill>
                  <a:srgbClr val="000000"/>
                </a:solidFill>
                <a:ea typeface="MS PGothic" panose="020B0600070205080204" pitchFamily="34" charset="-128"/>
              </a:rPr>
              <a:pPr fontAlgn="base">
                <a:spcBef>
                  <a:spcPct val="0"/>
                </a:spcBef>
                <a:spcAft>
                  <a:spcPct val="0"/>
                </a:spcAft>
              </a:pPr>
              <a:t>‹#›</a:t>
            </a:fld>
            <a:endParaRPr lang="en-US" altLang="en-US">
              <a:solidFill>
                <a:srgbClr val="000000"/>
              </a:solidFill>
              <a:ea typeface="MS PGothic" panose="020B0600070205080204" pitchFamily="34" charset="-128"/>
            </a:endParaRPr>
          </a:p>
        </p:txBody>
      </p:sp>
      <p:graphicFrame>
        <p:nvGraphicFramePr>
          <p:cNvPr id="2"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37893" name="Image" r:id="rId7" imgW="10057143" imgH="1269841" progId="Photoshop.Image.7">
                  <p:embed/>
                </p:oleObj>
              </mc:Choice>
              <mc:Fallback>
                <p:oleObj name="Image" r:id="rId7" imgW="10057143" imgH="1269841"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userDrawn="1"/>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9414434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Lst>
  <p:txStyles>
    <p:titleStyle>
      <a:lvl1pPr algn="ctr" rtl="0" eaLnBrk="0" fontAlgn="base" hangingPunct="0">
        <a:spcBef>
          <a:spcPct val="0"/>
        </a:spcBef>
        <a:spcAft>
          <a:spcPct val="0"/>
        </a:spcAft>
        <a:defRPr sz="4400">
          <a:solidFill>
            <a:srgbClr val="2D2D8A"/>
          </a:solidFill>
          <a:latin typeface="+mj-lt"/>
          <a:ea typeface="MS PGothic" panose="020B0600070205080204" pitchFamily="34" charset="-128"/>
          <a:cs typeface="ＭＳ Ｐゴシック" pitchFamily="-65" charset="-128"/>
        </a:defRPr>
      </a:lvl1pPr>
      <a:lvl2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2pPr>
      <a:lvl3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3pPr>
      <a:lvl4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4pPr>
      <a:lvl5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5pPr>
      <a:lvl6pPr marL="457200" algn="ctr" rtl="0" fontAlgn="base">
        <a:spcBef>
          <a:spcPct val="0"/>
        </a:spcBef>
        <a:spcAft>
          <a:spcPct val="0"/>
        </a:spcAft>
        <a:defRPr sz="4400">
          <a:solidFill>
            <a:srgbClr val="FFCC33"/>
          </a:solidFill>
          <a:latin typeface="Helvetica" pitchFamily="-65" charset="0"/>
        </a:defRPr>
      </a:lvl6pPr>
      <a:lvl7pPr marL="914400" algn="ctr" rtl="0" fontAlgn="base">
        <a:spcBef>
          <a:spcPct val="0"/>
        </a:spcBef>
        <a:spcAft>
          <a:spcPct val="0"/>
        </a:spcAft>
        <a:defRPr sz="4400">
          <a:solidFill>
            <a:srgbClr val="FFCC33"/>
          </a:solidFill>
          <a:latin typeface="Helvetica" pitchFamily="-65" charset="0"/>
        </a:defRPr>
      </a:lvl7pPr>
      <a:lvl8pPr marL="1371600" algn="ctr" rtl="0" fontAlgn="base">
        <a:spcBef>
          <a:spcPct val="0"/>
        </a:spcBef>
        <a:spcAft>
          <a:spcPct val="0"/>
        </a:spcAft>
        <a:defRPr sz="4400">
          <a:solidFill>
            <a:srgbClr val="FFCC33"/>
          </a:solidFill>
          <a:latin typeface="Helvetica" pitchFamily="-65" charset="0"/>
        </a:defRPr>
      </a:lvl8pPr>
      <a:lvl9pPr marL="1828800" algn="ctr" rtl="0" fontAlgn="base">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808080"/>
              </a:solidFill>
            </a:endParaRPr>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pPr fontAlgn="base">
              <a:spcBef>
                <a:spcPct val="0"/>
              </a:spcBef>
              <a:spcAft>
                <a:spcPct val="0"/>
              </a:spcAft>
            </a:pPr>
            <a:fld id="{BF23D18B-7498-4B62-ABA6-68248835739C}" type="slidenum">
              <a:rPr lang="en-US" altLang="en-US">
                <a:solidFill>
                  <a:srgbClr val="000000"/>
                </a:solidFill>
                <a:ea typeface="MS PGothic" panose="020B0600070205080204" pitchFamily="34" charset="-128"/>
              </a:rPr>
              <a:pPr fontAlgn="base">
                <a:spcBef>
                  <a:spcPct val="0"/>
                </a:spcBef>
                <a:spcAft>
                  <a:spcPct val="0"/>
                </a:spcAft>
              </a:pPr>
              <a:t>‹#›</a:t>
            </a:fld>
            <a:endParaRPr lang="en-US" altLang="en-US">
              <a:solidFill>
                <a:srgbClr val="000000"/>
              </a:solidFill>
              <a:ea typeface="MS PGothic" panose="020B0600070205080204" pitchFamily="34" charset="-128"/>
            </a:endParaRPr>
          </a:p>
        </p:txBody>
      </p:sp>
      <p:graphicFrame>
        <p:nvGraphicFramePr>
          <p:cNvPr id="2"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5125" name="Image" r:id="rId7" imgW="10057143" imgH="1269841" progId="Photoshop.Image.7">
                  <p:embed/>
                </p:oleObj>
              </mc:Choice>
              <mc:Fallback>
                <p:oleObj name="Image" r:id="rId7" imgW="10057143" imgH="1269841"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8614385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hdr="0" ftr="0" dt="0"/>
  <p:txStyles>
    <p:titleStyle>
      <a:lvl1pPr algn="ctr" rtl="0" eaLnBrk="0" fontAlgn="base" hangingPunct="0">
        <a:spcBef>
          <a:spcPct val="0"/>
        </a:spcBef>
        <a:spcAft>
          <a:spcPct val="0"/>
        </a:spcAft>
        <a:defRPr sz="4400">
          <a:solidFill>
            <a:srgbClr val="2D2D8A"/>
          </a:solidFill>
          <a:latin typeface="+mj-lt"/>
          <a:ea typeface="MS PGothic" panose="020B0600070205080204" pitchFamily="34" charset="-128"/>
          <a:cs typeface="ＭＳ Ｐゴシック" pitchFamily="-65" charset="-128"/>
        </a:defRPr>
      </a:lvl1pPr>
      <a:lvl2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2pPr>
      <a:lvl3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3pPr>
      <a:lvl4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4pPr>
      <a:lvl5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5pPr>
      <a:lvl6pPr marL="457200" algn="ctr" rtl="0" eaLnBrk="1" fontAlgn="base" hangingPunct="1">
        <a:spcBef>
          <a:spcPct val="0"/>
        </a:spcBef>
        <a:spcAft>
          <a:spcPct val="0"/>
        </a:spcAft>
        <a:defRPr sz="4400">
          <a:solidFill>
            <a:srgbClr val="FFCC33"/>
          </a:solidFill>
          <a:latin typeface="Helvetica" pitchFamily="-65" charset="0"/>
        </a:defRPr>
      </a:lvl6pPr>
      <a:lvl7pPr marL="914400" algn="ctr" rtl="0" eaLnBrk="1" fontAlgn="base" hangingPunct="1">
        <a:spcBef>
          <a:spcPct val="0"/>
        </a:spcBef>
        <a:spcAft>
          <a:spcPct val="0"/>
        </a:spcAft>
        <a:defRPr sz="4400">
          <a:solidFill>
            <a:srgbClr val="FFCC33"/>
          </a:solidFill>
          <a:latin typeface="Helvetica" pitchFamily="-65" charset="0"/>
        </a:defRPr>
      </a:lvl7pPr>
      <a:lvl8pPr marL="1371600" algn="ctr" rtl="0" eaLnBrk="1" fontAlgn="base" hangingPunct="1">
        <a:spcBef>
          <a:spcPct val="0"/>
        </a:spcBef>
        <a:spcAft>
          <a:spcPct val="0"/>
        </a:spcAft>
        <a:defRPr sz="4400">
          <a:solidFill>
            <a:srgbClr val="FFCC33"/>
          </a:solidFill>
          <a:latin typeface="Helvetica" pitchFamily="-65" charset="0"/>
        </a:defRPr>
      </a:lvl8pPr>
      <a:lvl9pPr marL="1828800" algn="ctr" rtl="0" eaLnBrk="1" fontAlgn="base" hangingPunct="1">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808080"/>
              </a:solidFill>
            </a:endParaRPr>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pPr fontAlgn="base">
              <a:spcBef>
                <a:spcPct val="0"/>
              </a:spcBef>
              <a:spcAft>
                <a:spcPct val="0"/>
              </a:spcAft>
            </a:pPr>
            <a:fld id="{BF23D18B-7498-4B62-ABA6-68248835739C}" type="slidenum">
              <a:rPr lang="en-US" altLang="en-US">
                <a:solidFill>
                  <a:srgbClr val="000000"/>
                </a:solidFill>
                <a:ea typeface="MS PGothic" panose="020B0600070205080204" pitchFamily="34" charset="-128"/>
              </a:rPr>
              <a:pPr fontAlgn="base">
                <a:spcBef>
                  <a:spcPct val="0"/>
                </a:spcBef>
                <a:spcAft>
                  <a:spcPct val="0"/>
                </a:spcAft>
              </a:pPr>
              <a:t>‹#›</a:t>
            </a:fld>
            <a:endParaRPr lang="en-US" altLang="en-US">
              <a:solidFill>
                <a:srgbClr val="000000"/>
              </a:solidFill>
              <a:ea typeface="MS PGothic" panose="020B0600070205080204" pitchFamily="34" charset="-128"/>
            </a:endParaRPr>
          </a:p>
        </p:txBody>
      </p:sp>
      <p:graphicFrame>
        <p:nvGraphicFramePr>
          <p:cNvPr id="2"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9221" name="Image" r:id="rId7" imgW="10057143" imgH="1269841" progId="Photoshop.Image.7">
                  <p:embed/>
                </p:oleObj>
              </mc:Choice>
              <mc:Fallback>
                <p:oleObj name="Image" r:id="rId7" imgW="10057143" imgH="1269841"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4541161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hf hdr="0" ftr="0" dt="0"/>
  <p:txStyles>
    <p:titleStyle>
      <a:lvl1pPr algn="ctr" rtl="0" eaLnBrk="0" fontAlgn="base" hangingPunct="0">
        <a:spcBef>
          <a:spcPct val="0"/>
        </a:spcBef>
        <a:spcAft>
          <a:spcPct val="0"/>
        </a:spcAft>
        <a:defRPr sz="4400">
          <a:solidFill>
            <a:srgbClr val="2D2D8A"/>
          </a:solidFill>
          <a:latin typeface="+mj-lt"/>
          <a:ea typeface="MS PGothic" panose="020B0600070205080204" pitchFamily="34" charset="-128"/>
          <a:cs typeface="ＭＳ Ｐゴシック" pitchFamily="-65" charset="-128"/>
        </a:defRPr>
      </a:lvl1pPr>
      <a:lvl2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2pPr>
      <a:lvl3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3pPr>
      <a:lvl4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4pPr>
      <a:lvl5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5pPr>
      <a:lvl6pPr marL="457200" algn="ctr" rtl="0" eaLnBrk="1" fontAlgn="base" hangingPunct="1">
        <a:spcBef>
          <a:spcPct val="0"/>
        </a:spcBef>
        <a:spcAft>
          <a:spcPct val="0"/>
        </a:spcAft>
        <a:defRPr sz="4400">
          <a:solidFill>
            <a:srgbClr val="FFCC33"/>
          </a:solidFill>
          <a:latin typeface="Helvetica" pitchFamily="-65" charset="0"/>
        </a:defRPr>
      </a:lvl6pPr>
      <a:lvl7pPr marL="914400" algn="ctr" rtl="0" eaLnBrk="1" fontAlgn="base" hangingPunct="1">
        <a:spcBef>
          <a:spcPct val="0"/>
        </a:spcBef>
        <a:spcAft>
          <a:spcPct val="0"/>
        </a:spcAft>
        <a:defRPr sz="4400">
          <a:solidFill>
            <a:srgbClr val="FFCC33"/>
          </a:solidFill>
          <a:latin typeface="Helvetica" pitchFamily="-65" charset="0"/>
        </a:defRPr>
      </a:lvl7pPr>
      <a:lvl8pPr marL="1371600" algn="ctr" rtl="0" eaLnBrk="1" fontAlgn="base" hangingPunct="1">
        <a:spcBef>
          <a:spcPct val="0"/>
        </a:spcBef>
        <a:spcAft>
          <a:spcPct val="0"/>
        </a:spcAft>
        <a:defRPr sz="4400">
          <a:solidFill>
            <a:srgbClr val="FFCC33"/>
          </a:solidFill>
          <a:latin typeface="Helvetica" pitchFamily="-65" charset="0"/>
        </a:defRPr>
      </a:lvl8pPr>
      <a:lvl9pPr marL="1828800" algn="ctr" rtl="0" eaLnBrk="1" fontAlgn="base" hangingPunct="1">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808080"/>
              </a:solidFill>
            </a:endParaRPr>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pPr fontAlgn="base">
              <a:spcBef>
                <a:spcPct val="0"/>
              </a:spcBef>
              <a:spcAft>
                <a:spcPct val="0"/>
              </a:spcAft>
            </a:pPr>
            <a:fld id="{BF23D18B-7498-4B62-ABA6-68248835739C}" type="slidenum">
              <a:rPr lang="en-US" altLang="en-US">
                <a:solidFill>
                  <a:srgbClr val="000000"/>
                </a:solidFill>
                <a:ea typeface="MS PGothic" panose="020B0600070205080204" pitchFamily="34" charset="-128"/>
              </a:rPr>
              <a:pPr fontAlgn="base">
                <a:spcBef>
                  <a:spcPct val="0"/>
                </a:spcBef>
                <a:spcAft>
                  <a:spcPct val="0"/>
                </a:spcAft>
              </a:pPr>
              <a:t>‹#›</a:t>
            </a:fld>
            <a:endParaRPr lang="en-US" altLang="en-US">
              <a:solidFill>
                <a:srgbClr val="000000"/>
              </a:solidFill>
              <a:ea typeface="MS PGothic" panose="020B0600070205080204" pitchFamily="34" charset="-128"/>
            </a:endParaRPr>
          </a:p>
        </p:txBody>
      </p:sp>
      <p:graphicFrame>
        <p:nvGraphicFramePr>
          <p:cNvPr id="2"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3317" name="Image" r:id="rId7" imgW="10057143" imgH="1269841" progId="Photoshop.Image.7">
                  <p:embed/>
                </p:oleObj>
              </mc:Choice>
              <mc:Fallback>
                <p:oleObj name="Image" r:id="rId7" imgW="10057143" imgH="1269841"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153069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hf hdr="0" ftr="0" dt="0"/>
  <p:txStyles>
    <p:titleStyle>
      <a:lvl1pPr algn="ctr" rtl="0" eaLnBrk="0" fontAlgn="base" hangingPunct="0">
        <a:spcBef>
          <a:spcPct val="0"/>
        </a:spcBef>
        <a:spcAft>
          <a:spcPct val="0"/>
        </a:spcAft>
        <a:defRPr sz="4400">
          <a:solidFill>
            <a:srgbClr val="2D2D8A"/>
          </a:solidFill>
          <a:latin typeface="+mj-lt"/>
          <a:ea typeface="MS PGothic" panose="020B0600070205080204" pitchFamily="34" charset="-128"/>
          <a:cs typeface="ＭＳ Ｐゴシック" pitchFamily="-65" charset="-128"/>
        </a:defRPr>
      </a:lvl1pPr>
      <a:lvl2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2pPr>
      <a:lvl3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3pPr>
      <a:lvl4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4pPr>
      <a:lvl5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5pPr>
      <a:lvl6pPr marL="457200" algn="ctr" rtl="0" eaLnBrk="1" fontAlgn="base" hangingPunct="1">
        <a:spcBef>
          <a:spcPct val="0"/>
        </a:spcBef>
        <a:spcAft>
          <a:spcPct val="0"/>
        </a:spcAft>
        <a:defRPr sz="4400">
          <a:solidFill>
            <a:srgbClr val="FFCC33"/>
          </a:solidFill>
          <a:latin typeface="Helvetica" pitchFamily="-65" charset="0"/>
        </a:defRPr>
      </a:lvl6pPr>
      <a:lvl7pPr marL="914400" algn="ctr" rtl="0" eaLnBrk="1" fontAlgn="base" hangingPunct="1">
        <a:spcBef>
          <a:spcPct val="0"/>
        </a:spcBef>
        <a:spcAft>
          <a:spcPct val="0"/>
        </a:spcAft>
        <a:defRPr sz="4400">
          <a:solidFill>
            <a:srgbClr val="FFCC33"/>
          </a:solidFill>
          <a:latin typeface="Helvetica" pitchFamily="-65" charset="0"/>
        </a:defRPr>
      </a:lvl7pPr>
      <a:lvl8pPr marL="1371600" algn="ctr" rtl="0" eaLnBrk="1" fontAlgn="base" hangingPunct="1">
        <a:spcBef>
          <a:spcPct val="0"/>
        </a:spcBef>
        <a:spcAft>
          <a:spcPct val="0"/>
        </a:spcAft>
        <a:defRPr sz="4400">
          <a:solidFill>
            <a:srgbClr val="FFCC33"/>
          </a:solidFill>
          <a:latin typeface="Helvetica" pitchFamily="-65" charset="0"/>
        </a:defRPr>
      </a:lvl8pPr>
      <a:lvl9pPr marL="1828800" algn="ctr" rtl="0" eaLnBrk="1" fontAlgn="base" hangingPunct="1">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808080"/>
              </a:solidFill>
            </a:endParaRPr>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pPr fontAlgn="base">
              <a:spcBef>
                <a:spcPct val="0"/>
              </a:spcBef>
              <a:spcAft>
                <a:spcPct val="0"/>
              </a:spcAft>
            </a:pPr>
            <a:fld id="{0AC693AC-7BB9-45F5-B7B6-7162DB2AE4E9}" type="slidenum">
              <a:rPr lang="en-US" altLang="en-US">
                <a:solidFill>
                  <a:srgbClr val="000000"/>
                </a:solidFill>
                <a:ea typeface="MS PGothic" panose="020B0600070205080204" pitchFamily="34" charset="-128"/>
              </a:rPr>
              <a:pPr fontAlgn="base">
                <a:spcBef>
                  <a:spcPct val="0"/>
                </a:spcBef>
                <a:spcAft>
                  <a:spcPct val="0"/>
                </a:spcAft>
              </a:pPr>
              <a:t>‹#›</a:t>
            </a:fld>
            <a:endParaRPr lang="en-US" altLang="en-US">
              <a:solidFill>
                <a:srgbClr val="000000"/>
              </a:solidFill>
              <a:ea typeface="MS PGothic" panose="020B0600070205080204" pitchFamily="34" charset="-128"/>
            </a:endParaRPr>
          </a:p>
        </p:txBody>
      </p:sp>
      <p:graphicFrame>
        <p:nvGraphicFramePr>
          <p:cNvPr id="2"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7413" name="Image" r:id="rId7" imgW="10057143" imgH="1269841" progId="Photoshop.Image.7">
                  <p:embed/>
                </p:oleObj>
              </mc:Choice>
              <mc:Fallback>
                <p:oleObj name="Image" r:id="rId7" imgW="10057143" imgH="1269841"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7877031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Lst>
  <p:hf hdr="0" ftr="0" dt="0"/>
  <p:txStyles>
    <p:titleStyle>
      <a:lvl1pPr algn="ctr" rtl="0" eaLnBrk="0" fontAlgn="base" hangingPunct="0">
        <a:spcBef>
          <a:spcPct val="0"/>
        </a:spcBef>
        <a:spcAft>
          <a:spcPct val="0"/>
        </a:spcAft>
        <a:defRPr sz="4400">
          <a:solidFill>
            <a:srgbClr val="2D2D8A"/>
          </a:solidFill>
          <a:latin typeface="+mj-lt"/>
          <a:ea typeface="MS PGothic" panose="020B0600070205080204" pitchFamily="34" charset="-128"/>
          <a:cs typeface="ＭＳ Ｐゴシック" pitchFamily="-65" charset="-128"/>
        </a:defRPr>
      </a:lvl1pPr>
      <a:lvl2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2pPr>
      <a:lvl3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3pPr>
      <a:lvl4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4pPr>
      <a:lvl5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5pPr>
      <a:lvl6pPr marL="457200" algn="ctr" rtl="0" eaLnBrk="1" fontAlgn="base" hangingPunct="1">
        <a:spcBef>
          <a:spcPct val="0"/>
        </a:spcBef>
        <a:spcAft>
          <a:spcPct val="0"/>
        </a:spcAft>
        <a:defRPr sz="4400">
          <a:solidFill>
            <a:srgbClr val="FFCC33"/>
          </a:solidFill>
          <a:latin typeface="Helvetica" pitchFamily="-65" charset="0"/>
        </a:defRPr>
      </a:lvl6pPr>
      <a:lvl7pPr marL="914400" algn="ctr" rtl="0" eaLnBrk="1" fontAlgn="base" hangingPunct="1">
        <a:spcBef>
          <a:spcPct val="0"/>
        </a:spcBef>
        <a:spcAft>
          <a:spcPct val="0"/>
        </a:spcAft>
        <a:defRPr sz="4400">
          <a:solidFill>
            <a:srgbClr val="FFCC33"/>
          </a:solidFill>
          <a:latin typeface="Helvetica" pitchFamily="-65" charset="0"/>
        </a:defRPr>
      </a:lvl7pPr>
      <a:lvl8pPr marL="1371600" algn="ctr" rtl="0" eaLnBrk="1" fontAlgn="base" hangingPunct="1">
        <a:spcBef>
          <a:spcPct val="0"/>
        </a:spcBef>
        <a:spcAft>
          <a:spcPct val="0"/>
        </a:spcAft>
        <a:defRPr sz="4400">
          <a:solidFill>
            <a:srgbClr val="FFCC33"/>
          </a:solidFill>
          <a:latin typeface="Helvetica" pitchFamily="-65" charset="0"/>
        </a:defRPr>
      </a:lvl8pPr>
      <a:lvl9pPr marL="1828800" algn="ctr" rtl="0" eaLnBrk="1" fontAlgn="base" hangingPunct="1">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808080"/>
              </a:solidFill>
            </a:endParaRPr>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pPr fontAlgn="base">
              <a:spcBef>
                <a:spcPct val="0"/>
              </a:spcBef>
              <a:spcAft>
                <a:spcPct val="0"/>
              </a:spcAft>
            </a:pPr>
            <a:fld id="{0AC693AC-7BB9-45F5-B7B6-7162DB2AE4E9}" type="slidenum">
              <a:rPr lang="en-US" altLang="en-US">
                <a:solidFill>
                  <a:srgbClr val="000000"/>
                </a:solidFill>
                <a:ea typeface="MS PGothic" panose="020B0600070205080204" pitchFamily="34" charset="-128"/>
              </a:rPr>
              <a:pPr fontAlgn="base">
                <a:spcBef>
                  <a:spcPct val="0"/>
                </a:spcBef>
                <a:spcAft>
                  <a:spcPct val="0"/>
                </a:spcAft>
              </a:pPr>
              <a:t>‹#›</a:t>
            </a:fld>
            <a:endParaRPr lang="en-US" altLang="en-US">
              <a:solidFill>
                <a:srgbClr val="000000"/>
              </a:solidFill>
              <a:ea typeface="MS PGothic" panose="020B0600070205080204" pitchFamily="34" charset="-128"/>
            </a:endParaRPr>
          </a:p>
        </p:txBody>
      </p:sp>
      <p:graphicFrame>
        <p:nvGraphicFramePr>
          <p:cNvPr id="2"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21509" name="Image" r:id="rId7" imgW="10057143" imgH="1269841" progId="Photoshop.Image.7">
                  <p:embed/>
                </p:oleObj>
              </mc:Choice>
              <mc:Fallback>
                <p:oleObj name="Image" r:id="rId7" imgW="10057143" imgH="1269841"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180442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hdr="0" ftr="0" dt="0"/>
  <p:txStyles>
    <p:titleStyle>
      <a:lvl1pPr algn="ctr" rtl="0" eaLnBrk="0" fontAlgn="base" hangingPunct="0">
        <a:spcBef>
          <a:spcPct val="0"/>
        </a:spcBef>
        <a:spcAft>
          <a:spcPct val="0"/>
        </a:spcAft>
        <a:defRPr sz="4400">
          <a:solidFill>
            <a:srgbClr val="2D2D8A"/>
          </a:solidFill>
          <a:latin typeface="+mj-lt"/>
          <a:ea typeface="MS PGothic" panose="020B0600070205080204" pitchFamily="34" charset="-128"/>
          <a:cs typeface="ＭＳ Ｐゴシック" pitchFamily="-65" charset="-128"/>
        </a:defRPr>
      </a:lvl1pPr>
      <a:lvl2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2pPr>
      <a:lvl3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3pPr>
      <a:lvl4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4pPr>
      <a:lvl5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5pPr>
      <a:lvl6pPr marL="457200" algn="ctr" rtl="0" eaLnBrk="1" fontAlgn="base" hangingPunct="1">
        <a:spcBef>
          <a:spcPct val="0"/>
        </a:spcBef>
        <a:spcAft>
          <a:spcPct val="0"/>
        </a:spcAft>
        <a:defRPr sz="4400">
          <a:solidFill>
            <a:srgbClr val="FFCC33"/>
          </a:solidFill>
          <a:latin typeface="Helvetica" pitchFamily="-65" charset="0"/>
        </a:defRPr>
      </a:lvl6pPr>
      <a:lvl7pPr marL="914400" algn="ctr" rtl="0" eaLnBrk="1" fontAlgn="base" hangingPunct="1">
        <a:spcBef>
          <a:spcPct val="0"/>
        </a:spcBef>
        <a:spcAft>
          <a:spcPct val="0"/>
        </a:spcAft>
        <a:defRPr sz="4400">
          <a:solidFill>
            <a:srgbClr val="FFCC33"/>
          </a:solidFill>
          <a:latin typeface="Helvetica" pitchFamily="-65" charset="0"/>
        </a:defRPr>
      </a:lvl7pPr>
      <a:lvl8pPr marL="1371600" algn="ctr" rtl="0" eaLnBrk="1" fontAlgn="base" hangingPunct="1">
        <a:spcBef>
          <a:spcPct val="0"/>
        </a:spcBef>
        <a:spcAft>
          <a:spcPct val="0"/>
        </a:spcAft>
        <a:defRPr sz="4400">
          <a:solidFill>
            <a:srgbClr val="FFCC33"/>
          </a:solidFill>
          <a:latin typeface="Helvetica" pitchFamily="-65" charset="0"/>
        </a:defRPr>
      </a:lvl8pPr>
      <a:lvl9pPr marL="1828800" algn="ctr" rtl="0" eaLnBrk="1" fontAlgn="base" hangingPunct="1">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808080"/>
              </a:solidFill>
            </a:endParaRPr>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pPr fontAlgn="base">
              <a:spcBef>
                <a:spcPct val="0"/>
              </a:spcBef>
              <a:spcAft>
                <a:spcPct val="0"/>
              </a:spcAft>
            </a:pPr>
            <a:fld id="{0AC693AC-7BB9-45F5-B7B6-7162DB2AE4E9}" type="slidenum">
              <a:rPr lang="en-US" altLang="en-US">
                <a:solidFill>
                  <a:srgbClr val="000000"/>
                </a:solidFill>
                <a:ea typeface="MS PGothic" panose="020B0600070205080204" pitchFamily="34" charset="-128"/>
              </a:rPr>
              <a:pPr fontAlgn="base">
                <a:spcBef>
                  <a:spcPct val="0"/>
                </a:spcBef>
                <a:spcAft>
                  <a:spcPct val="0"/>
                </a:spcAft>
              </a:pPr>
              <a:t>‹#›</a:t>
            </a:fld>
            <a:endParaRPr lang="en-US" altLang="en-US">
              <a:solidFill>
                <a:srgbClr val="000000"/>
              </a:solidFill>
              <a:ea typeface="MS PGothic" panose="020B0600070205080204" pitchFamily="34" charset="-128"/>
            </a:endParaRPr>
          </a:p>
        </p:txBody>
      </p:sp>
      <p:graphicFrame>
        <p:nvGraphicFramePr>
          <p:cNvPr id="2"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25605" name="Image" r:id="rId7" imgW="10057143" imgH="1269841" progId="Photoshop.Image.7">
                  <p:embed/>
                </p:oleObj>
              </mc:Choice>
              <mc:Fallback>
                <p:oleObj name="Image" r:id="rId7" imgW="10057143" imgH="1269841"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289468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Lst>
  <p:hf hdr="0" ftr="0" dt="0"/>
  <p:txStyles>
    <p:titleStyle>
      <a:lvl1pPr algn="ctr" rtl="0" eaLnBrk="0" fontAlgn="base" hangingPunct="0">
        <a:spcBef>
          <a:spcPct val="0"/>
        </a:spcBef>
        <a:spcAft>
          <a:spcPct val="0"/>
        </a:spcAft>
        <a:defRPr sz="4400">
          <a:solidFill>
            <a:srgbClr val="2D2D8A"/>
          </a:solidFill>
          <a:latin typeface="+mj-lt"/>
          <a:ea typeface="MS PGothic" panose="020B0600070205080204" pitchFamily="34" charset="-128"/>
          <a:cs typeface="ＭＳ Ｐゴシック" pitchFamily="-65" charset="-128"/>
        </a:defRPr>
      </a:lvl1pPr>
      <a:lvl2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2pPr>
      <a:lvl3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3pPr>
      <a:lvl4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4pPr>
      <a:lvl5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5pPr>
      <a:lvl6pPr marL="457200" algn="ctr" rtl="0" eaLnBrk="1" fontAlgn="base" hangingPunct="1">
        <a:spcBef>
          <a:spcPct val="0"/>
        </a:spcBef>
        <a:spcAft>
          <a:spcPct val="0"/>
        </a:spcAft>
        <a:defRPr sz="4400">
          <a:solidFill>
            <a:srgbClr val="FFCC33"/>
          </a:solidFill>
          <a:latin typeface="Helvetica" pitchFamily="-65" charset="0"/>
        </a:defRPr>
      </a:lvl6pPr>
      <a:lvl7pPr marL="914400" algn="ctr" rtl="0" eaLnBrk="1" fontAlgn="base" hangingPunct="1">
        <a:spcBef>
          <a:spcPct val="0"/>
        </a:spcBef>
        <a:spcAft>
          <a:spcPct val="0"/>
        </a:spcAft>
        <a:defRPr sz="4400">
          <a:solidFill>
            <a:srgbClr val="FFCC33"/>
          </a:solidFill>
          <a:latin typeface="Helvetica" pitchFamily="-65" charset="0"/>
        </a:defRPr>
      </a:lvl7pPr>
      <a:lvl8pPr marL="1371600" algn="ctr" rtl="0" eaLnBrk="1" fontAlgn="base" hangingPunct="1">
        <a:spcBef>
          <a:spcPct val="0"/>
        </a:spcBef>
        <a:spcAft>
          <a:spcPct val="0"/>
        </a:spcAft>
        <a:defRPr sz="4400">
          <a:solidFill>
            <a:srgbClr val="FFCC33"/>
          </a:solidFill>
          <a:latin typeface="Helvetica" pitchFamily="-65" charset="0"/>
        </a:defRPr>
      </a:lvl8pPr>
      <a:lvl9pPr marL="1828800" algn="ctr" rtl="0" eaLnBrk="1" fontAlgn="base" hangingPunct="1">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808080"/>
              </a:solidFill>
            </a:endParaRPr>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pPr fontAlgn="base">
              <a:spcBef>
                <a:spcPct val="0"/>
              </a:spcBef>
              <a:spcAft>
                <a:spcPct val="0"/>
              </a:spcAft>
            </a:pPr>
            <a:fld id="{0AC693AC-7BB9-45F5-B7B6-7162DB2AE4E9}" type="slidenum">
              <a:rPr lang="en-US" altLang="en-US">
                <a:solidFill>
                  <a:srgbClr val="000000"/>
                </a:solidFill>
                <a:ea typeface="MS PGothic" panose="020B0600070205080204" pitchFamily="34" charset="-128"/>
              </a:rPr>
              <a:pPr fontAlgn="base">
                <a:spcBef>
                  <a:spcPct val="0"/>
                </a:spcBef>
                <a:spcAft>
                  <a:spcPct val="0"/>
                </a:spcAft>
              </a:pPr>
              <a:t>‹#›</a:t>
            </a:fld>
            <a:endParaRPr lang="en-US" altLang="en-US">
              <a:solidFill>
                <a:srgbClr val="000000"/>
              </a:solidFill>
              <a:ea typeface="MS PGothic" panose="020B0600070205080204" pitchFamily="34" charset="-128"/>
            </a:endParaRPr>
          </a:p>
        </p:txBody>
      </p:sp>
      <p:graphicFrame>
        <p:nvGraphicFramePr>
          <p:cNvPr id="2"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29701" name="Image" r:id="rId7" imgW="10057143" imgH="1269841" progId="Photoshop.Image.7">
                  <p:embed/>
                </p:oleObj>
              </mc:Choice>
              <mc:Fallback>
                <p:oleObj name="Image" r:id="rId7" imgW="10057143" imgH="1269841"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3396975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hf hdr="0" ftr="0" dt="0"/>
  <p:txStyles>
    <p:titleStyle>
      <a:lvl1pPr algn="ctr" rtl="0" eaLnBrk="0" fontAlgn="base" hangingPunct="0">
        <a:spcBef>
          <a:spcPct val="0"/>
        </a:spcBef>
        <a:spcAft>
          <a:spcPct val="0"/>
        </a:spcAft>
        <a:defRPr sz="4400">
          <a:solidFill>
            <a:srgbClr val="2D2D8A"/>
          </a:solidFill>
          <a:latin typeface="+mj-lt"/>
          <a:ea typeface="MS PGothic" panose="020B0600070205080204" pitchFamily="34" charset="-128"/>
          <a:cs typeface="ＭＳ Ｐゴシック" pitchFamily="-65" charset="-128"/>
        </a:defRPr>
      </a:lvl1pPr>
      <a:lvl2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2pPr>
      <a:lvl3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3pPr>
      <a:lvl4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4pPr>
      <a:lvl5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5pPr>
      <a:lvl6pPr marL="457200" algn="ctr" rtl="0" eaLnBrk="1" fontAlgn="base" hangingPunct="1">
        <a:spcBef>
          <a:spcPct val="0"/>
        </a:spcBef>
        <a:spcAft>
          <a:spcPct val="0"/>
        </a:spcAft>
        <a:defRPr sz="4400">
          <a:solidFill>
            <a:srgbClr val="FFCC33"/>
          </a:solidFill>
          <a:latin typeface="Helvetica" pitchFamily="-65" charset="0"/>
        </a:defRPr>
      </a:lvl6pPr>
      <a:lvl7pPr marL="914400" algn="ctr" rtl="0" eaLnBrk="1" fontAlgn="base" hangingPunct="1">
        <a:spcBef>
          <a:spcPct val="0"/>
        </a:spcBef>
        <a:spcAft>
          <a:spcPct val="0"/>
        </a:spcAft>
        <a:defRPr sz="4400">
          <a:solidFill>
            <a:srgbClr val="FFCC33"/>
          </a:solidFill>
          <a:latin typeface="Helvetica" pitchFamily="-65" charset="0"/>
        </a:defRPr>
      </a:lvl7pPr>
      <a:lvl8pPr marL="1371600" algn="ctr" rtl="0" eaLnBrk="1" fontAlgn="base" hangingPunct="1">
        <a:spcBef>
          <a:spcPct val="0"/>
        </a:spcBef>
        <a:spcAft>
          <a:spcPct val="0"/>
        </a:spcAft>
        <a:defRPr sz="4400">
          <a:solidFill>
            <a:srgbClr val="FFCC33"/>
          </a:solidFill>
          <a:latin typeface="Helvetica" pitchFamily="-65" charset="0"/>
        </a:defRPr>
      </a:lvl8pPr>
      <a:lvl9pPr marL="1828800" algn="ctr" rtl="0" eaLnBrk="1" fontAlgn="base" hangingPunct="1">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pitchFamily="1" charset="0"/>
                <a:ea typeface="ＭＳ Ｐゴシック" pitchFamily="1" charset="-128"/>
                <a:cs typeface="ＭＳ Ｐゴシック" pitchFamily="1" charset="-128"/>
              </a:defRPr>
            </a:lvl1pPr>
          </a:lstStyle>
          <a:p>
            <a:pPr fontAlgn="base">
              <a:spcBef>
                <a:spcPct val="0"/>
              </a:spcBef>
              <a:spcAft>
                <a:spcPct val="0"/>
              </a:spcAft>
              <a:defRPr/>
            </a:pPr>
            <a:endParaRPr lang="en-US">
              <a:solidFill>
                <a:srgbClr val="808080"/>
              </a:solidFill>
            </a:endParaRPr>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pPr fontAlgn="base">
              <a:spcBef>
                <a:spcPct val="0"/>
              </a:spcBef>
              <a:spcAft>
                <a:spcPct val="0"/>
              </a:spcAft>
            </a:pPr>
            <a:fld id="{0AC693AC-7BB9-45F5-B7B6-7162DB2AE4E9}" type="slidenum">
              <a:rPr lang="en-US" altLang="en-US">
                <a:solidFill>
                  <a:srgbClr val="000000"/>
                </a:solidFill>
                <a:ea typeface="MS PGothic" panose="020B0600070205080204" pitchFamily="34" charset="-128"/>
              </a:rPr>
              <a:pPr fontAlgn="base">
                <a:spcBef>
                  <a:spcPct val="0"/>
                </a:spcBef>
                <a:spcAft>
                  <a:spcPct val="0"/>
                </a:spcAft>
              </a:pPr>
              <a:t>‹#›</a:t>
            </a:fld>
            <a:endParaRPr lang="en-US" altLang="en-US">
              <a:solidFill>
                <a:srgbClr val="000000"/>
              </a:solidFill>
              <a:ea typeface="MS PGothic" panose="020B0600070205080204" pitchFamily="34" charset="-128"/>
            </a:endParaRPr>
          </a:p>
        </p:txBody>
      </p:sp>
      <p:graphicFrame>
        <p:nvGraphicFramePr>
          <p:cNvPr id="2"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33797" name="Image" r:id="rId7" imgW="10057143" imgH="1269841" progId="Photoshop.Image.7">
                  <p:embed/>
                </p:oleObj>
              </mc:Choice>
              <mc:Fallback>
                <p:oleObj name="Image" r:id="rId7" imgW="10057143" imgH="1269841"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1253250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Lst>
  <p:hf hdr="0" ftr="0" dt="0"/>
  <p:txStyles>
    <p:titleStyle>
      <a:lvl1pPr algn="ctr" rtl="0" eaLnBrk="0" fontAlgn="base" hangingPunct="0">
        <a:spcBef>
          <a:spcPct val="0"/>
        </a:spcBef>
        <a:spcAft>
          <a:spcPct val="0"/>
        </a:spcAft>
        <a:defRPr sz="4400">
          <a:solidFill>
            <a:srgbClr val="2D2D8A"/>
          </a:solidFill>
          <a:latin typeface="+mj-lt"/>
          <a:ea typeface="MS PGothic" panose="020B0600070205080204" pitchFamily="34" charset="-128"/>
          <a:cs typeface="ＭＳ Ｐゴシック" pitchFamily="-65" charset="-128"/>
        </a:defRPr>
      </a:lvl1pPr>
      <a:lvl2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2pPr>
      <a:lvl3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3pPr>
      <a:lvl4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4pPr>
      <a:lvl5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pitchFamily="-65" charset="-128"/>
        </a:defRPr>
      </a:lvl5pPr>
      <a:lvl6pPr marL="457200" algn="ctr" rtl="0" eaLnBrk="1" fontAlgn="base" hangingPunct="1">
        <a:spcBef>
          <a:spcPct val="0"/>
        </a:spcBef>
        <a:spcAft>
          <a:spcPct val="0"/>
        </a:spcAft>
        <a:defRPr sz="4400">
          <a:solidFill>
            <a:srgbClr val="FFCC33"/>
          </a:solidFill>
          <a:latin typeface="Helvetica" pitchFamily="-65" charset="0"/>
        </a:defRPr>
      </a:lvl6pPr>
      <a:lvl7pPr marL="914400" algn="ctr" rtl="0" eaLnBrk="1" fontAlgn="base" hangingPunct="1">
        <a:spcBef>
          <a:spcPct val="0"/>
        </a:spcBef>
        <a:spcAft>
          <a:spcPct val="0"/>
        </a:spcAft>
        <a:defRPr sz="4400">
          <a:solidFill>
            <a:srgbClr val="FFCC33"/>
          </a:solidFill>
          <a:latin typeface="Helvetica" pitchFamily="-65" charset="0"/>
        </a:defRPr>
      </a:lvl7pPr>
      <a:lvl8pPr marL="1371600" algn="ctr" rtl="0" eaLnBrk="1" fontAlgn="base" hangingPunct="1">
        <a:spcBef>
          <a:spcPct val="0"/>
        </a:spcBef>
        <a:spcAft>
          <a:spcPct val="0"/>
        </a:spcAft>
        <a:defRPr sz="4400">
          <a:solidFill>
            <a:srgbClr val="FFCC33"/>
          </a:solidFill>
          <a:latin typeface="Helvetica" pitchFamily="-65" charset="0"/>
        </a:defRPr>
      </a:lvl8pPr>
      <a:lvl9pPr marL="1828800" algn="ctr" rtl="0" eaLnBrk="1" fontAlgn="base" hangingPunct="1">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hyperlink" Target="http://pastebin.com/rLguzt8X" TargetMode="External"/><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A8883BF7-2F00-4573-B4BB-E578DB55D9D0}" type="slidenum">
              <a:rPr lang="en-US" altLang="en-US" smtClean="0">
                <a:solidFill>
                  <a:srgbClr val="000000"/>
                </a:solidFill>
              </a:rPr>
              <a:pPr/>
              <a:t>1</a:t>
            </a:fld>
            <a:endParaRPr lang="en-US" altLang="en-US">
              <a:solidFill>
                <a:srgbClr val="000000"/>
              </a:solidFill>
            </a:endParaRPr>
          </a:p>
        </p:txBody>
      </p:sp>
      <p:sp>
        <p:nvSpPr>
          <p:cNvPr id="3" name="TextBox 2"/>
          <p:cNvSpPr txBox="1"/>
          <p:nvPr/>
        </p:nvSpPr>
        <p:spPr>
          <a:xfrm>
            <a:off x="1619672" y="1916832"/>
            <a:ext cx="5688632" cy="1015663"/>
          </a:xfrm>
          <a:prstGeom prst="rect">
            <a:avLst/>
          </a:prstGeom>
          <a:noFill/>
        </p:spPr>
        <p:txBody>
          <a:bodyPr wrap="square" rtlCol="0">
            <a:spAutoFit/>
          </a:bodyPr>
          <a:lstStyle/>
          <a:p>
            <a:pPr algn="ctr"/>
            <a:r>
              <a:rPr lang="en-US" altLang="zh-CN" sz="6000" b="1" dirty="0" smtClean="0"/>
              <a:t>CH10</a:t>
            </a:r>
            <a:endParaRPr lang="zh-CN" altLang="en-US" sz="6000" b="1" dirty="0"/>
          </a:p>
        </p:txBody>
      </p:sp>
    </p:spTree>
    <p:extLst>
      <p:ext uri="{BB962C8B-B14F-4D97-AF65-F5344CB8AC3E}">
        <p14:creationId xmlns:p14="http://schemas.microsoft.com/office/powerpoint/2010/main" val="231891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Box 3"/>
          <p:cNvSpPr txBox="1">
            <a:spLocks noChangeArrowheads="1"/>
          </p:cNvSpPr>
          <p:nvPr/>
        </p:nvSpPr>
        <p:spPr bwMode="auto">
          <a:xfrm>
            <a:off x="1371600" y="40481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ln>
                  <a:solidFill>
                    <a:srgbClr val="000000"/>
                  </a:solidFill>
                </a:ln>
                <a:solidFill>
                  <a:srgbClr val="66FF33"/>
                </a:solidFill>
              </a:rPr>
              <a:t>Square(3).area()</a:t>
            </a:r>
            <a:endParaRPr lang="en-US" altLang="en-US" sz="2800" b="1" dirty="0">
              <a:ln>
                <a:solidFill>
                  <a:srgbClr val="000000"/>
                </a:solidFill>
              </a:ln>
              <a:solidFill>
                <a:srgbClr val="66FF33"/>
              </a:solidFill>
              <a:latin typeface="Symbol" panose="05050102010706020507" pitchFamily="18" charset="2"/>
            </a:endParaRPr>
          </a:p>
        </p:txBody>
      </p:sp>
      <p:sp>
        <p:nvSpPr>
          <p:cNvPr id="44034" name="TextBox 4"/>
          <p:cNvSpPr txBox="1">
            <a:spLocks noChangeArrowheads="1"/>
          </p:cNvSpPr>
          <p:nvPr/>
        </p:nvSpPr>
        <p:spPr bwMode="auto">
          <a:xfrm>
            <a:off x="1371600" y="49625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99CC00"/>
                </a:solidFill>
              </a:rPr>
              <a:t>(new Square(3)).area </a:t>
            </a:r>
          </a:p>
        </p:txBody>
      </p:sp>
      <p:sp>
        <p:nvSpPr>
          <p:cNvPr id="44035" name="TextBox 5"/>
          <p:cNvSpPr txBox="1">
            <a:spLocks noChangeArrowheads="1"/>
          </p:cNvSpPr>
          <p:nvPr/>
        </p:nvSpPr>
        <p:spPr bwMode="auto">
          <a:xfrm>
            <a:off x="1371600" y="58769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err="1">
                <a:solidFill>
                  <a:srgbClr val="FF6699"/>
                </a:solidFill>
              </a:rPr>
              <a:t>var</a:t>
            </a:r>
            <a:r>
              <a:rPr lang="en-US" altLang="en-US" sz="2800" b="1" dirty="0">
                <a:solidFill>
                  <a:srgbClr val="FF6699"/>
                </a:solidFill>
              </a:rPr>
              <a:t> p = Square ; (new p(3)).area()</a:t>
            </a:r>
            <a:endParaRPr lang="en-US" altLang="en-US" sz="2800" b="1" dirty="0">
              <a:solidFill>
                <a:srgbClr val="FF6699"/>
              </a:solidFill>
              <a:latin typeface="Symbol" panose="05050102010706020507" pitchFamily="18" charset="2"/>
            </a:endParaRPr>
          </a:p>
        </p:txBody>
      </p:sp>
      <p:grpSp>
        <p:nvGrpSpPr>
          <p:cNvPr id="44036" name="Group 10"/>
          <p:cNvGrpSpPr>
            <a:grpSpLocks/>
          </p:cNvGrpSpPr>
          <p:nvPr/>
        </p:nvGrpSpPr>
        <p:grpSpPr bwMode="auto">
          <a:xfrm>
            <a:off x="960438" y="3133725"/>
            <a:ext cx="7116762" cy="523875"/>
            <a:chOff x="960651" y="1743730"/>
            <a:chExt cx="7116549" cy="393124"/>
          </a:xfrm>
        </p:grpSpPr>
        <p:sp>
          <p:nvSpPr>
            <p:cNvPr id="44042" name="TextBox 2"/>
            <p:cNvSpPr txBox="1">
              <a:spLocks noChangeArrowheads="1"/>
            </p:cNvSpPr>
            <p:nvPr/>
          </p:nvSpPr>
          <p:spPr bwMode="auto">
            <a:xfrm>
              <a:off x="1371600" y="1743730"/>
              <a:ext cx="6705600" cy="39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FF9900"/>
                  </a:solidFill>
                </a:rPr>
                <a:t>Square(3).area</a:t>
              </a:r>
              <a:endParaRPr lang="en-US" altLang="en-US" sz="2800" b="1" dirty="0">
                <a:solidFill>
                  <a:srgbClr val="FF9900"/>
                </a:solidFill>
                <a:latin typeface="Symbol" panose="05050102010706020507" pitchFamily="18" charset="2"/>
              </a:endParaRPr>
            </a:p>
          </p:txBody>
        </p:sp>
        <p:sp>
          <p:nvSpPr>
            <p:cNvPr id="44043"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grpSp>
      <p:sp>
        <p:nvSpPr>
          <p:cNvPr id="44037" name="Rectangle 7"/>
          <p:cNvSpPr>
            <a:spLocks noChangeArrowheads="1"/>
          </p:cNvSpPr>
          <p:nvPr/>
        </p:nvSpPr>
        <p:spPr bwMode="auto">
          <a:xfrm>
            <a:off x="960438" y="41513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44038" name="Rectangle 8"/>
          <p:cNvSpPr>
            <a:spLocks noChangeArrowheads="1"/>
          </p:cNvSpPr>
          <p:nvPr/>
        </p:nvSpPr>
        <p:spPr bwMode="auto">
          <a:xfrm>
            <a:off x="960438" y="50657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44039" name="Rectangle 9"/>
          <p:cNvSpPr>
            <a:spLocks noChangeArrowheads="1"/>
          </p:cNvSpPr>
          <p:nvPr/>
        </p:nvSpPr>
        <p:spPr bwMode="auto">
          <a:xfrm>
            <a:off x="947738" y="5964237"/>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44040"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468C073-FAEF-4F92-B6AF-1EB4B0E7BF03}" type="slidenum">
              <a:rPr lang="en-US" altLang="en-US" sz="1400">
                <a:solidFill>
                  <a:srgbClr val="000000"/>
                </a:solidFill>
                <a:latin typeface="Helvetica" panose="020B0604020202020204" pitchFamily="34" charset="0"/>
              </a:rPr>
              <a:pPr eaLnBrk="1" hangingPunct="1"/>
              <a:t>10</a:t>
            </a:fld>
            <a:endParaRPr lang="en-US" altLang="en-US" sz="1400">
              <a:solidFill>
                <a:srgbClr val="000000"/>
              </a:solidFill>
              <a:latin typeface="Helvetica" panose="020B0604020202020204" pitchFamily="34" charset="0"/>
            </a:endParaRPr>
          </a:p>
        </p:txBody>
      </p:sp>
      <p:sp>
        <p:nvSpPr>
          <p:cNvPr id="44041" name="TextBox 12"/>
          <p:cNvSpPr txBox="1">
            <a:spLocks noChangeArrowheads="1"/>
          </p:cNvSpPr>
          <p:nvPr/>
        </p:nvSpPr>
        <p:spPr bwMode="auto">
          <a:xfrm>
            <a:off x="304800" y="381000"/>
            <a:ext cx="7848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000" dirty="0" err="1">
                <a:solidFill>
                  <a:srgbClr val="333399"/>
                </a:solidFill>
                <a:latin typeface="Lucida Sans Typewriter" panose="020B0509030504030204" pitchFamily="49" charset="0"/>
              </a:rPr>
              <a:t>var</a:t>
            </a:r>
            <a:r>
              <a:rPr lang="en-US" altLang="en-US" sz="2000" dirty="0">
                <a:solidFill>
                  <a:srgbClr val="333399"/>
                </a:solidFill>
                <a:latin typeface="Lucida Sans Typewriter" panose="020B0509030504030204" pitchFamily="49" charset="0"/>
              </a:rPr>
              <a:t> Square = function(side) {</a:t>
            </a:r>
          </a:p>
          <a:p>
            <a:pPr eaLnBrk="1" fontAlgn="base" hangingPunct="1">
              <a:spcBef>
                <a:spcPct val="0"/>
              </a:spcBef>
              <a:spcAft>
                <a:spcPct val="0"/>
              </a:spcAft>
            </a:pPr>
            <a:r>
              <a:rPr lang="en-US" altLang="en-US" sz="2000" dirty="0">
                <a:solidFill>
                  <a:srgbClr val="333399"/>
                </a:solidFill>
                <a:latin typeface="Lucida Sans Typewriter" panose="020B0509030504030204" pitchFamily="49" charset="0"/>
              </a:rPr>
              <a:t> </a:t>
            </a:r>
            <a:r>
              <a:rPr lang="en-US" altLang="en-US" sz="2000" dirty="0" err="1">
                <a:solidFill>
                  <a:srgbClr val="333399"/>
                </a:solidFill>
                <a:latin typeface="Lucida Sans Typewriter" panose="020B0509030504030204" pitchFamily="49" charset="0"/>
              </a:rPr>
              <a:t>this.side</a:t>
            </a:r>
            <a:r>
              <a:rPr lang="en-US" altLang="en-US" sz="2000" dirty="0">
                <a:solidFill>
                  <a:srgbClr val="333399"/>
                </a:solidFill>
                <a:latin typeface="Lucida Sans Typewriter" panose="020B0509030504030204" pitchFamily="49" charset="0"/>
              </a:rPr>
              <a:t> = side; </a:t>
            </a:r>
          </a:p>
          <a:p>
            <a:pPr eaLnBrk="1" fontAlgn="base" hangingPunct="1">
              <a:spcBef>
                <a:spcPct val="0"/>
              </a:spcBef>
              <a:spcAft>
                <a:spcPct val="0"/>
              </a:spcAft>
            </a:pPr>
            <a:r>
              <a:rPr lang="en-US" altLang="en-US" sz="2000" dirty="0">
                <a:solidFill>
                  <a:srgbClr val="333399"/>
                </a:solidFill>
                <a:latin typeface="Lucida Sans Typewriter" panose="020B0509030504030204" pitchFamily="49" charset="0"/>
              </a:rPr>
              <a:t> </a:t>
            </a:r>
            <a:r>
              <a:rPr lang="en-US" altLang="en-US" sz="2000" dirty="0" err="1">
                <a:solidFill>
                  <a:srgbClr val="333399"/>
                </a:solidFill>
                <a:latin typeface="Lucida Sans Typewriter" panose="020B0509030504030204" pitchFamily="49" charset="0"/>
              </a:rPr>
              <a:t>this.area</a:t>
            </a:r>
            <a:r>
              <a:rPr lang="en-US" altLang="en-US" sz="2000" dirty="0">
                <a:solidFill>
                  <a:srgbClr val="333399"/>
                </a:solidFill>
                <a:latin typeface="Lucida Sans Typewriter" panose="020B0509030504030204" pitchFamily="49" charset="0"/>
              </a:rPr>
              <a:t> = function() { </a:t>
            </a:r>
          </a:p>
          <a:p>
            <a:pPr eaLnBrk="1" fontAlgn="base" hangingPunct="1">
              <a:spcBef>
                <a:spcPct val="0"/>
              </a:spcBef>
              <a:spcAft>
                <a:spcPct val="0"/>
              </a:spcAft>
            </a:pPr>
            <a:r>
              <a:rPr lang="en-US" altLang="en-US" sz="2000" dirty="0">
                <a:solidFill>
                  <a:srgbClr val="333399"/>
                </a:solidFill>
                <a:latin typeface="Lucida Sans Typewriter" panose="020B0509030504030204" pitchFamily="49" charset="0"/>
              </a:rPr>
              <a:t>   return </a:t>
            </a:r>
            <a:r>
              <a:rPr lang="en-US" altLang="en-US" sz="2000" dirty="0" err="1">
                <a:solidFill>
                  <a:srgbClr val="333399"/>
                </a:solidFill>
                <a:latin typeface="Lucida Sans Typewriter" panose="020B0509030504030204" pitchFamily="49" charset="0"/>
              </a:rPr>
              <a:t>this.side</a:t>
            </a:r>
            <a:r>
              <a:rPr lang="en-US" altLang="en-US" sz="2000" dirty="0">
                <a:solidFill>
                  <a:srgbClr val="333399"/>
                </a:solidFill>
                <a:latin typeface="Lucida Sans Typewriter" panose="020B0509030504030204" pitchFamily="49" charset="0"/>
              </a:rPr>
              <a:t>*</a:t>
            </a:r>
            <a:r>
              <a:rPr lang="en-US" altLang="en-US" sz="2000" dirty="0" err="1">
                <a:solidFill>
                  <a:srgbClr val="333399"/>
                </a:solidFill>
                <a:latin typeface="Lucida Sans Typewriter" panose="020B0509030504030204" pitchFamily="49" charset="0"/>
              </a:rPr>
              <a:t>this.side</a:t>
            </a:r>
            <a:r>
              <a:rPr lang="en-US" altLang="en-US" sz="2000" dirty="0">
                <a:solidFill>
                  <a:srgbClr val="333399"/>
                </a:solidFill>
                <a:latin typeface="Lucida Sans Typewriter" panose="020B0509030504030204" pitchFamily="49" charset="0"/>
              </a:rPr>
              <a:t>;</a:t>
            </a:r>
          </a:p>
          <a:p>
            <a:pPr eaLnBrk="1" fontAlgn="base" hangingPunct="1">
              <a:spcBef>
                <a:spcPct val="0"/>
              </a:spcBef>
              <a:spcAft>
                <a:spcPct val="0"/>
              </a:spcAft>
            </a:pPr>
            <a:r>
              <a:rPr lang="en-US" altLang="en-US" sz="2000" dirty="0">
                <a:solidFill>
                  <a:srgbClr val="333399"/>
                </a:solidFill>
                <a:latin typeface="Lucida Sans Typewriter" panose="020B0509030504030204" pitchFamily="49" charset="0"/>
              </a:rPr>
              <a:t> }</a:t>
            </a:r>
          </a:p>
          <a:p>
            <a:pPr eaLnBrk="1" fontAlgn="base" hangingPunct="1">
              <a:spcBef>
                <a:spcPct val="0"/>
              </a:spcBef>
              <a:spcAft>
                <a:spcPct val="0"/>
              </a:spcAft>
            </a:pPr>
            <a:r>
              <a:rPr lang="en-US" altLang="en-US" sz="2000" dirty="0" smtClean="0">
                <a:solidFill>
                  <a:srgbClr val="333399"/>
                </a:solidFill>
                <a:latin typeface="Lucida Sans Typewriter" panose="020B0509030504030204" pitchFamily="49" charset="0"/>
              </a:rPr>
              <a:t>};</a:t>
            </a:r>
          </a:p>
          <a:p>
            <a:pPr eaLnBrk="1" fontAlgn="base" hangingPunct="1">
              <a:spcBef>
                <a:spcPct val="0"/>
              </a:spcBef>
              <a:spcAft>
                <a:spcPct val="0"/>
              </a:spcAft>
            </a:pPr>
            <a:endParaRPr lang="en-US" altLang="en-US" sz="2000" dirty="0">
              <a:solidFill>
                <a:srgbClr val="333399"/>
              </a:solidFill>
              <a:latin typeface="Lucida Sans Typewriter" panose="020B0509030504030204" pitchFamily="49" charset="0"/>
            </a:endParaRPr>
          </a:p>
          <a:p>
            <a:pPr eaLnBrk="1" fontAlgn="base" hangingPunct="1">
              <a:spcBef>
                <a:spcPct val="0"/>
              </a:spcBef>
              <a:spcAft>
                <a:spcPct val="0"/>
              </a:spcAft>
            </a:pPr>
            <a:r>
              <a:rPr lang="en-US" altLang="en-US" sz="2800" dirty="0">
                <a:solidFill>
                  <a:srgbClr val="000000"/>
                </a:solidFill>
                <a:latin typeface="Helvetica" panose="020B0604020202020204" pitchFamily="34" charset="0"/>
              </a:rPr>
              <a:t>Which call will evaluate to 9?</a:t>
            </a:r>
          </a:p>
        </p:txBody>
      </p:sp>
    </p:spTree>
    <p:extLst>
      <p:ext uri="{BB962C8B-B14F-4D97-AF65-F5344CB8AC3E}">
        <p14:creationId xmlns:p14="http://schemas.microsoft.com/office/powerpoint/2010/main" val="2239385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Box 3"/>
          <p:cNvSpPr txBox="1">
            <a:spLocks noChangeArrowheads="1"/>
          </p:cNvSpPr>
          <p:nvPr/>
        </p:nvSpPr>
        <p:spPr bwMode="auto">
          <a:xfrm>
            <a:off x="881062" y="3048000"/>
            <a:ext cx="7543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ln>
                  <a:solidFill>
                    <a:srgbClr val="000000"/>
                  </a:solidFill>
                </a:ln>
                <a:solidFill>
                  <a:srgbClr val="66FF33"/>
                </a:solidFill>
              </a:rPr>
              <a:t>JavaScript code can prevent the "Submit" button from submitting the form</a:t>
            </a:r>
            <a:endParaRPr lang="en-US" altLang="en-US" sz="2800" b="1" dirty="0">
              <a:ln>
                <a:solidFill>
                  <a:srgbClr val="000000"/>
                </a:solidFill>
              </a:ln>
              <a:solidFill>
                <a:srgbClr val="66FF33"/>
              </a:solidFill>
              <a:latin typeface="Symbol" panose="05050102010706020507" pitchFamily="18" charset="2"/>
            </a:endParaRPr>
          </a:p>
        </p:txBody>
      </p:sp>
      <p:sp>
        <p:nvSpPr>
          <p:cNvPr id="54274" name="TextBox 4"/>
          <p:cNvSpPr txBox="1">
            <a:spLocks noChangeArrowheads="1"/>
          </p:cNvSpPr>
          <p:nvPr/>
        </p:nvSpPr>
        <p:spPr bwMode="auto">
          <a:xfrm>
            <a:off x="881062" y="4114800"/>
            <a:ext cx="78819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99CC00"/>
                </a:solidFill>
              </a:rPr>
              <a:t>Some validations may be impractical to perform on client, so must be done on server</a:t>
            </a:r>
            <a:endParaRPr lang="en-US" altLang="en-US" sz="2800" b="1" dirty="0">
              <a:solidFill>
                <a:srgbClr val="99CC00"/>
              </a:solidFill>
              <a:latin typeface="Symbol" panose="05050102010706020507" pitchFamily="18" charset="2"/>
            </a:endParaRPr>
          </a:p>
        </p:txBody>
      </p:sp>
      <p:sp>
        <p:nvSpPr>
          <p:cNvPr id="54275" name="TextBox 5"/>
          <p:cNvSpPr txBox="1">
            <a:spLocks noChangeArrowheads="1"/>
          </p:cNvSpPr>
          <p:nvPr/>
        </p:nvSpPr>
        <p:spPr bwMode="auto">
          <a:xfrm>
            <a:off x="881062" y="50688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FF6699"/>
                </a:solidFill>
              </a:rPr>
              <a:t>The server </a:t>
            </a:r>
            <a:r>
              <a:rPr lang="en-US" altLang="en-US" sz="2800" b="1" dirty="0" smtClean="0">
                <a:solidFill>
                  <a:srgbClr val="FF6699"/>
                </a:solidFill>
              </a:rPr>
              <a:t>doesn’</a:t>
            </a:r>
            <a:r>
              <a:rPr lang="en-US" altLang="ja-JP" sz="2800" b="1" dirty="0" smtClean="0">
                <a:solidFill>
                  <a:srgbClr val="FF6699"/>
                </a:solidFill>
              </a:rPr>
              <a:t>t </a:t>
            </a:r>
            <a:r>
              <a:rPr lang="en-US" altLang="ja-JP" sz="2800" b="1" dirty="0">
                <a:solidFill>
                  <a:srgbClr val="FF6699"/>
                </a:solidFill>
              </a:rPr>
              <a:t>have to repeat the validations performed by JavaScript</a:t>
            </a:r>
            <a:endParaRPr lang="en-US" altLang="en-US" sz="2800" b="1" dirty="0">
              <a:solidFill>
                <a:srgbClr val="FF6699"/>
              </a:solidFill>
              <a:latin typeface="Symbol" panose="05050102010706020507" pitchFamily="18" charset="2"/>
            </a:endParaRPr>
          </a:p>
        </p:txBody>
      </p:sp>
      <p:grpSp>
        <p:nvGrpSpPr>
          <p:cNvPr id="54276" name="Group 10"/>
          <p:cNvGrpSpPr>
            <a:grpSpLocks/>
          </p:cNvGrpSpPr>
          <p:nvPr/>
        </p:nvGrpSpPr>
        <p:grpSpPr bwMode="auto">
          <a:xfrm>
            <a:off x="469900" y="2057400"/>
            <a:ext cx="7954962" cy="954087"/>
            <a:chOff x="960651" y="1743732"/>
            <a:chExt cx="7954724" cy="716874"/>
          </a:xfrm>
        </p:grpSpPr>
        <p:sp>
          <p:nvSpPr>
            <p:cNvPr id="54282" name="TextBox 2"/>
            <p:cNvSpPr txBox="1">
              <a:spLocks noChangeArrowheads="1"/>
            </p:cNvSpPr>
            <p:nvPr/>
          </p:nvSpPr>
          <p:spPr bwMode="auto">
            <a:xfrm>
              <a:off x="1371600" y="1743732"/>
              <a:ext cx="7543775" cy="71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FF9900"/>
                  </a:solidFill>
                </a:rPr>
                <a:t>JavaScript code can inspect DOM element attributes to see what the user typed</a:t>
              </a:r>
              <a:endParaRPr lang="en-US" altLang="en-US" sz="2800" b="1" dirty="0">
                <a:solidFill>
                  <a:srgbClr val="FF9900"/>
                </a:solidFill>
                <a:latin typeface="Symbol" panose="05050102010706020507" pitchFamily="18" charset="2"/>
              </a:endParaRPr>
            </a:p>
          </p:txBody>
        </p:sp>
        <p:sp>
          <p:nvSpPr>
            <p:cNvPr id="54283"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grpSp>
      <p:sp>
        <p:nvSpPr>
          <p:cNvPr id="54277" name="Rectangle 7"/>
          <p:cNvSpPr>
            <a:spLocks noChangeArrowheads="1"/>
          </p:cNvSpPr>
          <p:nvPr/>
        </p:nvSpPr>
        <p:spPr bwMode="auto">
          <a:xfrm>
            <a:off x="469900" y="3151187"/>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54278" name="Rectangle 8"/>
          <p:cNvSpPr>
            <a:spLocks noChangeArrowheads="1"/>
          </p:cNvSpPr>
          <p:nvPr/>
        </p:nvSpPr>
        <p:spPr bwMode="auto">
          <a:xfrm>
            <a:off x="469900" y="4217987"/>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54279" name="Rectangle 9"/>
          <p:cNvSpPr>
            <a:spLocks noChangeArrowheads="1"/>
          </p:cNvSpPr>
          <p:nvPr/>
        </p:nvSpPr>
        <p:spPr bwMode="auto">
          <a:xfrm>
            <a:off x="457200"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54280"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0C1061A-7473-4249-BF17-CDDD76B2C79F}" type="slidenum">
              <a:rPr lang="en-US" altLang="en-US" sz="1400">
                <a:solidFill>
                  <a:srgbClr val="000000"/>
                </a:solidFill>
                <a:latin typeface="Helvetica" panose="020B0604020202020204" pitchFamily="34" charset="0"/>
              </a:rPr>
              <a:pPr eaLnBrk="1" hangingPunct="1"/>
              <a:t>11</a:t>
            </a:fld>
            <a:endParaRPr lang="en-US" altLang="en-US" sz="1400">
              <a:solidFill>
                <a:srgbClr val="000000"/>
              </a:solidFill>
              <a:latin typeface="Helvetica" panose="020B0604020202020204" pitchFamily="34" charset="0"/>
            </a:endParaRPr>
          </a:p>
        </p:txBody>
      </p:sp>
      <p:sp>
        <p:nvSpPr>
          <p:cNvPr id="54281" name="TextBox 12"/>
          <p:cNvSpPr txBox="1">
            <a:spLocks noChangeArrowheads="1"/>
          </p:cNvSpPr>
          <p:nvPr/>
        </p:nvSpPr>
        <p:spPr bwMode="auto">
          <a:xfrm>
            <a:off x="685800" y="482600"/>
            <a:ext cx="7162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a:solidFill>
                  <a:srgbClr val="000000"/>
                </a:solidFill>
              </a:rPr>
              <a:t>When using JavaScript for client-side form validation, which is NOT true?</a:t>
            </a:r>
          </a:p>
        </p:txBody>
      </p:sp>
    </p:spTree>
    <p:extLst>
      <p:ext uri="{BB962C8B-B14F-4D97-AF65-F5344CB8AC3E}">
        <p14:creationId xmlns:p14="http://schemas.microsoft.com/office/powerpoint/2010/main" val="3701543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3"/>
          <p:cNvSpPr txBox="1">
            <a:spLocks noChangeArrowheads="1"/>
          </p:cNvSpPr>
          <p:nvPr/>
        </p:nvSpPr>
        <p:spPr bwMode="auto">
          <a:xfrm>
            <a:off x="1371600" y="3557588"/>
            <a:ext cx="6705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ln>
                  <a:solidFill>
                    <a:schemeClr val="tx1"/>
                  </a:solidFill>
                </a:ln>
                <a:solidFill>
                  <a:srgbClr val="66FF33"/>
                </a:solidFill>
              </a:rPr>
              <a:t>Browser will complain, but only when </a:t>
            </a:r>
            <a:r>
              <a:rPr lang="en-US" altLang="en-US" b="1" dirty="0" smtClean="0">
                <a:ln>
                  <a:solidFill>
                    <a:schemeClr val="tx1"/>
                  </a:solidFill>
                </a:ln>
                <a:solidFill>
                  <a:srgbClr val="66FF33"/>
                </a:solidFill>
              </a:rPr>
              <a:t>form’</a:t>
            </a:r>
            <a:r>
              <a:rPr lang="en-US" altLang="ja-JP" b="1" dirty="0" smtClean="0">
                <a:ln>
                  <a:solidFill>
                    <a:schemeClr val="tx1"/>
                  </a:solidFill>
                </a:ln>
                <a:solidFill>
                  <a:srgbClr val="66FF33"/>
                </a:solidFill>
              </a:rPr>
              <a:t>s </a:t>
            </a:r>
            <a:r>
              <a:rPr lang="en-US" altLang="ja-JP" b="1" dirty="0">
                <a:ln>
                  <a:solidFill>
                    <a:schemeClr val="tx1"/>
                  </a:solidFill>
                </a:ln>
                <a:solidFill>
                  <a:srgbClr val="66FF33"/>
                </a:solidFill>
              </a:rPr>
              <a:t>Submit button clicked</a:t>
            </a:r>
            <a:endParaRPr lang="en-US" altLang="en-US" b="1" dirty="0">
              <a:ln>
                <a:solidFill>
                  <a:schemeClr val="tx1"/>
                </a:solidFill>
              </a:ln>
              <a:solidFill>
                <a:srgbClr val="66FF33"/>
              </a:solidFill>
              <a:latin typeface="Symbol" panose="05050102010706020507" pitchFamily="18" charset="2"/>
            </a:endParaRPr>
          </a:p>
        </p:txBody>
      </p:sp>
      <p:sp>
        <p:nvSpPr>
          <p:cNvPr id="15362" name="TextBox 4"/>
          <p:cNvSpPr txBox="1">
            <a:spLocks noChangeArrowheads="1"/>
          </p:cNvSpPr>
          <p:nvPr/>
        </p:nvSpPr>
        <p:spPr bwMode="auto">
          <a:xfrm>
            <a:off x="1371600" y="4383088"/>
            <a:ext cx="6705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99CC00"/>
                </a:solidFill>
              </a:rPr>
              <a:t>The form will be submitted, but without inputs being checked</a:t>
            </a:r>
          </a:p>
        </p:txBody>
      </p:sp>
      <p:sp>
        <p:nvSpPr>
          <p:cNvPr id="15363" name="TextBox 5"/>
          <p:cNvSpPr txBox="1">
            <a:spLocks noChangeArrowheads="1"/>
          </p:cNvSpPr>
          <p:nvPr/>
        </p:nvSpPr>
        <p:spPr bwMode="auto">
          <a:xfrm>
            <a:off x="1371600" y="5189538"/>
            <a:ext cx="6705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6699"/>
                </a:solidFill>
              </a:rPr>
              <a:t>Nothing will happen when submit button is clicked (form </a:t>
            </a:r>
            <a:r>
              <a:rPr lang="en-US" altLang="en-US" b="1" dirty="0" smtClean="0">
                <a:solidFill>
                  <a:srgbClr val="FF6699"/>
                </a:solidFill>
              </a:rPr>
              <a:t>won’</a:t>
            </a:r>
            <a:r>
              <a:rPr lang="en-US" altLang="ja-JP" b="1" dirty="0" smtClean="0">
                <a:solidFill>
                  <a:srgbClr val="FF6699"/>
                </a:solidFill>
              </a:rPr>
              <a:t>t </a:t>
            </a:r>
            <a:r>
              <a:rPr lang="en-US" altLang="ja-JP" b="1" dirty="0">
                <a:solidFill>
                  <a:srgbClr val="FF6699"/>
                </a:solidFill>
              </a:rPr>
              <a:t>be submitted)</a:t>
            </a:r>
            <a:endParaRPr lang="en-US" altLang="en-US" b="1" dirty="0">
              <a:solidFill>
                <a:srgbClr val="FF6699"/>
              </a:solidFill>
              <a:latin typeface="Symbol" panose="05050102010706020507" pitchFamily="18" charset="2"/>
            </a:endParaRPr>
          </a:p>
        </p:txBody>
      </p:sp>
      <p:grpSp>
        <p:nvGrpSpPr>
          <p:cNvPr id="15364" name="Group 10"/>
          <p:cNvGrpSpPr>
            <a:grpSpLocks/>
          </p:cNvGrpSpPr>
          <p:nvPr/>
        </p:nvGrpSpPr>
        <p:grpSpPr bwMode="auto">
          <a:xfrm>
            <a:off x="960438" y="2338388"/>
            <a:ext cx="7345362" cy="1200329"/>
            <a:chOff x="960651" y="1656766"/>
            <a:chExt cx="7116549" cy="900879"/>
          </a:xfrm>
        </p:grpSpPr>
        <p:sp>
          <p:nvSpPr>
            <p:cNvPr id="15370" name="TextBox 2"/>
            <p:cNvSpPr txBox="1">
              <a:spLocks noChangeArrowheads="1"/>
            </p:cNvSpPr>
            <p:nvPr/>
          </p:nvSpPr>
          <p:spPr bwMode="auto">
            <a:xfrm>
              <a:off x="1371600" y="1656766"/>
              <a:ext cx="6705600" cy="90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9900"/>
                  </a:solidFill>
                </a:rPr>
                <a:t>Browser will complain about malformed HTML when page is loaded (server should respect browser version and not send JavaScript)</a:t>
              </a:r>
              <a:endParaRPr lang="en-US" altLang="en-US" b="1" dirty="0">
                <a:solidFill>
                  <a:srgbClr val="FF9900"/>
                </a:solidFill>
                <a:latin typeface="Symbol" panose="05050102010706020507" pitchFamily="18" charset="2"/>
              </a:endParaRPr>
            </a:p>
          </p:txBody>
        </p:sp>
        <p:sp>
          <p:nvSpPr>
            <p:cNvPr id="15371"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15365" name="Rectangle 7"/>
          <p:cNvSpPr>
            <a:spLocks noChangeArrowheads="1"/>
          </p:cNvSpPr>
          <p:nvPr/>
        </p:nvSpPr>
        <p:spPr bwMode="auto">
          <a:xfrm>
            <a:off x="960438" y="36607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sp>
        <p:nvSpPr>
          <p:cNvPr id="15366" name="Rectangle 8"/>
          <p:cNvSpPr>
            <a:spLocks noChangeArrowheads="1"/>
          </p:cNvSpPr>
          <p:nvPr/>
        </p:nvSpPr>
        <p:spPr bwMode="auto">
          <a:xfrm>
            <a:off x="960438" y="437832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5367" name="Rectangle 9"/>
          <p:cNvSpPr>
            <a:spLocks noChangeArrowheads="1"/>
          </p:cNvSpPr>
          <p:nvPr/>
        </p:nvSpPr>
        <p:spPr bwMode="auto">
          <a:xfrm>
            <a:off x="947738" y="527685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sp>
        <p:nvSpPr>
          <p:cNvPr id="15368"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603523F-C8A5-4943-A679-1DA240E51D0A}" type="slidenum">
              <a:rPr lang="en-US" altLang="en-US" sz="1400">
                <a:latin typeface="Helvetica" panose="020B0604020202020204" pitchFamily="34" charset="0"/>
              </a:rPr>
              <a:pPr eaLnBrk="1" hangingPunct="1"/>
              <a:t>12</a:t>
            </a:fld>
            <a:endParaRPr lang="en-US" altLang="en-US" sz="1400">
              <a:latin typeface="Helvetica" panose="020B0604020202020204" pitchFamily="34" charset="0"/>
            </a:endParaRPr>
          </a:p>
        </p:txBody>
      </p:sp>
      <p:sp>
        <p:nvSpPr>
          <p:cNvPr id="15369" name="TextBox 12"/>
          <p:cNvSpPr txBox="1">
            <a:spLocks noChangeArrowheads="1"/>
          </p:cNvSpPr>
          <p:nvPr/>
        </p:nvSpPr>
        <p:spPr bwMode="auto">
          <a:xfrm>
            <a:off x="304800" y="261938"/>
            <a:ext cx="78486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solidFill>
                  <a:srgbClr val="333399"/>
                </a:solidFill>
                <a:latin typeface="Lucida Sans Typewriter" panose="020B0509030504030204" pitchFamily="49" charset="0"/>
              </a:rPr>
              <a:t>&lt;form onSubmit='checkInputs()'&gt;</a:t>
            </a:r>
          </a:p>
          <a:p>
            <a:pPr eaLnBrk="1" hangingPunct="1"/>
            <a:r>
              <a:rPr lang="en-US" altLang="en-US">
                <a:solidFill>
                  <a:srgbClr val="333399"/>
                </a:solidFill>
                <a:latin typeface="Lucida Sans Typewriter" panose="020B0509030504030204" pitchFamily="49" charset="0"/>
              </a:rPr>
              <a:t>  &lt;input type="text"/&gt;</a:t>
            </a:r>
          </a:p>
          <a:p>
            <a:pPr eaLnBrk="1" hangingPunct="1"/>
            <a:r>
              <a:rPr lang="en-US" altLang="en-US">
                <a:solidFill>
                  <a:srgbClr val="333399"/>
                </a:solidFill>
                <a:latin typeface="Lucida Sans Typewriter" panose="020B0509030504030204" pitchFamily="49" charset="0"/>
              </a:rPr>
              <a:t>  &lt;input type="submit"/&gt;</a:t>
            </a:r>
          </a:p>
          <a:p>
            <a:pPr eaLnBrk="1" hangingPunct="1"/>
            <a:r>
              <a:rPr lang="en-US" altLang="en-US">
                <a:solidFill>
                  <a:srgbClr val="333399"/>
                </a:solidFill>
                <a:latin typeface="Lucida Sans Typewriter" panose="020B0509030504030204" pitchFamily="49" charset="0"/>
              </a:rPr>
              <a:t>&lt;/form&gt;</a:t>
            </a:r>
          </a:p>
          <a:p>
            <a:pPr eaLnBrk="1" hangingPunct="1"/>
            <a:r>
              <a:rPr lang="en-US" altLang="en-US" sz="2800">
                <a:latin typeface="Helvetica" panose="020B0604020202020204" pitchFamily="34" charset="0"/>
              </a:rPr>
              <a:t>If this form is loaded in a non-JS-aware browser: </a:t>
            </a:r>
          </a:p>
        </p:txBody>
      </p:sp>
    </p:spTree>
    <p:extLst>
      <p:ext uri="{BB962C8B-B14F-4D97-AF65-F5344CB8AC3E}">
        <p14:creationId xmlns:p14="http://schemas.microsoft.com/office/powerpoint/2010/main" val="3165786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Box 3"/>
          <p:cNvSpPr txBox="1">
            <a:spLocks noChangeArrowheads="1"/>
          </p:cNvSpPr>
          <p:nvPr/>
        </p:nvSpPr>
        <p:spPr bwMode="auto">
          <a:xfrm>
            <a:off x="1371600" y="3240088"/>
            <a:ext cx="7315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chemeClr val="tx1"/>
                  </a:solidFill>
                </a:ln>
                <a:solidFill>
                  <a:srgbClr val="66FF33"/>
                </a:solidFill>
              </a:rPr>
              <a:t>In general, the server must rely on explicit </a:t>
            </a:r>
            <a:r>
              <a:rPr lang="en-US" altLang="en-US" sz="2800" b="1" dirty="0" smtClean="0">
                <a:ln>
                  <a:solidFill>
                    <a:schemeClr val="tx1"/>
                  </a:solidFill>
                </a:ln>
                <a:solidFill>
                  <a:srgbClr val="66FF33"/>
                </a:solidFill>
              </a:rPr>
              <a:t>hints </a:t>
            </a:r>
            <a:r>
              <a:rPr lang="en-US" altLang="en-US" sz="2800" b="1" dirty="0">
                <a:ln>
                  <a:solidFill>
                    <a:schemeClr val="tx1"/>
                  </a:solidFill>
                </a:ln>
                <a:solidFill>
                  <a:srgbClr val="66FF33"/>
                </a:solidFill>
              </a:rPr>
              <a:t>(like headers) to detect XHR</a:t>
            </a:r>
            <a:endParaRPr lang="en-US" altLang="en-US" sz="2800" b="1" dirty="0">
              <a:ln>
                <a:solidFill>
                  <a:schemeClr val="tx1"/>
                </a:solidFill>
              </a:ln>
              <a:solidFill>
                <a:srgbClr val="66FF33"/>
              </a:solidFill>
              <a:latin typeface="Symbol" panose="05050102010706020507" pitchFamily="18" charset="2"/>
            </a:endParaRPr>
          </a:p>
        </p:txBody>
      </p:sp>
      <p:sp>
        <p:nvSpPr>
          <p:cNvPr id="26626" name="TextBox 4"/>
          <p:cNvSpPr txBox="1">
            <a:spLocks noChangeArrowheads="1"/>
          </p:cNvSpPr>
          <p:nvPr/>
        </p:nvSpPr>
        <p:spPr bwMode="auto">
          <a:xfrm>
            <a:off x="1371600" y="4154488"/>
            <a:ext cx="7543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rPr>
              <a:t>The response to an AJAX request can be any content type (not just HMTL)</a:t>
            </a:r>
            <a:endParaRPr lang="en-US" altLang="en-US" sz="2800" b="1" dirty="0">
              <a:solidFill>
                <a:srgbClr val="99CC00"/>
              </a:solidFill>
              <a:latin typeface="Symbol" panose="05050102010706020507" pitchFamily="18" charset="2"/>
            </a:endParaRPr>
          </a:p>
        </p:txBody>
      </p:sp>
      <p:sp>
        <p:nvSpPr>
          <p:cNvPr id="26627" name="TextBox 5"/>
          <p:cNvSpPr txBox="1">
            <a:spLocks noChangeArrowheads="1"/>
          </p:cNvSpPr>
          <p:nvPr/>
        </p:nvSpPr>
        <p:spPr bwMode="auto">
          <a:xfrm>
            <a:off x="1371600" y="5068888"/>
            <a:ext cx="6858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If the server fails to respond to an XHR request, the </a:t>
            </a:r>
            <a:r>
              <a:rPr lang="en-US" altLang="en-US" sz="2800" b="1" dirty="0" smtClean="0">
                <a:solidFill>
                  <a:srgbClr val="FF6699"/>
                </a:solidFill>
              </a:rPr>
              <a:t>browser’s </a:t>
            </a:r>
            <a:r>
              <a:rPr lang="en-US" altLang="en-US" sz="2800" b="1" dirty="0">
                <a:solidFill>
                  <a:srgbClr val="FF6699"/>
                </a:solidFill>
              </a:rPr>
              <a:t>UI will freeze</a:t>
            </a:r>
            <a:endParaRPr lang="en-US" altLang="en-US" sz="2800" b="1" dirty="0">
              <a:solidFill>
                <a:srgbClr val="FF6699"/>
              </a:solidFill>
              <a:latin typeface="Symbol" panose="05050102010706020507" pitchFamily="18" charset="2"/>
            </a:endParaRPr>
          </a:p>
        </p:txBody>
      </p:sp>
      <p:grpSp>
        <p:nvGrpSpPr>
          <p:cNvPr id="26628" name="Group 10"/>
          <p:cNvGrpSpPr>
            <a:grpSpLocks/>
          </p:cNvGrpSpPr>
          <p:nvPr/>
        </p:nvGrpSpPr>
        <p:grpSpPr bwMode="auto">
          <a:xfrm>
            <a:off x="960438" y="2325688"/>
            <a:ext cx="7954962" cy="954087"/>
            <a:chOff x="960651" y="1743732"/>
            <a:chExt cx="7954724" cy="716889"/>
          </a:xfrm>
        </p:grpSpPr>
        <p:sp>
          <p:nvSpPr>
            <p:cNvPr id="26634" name="TextBox 2"/>
            <p:cNvSpPr txBox="1">
              <a:spLocks noChangeArrowheads="1"/>
            </p:cNvSpPr>
            <p:nvPr/>
          </p:nvSpPr>
          <p:spPr bwMode="auto">
            <a:xfrm>
              <a:off x="1371600" y="1743732"/>
              <a:ext cx="7543775" cy="71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AJAX requests can be handled with their own separate controller actions</a:t>
              </a:r>
              <a:endParaRPr lang="en-US" altLang="en-US" sz="2800" b="1" dirty="0">
                <a:solidFill>
                  <a:srgbClr val="FF9900"/>
                </a:solidFill>
                <a:latin typeface="Symbol" panose="05050102010706020507" pitchFamily="18" charset="2"/>
              </a:endParaRPr>
            </a:p>
          </p:txBody>
        </p:sp>
        <p:sp>
          <p:nvSpPr>
            <p:cNvPr id="26635"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26629"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26630"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26631"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2663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8482B84-D5FA-4DA4-9DF0-41823B4F5712}" type="slidenum">
              <a:rPr lang="en-US" altLang="en-US" sz="1400">
                <a:latin typeface="Helvetica" panose="020B0604020202020204" pitchFamily="34" charset="0"/>
              </a:rPr>
              <a:pPr eaLnBrk="1" hangingPunct="1"/>
              <a:t>13</a:t>
            </a:fld>
            <a:endParaRPr lang="en-US" altLang="en-US" sz="1400">
              <a:latin typeface="Helvetica" panose="020B0604020202020204" pitchFamily="34" charset="0"/>
            </a:endParaRPr>
          </a:p>
        </p:txBody>
      </p:sp>
      <p:sp>
        <p:nvSpPr>
          <p:cNvPr id="26633" name="TextBox 12"/>
          <p:cNvSpPr txBox="1">
            <a:spLocks noChangeArrowheads="1"/>
          </p:cNvSpPr>
          <p:nvPr/>
        </p:nvSpPr>
        <p:spPr bwMode="auto">
          <a:xfrm>
            <a:off x="685800" y="482600"/>
            <a:ext cx="7162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a:solidFill>
                  <a:srgbClr val="000000"/>
                </a:solidFill>
              </a:rPr>
              <a:t>Which is FALSE concerning AJAX/XHR vs. non-AJAX interactions?</a:t>
            </a:r>
            <a:endParaRPr lang="en-US" altLang="en-US" sz="3200" b="1">
              <a:solidFill>
                <a:srgbClr val="FF0000"/>
              </a:solidFill>
            </a:endParaRPr>
          </a:p>
        </p:txBody>
      </p:sp>
    </p:spTree>
    <p:extLst>
      <p:ext uri="{BB962C8B-B14F-4D97-AF65-F5344CB8AC3E}">
        <p14:creationId xmlns:p14="http://schemas.microsoft.com/office/powerpoint/2010/main" val="1085687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3"/>
          <p:cNvSpPr txBox="1">
            <a:spLocks noChangeArrowheads="1"/>
          </p:cNvSpPr>
          <p:nvPr/>
        </p:nvSpPr>
        <p:spPr bwMode="auto">
          <a:xfrm>
            <a:off x="1371600" y="32400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chemeClr val="tx1"/>
                  </a:solidFill>
                </a:ln>
                <a:solidFill>
                  <a:srgbClr val="66FF33"/>
                </a:solidFill>
              </a:rPr>
              <a:t>(a) &amp; (c)</a:t>
            </a:r>
            <a:endParaRPr lang="en-US" altLang="en-US" sz="2800" b="1" dirty="0">
              <a:ln>
                <a:solidFill>
                  <a:schemeClr val="tx1"/>
                </a:solidFill>
              </a:ln>
              <a:solidFill>
                <a:srgbClr val="66FF33"/>
              </a:solidFill>
              <a:latin typeface="Symbol" panose="05050102010706020507" pitchFamily="18" charset="2"/>
            </a:endParaRPr>
          </a:p>
        </p:txBody>
      </p:sp>
      <p:sp>
        <p:nvSpPr>
          <p:cNvPr id="36866" name="TextBox 4"/>
          <p:cNvSpPr txBox="1">
            <a:spLocks noChangeArrowheads="1"/>
          </p:cNvSpPr>
          <p:nvPr/>
        </p:nvSpPr>
        <p:spPr bwMode="auto">
          <a:xfrm>
            <a:off x="1371600" y="4154488"/>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rPr>
              <a:t>(b) &amp; (c)</a:t>
            </a:r>
            <a:endParaRPr lang="en-US" altLang="en-US" sz="2800" b="1" dirty="0">
              <a:solidFill>
                <a:srgbClr val="99CC00"/>
              </a:solidFill>
              <a:latin typeface="Symbol" panose="05050102010706020507" pitchFamily="18" charset="2"/>
            </a:endParaRPr>
          </a:p>
        </p:txBody>
      </p:sp>
      <p:sp>
        <p:nvSpPr>
          <p:cNvPr id="36867"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(a), (b) &amp; (c)</a:t>
            </a:r>
            <a:endParaRPr lang="en-US" altLang="en-US" sz="2800" b="1" dirty="0">
              <a:solidFill>
                <a:srgbClr val="FF6699"/>
              </a:solidFill>
              <a:latin typeface="Symbol" panose="05050102010706020507" pitchFamily="18" charset="2"/>
            </a:endParaRPr>
          </a:p>
        </p:txBody>
      </p:sp>
      <p:grpSp>
        <p:nvGrpSpPr>
          <p:cNvPr id="36868" name="Group 10"/>
          <p:cNvGrpSpPr>
            <a:grpSpLocks/>
          </p:cNvGrpSpPr>
          <p:nvPr/>
        </p:nvGrpSpPr>
        <p:grpSpPr bwMode="auto">
          <a:xfrm>
            <a:off x="960438" y="2325688"/>
            <a:ext cx="7954962" cy="523875"/>
            <a:chOff x="960651" y="1743732"/>
            <a:chExt cx="7954724" cy="393133"/>
          </a:xfrm>
        </p:grpSpPr>
        <p:sp>
          <p:nvSpPr>
            <p:cNvPr id="36874" name="TextBox 2"/>
            <p:cNvSpPr txBox="1">
              <a:spLocks noChangeArrowheads="1"/>
            </p:cNvSpPr>
            <p:nvPr/>
          </p:nvSpPr>
          <p:spPr bwMode="auto">
            <a:xfrm>
              <a:off x="1371600" y="1743732"/>
              <a:ext cx="7543775" cy="39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(a) &amp; (b)</a:t>
              </a:r>
              <a:endParaRPr lang="en-US" altLang="en-US" sz="2800" b="1" dirty="0">
                <a:solidFill>
                  <a:srgbClr val="FF9900"/>
                </a:solidFill>
                <a:latin typeface="Symbol" panose="05050102010706020507" pitchFamily="18" charset="2"/>
              </a:endParaRPr>
            </a:p>
          </p:txBody>
        </p:sp>
        <p:sp>
          <p:nvSpPr>
            <p:cNvPr id="36875"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36869"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36870"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36871"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3687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283D6B9-E5B4-49DB-B724-F5271DA7743D}" type="slidenum">
              <a:rPr lang="en-US" altLang="en-US" sz="1400">
                <a:latin typeface="Helvetica" panose="020B0604020202020204" pitchFamily="34" charset="0"/>
              </a:rPr>
              <a:pPr eaLnBrk="1" hangingPunct="1"/>
              <a:t>14</a:t>
            </a:fld>
            <a:endParaRPr lang="en-US" altLang="en-US" sz="1400">
              <a:latin typeface="Helvetica" panose="020B0604020202020204" pitchFamily="34" charset="0"/>
            </a:endParaRPr>
          </a:p>
        </p:txBody>
      </p:sp>
      <p:sp>
        <p:nvSpPr>
          <p:cNvPr id="36873" name="TextBox 12"/>
          <p:cNvSpPr txBox="1">
            <a:spLocks noChangeArrowheads="1"/>
          </p:cNvSpPr>
          <p:nvPr/>
        </p:nvSpPr>
        <p:spPr bwMode="auto">
          <a:xfrm>
            <a:off x="685800" y="482600"/>
            <a:ext cx="7467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solidFill>
                  <a:srgbClr val="000000"/>
                </a:solidFill>
              </a:rPr>
              <a:t>Which are always true of Jasmine’s </a:t>
            </a:r>
            <a:r>
              <a:rPr lang="en-US" altLang="en-US" sz="2000">
                <a:solidFill>
                  <a:srgbClr val="333399"/>
                </a:solidFill>
                <a:latin typeface="Lucida Sans Typewriter" panose="020B0509030504030204" pitchFamily="49" charset="0"/>
              </a:rPr>
              <a:t>it()</a:t>
            </a:r>
            <a:r>
              <a:rPr lang="en-US" altLang="en-US">
                <a:solidFill>
                  <a:srgbClr val="000000"/>
                </a:solidFill>
              </a:rPr>
              <a:t> method:</a:t>
            </a:r>
          </a:p>
          <a:p>
            <a:pPr eaLnBrk="1" hangingPunct="1"/>
            <a:r>
              <a:rPr lang="en-US" altLang="en-US">
                <a:solidFill>
                  <a:srgbClr val="000000"/>
                </a:solidFill>
              </a:rPr>
              <a:t>(a) it can take a named function as its 2</a:t>
            </a:r>
            <a:r>
              <a:rPr lang="en-US" altLang="en-US" baseline="30000">
                <a:solidFill>
                  <a:srgbClr val="000000"/>
                </a:solidFill>
              </a:rPr>
              <a:t>nd</a:t>
            </a:r>
            <a:r>
              <a:rPr lang="en-US" altLang="en-US">
                <a:solidFill>
                  <a:srgbClr val="000000"/>
                </a:solidFill>
              </a:rPr>
              <a:t> arg</a:t>
            </a:r>
          </a:p>
          <a:p>
            <a:pPr eaLnBrk="1" hangingPunct="1"/>
            <a:r>
              <a:rPr lang="en-US" altLang="en-US">
                <a:solidFill>
                  <a:srgbClr val="000000"/>
                </a:solidFill>
              </a:rPr>
              <a:t>(b) it can take an anonymous function as its 2</a:t>
            </a:r>
            <a:r>
              <a:rPr lang="en-US" altLang="en-US" baseline="30000">
                <a:solidFill>
                  <a:srgbClr val="000000"/>
                </a:solidFill>
              </a:rPr>
              <a:t>nd</a:t>
            </a:r>
            <a:r>
              <a:rPr lang="en-US" altLang="en-US">
                <a:solidFill>
                  <a:srgbClr val="000000"/>
                </a:solidFill>
              </a:rPr>
              <a:t> arg</a:t>
            </a:r>
          </a:p>
          <a:p>
            <a:pPr eaLnBrk="1" hangingPunct="1"/>
            <a:r>
              <a:rPr lang="en-US" altLang="en-US">
                <a:solidFill>
                  <a:srgbClr val="000000"/>
                </a:solidFill>
              </a:rPr>
              <a:t>(c) it executes asynchronously</a:t>
            </a:r>
          </a:p>
        </p:txBody>
      </p:sp>
    </p:spTree>
    <p:extLst>
      <p:ext uri="{BB962C8B-B14F-4D97-AF65-F5344CB8AC3E}">
        <p14:creationId xmlns:p14="http://schemas.microsoft.com/office/powerpoint/2010/main" val="37537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3"/>
          <p:cNvSpPr txBox="1">
            <a:spLocks noChangeArrowheads="1"/>
          </p:cNvSpPr>
          <p:nvPr/>
        </p:nvSpPr>
        <p:spPr bwMode="auto">
          <a:xfrm>
            <a:off x="1371599" y="3240088"/>
            <a:ext cx="71165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chemeClr val="accent2"/>
                </a:solidFill>
                <a:latin typeface="Lucida Sans Typewriter" panose="020B0509030504030204" pitchFamily="49" charset="0"/>
              </a:rPr>
              <a:t>$.ajax </a:t>
            </a:r>
            <a:r>
              <a:rPr lang="en-US" altLang="en-US" sz="2800" b="1" dirty="0" smtClean="0">
                <a:ln>
                  <a:solidFill>
                    <a:schemeClr val="tx1"/>
                  </a:solidFill>
                </a:ln>
                <a:solidFill>
                  <a:srgbClr val="66FF33"/>
                </a:solidFill>
              </a:rPr>
              <a:t>doesn’t </a:t>
            </a:r>
            <a:r>
              <a:rPr lang="en-US" altLang="en-US" sz="2800" b="1" dirty="0">
                <a:ln>
                  <a:solidFill>
                    <a:schemeClr val="tx1"/>
                  </a:solidFill>
                </a:ln>
                <a:solidFill>
                  <a:srgbClr val="66FF33"/>
                </a:solidFill>
              </a:rPr>
              <a:t>actually return the server reply content, so </a:t>
            </a:r>
            <a:r>
              <a:rPr lang="en-US" altLang="en-US" b="1" dirty="0" err="1">
                <a:solidFill>
                  <a:schemeClr val="accent2"/>
                </a:solidFill>
                <a:latin typeface="Lucida Sans Typewriter" panose="020B0509030504030204" pitchFamily="49" charset="0"/>
              </a:rPr>
              <a:t>andReturn</a:t>
            </a:r>
            <a:r>
              <a:rPr lang="en-US" altLang="en-US" b="1" dirty="0">
                <a:solidFill>
                  <a:srgbClr val="408000"/>
                </a:solidFill>
              </a:rPr>
              <a:t> </a:t>
            </a:r>
            <a:r>
              <a:rPr lang="en-US" altLang="en-US" sz="2800" b="1" dirty="0" smtClean="0">
                <a:ln>
                  <a:solidFill>
                    <a:schemeClr val="tx1"/>
                  </a:solidFill>
                </a:ln>
                <a:solidFill>
                  <a:srgbClr val="66FF33"/>
                </a:solidFill>
              </a:rPr>
              <a:t>won’t </a:t>
            </a:r>
            <a:r>
              <a:rPr lang="en-US" altLang="en-US" sz="2800" b="1" dirty="0">
                <a:ln>
                  <a:solidFill>
                    <a:schemeClr val="tx1"/>
                  </a:solidFill>
                </a:ln>
                <a:solidFill>
                  <a:srgbClr val="66FF33"/>
                </a:solidFill>
              </a:rPr>
              <a:t>work</a:t>
            </a:r>
            <a:endParaRPr lang="en-US" altLang="en-US" sz="2800" b="1" dirty="0">
              <a:ln>
                <a:solidFill>
                  <a:schemeClr val="tx1"/>
                </a:solidFill>
              </a:ln>
              <a:solidFill>
                <a:srgbClr val="66FF33"/>
              </a:solidFill>
              <a:latin typeface="Symbol" panose="05050102010706020507" pitchFamily="18" charset="2"/>
            </a:endParaRPr>
          </a:p>
        </p:txBody>
      </p:sp>
      <p:sp>
        <p:nvSpPr>
          <p:cNvPr id="45058" name="TextBox 4"/>
          <p:cNvSpPr txBox="1">
            <a:spLocks noChangeArrowheads="1"/>
          </p:cNvSpPr>
          <p:nvPr/>
        </p:nvSpPr>
        <p:spPr bwMode="auto">
          <a:xfrm>
            <a:off x="1371600" y="41544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err="1">
                <a:solidFill>
                  <a:schemeClr val="accent2"/>
                </a:solidFill>
                <a:latin typeface="Lucida Sans Typewriter" panose="020B0509030504030204" pitchFamily="49" charset="0"/>
              </a:rPr>
              <a:t>ajaxArgs</a:t>
            </a:r>
            <a:r>
              <a:rPr lang="en-US" altLang="en-US" sz="2800" b="1" dirty="0">
                <a:solidFill>
                  <a:srgbClr val="FF0000"/>
                </a:solidFill>
              </a:rPr>
              <a:t> </a:t>
            </a:r>
            <a:r>
              <a:rPr lang="en-US" altLang="en-US" sz="2800" b="1" dirty="0">
                <a:solidFill>
                  <a:srgbClr val="99CC00"/>
                </a:solidFill>
              </a:rPr>
              <a:t>is in the wrong scope, so its value is not </a:t>
            </a:r>
            <a:r>
              <a:rPr lang="en-US" altLang="en-US" sz="2800" b="1" dirty="0" smtClean="0">
                <a:solidFill>
                  <a:srgbClr val="99CC00"/>
                </a:solidFill>
              </a:rPr>
              <a:t>“visible” </a:t>
            </a:r>
            <a:r>
              <a:rPr lang="en-US" altLang="en-US" sz="2800" b="1" dirty="0">
                <a:solidFill>
                  <a:srgbClr val="99CC00"/>
                </a:solidFill>
              </a:rPr>
              <a:t>to </a:t>
            </a:r>
            <a:r>
              <a:rPr lang="en-US" altLang="en-US" b="1" dirty="0" err="1">
                <a:solidFill>
                  <a:schemeClr val="accent2"/>
                </a:solidFill>
                <a:latin typeface="Lucida Sans Typewriter" panose="020B0509030504030204" pitchFamily="49" charset="0"/>
              </a:rPr>
              <a:t>andReturn</a:t>
            </a:r>
            <a:endParaRPr lang="en-US" altLang="en-US" b="1" dirty="0">
              <a:solidFill>
                <a:schemeClr val="accent2"/>
              </a:solidFill>
              <a:latin typeface="Lucida Sans Typewriter" panose="020B0509030504030204" pitchFamily="49" charset="0"/>
            </a:endParaRPr>
          </a:p>
        </p:txBody>
      </p:sp>
      <p:sp>
        <p:nvSpPr>
          <p:cNvPr id="45059" name="TextBox 5"/>
          <p:cNvSpPr txBox="1">
            <a:spLocks noChangeArrowheads="1"/>
          </p:cNvSpPr>
          <p:nvPr/>
        </p:nvSpPr>
        <p:spPr bwMode="auto">
          <a:xfrm>
            <a:off x="1371600" y="50688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We needed to be able to spy on (monitor) the AJAX call</a:t>
            </a:r>
            <a:endParaRPr lang="en-US" altLang="en-US" sz="2800" b="1" dirty="0">
              <a:solidFill>
                <a:srgbClr val="FF6699"/>
              </a:solidFill>
              <a:latin typeface="Symbol" panose="05050102010706020507" pitchFamily="18" charset="2"/>
            </a:endParaRPr>
          </a:p>
        </p:txBody>
      </p:sp>
      <p:grpSp>
        <p:nvGrpSpPr>
          <p:cNvPr id="45060" name="Group 10"/>
          <p:cNvGrpSpPr>
            <a:grpSpLocks/>
          </p:cNvGrpSpPr>
          <p:nvPr/>
        </p:nvGrpSpPr>
        <p:grpSpPr bwMode="auto">
          <a:xfrm>
            <a:off x="960438" y="2325688"/>
            <a:ext cx="7116762" cy="954087"/>
            <a:chOff x="960651" y="1743730"/>
            <a:chExt cx="7116549" cy="715977"/>
          </a:xfrm>
        </p:grpSpPr>
        <p:sp>
          <p:nvSpPr>
            <p:cNvPr id="45066" name="TextBox 2"/>
            <p:cNvSpPr txBox="1">
              <a:spLocks noChangeArrowheads="1"/>
            </p:cNvSpPr>
            <p:nvPr/>
          </p:nvSpPr>
          <p:spPr bwMode="auto">
            <a:xfrm>
              <a:off x="1371600" y="1743730"/>
              <a:ext cx="6705600" cy="715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We could have done it either way; just a matter of choice</a:t>
              </a:r>
              <a:endParaRPr lang="en-US" altLang="en-US" sz="2800" b="1" dirty="0">
                <a:solidFill>
                  <a:srgbClr val="FF9900"/>
                </a:solidFill>
                <a:latin typeface="Symbol" panose="05050102010706020507" pitchFamily="18" charset="2"/>
              </a:endParaRPr>
            </a:p>
          </p:txBody>
        </p:sp>
        <p:sp>
          <p:nvSpPr>
            <p:cNvPr id="45067"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45061"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5062"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5063"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5064"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8CFE621-C579-4B40-832E-2D791DA936E3}" type="slidenum">
              <a:rPr lang="en-US" altLang="en-US" sz="1400">
                <a:latin typeface="Helvetica" panose="020B0604020202020204" pitchFamily="34" charset="0"/>
              </a:rPr>
              <a:pPr eaLnBrk="1" hangingPunct="1"/>
              <a:t>15</a:t>
            </a:fld>
            <a:endParaRPr lang="en-US" altLang="en-US" sz="1400">
              <a:latin typeface="Helvetica" panose="020B0604020202020204" pitchFamily="34" charset="0"/>
            </a:endParaRPr>
          </a:p>
        </p:txBody>
      </p:sp>
      <p:sp>
        <p:nvSpPr>
          <p:cNvPr id="45065" name="TextBox 12"/>
          <p:cNvSpPr txBox="1">
            <a:spLocks noChangeArrowheads="1"/>
          </p:cNvSpPr>
          <p:nvPr/>
        </p:nvSpPr>
        <p:spPr bwMode="auto">
          <a:xfrm>
            <a:off x="609600" y="292100"/>
            <a:ext cx="7467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3200" dirty="0">
                <a:latin typeface="Helvetica" panose="020B0604020202020204" pitchFamily="34" charset="0"/>
              </a:rPr>
              <a:t>In the example, why did we use </a:t>
            </a:r>
            <a:r>
              <a:rPr lang="en-US" altLang="en-US" sz="2800" dirty="0" err="1">
                <a:solidFill>
                  <a:schemeClr val="accent2"/>
                </a:solidFill>
                <a:latin typeface="Lucida Sans Typewriter" panose="020B0509030504030204" pitchFamily="49" charset="0"/>
              </a:rPr>
              <a:t>andCallFake</a:t>
            </a:r>
            <a:r>
              <a:rPr lang="en-US" altLang="en-US" sz="2800" dirty="0">
                <a:solidFill>
                  <a:schemeClr val="accent2"/>
                </a:solidFill>
                <a:latin typeface="Lucida Sans Typewriter" panose="020B0509030504030204" pitchFamily="49" charset="0"/>
              </a:rPr>
              <a:t>() </a:t>
            </a:r>
            <a:r>
              <a:rPr lang="en-US" altLang="en-US" sz="3200" dirty="0">
                <a:latin typeface="Helvetica" panose="020B0604020202020204" pitchFamily="34" charset="0"/>
              </a:rPr>
              <a:t>to pass </a:t>
            </a:r>
            <a:r>
              <a:rPr lang="en-US" altLang="en-US" sz="2800" dirty="0" err="1">
                <a:solidFill>
                  <a:schemeClr val="accent2"/>
                </a:solidFill>
                <a:latin typeface="Lucida Sans Typewriter" panose="020B0509030504030204" pitchFamily="49" charset="0"/>
              </a:rPr>
              <a:t>ajaxArgs</a:t>
            </a:r>
            <a:r>
              <a:rPr lang="en-US" altLang="en-US" sz="3200" dirty="0">
                <a:latin typeface="Helvetica" panose="020B0604020202020204" pitchFamily="34" charset="0"/>
              </a:rPr>
              <a:t> in stubbing the AJAX call, rather than just </a:t>
            </a:r>
            <a:r>
              <a:rPr lang="en-US" altLang="en-US" sz="2800" dirty="0" err="1">
                <a:solidFill>
                  <a:schemeClr val="accent2"/>
                </a:solidFill>
                <a:latin typeface="Lucida Sans Typewriter" panose="020B0509030504030204" pitchFamily="49" charset="0"/>
              </a:rPr>
              <a:t>andReturn</a:t>
            </a:r>
            <a:r>
              <a:rPr lang="en-US" altLang="en-US" sz="2800" dirty="0">
                <a:solidFill>
                  <a:schemeClr val="accent2"/>
                </a:solidFill>
                <a:latin typeface="Lucida Sans Typewriter" panose="020B0509030504030204" pitchFamily="49" charset="0"/>
              </a:rPr>
              <a:t>(</a:t>
            </a:r>
            <a:r>
              <a:rPr lang="en-US" altLang="en-US" sz="2800" dirty="0" err="1">
                <a:solidFill>
                  <a:schemeClr val="accent2"/>
                </a:solidFill>
                <a:latin typeface="Lucida Sans Typewriter" panose="020B0509030504030204" pitchFamily="49" charset="0"/>
              </a:rPr>
              <a:t>ajaxArgs</a:t>
            </a:r>
            <a:r>
              <a:rPr lang="en-US" altLang="en-US" sz="2800" dirty="0">
                <a:solidFill>
                  <a:schemeClr val="accent2"/>
                </a:solidFill>
                <a:latin typeface="Lucida Sans Typewriter" panose="020B0509030504030204" pitchFamily="49" charset="0"/>
              </a:rPr>
              <a:t>)</a:t>
            </a:r>
            <a:r>
              <a:rPr lang="en-US" altLang="en-US" sz="3200" dirty="0">
                <a:latin typeface="Helvetica" panose="020B0604020202020204" pitchFamily="34" charset="0"/>
              </a:rPr>
              <a:t> ?</a:t>
            </a:r>
          </a:p>
        </p:txBody>
      </p:sp>
    </p:spTree>
    <p:extLst>
      <p:ext uri="{BB962C8B-B14F-4D97-AF65-F5344CB8AC3E}">
        <p14:creationId xmlns:p14="http://schemas.microsoft.com/office/powerpoint/2010/main" val="3290078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Box 3"/>
          <p:cNvSpPr txBox="1">
            <a:spLocks noChangeArrowheads="1"/>
          </p:cNvSpPr>
          <p:nvPr/>
        </p:nvSpPr>
        <p:spPr bwMode="auto">
          <a:xfrm>
            <a:off x="1371600" y="312420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ln>
                  <a:solidFill>
                    <a:schemeClr val="tx1"/>
                  </a:solidFill>
                </a:ln>
                <a:solidFill>
                  <a:srgbClr val="66FF33"/>
                </a:solidFill>
              </a:rPr>
              <a:t>In an association such as Movie has-many Reviews, the owned objects must be returned in 1 or more separate JSON </a:t>
            </a:r>
            <a:r>
              <a:rPr lang="en-US" altLang="en-US" b="1" dirty="0" smtClean="0">
                <a:ln>
                  <a:solidFill>
                    <a:schemeClr val="tx1"/>
                  </a:solidFill>
                </a:ln>
                <a:solidFill>
                  <a:srgbClr val="66FF33"/>
                </a:solidFill>
              </a:rPr>
              <a:t>objects</a:t>
            </a:r>
            <a:endParaRPr lang="en-US" altLang="en-US" b="1" dirty="0">
              <a:ln>
                <a:solidFill>
                  <a:schemeClr val="tx1"/>
                </a:solidFill>
              </a:ln>
              <a:solidFill>
                <a:srgbClr val="66FF33"/>
              </a:solidFill>
              <a:latin typeface="Symbol" panose="05050102010706020507" pitchFamily="18" charset="2"/>
            </a:endParaRPr>
          </a:p>
        </p:txBody>
      </p:sp>
      <p:sp>
        <p:nvSpPr>
          <p:cNvPr id="51202" name="TextBox 4"/>
          <p:cNvSpPr txBox="1">
            <a:spLocks noChangeArrowheads="1"/>
          </p:cNvSpPr>
          <p:nvPr/>
        </p:nvSpPr>
        <p:spPr bwMode="auto">
          <a:xfrm>
            <a:off x="1371600" y="4351338"/>
            <a:ext cx="6705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99CC00"/>
                </a:solidFill>
              </a:rPr>
              <a:t>JSON objects can only be consumed by a JavaScript-capable client</a:t>
            </a:r>
          </a:p>
        </p:txBody>
      </p:sp>
      <p:sp>
        <p:nvSpPr>
          <p:cNvPr id="51203" name="TextBox 5"/>
          <p:cNvSpPr txBox="1">
            <a:spLocks noChangeArrowheads="1"/>
          </p:cNvSpPr>
          <p:nvPr/>
        </p:nvSpPr>
        <p:spPr bwMode="auto">
          <a:xfrm>
            <a:off x="1371600" y="51149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None of the above are true</a:t>
            </a:r>
            <a:endParaRPr lang="en-US" altLang="en-US" sz="2800" b="1" dirty="0">
              <a:solidFill>
                <a:srgbClr val="FF6699"/>
              </a:solidFill>
              <a:latin typeface="Symbol" panose="05050102010706020507" pitchFamily="18" charset="2"/>
            </a:endParaRPr>
          </a:p>
        </p:txBody>
      </p:sp>
      <p:grpSp>
        <p:nvGrpSpPr>
          <p:cNvPr id="51204" name="Group 10"/>
          <p:cNvGrpSpPr>
            <a:grpSpLocks/>
          </p:cNvGrpSpPr>
          <p:nvPr/>
        </p:nvGrpSpPr>
        <p:grpSpPr bwMode="auto">
          <a:xfrm>
            <a:off x="960438" y="2325688"/>
            <a:ext cx="7497762" cy="830262"/>
            <a:chOff x="960651" y="1743730"/>
            <a:chExt cx="7116549" cy="732229"/>
          </a:xfrm>
        </p:grpSpPr>
        <p:sp>
          <p:nvSpPr>
            <p:cNvPr id="51210" name="TextBox 2"/>
            <p:cNvSpPr txBox="1">
              <a:spLocks noChangeArrowheads="1"/>
            </p:cNvSpPr>
            <p:nvPr/>
          </p:nvSpPr>
          <p:spPr bwMode="auto">
            <a:xfrm>
              <a:off x="1371600" y="1743730"/>
              <a:ext cx="6705600" cy="73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9900"/>
                  </a:solidFill>
                </a:rPr>
                <a:t>A JSON object’s properties must exactly match the corresponding </a:t>
              </a:r>
              <a:r>
                <a:rPr lang="en-US" altLang="en-US" b="1" dirty="0" err="1">
                  <a:solidFill>
                    <a:srgbClr val="FF9900"/>
                  </a:solidFill>
                </a:rPr>
                <a:t>ActiveRecord</a:t>
              </a:r>
              <a:r>
                <a:rPr lang="en-US" altLang="en-US" b="1" dirty="0">
                  <a:solidFill>
                    <a:srgbClr val="FF9900"/>
                  </a:solidFill>
                </a:rPr>
                <a:t> model</a:t>
              </a:r>
              <a:endParaRPr lang="en-US" altLang="en-US" b="1" dirty="0">
                <a:solidFill>
                  <a:srgbClr val="FF9900"/>
                </a:solidFill>
                <a:latin typeface="Symbol" panose="05050102010706020507" pitchFamily="18" charset="2"/>
              </a:endParaRPr>
            </a:p>
          </p:txBody>
        </p:sp>
        <p:sp>
          <p:nvSpPr>
            <p:cNvPr id="51211"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51205"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51206" name="Rectangle 8"/>
          <p:cNvSpPr>
            <a:spLocks noChangeArrowheads="1"/>
          </p:cNvSpPr>
          <p:nvPr/>
        </p:nvSpPr>
        <p:spPr bwMode="auto">
          <a:xfrm>
            <a:off x="960438" y="43545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sp>
        <p:nvSpPr>
          <p:cNvPr id="51207" name="Rectangle 9"/>
          <p:cNvSpPr>
            <a:spLocks noChangeArrowheads="1"/>
          </p:cNvSpPr>
          <p:nvPr/>
        </p:nvSpPr>
        <p:spPr bwMode="auto">
          <a:xfrm>
            <a:off x="947738" y="5202237"/>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51208"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4BCB931-8FD4-452D-8081-766107A97B20}" type="slidenum">
              <a:rPr lang="en-US" altLang="en-US" sz="1400">
                <a:latin typeface="Helvetica" panose="020B0604020202020204" pitchFamily="34" charset="0"/>
              </a:rPr>
              <a:pPr eaLnBrk="1" hangingPunct="1"/>
              <a:t>16</a:t>
            </a:fld>
            <a:endParaRPr lang="en-US" altLang="en-US" sz="1400">
              <a:latin typeface="Helvetica" panose="020B0604020202020204" pitchFamily="34" charset="0"/>
            </a:endParaRPr>
          </a:p>
        </p:txBody>
      </p:sp>
      <p:sp>
        <p:nvSpPr>
          <p:cNvPr id="51209" name="TextBox 12"/>
          <p:cNvSpPr txBox="1">
            <a:spLocks noChangeArrowheads="1"/>
          </p:cNvSpPr>
          <p:nvPr/>
        </p:nvSpPr>
        <p:spPr bwMode="auto">
          <a:xfrm>
            <a:off x="609600" y="292100"/>
            <a:ext cx="7467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dirty="0">
                <a:latin typeface="Helvetica" panose="020B0604020202020204" pitchFamily="34" charset="0"/>
              </a:rPr>
              <a:t>Which, if any, of the following statements are TRUE regarding JSON objects in Rails apps?</a:t>
            </a:r>
            <a:endParaRPr lang="en-US" altLang="en-US" sz="2800" b="1" dirty="0">
              <a:solidFill>
                <a:srgbClr val="FF0000"/>
              </a:solidFill>
              <a:latin typeface="Helvetica" panose="020B0604020202020204" pitchFamily="34" charset="0"/>
            </a:endParaRPr>
          </a:p>
        </p:txBody>
      </p:sp>
    </p:spTree>
    <p:extLst>
      <p:ext uri="{BB962C8B-B14F-4D97-AF65-F5344CB8AC3E}">
        <p14:creationId xmlns:p14="http://schemas.microsoft.com/office/powerpoint/2010/main" val="3434511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Box 3"/>
          <p:cNvSpPr txBox="1">
            <a:spLocks noChangeArrowheads="1"/>
          </p:cNvSpPr>
          <p:nvPr/>
        </p:nvSpPr>
        <p:spPr bwMode="auto">
          <a:xfrm>
            <a:off x="1371600" y="3240088"/>
            <a:ext cx="7162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chemeClr val="tx1"/>
                  </a:solidFill>
                </a:ln>
                <a:solidFill>
                  <a:srgbClr val="66FF33"/>
                </a:solidFill>
              </a:rPr>
              <a:t>Slow database queries associated with AJAX actions</a:t>
            </a:r>
            <a:endParaRPr lang="en-US" altLang="en-US" sz="2800" b="1" dirty="0">
              <a:ln>
                <a:solidFill>
                  <a:schemeClr val="tx1"/>
                </a:solidFill>
              </a:ln>
              <a:solidFill>
                <a:srgbClr val="66FF33"/>
              </a:solidFill>
              <a:latin typeface="Symbol" panose="05050102010706020507" pitchFamily="18" charset="2"/>
            </a:endParaRPr>
          </a:p>
        </p:txBody>
      </p:sp>
      <p:sp>
        <p:nvSpPr>
          <p:cNvPr id="59394" name="TextBox 4"/>
          <p:cNvSpPr txBox="1">
            <a:spLocks noChangeArrowheads="1"/>
          </p:cNvSpPr>
          <p:nvPr/>
        </p:nvSpPr>
        <p:spPr bwMode="auto">
          <a:xfrm>
            <a:off x="1371600" y="4154488"/>
            <a:ext cx="7162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rPr>
              <a:t>Network delays due to sending too much data to browser in AJAX responses</a:t>
            </a:r>
          </a:p>
        </p:txBody>
      </p:sp>
      <p:sp>
        <p:nvSpPr>
          <p:cNvPr id="59395"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Can’t tell without further information</a:t>
            </a:r>
            <a:endParaRPr lang="en-US" altLang="en-US" sz="2800" b="1" dirty="0">
              <a:solidFill>
                <a:srgbClr val="FF6699"/>
              </a:solidFill>
              <a:latin typeface="Symbol" panose="05050102010706020507" pitchFamily="18" charset="2"/>
            </a:endParaRPr>
          </a:p>
        </p:txBody>
      </p:sp>
      <p:grpSp>
        <p:nvGrpSpPr>
          <p:cNvPr id="59396" name="Group 10"/>
          <p:cNvGrpSpPr>
            <a:grpSpLocks/>
          </p:cNvGrpSpPr>
          <p:nvPr/>
        </p:nvGrpSpPr>
        <p:grpSpPr bwMode="auto">
          <a:xfrm>
            <a:off x="960438" y="2325688"/>
            <a:ext cx="7573962" cy="954107"/>
            <a:chOff x="960651" y="1743730"/>
            <a:chExt cx="7116549" cy="715992"/>
          </a:xfrm>
        </p:grpSpPr>
        <p:sp>
          <p:nvSpPr>
            <p:cNvPr id="59402" name="TextBox 2"/>
            <p:cNvSpPr txBox="1">
              <a:spLocks noChangeArrowheads="1"/>
            </p:cNvSpPr>
            <p:nvPr/>
          </p:nvSpPr>
          <p:spPr bwMode="auto">
            <a:xfrm>
              <a:off x="1371600" y="1743730"/>
              <a:ext cx="6705600" cy="71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Slow JavaScript interpreter (for example, users with very old browsers/computers)</a:t>
              </a:r>
              <a:endParaRPr lang="en-US" altLang="en-US" sz="2800" b="1" dirty="0">
                <a:solidFill>
                  <a:srgbClr val="FF9900"/>
                </a:solidFill>
                <a:latin typeface="Symbol" panose="05050102010706020507" pitchFamily="18" charset="2"/>
              </a:endParaRPr>
            </a:p>
          </p:txBody>
        </p:sp>
        <p:sp>
          <p:nvSpPr>
            <p:cNvPr id="59403"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59397"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59398"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59399"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59400"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AB29990-DBFB-475C-8102-C7F420BFAF9A}" type="slidenum">
              <a:rPr lang="en-US" altLang="en-US" sz="1400">
                <a:latin typeface="Helvetica" panose="020B0604020202020204" pitchFamily="34" charset="0"/>
              </a:rPr>
              <a:pPr eaLnBrk="1" hangingPunct="1"/>
              <a:t>17</a:t>
            </a:fld>
            <a:endParaRPr lang="en-US" altLang="en-US" sz="1400">
              <a:latin typeface="Helvetica" panose="020B0604020202020204" pitchFamily="34" charset="0"/>
            </a:endParaRPr>
          </a:p>
        </p:txBody>
      </p:sp>
      <p:sp>
        <p:nvSpPr>
          <p:cNvPr id="59401" name="TextBox 12"/>
          <p:cNvSpPr txBox="1">
            <a:spLocks noChangeArrowheads="1"/>
          </p:cNvSpPr>
          <p:nvPr/>
        </p:nvSpPr>
        <p:spPr bwMode="auto">
          <a:xfrm>
            <a:off x="609600" y="292100"/>
            <a:ext cx="7924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dirty="0">
                <a:latin typeface="Helvetica" panose="020B0604020202020204" pitchFamily="34" charset="0"/>
              </a:rPr>
              <a:t>Some of the AJAX interactions in Ben </a:t>
            </a:r>
            <a:r>
              <a:rPr lang="en-US" altLang="en-US" sz="2800" dirty="0" err="1">
                <a:latin typeface="Helvetica" panose="020B0604020202020204" pitchFamily="34" charset="0"/>
              </a:rPr>
              <a:t>Bitdiddle’s</a:t>
            </a:r>
            <a:r>
              <a:rPr lang="en-US" altLang="en-US" sz="2800" dirty="0">
                <a:latin typeface="Helvetica" panose="020B0604020202020204" pitchFamily="34" charset="0"/>
              </a:rPr>
              <a:t> AJAX-intensive SaaS app “feel </a:t>
            </a:r>
            <a:r>
              <a:rPr lang="en-US" altLang="en-US" sz="2800" dirty="0" smtClean="0">
                <a:latin typeface="Helvetica" panose="020B0604020202020204" pitchFamily="34" charset="0"/>
              </a:rPr>
              <a:t>sluggish.”  </a:t>
            </a:r>
            <a:r>
              <a:rPr lang="en-US" altLang="en-US" sz="2800" dirty="0">
                <a:latin typeface="Helvetica" panose="020B0604020202020204" pitchFamily="34" charset="0"/>
              </a:rPr>
              <a:t>The likeliest cause is:</a:t>
            </a:r>
            <a:endParaRPr lang="en-US" altLang="en-US" sz="2800" b="1" dirty="0">
              <a:solidFill>
                <a:srgbClr val="FF0000"/>
              </a:solidFill>
              <a:latin typeface="Helvetica" panose="020B0604020202020204" pitchFamily="34" charset="0"/>
            </a:endParaRPr>
          </a:p>
        </p:txBody>
      </p:sp>
    </p:spTree>
    <p:extLst>
      <p:ext uri="{BB962C8B-B14F-4D97-AF65-F5344CB8AC3E}">
        <p14:creationId xmlns:p14="http://schemas.microsoft.com/office/powerpoint/2010/main" val="4041595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A8883BF7-2F00-4573-B4BB-E578DB55D9D0}" type="slidenum">
              <a:rPr lang="en-US" altLang="en-US" smtClean="0">
                <a:solidFill>
                  <a:srgbClr val="000000"/>
                </a:solidFill>
              </a:rPr>
              <a:pPr/>
              <a:t>18</a:t>
            </a:fld>
            <a:endParaRPr lang="en-US" altLang="en-US">
              <a:solidFill>
                <a:srgbClr val="000000"/>
              </a:solidFill>
            </a:endParaRPr>
          </a:p>
        </p:txBody>
      </p:sp>
      <p:sp>
        <p:nvSpPr>
          <p:cNvPr id="3" name="TextBox 2"/>
          <p:cNvSpPr txBox="1"/>
          <p:nvPr/>
        </p:nvSpPr>
        <p:spPr>
          <a:xfrm>
            <a:off x="1619672" y="1916832"/>
            <a:ext cx="5688632" cy="1015663"/>
          </a:xfrm>
          <a:prstGeom prst="rect">
            <a:avLst/>
          </a:prstGeom>
          <a:noFill/>
        </p:spPr>
        <p:txBody>
          <a:bodyPr wrap="square" rtlCol="0">
            <a:spAutoFit/>
          </a:bodyPr>
          <a:lstStyle/>
          <a:p>
            <a:pPr algn="ctr"/>
            <a:r>
              <a:rPr lang="en-US" altLang="zh-CN" sz="6000" b="1" dirty="0" smtClean="0"/>
              <a:t>CH11</a:t>
            </a:r>
            <a:endParaRPr lang="zh-CN" altLang="en-US" sz="6000" b="1" dirty="0"/>
          </a:p>
        </p:txBody>
      </p:sp>
    </p:spTree>
    <p:extLst>
      <p:ext uri="{BB962C8B-B14F-4D97-AF65-F5344CB8AC3E}">
        <p14:creationId xmlns:p14="http://schemas.microsoft.com/office/powerpoint/2010/main" val="2318912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Group 10"/>
          <p:cNvGrpSpPr>
            <a:grpSpLocks/>
          </p:cNvGrpSpPr>
          <p:nvPr/>
        </p:nvGrpSpPr>
        <p:grpSpPr bwMode="auto">
          <a:xfrm>
            <a:off x="960438" y="2325688"/>
            <a:ext cx="7116762" cy="830262"/>
            <a:chOff x="960651" y="1743725"/>
            <a:chExt cx="7116549" cy="624806"/>
          </a:xfrm>
        </p:grpSpPr>
        <p:sp>
          <p:nvSpPr>
            <p:cNvPr id="25613" name="TextBox 2"/>
            <p:cNvSpPr txBox="1">
              <a:spLocks noChangeArrowheads="1"/>
            </p:cNvSpPr>
            <p:nvPr/>
          </p:nvSpPr>
          <p:spPr bwMode="auto">
            <a:xfrm>
              <a:off x="1371600" y="1743725"/>
              <a:ext cx="6705600" cy="62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9900"/>
                  </a:solidFill>
                </a:rPr>
                <a:t>Software that uses more design patterns  </a:t>
              </a:r>
              <a:r>
                <a:rPr lang="en-US" altLang="en-US" b="1" dirty="0" smtClean="0">
                  <a:solidFill>
                    <a:srgbClr val="FF9900"/>
                  </a:solidFill>
                </a:rPr>
                <a:t>isn’</a:t>
              </a:r>
              <a:r>
                <a:rPr lang="en-US" altLang="ja-JP" b="1" dirty="0" smtClean="0">
                  <a:solidFill>
                    <a:srgbClr val="FF9900"/>
                  </a:solidFill>
                </a:rPr>
                <a:t>t </a:t>
              </a:r>
              <a:r>
                <a:rPr lang="en-US" altLang="ja-JP" b="1" dirty="0">
                  <a:solidFill>
                    <a:srgbClr val="FF9900"/>
                  </a:solidFill>
                </a:rPr>
                <a:t>necessarily better. </a:t>
              </a:r>
              <a:endParaRPr lang="en-US" altLang="en-US" b="1" dirty="0">
                <a:solidFill>
                  <a:srgbClr val="FF9900"/>
                </a:solidFill>
              </a:endParaRPr>
            </a:p>
          </p:txBody>
        </p:sp>
        <p:sp>
          <p:nvSpPr>
            <p:cNvPr id="25614" name="Rectangle 6"/>
            <p:cNvSpPr>
              <a:spLocks noChangeArrowheads="1"/>
            </p:cNvSpPr>
            <p:nvPr/>
          </p:nvSpPr>
          <p:spPr bwMode="auto">
            <a:xfrm>
              <a:off x="960651" y="1809749"/>
              <a:ext cx="441133" cy="3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latin typeface="Lucida Sans Typewriter" panose="020B0509030504030204" pitchFamily="49" charset="0"/>
                  <a:ea typeface="MS Gothic" panose="020B0609070205080204" pitchFamily="49" charset="-128"/>
                </a:rPr>
                <a:t>☐</a:t>
              </a:r>
            </a:p>
          </p:txBody>
        </p:sp>
      </p:grpSp>
      <p:grpSp>
        <p:nvGrpSpPr>
          <p:cNvPr id="25602" name="Group 14"/>
          <p:cNvGrpSpPr>
            <a:grpSpLocks/>
          </p:cNvGrpSpPr>
          <p:nvPr/>
        </p:nvGrpSpPr>
        <p:grpSpPr bwMode="auto">
          <a:xfrm>
            <a:off x="960438" y="3240088"/>
            <a:ext cx="7116762" cy="830262"/>
            <a:chOff x="960438" y="3240088"/>
            <a:chExt cx="7116762" cy="830997"/>
          </a:xfrm>
        </p:grpSpPr>
        <p:sp>
          <p:nvSpPr>
            <p:cNvPr id="25611" name="TextBox 3"/>
            <p:cNvSpPr txBox="1">
              <a:spLocks noChangeArrowheads="1"/>
            </p:cNvSpPr>
            <p:nvPr/>
          </p:nvSpPr>
          <p:spPr bwMode="auto">
            <a:xfrm>
              <a:off x="1371600" y="3240088"/>
              <a:ext cx="670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ln>
                    <a:solidFill>
                      <a:schemeClr val="tx1"/>
                    </a:solidFill>
                  </a:ln>
                  <a:solidFill>
                    <a:srgbClr val="66FF33"/>
                  </a:solidFill>
                </a:rPr>
                <a:t>Well-designed software can evolve to the point where patterns become </a:t>
              </a:r>
              <a:r>
                <a:rPr lang="en-US" altLang="en-US" b="1" dirty="0" err="1" smtClean="0">
                  <a:ln>
                    <a:solidFill>
                      <a:schemeClr val="tx1"/>
                    </a:solidFill>
                  </a:ln>
                  <a:solidFill>
                    <a:srgbClr val="66FF33"/>
                  </a:solidFill>
                </a:rPr>
                <a:t>antipatterns</a:t>
              </a:r>
              <a:r>
                <a:rPr lang="en-US" altLang="en-US" b="1" dirty="0" smtClean="0">
                  <a:ln>
                    <a:solidFill>
                      <a:schemeClr val="tx1"/>
                    </a:solidFill>
                  </a:ln>
                  <a:solidFill>
                    <a:srgbClr val="66FF33"/>
                  </a:solidFill>
                </a:rPr>
                <a:t>.</a:t>
              </a:r>
              <a:endParaRPr lang="en-US" altLang="en-US" b="1" dirty="0">
                <a:ln>
                  <a:solidFill>
                    <a:schemeClr val="tx1"/>
                  </a:solidFill>
                </a:ln>
                <a:solidFill>
                  <a:srgbClr val="66FF33"/>
                </a:solidFill>
              </a:endParaRPr>
            </a:p>
          </p:txBody>
        </p:sp>
        <p:sp>
          <p:nvSpPr>
            <p:cNvPr id="25612"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grpSp>
        <p:nvGrpSpPr>
          <p:cNvPr id="25603" name="Group 13"/>
          <p:cNvGrpSpPr>
            <a:grpSpLocks/>
          </p:cNvGrpSpPr>
          <p:nvPr/>
        </p:nvGrpSpPr>
        <p:grpSpPr bwMode="auto">
          <a:xfrm>
            <a:off x="960438" y="4154488"/>
            <a:ext cx="7116762" cy="830262"/>
            <a:chOff x="960438" y="4154488"/>
            <a:chExt cx="7116762" cy="830997"/>
          </a:xfrm>
        </p:grpSpPr>
        <p:sp>
          <p:nvSpPr>
            <p:cNvPr id="25609" name="TextBox 4"/>
            <p:cNvSpPr txBox="1">
              <a:spLocks noChangeArrowheads="1"/>
            </p:cNvSpPr>
            <p:nvPr/>
          </p:nvSpPr>
          <p:spPr bwMode="auto">
            <a:xfrm>
              <a:off x="1371600" y="4154488"/>
              <a:ext cx="670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99CC00"/>
                  </a:solidFill>
                </a:rPr>
                <a:t>Trying to apply design patterns too early can be just as bad as applying them too </a:t>
              </a:r>
              <a:r>
                <a:rPr lang="en-US" altLang="en-US" b="1" dirty="0" smtClean="0">
                  <a:solidFill>
                    <a:srgbClr val="99CC00"/>
                  </a:solidFill>
                </a:rPr>
                <a:t>late.</a:t>
              </a:r>
              <a:endParaRPr lang="en-US" altLang="en-US" b="1" dirty="0">
                <a:solidFill>
                  <a:srgbClr val="99CC00"/>
                </a:solidFill>
              </a:endParaRPr>
            </a:p>
          </p:txBody>
        </p:sp>
        <p:sp>
          <p:nvSpPr>
            <p:cNvPr id="25610"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grpSp>
        <p:nvGrpSpPr>
          <p:cNvPr id="25604" name="Group 12"/>
          <p:cNvGrpSpPr>
            <a:grpSpLocks/>
          </p:cNvGrpSpPr>
          <p:nvPr/>
        </p:nvGrpSpPr>
        <p:grpSpPr bwMode="auto">
          <a:xfrm>
            <a:off x="947738" y="5068886"/>
            <a:ext cx="7358062" cy="830997"/>
            <a:chOff x="947738" y="5068888"/>
            <a:chExt cx="7129462" cy="831733"/>
          </a:xfrm>
        </p:grpSpPr>
        <p:sp>
          <p:nvSpPr>
            <p:cNvPr id="25607" name="TextBox 5"/>
            <p:cNvSpPr txBox="1">
              <a:spLocks noChangeArrowheads="1"/>
            </p:cNvSpPr>
            <p:nvPr/>
          </p:nvSpPr>
          <p:spPr bwMode="auto">
            <a:xfrm>
              <a:off x="1371600" y="5068888"/>
              <a:ext cx="6705600" cy="83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6699"/>
                  </a:solidFill>
                </a:rPr>
                <a:t>Most design patterns are specific to a particular subset of programming languages.</a:t>
              </a:r>
            </a:p>
          </p:txBody>
        </p:sp>
        <p:sp>
          <p:nvSpPr>
            <p:cNvPr id="25608"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25605"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DFE7024-7862-4ED6-B4CD-CFE5DB206323}" type="slidenum">
              <a:rPr lang="en-US" altLang="en-US" sz="1400">
                <a:latin typeface="Helvetica" panose="020B0604020202020204" pitchFamily="34" charset="0"/>
              </a:rPr>
              <a:pPr eaLnBrk="1" hangingPunct="1"/>
              <a:t>19</a:t>
            </a:fld>
            <a:endParaRPr lang="en-US" altLang="en-US" sz="1400">
              <a:latin typeface="Helvetica" panose="020B0604020202020204" pitchFamily="34" charset="0"/>
            </a:endParaRPr>
          </a:p>
        </p:txBody>
      </p:sp>
      <p:sp>
        <p:nvSpPr>
          <p:cNvPr id="25606" name="TextBox 12"/>
          <p:cNvSpPr txBox="1">
            <a:spLocks noChangeArrowheads="1"/>
          </p:cNvSpPr>
          <p:nvPr/>
        </p:nvSpPr>
        <p:spPr bwMode="auto">
          <a:xfrm>
            <a:off x="685800" y="482600"/>
            <a:ext cx="716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000000"/>
                </a:solidFill>
              </a:rPr>
              <a:t>Which statement is FALSE?</a:t>
            </a:r>
          </a:p>
        </p:txBody>
      </p:sp>
    </p:spTree>
    <p:extLst>
      <p:ext uri="{BB962C8B-B14F-4D97-AF65-F5344CB8AC3E}">
        <p14:creationId xmlns:p14="http://schemas.microsoft.com/office/powerpoint/2010/main" val="308717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3"/>
          <p:cNvSpPr txBox="1">
            <a:spLocks noChangeArrowheads="1"/>
          </p:cNvSpPr>
          <p:nvPr/>
        </p:nvSpPr>
        <p:spPr bwMode="auto">
          <a:xfrm>
            <a:off x="1371600" y="32400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ln>
                  <a:solidFill>
                    <a:srgbClr val="000000"/>
                  </a:solidFill>
                </a:ln>
                <a:solidFill>
                  <a:srgbClr val="66FF33"/>
                </a:solidFill>
              </a:rPr>
              <a:t>You need to do a merge/pull before you can complete the push</a:t>
            </a:r>
            <a:endParaRPr lang="en-US" altLang="en-US" sz="2800" b="1" dirty="0">
              <a:ln>
                <a:solidFill>
                  <a:srgbClr val="000000"/>
                </a:solidFill>
              </a:ln>
              <a:solidFill>
                <a:srgbClr val="66FF33"/>
              </a:solidFill>
              <a:latin typeface="Symbol" panose="05050102010706020507" pitchFamily="18" charset="2"/>
            </a:endParaRPr>
          </a:p>
        </p:txBody>
      </p:sp>
      <p:sp>
        <p:nvSpPr>
          <p:cNvPr id="19458" name="TextBox 4"/>
          <p:cNvSpPr txBox="1">
            <a:spLocks noChangeArrowheads="1"/>
          </p:cNvSpPr>
          <p:nvPr/>
        </p:nvSpPr>
        <p:spPr bwMode="auto">
          <a:xfrm>
            <a:off x="1371600" y="41544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99CC00"/>
                </a:solidFill>
              </a:rPr>
              <a:t>You need to manually fix merge conflicts in one or more files</a:t>
            </a:r>
            <a:endParaRPr lang="en-US" altLang="en-US" sz="2800" b="1" dirty="0">
              <a:solidFill>
                <a:srgbClr val="99CC00"/>
              </a:solidFill>
              <a:latin typeface="Symbol" panose="05050102010706020507" pitchFamily="18" charset="2"/>
            </a:endParaRPr>
          </a:p>
        </p:txBody>
      </p:sp>
      <p:sp>
        <p:nvSpPr>
          <p:cNvPr id="19459" name="TextBox 5"/>
          <p:cNvSpPr txBox="1">
            <a:spLocks noChangeArrowheads="1"/>
          </p:cNvSpPr>
          <p:nvPr/>
        </p:nvSpPr>
        <p:spPr bwMode="auto">
          <a:xfrm>
            <a:off x="1371600" y="50688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FF6699"/>
                </a:solidFill>
              </a:rPr>
              <a:t>Your local repo is out-of-date with respect to the remote</a:t>
            </a:r>
            <a:endParaRPr lang="en-US" altLang="en-US" sz="2800" b="1" dirty="0">
              <a:solidFill>
                <a:srgbClr val="FF6699"/>
              </a:solidFill>
              <a:latin typeface="Symbol" panose="05050102010706020507" pitchFamily="18" charset="2"/>
            </a:endParaRPr>
          </a:p>
        </p:txBody>
      </p:sp>
      <p:grpSp>
        <p:nvGrpSpPr>
          <p:cNvPr id="19460" name="Group 10"/>
          <p:cNvGrpSpPr>
            <a:grpSpLocks/>
          </p:cNvGrpSpPr>
          <p:nvPr/>
        </p:nvGrpSpPr>
        <p:grpSpPr bwMode="auto">
          <a:xfrm>
            <a:off x="960438" y="2325688"/>
            <a:ext cx="7116762" cy="954087"/>
            <a:chOff x="960651" y="1743730"/>
            <a:chExt cx="7116549" cy="715977"/>
          </a:xfrm>
        </p:grpSpPr>
        <p:sp>
          <p:nvSpPr>
            <p:cNvPr id="19466" name="TextBox 2"/>
            <p:cNvSpPr txBox="1">
              <a:spLocks noChangeArrowheads="1"/>
            </p:cNvSpPr>
            <p:nvPr/>
          </p:nvSpPr>
          <p:spPr bwMode="auto">
            <a:xfrm>
              <a:off x="1371600" y="1743730"/>
              <a:ext cx="6705600" cy="715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FF9900"/>
                  </a:solidFill>
                </a:rPr>
                <a:t>Some commits present at remote are not present on your local repo</a:t>
              </a:r>
              <a:endParaRPr lang="en-US" altLang="en-US" sz="2800" b="1" dirty="0">
                <a:solidFill>
                  <a:srgbClr val="FF9900"/>
                </a:solidFill>
                <a:latin typeface="Symbol" panose="05050102010706020507" pitchFamily="18" charset="2"/>
              </a:endParaRPr>
            </a:p>
          </p:txBody>
        </p:sp>
        <p:sp>
          <p:nvSpPr>
            <p:cNvPr id="19467"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grpSp>
      <p:sp>
        <p:nvSpPr>
          <p:cNvPr id="19461"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19462"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19463"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19464"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F2C4A4D-9710-4DA8-A514-385D2535A2B6}" type="slidenum">
              <a:rPr lang="en-US" altLang="en-US" sz="1400">
                <a:solidFill>
                  <a:srgbClr val="000000"/>
                </a:solidFill>
                <a:latin typeface="Helvetica" panose="020B0604020202020204" pitchFamily="34" charset="0"/>
              </a:rPr>
              <a:pPr eaLnBrk="1" hangingPunct="1"/>
              <a:t>2</a:t>
            </a:fld>
            <a:endParaRPr lang="en-US" altLang="en-US" sz="1400">
              <a:solidFill>
                <a:srgbClr val="000000"/>
              </a:solidFill>
              <a:latin typeface="Helvetica" panose="020B0604020202020204" pitchFamily="34" charset="0"/>
            </a:endParaRPr>
          </a:p>
        </p:txBody>
      </p:sp>
      <p:sp>
        <p:nvSpPr>
          <p:cNvPr id="19465" name="TextBox 12"/>
          <p:cNvSpPr txBox="1">
            <a:spLocks noChangeArrowheads="1"/>
          </p:cNvSpPr>
          <p:nvPr/>
        </p:nvSpPr>
        <p:spPr bwMode="auto">
          <a:xfrm>
            <a:off x="685800" y="482600"/>
            <a:ext cx="7162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a:solidFill>
                  <a:srgbClr val="000000"/>
                </a:solidFill>
              </a:rPr>
              <a:t>If you try to push to a remote and get a </a:t>
            </a:r>
            <a:r>
              <a:rPr lang="ja-JP" altLang="en-US" sz="2800">
                <a:solidFill>
                  <a:srgbClr val="000000"/>
                </a:solidFill>
              </a:rPr>
              <a:t>“</a:t>
            </a:r>
            <a:r>
              <a:rPr lang="en-US" altLang="ja-JP" sz="2800">
                <a:solidFill>
                  <a:srgbClr val="000000"/>
                </a:solidFill>
              </a:rPr>
              <a:t>non-fast-forward (error): failed to push some refs</a:t>
            </a:r>
            <a:r>
              <a:rPr lang="ja-JP" altLang="en-US" sz="2800">
                <a:solidFill>
                  <a:srgbClr val="000000"/>
                </a:solidFill>
              </a:rPr>
              <a:t>”</a:t>
            </a:r>
            <a:r>
              <a:rPr lang="en-US" altLang="ja-JP" sz="2800">
                <a:solidFill>
                  <a:srgbClr val="000000"/>
                </a:solidFill>
              </a:rPr>
              <a:t>, which statement is FALSE?</a:t>
            </a:r>
            <a:endParaRPr lang="en-US" altLang="en-US" sz="2800">
              <a:solidFill>
                <a:srgbClr val="000000"/>
              </a:solidFill>
            </a:endParaRPr>
          </a:p>
        </p:txBody>
      </p:sp>
    </p:spTree>
    <p:extLst>
      <p:ext uri="{BB962C8B-B14F-4D97-AF65-F5344CB8AC3E}">
        <p14:creationId xmlns:p14="http://schemas.microsoft.com/office/powerpoint/2010/main" val="1356917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 name="Group 10"/>
          <p:cNvGrpSpPr>
            <a:grpSpLocks/>
          </p:cNvGrpSpPr>
          <p:nvPr/>
        </p:nvGrpSpPr>
        <p:grpSpPr bwMode="auto">
          <a:xfrm>
            <a:off x="960438" y="3119438"/>
            <a:ext cx="7497762" cy="487362"/>
            <a:chOff x="960651" y="1743725"/>
            <a:chExt cx="7116549" cy="366112"/>
          </a:xfrm>
        </p:grpSpPr>
        <p:sp>
          <p:nvSpPr>
            <p:cNvPr id="36878" name="TextBox 2"/>
            <p:cNvSpPr txBox="1">
              <a:spLocks noChangeArrowheads="1"/>
            </p:cNvSpPr>
            <p:nvPr/>
          </p:nvSpPr>
          <p:spPr bwMode="auto">
            <a:xfrm>
              <a:off x="1371600" y="1743725"/>
              <a:ext cx="6705600" cy="34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9900"/>
                  </a:solidFill>
                </a:rPr>
                <a:t>Show has many Vouchers, through </a:t>
              </a:r>
              <a:r>
                <a:rPr lang="en-US" altLang="en-US" b="1" dirty="0" err="1">
                  <a:solidFill>
                    <a:srgbClr val="FF9900"/>
                  </a:solidFill>
                </a:rPr>
                <a:t>Showdate</a:t>
              </a:r>
              <a:endParaRPr lang="en-US" altLang="en-US" b="1" dirty="0">
                <a:solidFill>
                  <a:srgbClr val="FF9900"/>
                </a:solidFill>
              </a:endParaRPr>
            </a:p>
          </p:txBody>
        </p:sp>
        <p:sp>
          <p:nvSpPr>
            <p:cNvPr id="36879" name="Rectangle 6"/>
            <p:cNvSpPr>
              <a:spLocks noChangeArrowheads="1"/>
            </p:cNvSpPr>
            <p:nvPr/>
          </p:nvSpPr>
          <p:spPr bwMode="auto">
            <a:xfrm>
              <a:off x="960651" y="1809749"/>
              <a:ext cx="441133" cy="3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latin typeface="Lucida Sans Typewriter" panose="020B0509030504030204" pitchFamily="49" charset="0"/>
                  <a:ea typeface="MS Gothic" panose="020B0609070205080204" pitchFamily="49" charset="-128"/>
                </a:rPr>
                <a:t>☐</a:t>
              </a:r>
            </a:p>
          </p:txBody>
        </p:sp>
      </p:grpSp>
      <p:grpSp>
        <p:nvGrpSpPr>
          <p:cNvPr id="36866" name="Group 14"/>
          <p:cNvGrpSpPr>
            <a:grpSpLocks/>
          </p:cNvGrpSpPr>
          <p:nvPr/>
        </p:nvGrpSpPr>
        <p:grpSpPr bwMode="auto">
          <a:xfrm>
            <a:off x="960438" y="4033838"/>
            <a:ext cx="7116762" cy="461962"/>
            <a:chOff x="960438" y="3240088"/>
            <a:chExt cx="7116762" cy="461962"/>
          </a:xfrm>
        </p:grpSpPr>
        <p:sp>
          <p:nvSpPr>
            <p:cNvPr id="36876" name="TextBox 3"/>
            <p:cNvSpPr txBox="1">
              <a:spLocks noChangeArrowheads="1"/>
            </p:cNvSpPr>
            <p:nvPr/>
          </p:nvSpPr>
          <p:spPr bwMode="auto">
            <a:xfrm>
              <a:off x="1371600" y="3240088"/>
              <a:ext cx="670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ln>
                    <a:solidFill>
                      <a:schemeClr val="tx1"/>
                    </a:solidFill>
                  </a:ln>
                  <a:solidFill>
                    <a:srgbClr val="66FF33"/>
                  </a:solidFill>
                </a:rPr>
                <a:t>Item has one </a:t>
              </a:r>
              <a:r>
                <a:rPr lang="en-US" altLang="en-US" b="1" dirty="0" err="1">
                  <a:ln>
                    <a:solidFill>
                      <a:schemeClr val="tx1"/>
                    </a:solidFill>
                  </a:ln>
                  <a:solidFill>
                    <a:srgbClr val="66FF33"/>
                  </a:solidFill>
                </a:rPr>
                <a:t>AccountCode</a:t>
              </a:r>
              <a:endParaRPr lang="en-US" altLang="en-US" b="1" dirty="0">
                <a:ln>
                  <a:solidFill>
                    <a:schemeClr val="tx1"/>
                  </a:solidFill>
                </a:ln>
                <a:solidFill>
                  <a:srgbClr val="66FF33"/>
                </a:solidFill>
              </a:endParaRPr>
            </a:p>
          </p:txBody>
        </p:sp>
        <p:sp>
          <p:nvSpPr>
            <p:cNvPr id="36877" name="Rectangle 7"/>
            <p:cNvSpPr>
              <a:spLocks noChangeArrowheads="1"/>
            </p:cNvSpPr>
            <p:nvPr/>
          </p:nvSpPr>
          <p:spPr bwMode="auto">
            <a:xfrm>
              <a:off x="960438" y="3301940"/>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latin typeface="MS Gothic" panose="020B0609070205080204" pitchFamily="49" charset="-128"/>
                  <a:ea typeface="MS Gothic" panose="020B0609070205080204" pitchFamily="49" charset="-128"/>
                </a:rPr>
                <a:t>☐</a:t>
              </a:r>
              <a:endParaRPr lang="en-US" altLang="en-US" sz="2000" dirty="0"/>
            </a:p>
          </p:txBody>
        </p:sp>
      </p:grpSp>
      <p:grpSp>
        <p:nvGrpSpPr>
          <p:cNvPr id="36867" name="Group 13"/>
          <p:cNvGrpSpPr>
            <a:grpSpLocks/>
          </p:cNvGrpSpPr>
          <p:nvPr/>
        </p:nvGrpSpPr>
        <p:grpSpPr bwMode="auto">
          <a:xfrm>
            <a:off x="960438" y="4948238"/>
            <a:ext cx="7116762" cy="461962"/>
            <a:chOff x="960438" y="4154488"/>
            <a:chExt cx="7116762" cy="461962"/>
          </a:xfrm>
        </p:grpSpPr>
        <p:sp>
          <p:nvSpPr>
            <p:cNvPr id="36874" name="TextBox 4"/>
            <p:cNvSpPr txBox="1">
              <a:spLocks noChangeArrowheads="1"/>
            </p:cNvSpPr>
            <p:nvPr/>
          </p:nvSpPr>
          <p:spPr bwMode="auto">
            <a:xfrm>
              <a:off x="1371600" y="4154488"/>
              <a:ext cx="670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99CC00"/>
                  </a:solidFill>
                </a:rPr>
                <a:t>Customer has many Donations</a:t>
              </a:r>
            </a:p>
          </p:txBody>
        </p:sp>
        <p:sp>
          <p:nvSpPr>
            <p:cNvPr id="36875" name="Rectangle 8"/>
            <p:cNvSpPr>
              <a:spLocks noChangeArrowheads="1"/>
            </p:cNvSpPr>
            <p:nvPr/>
          </p:nvSpPr>
          <p:spPr bwMode="auto">
            <a:xfrm>
              <a:off x="960438" y="4216340"/>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latin typeface="MS Gothic" panose="020B0609070205080204" pitchFamily="49" charset="-128"/>
                  <a:ea typeface="MS Gothic" panose="020B0609070205080204" pitchFamily="49" charset="-128"/>
                </a:rPr>
                <a:t>☐</a:t>
              </a:r>
              <a:endParaRPr lang="en-US" altLang="en-US" sz="2000" dirty="0"/>
            </a:p>
          </p:txBody>
        </p:sp>
      </p:grpSp>
      <p:grpSp>
        <p:nvGrpSpPr>
          <p:cNvPr id="36868" name="Group 12"/>
          <p:cNvGrpSpPr>
            <a:grpSpLocks/>
          </p:cNvGrpSpPr>
          <p:nvPr/>
        </p:nvGrpSpPr>
        <p:grpSpPr bwMode="auto">
          <a:xfrm>
            <a:off x="947738" y="5862638"/>
            <a:ext cx="7129462" cy="461962"/>
            <a:chOff x="947738" y="5068888"/>
            <a:chExt cx="7129462" cy="461665"/>
          </a:xfrm>
        </p:grpSpPr>
        <p:sp>
          <p:nvSpPr>
            <p:cNvPr id="36872" name="TextBox 5"/>
            <p:cNvSpPr txBox="1">
              <a:spLocks noChangeArrowheads="1"/>
            </p:cNvSpPr>
            <p:nvPr/>
          </p:nvSpPr>
          <p:spPr bwMode="auto">
            <a:xfrm>
              <a:off x="1371600" y="5068888"/>
              <a:ext cx="670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6699"/>
                  </a:solidFill>
                </a:rPr>
                <a:t>Voucher belongs to </a:t>
              </a:r>
              <a:r>
                <a:rPr lang="en-US" altLang="en-US" b="1" dirty="0" err="1">
                  <a:solidFill>
                    <a:srgbClr val="FF6699"/>
                  </a:solidFill>
                </a:rPr>
                <a:t>Vouchertype</a:t>
              </a:r>
              <a:endParaRPr lang="en-US" altLang="en-US" b="1" dirty="0">
                <a:solidFill>
                  <a:srgbClr val="FF6699"/>
                </a:solidFill>
              </a:endParaRPr>
            </a:p>
          </p:txBody>
        </p:sp>
        <p:sp>
          <p:nvSpPr>
            <p:cNvPr id="36873" name="Rectangle 9"/>
            <p:cNvSpPr>
              <a:spLocks noChangeArrowheads="1"/>
            </p:cNvSpPr>
            <p:nvPr/>
          </p:nvSpPr>
          <p:spPr bwMode="auto">
            <a:xfrm>
              <a:off x="947738" y="5073651"/>
              <a:ext cx="441146" cy="399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latin typeface="MS Gothic" panose="020B0609070205080204" pitchFamily="49" charset="-128"/>
                  <a:ea typeface="MS Gothic" panose="020B0609070205080204" pitchFamily="49" charset="-128"/>
                </a:rPr>
                <a:t>☐</a:t>
              </a:r>
              <a:endParaRPr lang="en-US" altLang="en-US" sz="2000" dirty="0"/>
            </a:p>
          </p:txBody>
        </p:sp>
      </p:grpSp>
      <p:sp>
        <p:nvSpPr>
          <p:cNvPr id="36869"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EFDE2E0-8C34-4884-BD1B-42D37CC2AE68}" type="slidenum">
              <a:rPr lang="en-US" altLang="en-US" sz="1400">
                <a:latin typeface="Helvetica" panose="020B0604020202020204" pitchFamily="34" charset="0"/>
              </a:rPr>
              <a:pPr eaLnBrk="1" hangingPunct="1"/>
              <a:t>20</a:t>
            </a:fld>
            <a:endParaRPr lang="en-US" altLang="en-US" sz="1400">
              <a:latin typeface="Helvetica" panose="020B0604020202020204" pitchFamily="34" charset="0"/>
            </a:endParaRPr>
          </a:p>
        </p:txBody>
      </p:sp>
      <p:sp>
        <p:nvSpPr>
          <p:cNvPr id="36870" name="TextBox 16"/>
          <p:cNvSpPr txBox="1">
            <a:spLocks noChangeArrowheads="1"/>
          </p:cNvSpPr>
          <p:nvPr/>
        </p:nvSpPr>
        <p:spPr bwMode="auto">
          <a:xfrm>
            <a:off x="228600" y="2362200"/>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Helvetica" panose="020B0604020202020204" pitchFamily="34" charset="0"/>
              </a:rPr>
              <a:t>Which AR relationship DOES NOT follow from this UML diagram:</a:t>
            </a:r>
          </a:p>
        </p:txBody>
      </p:sp>
      <p:pic>
        <p:nvPicPr>
          <p:cNvPr id="36871" name="Picture 17" descr="uml_diagrams.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0250" y="101600"/>
            <a:ext cx="772795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147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4273" name="Group 10"/>
          <p:cNvGrpSpPr>
            <a:grpSpLocks/>
          </p:cNvGrpSpPr>
          <p:nvPr/>
        </p:nvGrpSpPr>
        <p:grpSpPr bwMode="auto">
          <a:xfrm>
            <a:off x="960438" y="2325688"/>
            <a:ext cx="8031162" cy="1200150"/>
            <a:chOff x="960651" y="1743727"/>
            <a:chExt cx="7116549" cy="904096"/>
          </a:xfrm>
        </p:grpSpPr>
        <p:sp>
          <p:nvSpPr>
            <p:cNvPr id="54285" name="TextBox 2"/>
            <p:cNvSpPr txBox="1">
              <a:spLocks noChangeArrowheads="1"/>
            </p:cNvSpPr>
            <p:nvPr/>
          </p:nvSpPr>
          <p:spPr bwMode="auto">
            <a:xfrm>
              <a:off x="1371600" y="1743727"/>
              <a:ext cx="6705600" cy="90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9900"/>
                  </a:solidFill>
                </a:rPr>
                <a:t>In general, we would expect to see a correlation between poor cohesion score and poor SOFA metrics</a:t>
              </a:r>
            </a:p>
          </p:txBody>
        </p:sp>
        <p:sp>
          <p:nvSpPr>
            <p:cNvPr id="54286" name="Rectangle 6"/>
            <p:cNvSpPr>
              <a:spLocks noChangeArrowheads="1"/>
            </p:cNvSpPr>
            <p:nvPr/>
          </p:nvSpPr>
          <p:spPr bwMode="auto">
            <a:xfrm>
              <a:off x="960651" y="1809749"/>
              <a:ext cx="441133" cy="3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latin typeface="Lucida Sans Typewriter" panose="020B0509030504030204" pitchFamily="49" charset="0"/>
                  <a:ea typeface="MS Gothic" panose="020B0609070205080204" pitchFamily="49" charset="-128"/>
                </a:rPr>
                <a:t>☐</a:t>
              </a:r>
            </a:p>
          </p:txBody>
        </p:sp>
      </p:grpSp>
      <p:grpSp>
        <p:nvGrpSpPr>
          <p:cNvPr id="54274" name="Group 14"/>
          <p:cNvGrpSpPr>
            <a:grpSpLocks/>
          </p:cNvGrpSpPr>
          <p:nvPr/>
        </p:nvGrpSpPr>
        <p:grpSpPr bwMode="auto">
          <a:xfrm>
            <a:off x="960438" y="3589338"/>
            <a:ext cx="7116762" cy="830262"/>
            <a:chOff x="960438" y="3240085"/>
            <a:chExt cx="7116762" cy="831732"/>
          </a:xfrm>
        </p:grpSpPr>
        <p:sp>
          <p:nvSpPr>
            <p:cNvPr id="54283" name="TextBox 3"/>
            <p:cNvSpPr txBox="1">
              <a:spLocks noChangeArrowheads="1"/>
            </p:cNvSpPr>
            <p:nvPr/>
          </p:nvSpPr>
          <p:spPr bwMode="auto">
            <a:xfrm>
              <a:off x="1371600" y="3240085"/>
              <a:ext cx="6705600" cy="83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ln>
                    <a:solidFill>
                      <a:schemeClr val="tx1"/>
                    </a:solidFill>
                  </a:ln>
                  <a:solidFill>
                    <a:srgbClr val="66FF33"/>
                  </a:solidFill>
                </a:rPr>
                <a:t>Low cohesion is a possible indicator of an opportunity to extract a class</a:t>
              </a:r>
            </a:p>
          </p:txBody>
        </p:sp>
        <p:sp>
          <p:nvSpPr>
            <p:cNvPr id="54284" name="Rectangle 7"/>
            <p:cNvSpPr>
              <a:spLocks noChangeArrowheads="1"/>
            </p:cNvSpPr>
            <p:nvPr/>
          </p:nvSpPr>
          <p:spPr bwMode="auto">
            <a:xfrm>
              <a:off x="960438" y="3343275"/>
              <a:ext cx="441146" cy="400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latin typeface="MS Gothic" panose="020B0609070205080204" pitchFamily="49" charset="-128"/>
                  <a:ea typeface="MS Gothic" panose="020B0609070205080204" pitchFamily="49" charset="-128"/>
                </a:rPr>
                <a:t>☐</a:t>
              </a:r>
              <a:endParaRPr lang="en-US" altLang="en-US" sz="2000" dirty="0"/>
            </a:p>
          </p:txBody>
        </p:sp>
      </p:grpSp>
      <p:grpSp>
        <p:nvGrpSpPr>
          <p:cNvPr id="54275" name="Group 13"/>
          <p:cNvGrpSpPr>
            <a:grpSpLocks/>
          </p:cNvGrpSpPr>
          <p:nvPr/>
        </p:nvGrpSpPr>
        <p:grpSpPr bwMode="auto">
          <a:xfrm>
            <a:off x="960438" y="4503738"/>
            <a:ext cx="7116762" cy="830262"/>
            <a:chOff x="960438" y="4154484"/>
            <a:chExt cx="7116762" cy="832468"/>
          </a:xfrm>
        </p:grpSpPr>
        <p:sp>
          <p:nvSpPr>
            <p:cNvPr id="54281" name="TextBox 4"/>
            <p:cNvSpPr txBox="1">
              <a:spLocks noChangeArrowheads="1"/>
            </p:cNvSpPr>
            <p:nvPr/>
          </p:nvSpPr>
          <p:spPr bwMode="auto">
            <a:xfrm>
              <a:off x="1371600" y="4154484"/>
              <a:ext cx="6705600" cy="83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99CC00"/>
                  </a:solidFill>
                </a:rPr>
                <a:t>If a class respects SRP, its methods probably respect SOFA</a:t>
              </a:r>
            </a:p>
          </p:txBody>
        </p:sp>
        <p:sp>
          <p:nvSpPr>
            <p:cNvPr id="54282" name="Rectangle 8"/>
            <p:cNvSpPr>
              <a:spLocks noChangeArrowheads="1"/>
            </p:cNvSpPr>
            <p:nvPr/>
          </p:nvSpPr>
          <p:spPr bwMode="auto">
            <a:xfrm>
              <a:off x="960438" y="4257675"/>
              <a:ext cx="441146" cy="40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latin typeface="MS Gothic" panose="020B0609070205080204" pitchFamily="49" charset="-128"/>
                  <a:ea typeface="MS Gothic" panose="020B0609070205080204" pitchFamily="49" charset="-128"/>
                </a:rPr>
                <a:t>☐</a:t>
              </a:r>
              <a:endParaRPr lang="en-US" altLang="en-US" sz="2000" dirty="0"/>
            </a:p>
          </p:txBody>
        </p:sp>
      </p:grpSp>
      <p:grpSp>
        <p:nvGrpSpPr>
          <p:cNvPr id="54276" name="Group 12"/>
          <p:cNvGrpSpPr>
            <a:grpSpLocks/>
          </p:cNvGrpSpPr>
          <p:nvPr/>
        </p:nvGrpSpPr>
        <p:grpSpPr bwMode="auto">
          <a:xfrm>
            <a:off x="947738" y="5418138"/>
            <a:ext cx="7662862" cy="830262"/>
            <a:chOff x="947738" y="5068890"/>
            <a:chExt cx="7129462" cy="832469"/>
          </a:xfrm>
        </p:grpSpPr>
        <p:sp>
          <p:nvSpPr>
            <p:cNvPr id="54279" name="TextBox 5"/>
            <p:cNvSpPr txBox="1">
              <a:spLocks noChangeArrowheads="1"/>
            </p:cNvSpPr>
            <p:nvPr/>
          </p:nvSpPr>
          <p:spPr bwMode="auto">
            <a:xfrm>
              <a:off x="1371600" y="5068890"/>
              <a:ext cx="6705600" cy="83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6699"/>
                  </a:solidFill>
                </a:rPr>
                <a:t>If a class’s methods respect SOFA, the class probably respects SRP</a:t>
              </a:r>
            </a:p>
          </p:txBody>
        </p:sp>
        <p:sp>
          <p:nvSpPr>
            <p:cNvPr id="54280" name="Rectangle 9"/>
            <p:cNvSpPr>
              <a:spLocks noChangeArrowheads="1"/>
            </p:cNvSpPr>
            <p:nvPr/>
          </p:nvSpPr>
          <p:spPr bwMode="auto">
            <a:xfrm>
              <a:off x="947738" y="5156200"/>
              <a:ext cx="410439" cy="40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latin typeface="MS Gothic" panose="020B0609070205080204" pitchFamily="49" charset="-128"/>
                  <a:ea typeface="MS Gothic" panose="020B0609070205080204" pitchFamily="49" charset="-128"/>
                </a:rPr>
                <a:t>☐</a:t>
              </a:r>
              <a:endParaRPr lang="en-US" altLang="en-US" sz="2000" dirty="0"/>
            </a:p>
          </p:txBody>
        </p:sp>
      </p:grpSp>
      <p:sp>
        <p:nvSpPr>
          <p:cNvPr id="54277"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D17F8E3-F181-48D2-855A-28945EC10052}" type="slidenum">
              <a:rPr lang="en-US" altLang="en-US" sz="1400">
                <a:latin typeface="Helvetica" panose="020B0604020202020204" pitchFamily="34" charset="0"/>
              </a:rPr>
              <a:pPr eaLnBrk="1" hangingPunct="1"/>
              <a:t>21</a:t>
            </a:fld>
            <a:endParaRPr lang="en-US" altLang="en-US" sz="1400">
              <a:latin typeface="Helvetica" panose="020B0604020202020204" pitchFamily="34" charset="0"/>
            </a:endParaRPr>
          </a:p>
        </p:txBody>
      </p:sp>
      <p:sp>
        <p:nvSpPr>
          <p:cNvPr id="54278" name="TextBox 12"/>
          <p:cNvSpPr txBox="1">
            <a:spLocks noChangeArrowheads="1"/>
          </p:cNvSpPr>
          <p:nvPr/>
        </p:nvSpPr>
        <p:spPr bwMode="auto">
          <a:xfrm>
            <a:off x="685800" y="482600"/>
            <a:ext cx="7162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dirty="0">
                <a:solidFill>
                  <a:srgbClr val="000000"/>
                </a:solidFill>
              </a:rPr>
              <a:t>Which is true about a class’s observance of the Single Responsibility Principle?</a:t>
            </a:r>
          </a:p>
        </p:txBody>
      </p:sp>
    </p:spTree>
    <p:extLst>
      <p:ext uri="{BB962C8B-B14F-4D97-AF65-F5344CB8AC3E}">
        <p14:creationId xmlns:p14="http://schemas.microsoft.com/office/powerpoint/2010/main" val="1560807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3729" name="Group 10"/>
          <p:cNvGrpSpPr>
            <a:grpSpLocks/>
          </p:cNvGrpSpPr>
          <p:nvPr/>
        </p:nvGrpSpPr>
        <p:grpSpPr bwMode="auto">
          <a:xfrm>
            <a:off x="960438" y="2325688"/>
            <a:ext cx="7116762" cy="485775"/>
            <a:chOff x="960651" y="1743727"/>
            <a:chExt cx="7116549" cy="366110"/>
          </a:xfrm>
        </p:grpSpPr>
        <p:sp>
          <p:nvSpPr>
            <p:cNvPr id="73741" name="TextBox 2"/>
            <p:cNvSpPr txBox="1">
              <a:spLocks noChangeArrowheads="1"/>
            </p:cNvSpPr>
            <p:nvPr/>
          </p:nvSpPr>
          <p:spPr bwMode="auto">
            <a:xfrm>
              <a:off x="1371600" y="1743727"/>
              <a:ext cx="6705600" cy="34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err="1">
                  <a:solidFill>
                    <a:srgbClr val="FF9900"/>
                  </a:solidFill>
                </a:rPr>
                <a:t>OmniAuth</a:t>
              </a:r>
              <a:r>
                <a:rPr lang="en-US" altLang="en-US" b="1" dirty="0">
                  <a:solidFill>
                    <a:srgbClr val="FF9900"/>
                  </a:solidFill>
                </a:rPr>
                <a:t> is itself compliant with OCP</a:t>
              </a:r>
            </a:p>
          </p:txBody>
        </p:sp>
        <p:sp>
          <p:nvSpPr>
            <p:cNvPr id="73742" name="Rectangle 6"/>
            <p:cNvSpPr>
              <a:spLocks noChangeArrowheads="1"/>
            </p:cNvSpPr>
            <p:nvPr/>
          </p:nvSpPr>
          <p:spPr bwMode="auto">
            <a:xfrm>
              <a:off x="960651" y="1809749"/>
              <a:ext cx="441133" cy="3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latin typeface="Lucida Sans Typewriter" panose="020B0509030504030204" pitchFamily="49" charset="0"/>
                  <a:ea typeface="MS Gothic" panose="020B0609070205080204" pitchFamily="49" charset="-128"/>
                </a:rPr>
                <a:t>☐</a:t>
              </a:r>
            </a:p>
          </p:txBody>
        </p:sp>
      </p:grpSp>
      <p:grpSp>
        <p:nvGrpSpPr>
          <p:cNvPr id="73730" name="Group 14"/>
          <p:cNvGrpSpPr>
            <a:grpSpLocks/>
          </p:cNvGrpSpPr>
          <p:nvPr/>
        </p:nvGrpSpPr>
        <p:grpSpPr bwMode="auto">
          <a:xfrm>
            <a:off x="960438" y="3240088"/>
            <a:ext cx="7116762" cy="830262"/>
            <a:chOff x="960438" y="3240085"/>
            <a:chExt cx="7116762" cy="832468"/>
          </a:xfrm>
        </p:grpSpPr>
        <p:sp>
          <p:nvSpPr>
            <p:cNvPr id="73739" name="TextBox 3"/>
            <p:cNvSpPr txBox="1">
              <a:spLocks noChangeArrowheads="1"/>
            </p:cNvSpPr>
            <p:nvPr/>
          </p:nvSpPr>
          <p:spPr bwMode="auto">
            <a:xfrm>
              <a:off x="1371600" y="3240085"/>
              <a:ext cx="6705600" cy="83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ln>
                    <a:solidFill>
                      <a:schemeClr val="tx1"/>
                    </a:solidFill>
                  </a:ln>
                  <a:solidFill>
                    <a:srgbClr val="66FF33"/>
                  </a:solidFill>
                </a:rPr>
                <a:t>Using </a:t>
              </a:r>
              <a:r>
                <a:rPr lang="en-US" altLang="en-US" b="1" dirty="0" err="1">
                  <a:ln>
                    <a:solidFill>
                      <a:schemeClr val="tx1"/>
                    </a:solidFill>
                  </a:ln>
                  <a:solidFill>
                    <a:srgbClr val="66FF33"/>
                  </a:solidFill>
                </a:rPr>
                <a:t>OmniAuth</a:t>
              </a:r>
              <a:r>
                <a:rPr lang="en-US" altLang="en-US" b="1" dirty="0">
                  <a:ln>
                    <a:solidFill>
                      <a:schemeClr val="tx1"/>
                    </a:solidFill>
                  </a:ln>
                  <a:solidFill>
                    <a:srgbClr val="66FF33"/>
                  </a:solidFill>
                </a:rPr>
                <a:t> helps your app follow OCP  (with respect to 3</a:t>
              </a:r>
              <a:r>
                <a:rPr lang="en-US" altLang="en-US" b="1" baseline="30000" dirty="0">
                  <a:ln>
                    <a:solidFill>
                      <a:schemeClr val="tx1"/>
                    </a:solidFill>
                  </a:ln>
                  <a:solidFill>
                    <a:srgbClr val="66FF33"/>
                  </a:solidFill>
                </a:rPr>
                <a:t>rd</a:t>
              </a:r>
              <a:r>
                <a:rPr lang="en-US" altLang="en-US" b="1" dirty="0">
                  <a:ln>
                    <a:solidFill>
                      <a:schemeClr val="tx1"/>
                    </a:solidFill>
                  </a:ln>
                  <a:solidFill>
                    <a:srgbClr val="66FF33"/>
                  </a:solidFill>
                </a:rPr>
                <a:t>-party authentication)</a:t>
              </a:r>
            </a:p>
          </p:txBody>
        </p:sp>
        <p:sp>
          <p:nvSpPr>
            <p:cNvPr id="73740"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grpSp>
        <p:nvGrpSpPr>
          <p:cNvPr id="73731" name="Group 13"/>
          <p:cNvGrpSpPr>
            <a:grpSpLocks/>
          </p:cNvGrpSpPr>
          <p:nvPr/>
        </p:nvGrpSpPr>
        <p:grpSpPr bwMode="auto">
          <a:xfrm>
            <a:off x="960438" y="4154488"/>
            <a:ext cx="7878762" cy="471487"/>
            <a:chOff x="960438" y="4154485"/>
            <a:chExt cx="7878762" cy="473078"/>
          </a:xfrm>
        </p:grpSpPr>
        <p:sp>
          <p:nvSpPr>
            <p:cNvPr id="73737" name="TextBox 4"/>
            <p:cNvSpPr txBox="1">
              <a:spLocks noChangeArrowheads="1"/>
            </p:cNvSpPr>
            <p:nvPr/>
          </p:nvSpPr>
          <p:spPr bwMode="auto">
            <a:xfrm>
              <a:off x="1371600" y="4154485"/>
              <a:ext cx="7467600" cy="46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err="1">
                  <a:solidFill>
                    <a:srgbClr val="99CC00"/>
                  </a:solidFill>
                </a:rPr>
                <a:t>OmniAuth</a:t>
              </a:r>
              <a:r>
                <a:rPr lang="en-US" altLang="en-US" b="1" dirty="0">
                  <a:solidFill>
                    <a:srgbClr val="99CC00"/>
                  </a:solidFill>
                </a:rPr>
                <a:t> is an example of the Template pattern</a:t>
              </a:r>
            </a:p>
          </p:txBody>
        </p:sp>
        <p:sp>
          <p:nvSpPr>
            <p:cNvPr id="73738"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grpSp>
        <p:nvGrpSpPr>
          <p:cNvPr id="73732" name="Group 12"/>
          <p:cNvGrpSpPr>
            <a:grpSpLocks/>
          </p:cNvGrpSpPr>
          <p:nvPr/>
        </p:nvGrpSpPr>
        <p:grpSpPr bwMode="auto">
          <a:xfrm>
            <a:off x="947738" y="5068895"/>
            <a:ext cx="7586662" cy="461665"/>
            <a:chOff x="947738" y="5068891"/>
            <a:chExt cx="7129462" cy="462254"/>
          </a:xfrm>
        </p:grpSpPr>
        <p:sp>
          <p:nvSpPr>
            <p:cNvPr id="73735" name="TextBox 5"/>
            <p:cNvSpPr txBox="1">
              <a:spLocks noChangeArrowheads="1"/>
            </p:cNvSpPr>
            <p:nvPr/>
          </p:nvSpPr>
          <p:spPr bwMode="auto">
            <a:xfrm>
              <a:off x="1371600" y="5068891"/>
              <a:ext cx="6705600" cy="462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err="1">
                  <a:solidFill>
                    <a:srgbClr val="FF6699"/>
                  </a:solidFill>
                </a:rPr>
                <a:t>OmniAuth</a:t>
              </a:r>
              <a:r>
                <a:rPr lang="en-US" altLang="en-US" b="1" dirty="0">
                  <a:solidFill>
                    <a:srgbClr val="FF6699"/>
                  </a:solidFill>
                </a:rPr>
                <a:t> is an example of the Strategy pattern</a:t>
              </a:r>
            </a:p>
          </p:txBody>
        </p:sp>
        <p:sp>
          <p:nvSpPr>
            <p:cNvPr id="73736"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73733"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91CF953-AB6C-4B8F-A1D6-1A2E63E703D6}" type="slidenum">
              <a:rPr lang="en-US" altLang="en-US" sz="1400">
                <a:latin typeface="Helvetica" panose="020B0604020202020204" pitchFamily="34" charset="0"/>
              </a:rPr>
              <a:pPr eaLnBrk="1" hangingPunct="1"/>
              <a:t>22</a:t>
            </a:fld>
            <a:endParaRPr lang="en-US" altLang="en-US" sz="1400">
              <a:latin typeface="Helvetica" panose="020B0604020202020204" pitchFamily="34" charset="0"/>
            </a:endParaRPr>
          </a:p>
        </p:txBody>
      </p:sp>
      <p:sp>
        <p:nvSpPr>
          <p:cNvPr id="73734" name="TextBox 12"/>
          <p:cNvSpPr txBox="1">
            <a:spLocks noChangeArrowheads="1"/>
          </p:cNvSpPr>
          <p:nvPr/>
        </p:nvSpPr>
        <p:spPr bwMode="auto">
          <a:xfrm>
            <a:off x="685800" y="228600"/>
            <a:ext cx="7391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err="1">
                <a:solidFill>
                  <a:srgbClr val="000000"/>
                </a:solidFill>
              </a:rPr>
              <a:t>OmniAuth</a:t>
            </a:r>
            <a:r>
              <a:rPr lang="en-US" altLang="en-US" dirty="0">
                <a:solidFill>
                  <a:srgbClr val="000000"/>
                </a:solidFill>
              </a:rPr>
              <a:t> defines a handful of RESTful endpoints your app must provide to handle authentication with a variety of third parties.  To add a new </a:t>
            </a:r>
            <a:r>
              <a:rPr lang="en-US" altLang="en-US" dirty="0" err="1">
                <a:solidFill>
                  <a:srgbClr val="000000"/>
                </a:solidFill>
              </a:rPr>
              <a:t>auth</a:t>
            </a:r>
            <a:r>
              <a:rPr lang="en-US" altLang="en-US" dirty="0">
                <a:solidFill>
                  <a:srgbClr val="000000"/>
                </a:solidFill>
              </a:rPr>
              <a:t> provider, you create a gem that works with that provider.</a:t>
            </a:r>
            <a:br>
              <a:rPr lang="en-US" altLang="en-US" dirty="0">
                <a:solidFill>
                  <a:srgbClr val="000000"/>
                </a:solidFill>
              </a:rPr>
            </a:br>
            <a:r>
              <a:rPr lang="en-US" altLang="en-US" dirty="0">
                <a:solidFill>
                  <a:schemeClr val="accent2"/>
                </a:solidFill>
              </a:rPr>
              <a:t>Which statement is FALSE about </a:t>
            </a:r>
            <a:r>
              <a:rPr lang="en-US" altLang="en-US" dirty="0" err="1">
                <a:solidFill>
                  <a:schemeClr val="accent2"/>
                </a:solidFill>
              </a:rPr>
              <a:t>OmniAuth</a:t>
            </a:r>
            <a:r>
              <a:rPr lang="en-US" altLang="en-US" dirty="0">
                <a:solidFill>
                  <a:schemeClr val="accent2"/>
                </a:solidFill>
              </a:rPr>
              <a:t>?</a:t>
            </a:r>
          </a:p>
        </p:txBody>
      </p:sp>
    </p:spTree>
    <p:extLst>
      <p:ext uri="{BB962C8B-B14F-4D97-AF65-F5344CB8AC3E}">
        <p14:creationId xmlns:p14="http://schemas.microsoft.com/office/powerpoint/2010/main" val="1528842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2945" name="Group 10"/>
          <p:cNvGrpSpPr>
            <a:grpSpLocks/>
          </p:cNvGrpSpPr>
          <p:nvPr/>
        </p:nvGrpSpPr>
        <p:grpSpPr bwMode="auto">
          <a:xfrm>
            <a:off x="960438" y="2509838"/>
            <a:ext cx="7650162" cy="485775"/>
            <a:chOff x="960651" y="1743728"/>
            <a:chExt cx="7116549" cy="366109"/>
          </a:xfrm>
        </p:grpSpPr>
        <p:sp>
          <p:nvSpPr>
            <p:cNvPr id="82958" name="TextBox 2"/>
            <p:cNvSpPr txBox="1">
              <a:spLocks noChangeArrowheads="1"/>
            </p:cNvSpPr>
            <p:nvPr/>
          </p:nvSpPr>
          <p:spPr bwMode="auto">
            <a:xfrm>
              <a:off x="1371600" y="1743728"/>
              <a:ext cx="6705600" cy="34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9900"/>
                  </a:solidFill>
                </a:rPr>
                <a:t>Only (a) is true</a:t>
              </a:r>
            </a:p>
          </p:txBody>
        </p:sp>
        <p:sp>
          <p:nvSpPr>
            <p:cNvPr id="82959" name="Rectangle 6"/>
            <p:cNvSpPr>
              <a:spLocks noChangeArrowheads="1"/>
            </p:cNvSpPr>
            <p:nvPr/>
          </p:nvSpPr>
          <p:spPr bwMode="auto">
            <a:xfrm>
              <a:off x="960651" y="1809749"/>
              <a:ext cx="441133" cy="3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latin typeface="Lucida Sans Typewriter" panose="020B0509030504030204" pitchFamily="49" charset="0"/>
                  <a:ea typeface="MS Gothic" panose="020B0609070205080204" pitchFamily="49" charset="-128"/>
                </a:rPr>
                <a:t>☐</a:t>
              </a:r>
            </a:p>
          </p:txBody>
        </p:sp>
      </p:grpSp>
      <p:grpSp>
        <p:nvGrpSpPr>
          <p:cNvPr id="82946" name="Group 14"/>
          <p:cNvGrpSpPr>
            <a:grpSpLocks/>
          </p:cNvGrpSpPr>
          <p:nvPr/>
        </p:nvGrpSpPr>
        <p:grpSpPr bwMode="auto">
          <a:xfrm>
            <a:off x="960438" y="3424237"/>
            <a:ext cx="7116762" cy="462070"/>
            <a:chOff x="960438" y="3240085"/>
            <a:chExt cx="7116762" cy="462073"/>
          </a:xfrm>
        </p:grpSpPr>
        <p:sp>
          <p:nvSpPr>
            <p:cNvPr id="82956" name="TextBox 3"/>
            <p:cNvSpPr txBox="1">
              <a:spLocks noChangeArrowheads="1"/>
            </p:cNvSpPr>
            <p:nvPr/>
          </p:nvSpPr>
          <p:spPr bwMode="auto">
            <a:xfrm>
              <a:off x="1371600" y="3240085"/>
              <a:ext cx="6705600" cy="46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ln>
                    <a:solidFill>
                      <a:schemeClr val="tx1"/>
                    </a:solidFill>
                  </a:ln>
                  <a:solidFill>
                    <a:srgbClr val="66FF33"/>
                  </a:solidFill>
                </a:rPr>
                <a:t>Only (b) is true</a:t>
              </a:r>
            </a:p>
          </p:txBody>
        </p:sp>
        <p:sp>
          <p:nvSpPr>
            <p:cNvPr id="82957" name="Rectangle 7"/>
            <p:cNvSpPr>
              <a:spLocks noChangeArrowheads="1"/>
            </p:cNvSpPr>
            <p:nvPr/>
          </p:nvSpPr>
          <p:spPr bwMode="auto">
            <a:xfrm>
              <a:off x="960438" y="3276596"/>
              <a:ext cx="441146"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latin typeface="MS Gothic" panose="020B0609070205080204" pitchFamily="49" charset="-128"/>
                  <a:ea typeface="MS Gothic" panose="020B0609070205080204" pitchFamily="49" charset="-128"/>
                </a:rPr>
                <a:t>☐</a:t>
              </a:r>
              <a:endParaRPr lang="en-US" altLang="en-US" sz="2000" dirty="0"/>
            </a:p>
          </p:txBody>
        </p:sp>
      </p:grpSp>
      <p:grpSp>
        <p:nvGrpSpPr>
          <p:cNvPr id="82947" name="Group 13"/>
          <p:cNvGrpSpPr>
            <a:grpSpLocks/>
          </p:cNvGrpSpPr>
          <p:nvPr/>
        </p:nvGrpSpPr>
        <p:grpSpPr bwMode="auto">
          <a:xfrm>
            <a:off x="960438" y="4338637"/>
            <a:ext cx="7116762" cy="462069"/>
            <a:chOff x="960438" y="4154484"/>
            <a:chExt cx="7116762" cy="462073"/>
          </a:xfrm>
        </p:grpSpPr>
        <p:sp>
          <p:nvSpPr>
            <p:cNvPr id="82954" name="TextBox 4"/>
            <p:cNvSpPr txBox="1">
              <a:spLocks noChangeArrowheads="1"/>
            </p:cNvSpPr>
            <p:nvPr/>
          </p:nvSpPr>
          <p:spPr bwMode="auto">
            <a:xfrm>
              <a:off x="1371600" y="4154484"/>
              <a:ext cx="6705600" cy="46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99CC00"/>
                  </a:solidFill>
                </a:rPr>
                <a:t>Both (a) and (b) are true</a:t>
              </a:r>
            </a:p>
          </p:txBody>
        </p:sp>
        <p:sp>
          <p:nvSpPr>
            <p:cNvPr id="82955" name="Rectangle 8"/>
            <p:cNvSpPr>
              <a:spLocks noChangeArrowheads="1"/>
            </p:cNvSpPr>
            <p:nvPr/>
          </p:nvSpPr>
          <p:spPr bwMode="auto">
            <a:xfrm>
              <a:off x="960438" y="4190994"/>
              <a:ext cx="441146"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latin typeface="MS Gothic" panose="020B0609070205080204" pitchFamily="49" charset="-128"/>
                  <a:ea typeface="MS Gothic" panose="020B0609070205080204" pitchFamily="49" charset="-128"/>
                </a:rPr>
                <a:t>☐</a:t>
              </a:r>
              <a:endParaRPr lang="en-US" altLang="en-US" sz="2000" dirty="0"/>
            </a:p>
          </p:txBody>
        </p:sp>
      </p:grpSp>
      <p:grpSp>
        <p:nvGrpSpPr>
          <p:cNvPr id="82948" name="Group 12"/>
          <p:cNvGrpSpPr>
            <a:grpSpLocks/>
          </p:cNvGrpSpPr>
          <p:nvPr/>
        </p:nvGrpSpPr>
        <p:grpSpPr bwMode="auto">
          <a:xfrm>
            <a:off x="947738" y="5253038"/>
            <a:ext cx="7129462" cy="461962"/>
            <a:chOff x="947738" y="5068890"/>
            <a:chExt cx="7129462" cy="462074"/>
          </a:xfrm>
        </p:grpSpPr>
        <p:sp>
          <p:nvSpPr>
            <p:cNvPr id="82952" name="TextBox 5"/>
            <p:cNvSpPr txBox="1">
              <a:spLocks noChangeArrowheads="1"/>
            </p:cNvSpPr>
            <p:nvPr/>
          </p:nvSpPr>
          <p:spPr bwMode="auto">
            <a:xfrm>
              <a:off x="1371600" y="5068890"/>
              <a:ext cx="6705600" cy="46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6699"/>
                  </a:solidFill>
                </a:rPr>
                <a:t>Neither (a) nor (b) is true</a:t>
              </a:r>
            </a:p>
          </p:txBody>
        </p:sp>
        <p:sp>
          <p:nvSpPr>
            <p:cNvPr id="82953" name="Rectangle 9"/>
            <p:cNvSpPr>
              <a:spLocks noChangeArrowheads="1"/>
            </p:cNvSpPr>
            <p:nvPr/>
          </p:nvSpPr>
          <p:spPr bwMode="auto">
            <a:xfrm>
              <a:off x="947738" y="5105409"/>
              <a:ext cx="441146" cy="40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latin typeface="MS Gothic" panose="020B0609070205080204" pitchFamily="49" charset="-128"/>
                  <a:ea typeface="MS Gothic" panose="020B0609070205080204" pitchFamily="49" charset="-128"/>
                </a:rPr>
                <a:t>☐</a:t>
              </a:r>
              <a:endParaRPr lang="en-US" altLang="en-US" sz="2000" dirty="0"/>
            </a:p>
          </p:txBody>
        </p:sp>
      </p:grpSp>
      <p:sp>
        <p:nvSpPr>
          <p:cNvPr id="82949"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70D37AA-358E-4959-8AE0-D4F7A16E8B58}" type="slidenum">
              <a:rPr lang="en-US" altLang="en-US" sz="1400">
                <a:latin typeface="Helvetica" panose="020B0604020202020204" pitchFamily="34" charset="0"/>
              </a:rPr>
              <a:pPr eaLnBrk="1" hangingPunct="1"/>
              <a:t>23</a:t>
            </a:fld>
            <a:endParaRPr lang="en-US" altLang="en-US" sz="1400">
              <a:latin typeface="Helvetica" panose="020B0604020202020204" pitchFamily="34" charset="0"/>
            </a:endParaRPr>
          </a:p>
        </p:txBody>
      </p:sp>
      <p:sp>
        <p:nvSpPr>
          <p:cNvPr id="82950" name="TextBox 12"/>
          <p:cNvSpPr txBox="1">
            <a:spLocks noChangeArrowheads="1"/>
          </p:cNvSpPr>
          <p:nvPr/>
        </p:nvSpPr>
        <p:spPr bwMode="auto">
          <a:xfrm>
            <a:off x="685800" y="152400"/>
            <a:ext cx="73152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dirty="0">
                <a:solidFill>
                  <a:srgbClr val="000000"/>
                </a:solidFill>
              </a:rPr>
              <a:t>(a) In duck-typed languages, LSP violations can occur even when inheritance is not used</a:t>
            </a:r>
          </a:p>
          <a:p>
            <a:pPr eaLnBrk="1" hangingPunct="1"/>
            <a:r>
              <a:rPr lang="en-US" altLang="en-US" sz="2800" dirty="0">
                <a:solidFill>
                  <a:srgbClr val="000000"/>
                </a:solidFill>
              </a:rPr>
              <a:t>(b) In statically-typed languages, if the compiler reports no type errors/warnings, then there are no LSP violations</a:t>
            </a:r>
          </a:p>
          <a:p>
            <a:pPr eaLnBrk="1" hangingPunct="1"/>
            <a:endParaRPr lang="en-US" altLang="en-US" sz="2800" dirty="0">
              <a:solidFill>
                <a:srgbClr val="000000"/>
              </a:solidFill>
            </a:endParaRPr>
          </a:p>
        </p:txBody>
      </p:sp>
      <p:sp>
        <p:nvSpPr>
          <p:cNvPr id="16" name="Rectangle 15"/>
          <p:cNvSpPr/>
          <p:nvPr/>
        </p:nvSpPr>
        <p:spPr>
          <a:xfrm>
            <a:off x="6096000" y="5486400"/>
            <a:ext cx="2971800" cy="400050"/>
          </a:xfrm>
          <a:prstGeom prst="rect">
            <a:avLst/>
          </a:prstGeom>
          <a:solidFill>
            <a:schemeClr val="bg1">
              <a:lumMod val="85000"/>
            </a:schemeClr>
          </a:solidFill>
        </p:spPr>
        <p:txBody>
          <a:bodyPr wrap="none">
            <a:spAutoFit/>
          </a:bodyPr>
          <a:lstStyle/>
          <a:p>
            <a:pPr>
              <a:defRPr/>
            </a:pPr>
            <a:r>
              <a:rPr lang="en-US" sz="2000" i="1">
                <a:latin typeface="Arial Narrow" charset="0"/>
                <a:ea typeface="ＭＳ Ｐゴシック" charset="0"/>
                <a:cs typeface="Arial Narrow" charset="0"/>
                <a:hlinkClick r:id="rId3"/>
              </a:rPr>
              <a:t>http://pastebin.com/rLguzt8X</a:t>
            </a:r>
            <a:endParaRPr lang="en-US" sz="2000" i="1">
              <a:latin typeface="Arial Narrow" charset="0"/>
              <a:ea typeface="ＭＳ Ｐゴシック" charset="0"/>
              <a:cs typeface="Arial Narrow" charset="0"/>
            </a:endParaRPr>
          </a:p>
        </p:txBody>
      </p:sp>
    </p:spTree>
    <p:extLst>
      <p:ext uri="{BB962C8B-B14F-4D97-AF65-F5344CB8AC3E}">
        <p14:creationId xmlns:p14="http://schemas.microsoft.com/office/powerpoint/2010/main" val="1862785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457" name="Group 10"/>
          <p:cNvGrpSpPr>
            <a:grpSpLocks/>
          </p:cNvGrpSpPr>
          <p:nvPr/>
        </p:nvGrpSpPr>
        <p:grpSpPr bwMode="auto">
          <a:xfrm>
            <a:off x="960438" y="2586038"/>
            <a:ext cx="7116762" cy="485775"/>
            <a:chOff x="960651" y="1743726"/>
            <a:chExt cx="7116549" cy="366111"/>
          </a:xfrm>
        </p:grpSpPr>
        <p:sp>
          <p:nvSpPr>
            <p:cNvPr id="19469" name="TextBox 2"/>
            <p:cNvSpPr txBox="1">
              <a:spLocks noChangeArrowheads="1"/>
            </p:cNvSpPr>
            <p:nvPr/>
          </p:nvSpPr>
          <p:spPr bwMode="auto">
            <a:xfrm>
              <a:off x="1371600" y="1743726"/>
              <a:ext cx="6705600" cy="34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9900"/>
                  </a:solidFill>
                </a:rPr>
                <a:t>only (a)</a:t>
              </a:r>
            </a:p>
          </p:txBody>
        </p:sp>
        <p:sp>
          <p:nvSpPr>
            <p:cNvPr id="19470" name="Rectangle 6"/>
            <p:cNvSpPr>
              <a:spLocks noChangeArrowheads="1"/>
            </p:cNvSpPr>
            <p:nvPr/>
          </p:nvSpPr>
          <p:spPr bwMode="auto">
            <a:xfrm>
              <a:off x="960651" y="1809749"/>
              <a:ext cx="441133" cy="3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latin typeface="Lucida Sans Typewriter" panose="020B0509030504030204" pitchFamily="49" charset="0"/>
                  <a:ea typeface="MS Gothic" panose="020B0609070205080204" pitchFamily="49" charset="-128"/>
                </a:rPr>
                <a:t>☐</a:t>
              </a:r>
            </a:p>
          </p:txBody>
        </p:sp>
      </p:grpSp>
      <p:grpSp>
        <p:nvGrpSpPr>
          <p:cNvPr id="19458" name="Group 14"/>
          <p:cNvGrpSpPr>
            <a:grpSpLocks/>
          </p:cNvGrpSpPr>
          <p:nvPr/>
        </p:nvGrpSpPr>
        <p:grpSpPr bwMode="auto">
          <a:xfrm>
            <a:off x="960438" y="3500438"/>
            <a:ext cx="7116762" cy="471487"/>
            <a:chOff x="960438" y="3240085"/>
            <a:chExt cx="7116762" cy="473078"/>
          </a:xfrm>
        </p:grpSpPr>
        <p:sp>
          <p:nvSpPr>
            <p:cNvPr id="19467" name="TextBox 3"/>
            <p:cNvSpPr txBox="1">
              <a:spLocks noChangeArrowheads="1"/>
            </p:cNvSpPr>
            <p:nvPr/>
          </p:nvSpPr>
          <p:spPr bwMode="auto">
            <a:xfrm>
              <a:off x="1371600" y="3240085"/>
              <a:ext cx="6705600" cy="46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ln>
                    <a:solidFill>
                      <a:schemeClr val="tx1"/>
                    </a:solidFill>
                  </a:ln>
                  <a:solidFill>
                    <a:srgbClr val="66FF33"/>
                  </a:solidFill>
                </a:rPr>
                <a:t>only (b)</a:t>
              </a:r>
            </a:p>
          </p:txBody>
        </p:sp>
        <p:sp>
          <p:nvSpPr>
            <p:cNvPr id="19468"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grpSp>
        <p:nvGrpSpPr>
          <p:cNvPr id="19459" name="Group 13"/>
          <p:cNvGrpSpPr>
            <a:grpSpLocks/>
          </p:cNvGrpSpPr>
          <p:nvPr/>
        </p:nvGrpSpPr>
        <p:grpSpPr bwMode="auto">
          <a:xfrm>
            <a:off x="960438" y="4414838"/>
            <a:ext cx="7116762" cy="473075"/>
            <a:chOff x="960438" y="4154488"/>
            <a:chExt cx="7116762" cy="473075"/>
          </a:xfrm>
        </p:grpSpPr>
        <p:sp>
          <p:nvSpPr>
            <p:cNvPr id="19465" name="TextBox 4"/>
            <p:cNvSpPr txBox="1">
              <a:spLocks noChangeArrowheads="1"/>
            </p:cNvSpPr>
            <p:nvPr/>
          </p:nvSpPr>
          <p:spPr bwMode="auto">
            <a:xfrm>
              <a:off x="1371600" y="4154488"/>
              <a:ext cx="6705600" cy="46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99CC00"/>
                  </a:solidFill>
                </a:rPr>
                <a:t>both (a) and (b)</a:t>
              </a:r>
            </a:p>
          </p:txBody>
        </p:sp>
        <p:sp>
          <p:nvSpPr>
            <p:cNvPr id="19466"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grpSp>
        <p:nvGrpSpPr>
          <p:cNvPr id="19460" name="Group 12"/>
          <p:cNvGrpSpPr>
            <a:grpSpLocks/>
          </p:cNvGrpSpPr>
          <p:nvPr/>
        </p:nvGrpSpPr>
        <p:grpSpPr bwMode="auto">
          <a:xfrm>
            <a:off x="947738" y="5329238"/>
            <a:ext cx="7129462" cy="461962"/>
            <a:chOff x="947738" y="5068888"/>
            <a:chExt cx="7129462" cy="462074"/>
          </a:xfrm>
        </p:grpSpPr>
        <p:sp>
          <p:nvSpPr>
            <p:cNvPr id="19463" name="TextBox 5"/>
            <p:cNvSpPr txBox="1">
              <a:spLocks noChangeArrowheads="1"/>
            </p:cNvSpPr>
            <p:nvPr/>
          </p:nvSpPr>
          <p:spPr bwMode="auto">
            <a:xfrm>
              <a:off x="1371600" y="5068888"/>
              <a:ext cx="6705600" cy="46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6699"/>
                  </a:solidFill>
                </a:rPr>
                <a:t>neither (a) nor (b)</a:t>
              </a:r>
            </a:p>
          </p:txBody>
        </p:sp>
        <p:sp>
          <p:nvSpPr>
            <p:cNvPr id="19464"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19461"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58EE995-2FC0-4ACD-844F-BBE5E3BBC5E9}" type="slidenum">
              <a:rPr lang="en-US" altLang="en-US" sz="1400">
                <a:latin typeface="Helvetica" panose="020B0604020202020204" pitchFamily="34" charset="0"/>
              </a:rPr>
              <a:pPr eaLnBrk="1" hangingPunct="1"/>
              <a:t>24</a:t>
            </a:fld>
            <a:endParaRPr lang="en-US" altLang="en-US" sz="1400">
              <a:latin typeface="Helvetica" panose="020B0604020202020204" pitchFamily="34" charset="0"/>
            </a:endParaRPr>
          </a:p>
        </p:txBody>
      </p:sp>
      <p:sp>
        <p:nvSpPr>
          <p:cNvPr id="19462" name="TextBox 12"/>
          <p:cNvSpPr txBox="1">
            <a:spLocks noChangeArrowheads="1"/>
          </p:cNvSpPr>
          <p:nvPr/>
        </p:nvSpPr>
        <p:spPr bwMode="auto">
          <a:xfrm>
            <a:off x="381000" y="76200"/>
            <a:ext cx="82296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solidFill>
                  <a:srgbClr val="000000"/>
                </a:solidFill>
              </a:rPr>
              <a:t>In </a:t>
            </a:r>
            <a:r>
              <a:rPr lang="en-US" altLang="en-US" dirty="0" err="1">
                <a:solidFill>
                  <a:srgbClr val="000000"/>
                </a:solidFill>
              </a:rPr>
              <a:t>RSpec</a:t>
            </a:r>
            <a:r>
              <a:rPr lang="en-US" altLang="en-US" dirty="0">
                <a:solidFill>
                  <a:srgbClr val="000000"/>
                </a:solidFill>
              </a:rPr>
              <a:t> controller tests, </a:t>
            </a:r>
            <a:r>
              <a:rPr lang="en-US" altLang="en-US" dirty="0" smtClean="0">
                <a:solidFill>
                  <a:srgbClr val="000000"/>
                </a:solidFill>
              </a:rPr>
              <a:t>it’s </a:t>
            </a:r>
            <a:r>
              <a:rPr lang="en-US" altLang="en-US" dirty="0">
                <a:solidFill>
                  <a:srgbClr val="000000"/>
                </a:solidFill>
              </a:rPr>
              <a:t>common to stub </a:t>
            </a:r>
            <a:r>
              <a:rPr lang="en-US" altLang="en-US" dirty="0" err="1">
                <a:solidFill>
                  <a:schemeClr val="accent2"/>
                </a:solidFill>
                <a:latin typeface="Lucida Sans Typewriter" panose="020B0509030504030204" pitchFamily="49" charset="0"/>
              </a:rPr>
              <a:t>ActiveRecord</a:t>
            </a:r>
            <a:r>
              <a:rPr lang="en-US" altLang="en-US" dirty="0">
                <a:solidFill>
                  <a:schemeClr val="accent2"/>
                </a:solidFill>
                <a:latin typeface="Lucida Sans Typewriter" panose="020B0509030504030204" pitchFamily="49" charset="0"/>
              </a:rPr>
              <a:t>::</a:t>
            </a:r>
            <a:r>
              <a:rPr lang="en-US" altLang="en-US" dirty="0" err="1">
                <a:solidFill>
                  <a:schemeClr val="accent2"/>
                </a:solidFill>
                <a:latin typeface="Lucida Sans Typewriter" panose="020B0509030504030204" pitchFamily="49" charset="0"/>
              </a:rPr>
              <a:t>Base.where</a:t>
            </a:r>
            <a:r>
              <a:rPr lang="en-US" altLang="en-US" dirty="0">
                <a:solidFill>
                  <a:srgbClr val="000000"/>
                </a:solidFill>
              </a:rPr>
              <a:t>, an inherited method.  Which statements are true of such tests:</a:t>
            </a:r>
            <a:br>
              <a:rPr lang="en-US" altLang="en-US" dirty="0">
                <a:solidFill>
                  <a:srgbClr val="000000"/>
                </a:solidFill>
              </a:rPr>
            </a:br>
            <a:r>
              <a:rPr lang="en-US" altLang="en-US" dirty="0">
                <a:solidFill>
                  <a:srgbClr val="000000"/>
                </a:solidFill>
              </a:rPr>
              <a:t>(a) The controller under test is tightly coupled to the model</a:t>
            </a:r>
          </a:p>
          <a:p>
            <a:pPr eaLnBrk="1" hangingPunct="1"/>
            <a:r>
              <a:rPr lang="en-US" altLang="en-US" dirty="0">
                <a:solidFill>
                  <a:srgbClr val="000000"/>
                </a:solidFill>
              </a:rPr>
              <a:t>(b) In a static language, </a:t>
            </a:r>
            <a:r>
              <a:rPr lang="en-US" altLang="en-US" dirty="0" smtClean="0">
                <a:solidFill>
                  <a:srgbClr val="000000"/>
                </a:solidFill>
              </a:rPr>
              <a:t>we’d </a:t>
            </a:r>
            <a:r>
              <a:rPr lang="en-US" altLang="en-US" dirty="0">
                <a:solidFill>
                  <a:srgbClr val="000000"/>
                </a:solidFill>
              </a:rPr>
              <a:t>have to use DI to achieve the same task in the testing framework.</a:t>
            </a:r>
          </a:p>
          <a:p>
            <a:pPr eaLnBrk="1" hangingPunct="1"/>
            <a:endParaRPr lang="en-US" altLang="en-US" dirty="0">
              <a:solidFill>
                <a:srgbClr val="000000"/>
              </a:solidFill>
            </a:endParaRPr>
          </a:p>
        </p:txBody>
      </p:sp>
    </p:spTree>
    <p:extLst>
      <p:ext uri="{BB962C8B-B14F-4D97-AF65-F5344CB8AC3E}">
        <p14:creationId xmlns:p14="http://schemas.microsoft.com/office/powerpoint/2010/main" val="2184391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697" name="Group 10"/>
          <p:cNvGrpSpPr>
            <a:grpSpLocks/>
          </p:cNvGrpSpPr>
          <p:nvPr/>
        </p:nvGrpSpPr>
        <p:grpSpPr bwMode="auto">
          <a:xfrm>
            <a:off x="960438" y="2325688"/>
            <a:ext cx="7116762" cy="485775"/>
            <a:chOff x="960651" y="1743726"/>
            <a:chExt cx="7116549" cy="366111"/>
          </a:xfrm>
        </p:grpSpPr>
        <p:sp>
          <p:nvSpPr>
            <p:cNvPr id="29709" name="TextBox 2"/>
            <p:cNvSpPr txBox="1">
              <a:spLocks noChangeArrowheads="1"/>
            </p:cNvSpPr>
            <p:nvPr/>
          </p:nvSpPr>
          <p:spPr bwMode="auto">
            <a:xfrm>
              <a:off x="1371600" y="1743726"/>
              <a:ext cx="6705600" cy="34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9900"/>
                  </a:solidFill>
                </a:rPr>
                <a:t>Null object</a:t>
              </a:r>
            </a:p>
          </p:txBody>
        </p:sp>
        <p:sp>
          <p:nvSpPr>
            <p:cNvPr id="29710" name="Rectangle 6"/>
            <p:cNvSpPr>
              <a:spLocks noChangeArrowheads="1"/>
            </p:cNvSpPr>
            <p:nvPr/>
          </p:nvSpPr>
          <p:spPr bwMode="auto">
            <a:xfrm>
              <a:off x="960651" y="1809749"/>
              <a:ext cx="441133" cy="3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latin typeface="Lucida Sans Typewriter" panose="020B0509030504030204" pitchFamily="49" charset="0"/>
                  <a:ea typeface="MS Gothic" panose="020B0609070205080204" pitchFamily="49" charset="-128"/>
                </a:rPr>
                <a:t>☐</a:t>
              </a:r>
            </a:p>
          </p:txBody>
        </p:sp>
      </p:grpSp>
      <p:grpSp>
        <p:nvGrpSpPr>
          <p:cNvPr id="29698" name="Group 14"/>
          <p:cNvGrpSpPr>
            <a:grpSpLocks/>
          </p:cNvGrpSpPr>
          <p:nvPr/>
        </p:nvGrpSpPr>
        <p:grpSpPr bwMode="auto">
          <a:xfrm>
            <a:off x="960438" y="3240088"/>
            <a:ext cx="7116762" cy="471487"/>
            <a:chOff x="960438" y="3240085"/>
            <a:chExt cx="7116762" cy="473078"/>
          </a:xfrm>
        </p:grpSpPr>
        <p:sp>
          <p:nvSpPr>
            <p:cNvPr id="29707" name="TextBox 3"/>
            <p:cNvSpPr txBox="1">
              <a:spLocks noChangeArrowheads="1"/>
            </p:cNvSpPr>
            <p:nvPr/>
          </p:nvSpPr>
          <p:spPr bwMode="auto">
            <a:xfrm>
              <a:off x="1371600" y="3240085"/>
              <a:ext cx="6705600" cy="46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ln>
                    <a:solidFill>
                      <a:schemeClr val="tx1"/>
                    </a:solidFill>
                  </a:ln>
                  <a:solidFill>
                    <a:srgbClr val="66FF33"/>
                  </a:solidFill>
                </a:rPr>
                <a:t>Proxy</a:t>
              </a:r>
            </a:p>
          </p:txBody>
        </p:sp>
        <p:sp>
          <p:nvSpPr>
            <p:cNvPr id="29708"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grpSp>
        <p:nvGrpSpPr>
          <p:cNvPr id="29699" name="Group 13"/>
          <p:cNvGrpSpPr>
            <a:grpSpLocks/>
          </p:cNvGrpSpPr>
          <p:nvPr/>
        </p:nvGrpSpPr>
        <p:grpSpPr bwMode="auto">
          <a:xfrm>
            <a:off x="960438" y="4154488"/>
            <a:ext cx="7116762" cy="473075"/>
            <a:chOff x="960438" y="4154488"/>
            <a:chExt cx="7116762" cy="473075"/>
          </a:xfrm>
        </p:grpSpPr>
        <p:sp>
          <p:nvSpPr>
            <p:cNvPr id="29705" name="TextBox 4"/>
            <p:cNvSpPr txBox="1">
              <a:spLocks noChangeArrowheads="1"/>
            </p:cNvSpPr>
            <p:nvPr/>
          </p:nvSpPr>
          <p:spPr bwMode="auto">
            <a:xfrm>
              <a:off x="1371600" y="4154488"/>
              <a:ext cx="6705600" cy="46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99CC00"/>
                  </a:solidFill>
                </a:rPr>
                <a:t>Adapter</a:t>
              </a:r>
            </a:p>
          </p:txBody>
        </p:sp>
        <p:sp>
          <p:nvSpPr>
            <p:cNvPr id="29706"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grpSp>
        <p:nvGrpSpPr>
          <p:cNvPr id="29700" name="Group 12"/>
          <p:cNvGrpSpPr>
            <a:grpSpLocks/>
          </p:cNvGrpSpPr>
          <p:nvPr/>
        </p:nvGrpSpPr>
        <p:grpSpPr bwMode="auto">
          <a:xfrm>
            <a:off x="947738" y="5068888"/>
            <a:ext cx="7129462" cy="461962"/>
            <a:chOff x="947738" y="5068888"/>
            <a:chExt cx="7129462" cy="462074"/>
          </a:xfrm>
        </p:grpSpPr>
        <p:sp>
          <p:nvSpPr>
            <p:cNvPr id="29703" name="TextBox 5"/>
            <p:cNvSpPr txBox="1">
              <a:spLocks noChangeArrowheads="1"/>
            </p:cNvSpPr>
            <p:nvPr/>
          </p:nvSpPr>
          <p:spPr bwMode="auto">
            <a:xfrm>
              <a:off x="1371600" y="5068888"/>
              <a:ext cx="6705600" cy="46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6699"/>
                  </a:solidFill>
                </a:rPr>
                <a:t>Façade</a:t>
              </a:r>
            </a:p>
          </p:txBody>
        </p:sp>
        <p:sp>
          <p:nvSpPr>
            <p:cNvPr id="29704"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29701"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719E12F-81D0-46FC-8361-2323D4E4C40F}" type="slidenum">
              <a:rPr lang="en-US" altLang="en-US" sz="1400">
                <a:latin typeface="Helvetica" panose="020B0604020202020204" pitchFamily="34" charset="0"/>
              </a:rPr>
              <a:pPr eaLnBrk="1" hangingPunct="1"/>
              <a:t>25</a:t>
            </a:fld>
            <a:endParaRPr lang="en-US" altLang="en-US" sz="1400">
              <a:latin typeface="Helvetica" panose="020B0604020202020204" pitchFamily="34" charset="0"/>
            </a:endParaRPr>
          </a:p>
        </p:txBody>
      </p:sp>
      <p:sp>
        <p:nvSpPr>
          <p:cNvPr id="29702" name="TextBox 12"/>
          <p:cNvSpPr txBox="1">
            <a:spLocks noChangeArrowheads="1"/>
          </p:cNvSpPr>
          <p:nvPr/>
        </p:nvSpPr>
        <p:spPr bwMode="auto">
          <a:xfrm>
            <a:off x="685800" y="482600"/>
            <a:ext cx="7162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dirty="0">
                <a:latin typeface="Helvetica" panose="020B0604020202020204" pitchFamily="34" charset="0"/>
              </a:rPr>
              <a:t>The use of </a:t>
            </a:r>
            <a:r>
              <a:rPr lang="en-US" altLang="en-US" sz="3200" dirty="0" err="1">
                <a:latin typeface="Helvetica" panose="020B0604020202020204" pitchFamily="34" charset="0"/>
              </a:rPr>
              <a:t>FakeWeb</a:t>
            </a:r>
            <a:r>
              <a:rPr lang="en-US" altLang="en-US" sz="3200" dirty="0">
                <a:latin typeface="Helvetica" panose="020B0604020202020204" pitchFamily="34" charset="0"/>
              </a:rPr>
              <a:t> to stub external SOA requests in testing is an example of which design pattern?</a:t>
            </a:r>
          </a:p>
        </p:txBody>
      </p:sp>
    </p:spTree>
    <p:extLst>
      <p:ext uri="{BB962C8B-B14F-4D97-AF65-F5344CB8AC3E}">
        <p14:creationId xmlns:p14="http://schemas.microsoft.com/office/powerpoint/2010/main" val="1088538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1" name="TextBox 3"/>
          <p:cNvSpPr txBox="1">
            <a:spLocks noChangeArrowheads="1"/>
          </p:cNvSpPr>
          <p:nvPr/>
        </p:nvSpPr>
        <p:spPr bwMode="auto">
          <a:xfrm>
            <a:off x="1033461" y="3240088"/>
            <a:ext cx="686216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rgbClr val="000000"/>
                  </a:solidFill>
                </a:ln>
                <a:solidFill>
                  <a:srgbClr val="66FF33"/>
                </a:solidFill>
              </a:rPr>
              <a:t>Yes...replace with</a:t>
            </a:r>
            <a:r>
              <a:rPr lang="en-US" altLang="en-US" b="1" dirty="0">
                <a:ln>
                  <a:solidFill>
                    <a:srgbClr val="000000"/>
                  </a:solidFill>
                </a:ln>
                <a:solidFill>
                  <a:srgbClr val="408000"/>
                </a:solidFill>
              </a:rPr>
              <a:t> </a:t>
            </a:r>
            <a:r>
              <a:rPr lang="en-US" altLang="en-US" b="1" dirty="0" err="1">
                <a:solidFill>
                  <a:schemeClr val="accent2"/>
                </a:solidFill>
                <a:latin typeface="Lucida Sans Typewriter" panose="020B0509030504030204" pitchFamily="49" charset="0"/>
              </a:rPr>
              <a:t>Order#customer_name</a:t>
            </a:r>
            <a:r>
              <a:rPr lang="en-US" altLang="en-US" b="1" dirty="0">
                <a:solidFill>
                  <a:srgbClr val="408000"/>
                </a:solidFill>
              </a:rPr>
              <a:t> </a:t>
            </a:r>
            <a:r>
              <a:rPr lang="en-US" altLang="en-US" sz="2800" b="1" dirty="0">
                <a:ln>
                  <a:solidFill>
                    <a:srgbClr val="000000"/>
                  </a:solidFill>
                </a:ln>
                <a:solidFill>
                  <a:srgbClr val="66FF33"/>
                </a:solidFill>
              </a:rPr>
              <a:t>which delegates to</a:t>
            </a:r>
            <a:r>
              <a:rPr lang="en-US" altLang="en-US" b="1" dirty="0">
                <a:ln>
                  <a:solidFill>
                    <a:srgbClr val="000000"/>
                  </a:solidFill>
                </a:ln>
                <a:solidFill>
                  <a:srgbClr val="66FF33"/>
                </a:solidFill>
              </a:rPr>
              <a:t> </a:t>
            </a:r>
            <a:r>
              <a:rPr lang="en-US" altLang="en-US" b="1" dirty="0" err="1">
                <a:solidFill>
                  <a:schemeClr val="accent2"/>
                </a:solidFill>
                <a:latin typeface="Lucida Sans Typewriter" panose="020B0509030504030204" pitchFamily="49" charset="0"/>
              </a:rPr>
              <a:t>Customer#name</a:t>
            </a:r>
            <a:endParaRPr lang="en-US" altLang="en-US" b="1" dirty="0">
              <a:solidFill>
                <a:schemeClr val="accent2"/>
              </a:solidFill>
              <a:latin typeface="Lucida Sans Typewriter" panose="020B0509030504030204" pitchFamily="49" charset="0"/>
            </a:endParaRPr>
          </a:p>
        </p:txBody>
      </p:sp>
      <p:sp>
        <p:nvSpPr>
          <p:cNvPr id="40962" name="TextBox 4"/>
          <p:cNvSpPr txBox="1">
            <a:spLocks noChangeArrowheads="1"/>
          </p:cNvSpPr>
          <p:nvPr/>
        </p:nvSpPr>
        <p:spPr bwMode="auto">
          <a:xfrm>
            <a:off x="1033461" y="4154488"/>
            <a:ext cx="686216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rPr>
              <a:t>Yes…you can make a case for either of the above</a:t>
            </a:r>
            <a:endParaRPr lang="en-US" altLang="en-US" sz="2800" b="1" dirty="0">
              <a:solidFill>
                <a:srgbClr val="99CC00"/>
              </a:solidFill>
              <a:latin typeface="Symbol" panose="05050102010706020507" pitchFamily="18" charset="2"/>
            </a:endParaRPr>
          </a:p>
        </p:txBody>
      </p:sp>
      <p:sp>
        <p:nvSpPr>
          <p:cNvPr id="40963" name="TextBox 5"/>
          <p:cNvSpPr txBox="1">
            <a:spLocks noChangeArrowheads="1"/>
          </p:cNvSpPr>
          <p:nvPr/>
        </p:nvSpPr>
        <p:spPr bwMode="auto">
          <a:xfrm>
            <a:off x="1033461" y="5068888"/>
            <a:ext cx="742473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No…by using </a:t>
            </a:r>
            <a:r>
              <a:rPr lang="en-US" altLang="en-US" sz="2800" b="1" dirty="0" err="1">
                <a:solidFill>
                  <a:srgbClr val="000080"/>
                </a:solidFill>
                <a:latin typeface="Lucida Sans Typewriter" panose="020B0509030504030204" pitchFamily="49" charset="0"/>
              </a:rPr>
              <a:t>belongs_to</a:t>
            </a:r>
            <a:r>
              <a:rPr lang="en-US" altLang="en-US" sz="2800" b="1" dirty="0">
                <a:solidFill>
                  <a:srgbClr val="000080"/>
                </a:solidFill>
                <a:latin typeface="Lucida Sans Typewriter" panose="020B0509030504030204" pitchFamily="49" charset="0"/>
              </a:rPr>
              <a:t> </a:t>
            </a:r>
            <a:r>
              <a:rPr lang="en-US" altLang="en-US" sz="2800" b="1" dirty="0" smtClean="0">
                <a:solidFill>
                  <a:srgbClr val="FF6699"/>
                </a:solidFill>
              </a:rPr>
              <a:t>we’</a:t>
            </a:r>
            <a:r>
              <a:rPr lang="en-US" altLang="ja-JP" sz="2800" b="1" dirty="0" smtClean="0">
                <a:solidFill>
                  <a:srgbClr val="FF6699"/>
                </a:solidFill>
              </a:rPr>
              <a:t>re </a:t>
            </a:r>
            <a:r>
              <a:rPr lang="en-US" altLang="ja-JP" sz="2800" b="1" dirty="0">
                <a:solidFill>
                  <a:srgbClr val="FF6699"/>
                </a:solidFill>
              </a:rPr>
              <a:t>already exposing info about the Customer anyway</a:t>
            </a:r>
            <a:endParaRPr lang="en-US" altLang="en-US" sz="2800" b="1" dirty="0">
              <a:solidFill>
                <a:srgbClr val="FF6699"/>
              </a:solidFill>
              <a:latin typeface="Symbol" panose="05050102010706020507" pitchFamily="18" charset="2"/>
            </a:endParaRPr>
          </a:p>
        </p:txBody>
      </p:sp>
      <p:grpSp>
        <p:nvGrpSpPr>
          <p:cNvPr id="40964" name="Group 10"/>
          <p:cNvGrpSpPr>
            <a:grpSpLocks/>
          </p:cNvGrpSpPr>
          <p:nvPr/>
        </p:nvGrpSpPr>
        <p:grpSpPr bwMode="auto">
          <a:xfrm>
            <a:off x="622300" y="2325687"/>
            <a:ext cx="8140700" cy="954107"/>
            <a:chOff x="960651" y="1743730"/>
            <a:chExt cx="7116549" cy="717234"/>
          </a:xfrm>
        </p:grpSpPr>
        <p:sp>
          <p:nvSpPr>
            <p:cNvPr id="40970" name="TextBox 2"/>
            <p:cNvSpPr txBox="1">
              <a:spLocks noChangeArrowheads="1"/>
            </p:cNvSpPr>
            <p:nvPr/>
          </p:nvSpPr>
          <p:spPr bwMode="auto">
            <a:xfrm>
              <a:off x="1371600" y="1743730"/>
              <a:ext cx="6705600" cy="717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Yes...but probably reasonable to just expose object graph in the view in this case</a:t>
              </a:r>
              <a:endParaRPr lang="en-US" altLang="en-US" sz="2800" b="1" dirty="0">
                <a:solidFill>
                  <a:srgbClr val="FF9900"/>
                </a:solidFill>
                <a:latin typeface="Symbol" panose="05050102010706020507" pitchFamily="18" charset="2"/>
              </a:endParaRPr>
            </a:p>
          </p:txBody>
        </p:sp>
        <p:sp>
          <p:nvSpPr>
            <p:cNvPr id="40971"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40965" name="Rectangle 7"/>
          <p:cNvSpPr>
            <a:spLocks noChangeArrowheads="1"/>
          </p:cNvSpPr>
          <p:nvPr/>
        </p:nvSpPr>
        <p:spPr bwMode="auto">
          <a:xfrm>
            <a:off x="622300" y="3343275"/>
            <a:ext cx="4256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0966" name="Rectangle 8"/>
          <p:cNvSpPr>
            <a:spLocks noChangeArrowheads="1"/>
          </p:cNvSpPr>
          <p:nvPr/>
        </p:nvSpPr>
        <p:spPr bwMode="auto">
          <a:xfrm>
            <a:off x="622300" y="4257675"/>
            <a:ext cx="4256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0967" name="Rectangle 9"/>
          <p:cNvSpPr>
            <a:spLocks noChangeArrowheads="1"/>
          </p:cNvSpPr>
          <p:nvPr/>
        </p:nvSpPr>
        <p:spPr bwMode="auto">
          <a:xfrm>
            <a:off x="609600" y="5156200"/>
            <a:ext cx="4256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0968" name="Slide Number Placeholder 11"/>
          <p:cNvSpPr>
            <a:spLocks noGrp="1"/>
          </p:cNvSpPr>
          <p:nvPr>
            <p:ph type="sldNum" sz="quarter" idx="10"/>
          </p:nvPr>
        </p:nvSpPr>
        <p:spPr>
          <a:xfrm>
            <a:off x="6672261" y="6400800"/>
            <a:ext cx="218341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16B3F2F-16D4-4C02-AF53-8872B56FD823}" type="slidenum">
              <a:rPr lang="en-US" altLang="en-US" sz="1400">
                <a:latin typeface="Helvetica" panose="020B0604020202020204" pitchFamily="34" charset="0"/>
              </a:rPr>
              <a:pPr eaLnBrk="1" hangingPunct="1"/>
              <a:t>26</a:t>
            </a:fld>
            <a:endParaRPr lang="en-US" altLang="en-US" sz="1400">
              <a:latin typeface="Helvetica" panose="020B0604020202020204" pitchFamily="34" charset="0"/>
            </a:endParaRPr>
          </a:p>
        </p:txBody>
      </p:sp>
      <p:sp>
        <p:nvSpPr>
          <p:cNvPr id="40969" name="TextBox 12"/>
          <p:cNvSpPr txBox="1">
            <a:spLocks noChangeArrowheads="1"/>
          </p:cNvSpPr>
          <p:nvPr/>
        </p:nvSpPr>
        <p:spPr bwMode="auto">
          <a:xfrm>
            <a:off x="685800" y="482600"/>
            <a:ext cx="7315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dirty="0">
                <a:solidFill>
                  <a:srgbClr val="000000"/>
                </a:solidFill>
              </a:rPr>
              <a:t>Suppose </a:t>
            </a:r>
            <a:r>
              <a:rPr lang="en-US" altLang="en-US" sz="2800" dirty="0">
                <a:solidFill>
                  <a:schemeClr val="accent2"/>
                </a:solidFill>
                <a:latin typeface="Lucida Sans Typewriter" panose="020B0509030504030204" pitchFamily="49" charset="0"/>
              </a:rPr>
              <a:t>Order</a:t>
            </a:r>
            <a:r>
              <a:rPr lang="en-US" altLang="en-US" sz="2800" dirty="0">
                <a:solidFill>
                  <a:srgbClr val="000000"/>
                </a:solidFill>
              </a:rPr>
              <a:t> belongs to </a:t>
            </a:r>
            <a:r>
              <a:rPr lang="en-US" altLang="en-US" sz="2800" dirty="0">
                <a:solidFill>
                  <a:schemeClr val="accent2"/>
                </a:solidFill>
                <a:latin typeface="Lucida Sans Typewriter" panose="020B0509030504030204" pitchFamily="49" charset="0"/>
              </a:rPr>
              <a:t>Customer</a:t>
            </a:r>
            <a:r>
              <a:rPr lang="en-US" altLang="en-US" sz="2800" dirty="0">
                <a:solidFill>
                  <a:srgbClr val="000000"/>
                </a:solidFill>
              </a:rPr>
              <a:t>, and view has   </a:t>
            </a:r>
            <a:r>
              <a:rPr lang="en-US" altLang="en-US" sz="2800" dirty="0">
                <a:solidFill>
                  <a:schemeClr val="accent2"/>
                </a:solidFill>
                <a:latin typeface="Lucida Sans Typewriter" panose="020B0509030504030204" pitchFamily="49" charset="0"/>
              </a:rPr>
              <a:t> @order.customer.name</a:t>
            </a:r>
          </a:p>
          <a:p>
            <a:pPr eaLnBrk="1" hangingPunct="1"/>
            <a:r>
              <a:rPr lang="en-US" altLang="en-US" sz="2800" dirty="0">
                <a:solidFill>
                  <a:srgbClr val="000000"/>
                </a:solidFill>
              </a:rPr>
              <a:t>…is this a Demeter violation?</a:t>
            </a:r>
          </a:p>
          <a:p>
            <a:pPr eaLnBrk="1" hangingPunct="1"/>
            <a:endParaRPr lang="en-US" altLang="en-US" sz="2800" dirty="0">
              <a:solidFill>
                <a:srgbClr val="000000"/>
              </a:solidFill>
            </a:endParaRPr>
          </a:p>
        </p:txBody>
      </p:sp>
    </p:spTree>
    <p:extLst>
      <p:ext uri="{BB962C8B-B14F-4D97-AF65-F5344CB8AC3E}">
        <p14:creationId xmlns:p14="http://schemas.microsoft.com/office/powerpoint/2010/main" val="209669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3" name="TextBox 3"/>
          <p:cNvSpPr txBox="1">
            <a:spLocks noChangeArrowheads="1"/>
          </p:cNvSpPr>
          <p:nvPr/>
        </p:nvSpPr>
        <p:spPr bwMode="auto">
          <a:xfrm>
            <a:off x="1371600" y="3200400"/>
            <a:ext cx="777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ln>
                  <a:solidFill>
                    <a:srgbClr val="000000"/>
                  </a:solidFill>
                </a:ln>
                <a:solidFill>
                  <a:srgbClr val="66FF33"/>
                </a:solidFill>
              </a:rPr>
              <a:t>Agile does not have an architecture phase, so there greater risk of ending up with poor SW architecture </a:t>
            </a:r>
          </a:p>
        </p:txBody>
      </p:sp>
      <p:sp>
        <p:nvSpPr>
          <p:cNvPr id="59394" name="TextBox 4"/>
          <p:cNvSpPr txBox="1">
            <a:spLocks noChangeArrowheads="1"/>
          </p:cNvSpPr>
          <p:nvPr/>
        </p:nvSpPr>
        <p:spPr bwMode="auto">
          <a:xfrm>
            <a:off x="1371600" y="4038600"/>
            <a:ext cx="716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99CC00"/>
                </a:solidFill>
              </a:rPr>
              <a:t>Agile developers may plan for SW architectures &amp; use design patterns they expect will need (based on previous, similar projects)</a:t>
            </a:r>
          </a:p>
        </p:txBody>
      </p:sp>
      <p:sp>
        <p:nvSpPr>
          <p:cNvPr id="59395" name="TextBox 5"/>
          <p:cNvSpPr txBox="1">
            <a:spLocks noChangeArrowheads="1"/>
          </p:cNvSpPr>
          <p:nvPr/>
        </p:nvSpPr>
        <p:spPr bwMode="auto">
          <a:xfrm>
            <a:off x="1371600" y="5276850"/>
            <a:ext cx="670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6699"/>
                </a:solidFill>
              </a:rPr>
              <a:t>None are false; all are true</a:t>
            </a:r>
          </a:p>
        </p:txBody>
      </p:sp>
      <p:sp>
        <p:nvSpPr>
          <p:cNvPr id="59396" name="TextBox 2"/>
          <p:cNvSpPr txBox="1">
            <a:spLocks noChangeArrowheads="1"/>
          </p:cNvSpPr>
          <p:nvPr/>
        </p:nvSpPr>
        <p:spPr bwMode="auto">
          <a:xfrm>
            <a:off x="1371600" y="1981200"/>
            <a:ext cx="723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9900"/>
                </a:solidFill>
              </a:rPr>
              <a:t>P&amp;D processes have an explicit design phase that is a natural fit to the use of design patterns and thus will have a good SW architecture</a:t>
            </a:r>
          </a:p>
        </p:txBody>
      </p:sp>
      <p:sp>
        <p:nvSpPr>
          <p:cNvPr id="59397"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4C0BFE7-A6D0-40DA-9EEA-4B80F78EAE84}" type="slidenum">
              <a:rPr lang="en-US" altLang="en-US" sz="1400">
                <a:latin typeface="Helvetica" panose="020B0604020202020204" pitchFamily="34" charset="0"/>
              </a:rPr>
              <a:pPr eaLnBrk="1" hangingPunct="1"/>
              <a:t>27</a:t>
            </a:fld>
            <a:endParaRPr lang="en-US" altLang="en-US" sz="1400">
              <a:latin typeface="Helvetica" panose="020B0604020202020204" pitchFamily="34" charset="0"/>
            </a:endParaRPr>
          </a:p>
        </p:txBody>
      </p:sp>
      <p:sp>
        <p:nvSpPr>
          <p:cNvPr id="59398" name="TextBox 12"/>
          <p:cNvSpPr txBox="1">
            <a:spLocks noChangeArrowheads="1"/>
          </p:cNvSpPr>
          <p:nvPr/>
        </p:nvSpPr>
        <p:spPr bwMode="auto">
          <a:xfrm>
            <a:off x="685800" y="482600"/>
            <a:ext cx="7162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000000"/>
                </a:solidFill>
              </a:rPr>
              <a:t>Which statement regarding design patterns is FALSE?</a:t>
            </a:r>
          </a:p>
          <a:p>
            <a:pPr eaLnBrk="1" hangingPunct="1"/>
            <a:endParaRPr lang="en-US" altLang="en-US" sz="2800">
              <a:solidFill>
                <a:srgbClr val="000000"/>
              </a:solidFill>
            </a:endParaRPr>
          </a:p>
        </p:txBody>
      </p:sp>
      <p:sp>
        <p:nvSpPr>
          <p:cNvPr id="59399" name="Rectangle 6"/>
          <p:cNvSpPr>
            <a:spLocks noChangeArrowheads="1"/>
          </p:cNvSpPr>
          <p:nvPr/>
        </p:nvSpPr>
        <p:spPr bwMode="auto">
          <a:xfrm>
            <a:off x="960438" y="2017712"/>
            <a:ext cx="493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solidFill>
                  <a:srgbClr val="FF8000"/>
                </a:solidFill>
                <a:latin typeface="Lucida Sans Typewriter" panose="020B0509030504030204" pitchFamily="49" charset="0"/>
                <a:ea typeface="MS Gothic" panose="020B0609070205080204" pitchFamily="49" charset="-128"/>
              </a:rPr>
              <a:t>1.</a:t>
            </a:r>
          </a:p>
        </p:txBody>
      </p:sp>
      <p:sp>
        <p:nvSpPr>
          <p:cNvPr id="59400" name="Rectangle 6"/>
          <p:cNvSpPr>
            <a:spLocks noChangeArrowheads="1"/>
          </p:cNvSpPr>
          <p:nvPr/>
        </p:nvSpPr>
        <p:spPr bwMode="auto">
          <a:xfrm>
            <a:off x="990600" y="3276600"/>
            <a:ext cx="49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solidFill>
                  <a:srgbClr val="408000"/>
                </a:solidFill>
                <a:latin typeface="Lucida Sans Typewriter" panose="020B0509030504030204" pitchFamily="49" charset="0"/>
                <a:ea typeface="MS Gothic" panose="020B0609070205080204" pitchFamily="49" charset="-128"/>
              </a:rPr>
              <a:t>2.</a:t>
            </a:r>
          </a:p>
        </p:txBody>
      </p:sp>
      <p:sp>
        <p:nvSpPr>
          <p:cNvPr id="59401" name="Rectangle 6"/>
          <p:cNvSpPr>
            <a:spLocks noChangeArrowheads="1"/>
          </p:cNvSpPr>
          <p:nvPr/>
        </p:nvSpPr>
        <p:spPr bwMode="auto">
          <a:xfrm>
            <a:off x="990600" y="4075112"/>
            <a:ext cx="49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solidFill>
                  <a:srgbClr val="FF3434"/>
                </a:solidFill>
                <a:latin typeface="Lucida Sans Typewriter" panose="020B0509030504030204" pitchFamily="49" charset="0"/>
                <a:ea typeface="MS Gothic" panose="020B0609070205080204" pitchFamily="49" charset="-128"/>
              </a:rPr>
              <a:t>3.</a:t>
            </a:r>
          </a:p>
        </p:txBody>
      </p:sp>
      <p:sp>
        <p:nvSpPr>
          <p:cNvPr id="59402" name="Rectangle 6"/>
          <p:cNvSpPr>
            <a:spLocks noChangeArrowheads="1"/>
          </p:cNvSpPr>
          <p:nvPr/>
        </p:nvSpPr>
        <p:spPr bwMode="auto">
          <a:xfrm>
            <a:off x="990600" y="5338763"/>
            <a:ext cx="49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solidFill>
                  <a:srgbClr val="000090"/>
                </a:solidFill>
                <a:latin typeface="Lucida Sans Typewriter" panose="020B0509030504030204" pitchFamily="49" charset="0"/>
                <a:ea typeface="MS Gothic" panose="020B0609070205080204" pitchFamily="49" charset="-128"/>
              </a:rPr>
              <a:t>4.</a:t>
            </a:r>
          </a:p>
        </p:txBody>
      </p:sp>
    </p:spTree>
    <p:extLst>
      <p:ext uri="{BB962C8B-B14F-4D97-AF65-F5344CB8AC3E}">
        <p14:creationId xmlns:p14="http://schemas.microsoft.com/office/powerpoint/2010/main" val="3105385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7" name="TextBox 3"/>
          <p:cNvSpPr txBox="1">
            <a:spLocks noChangeArrowheads="1"/>
          </p:cNvSpPr>
          <p:nvPr/>
        </p:nvSpPr>
        <p:spPr bwMode="auto">
          <a:xfrm>
            <a:off x="1371600" y="38957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rgbClr val="000000"/>
                  </a:solidFill>
                </a:ln>
                <a:solidFill>
                  <a:srgbClr val="66FF33"/>
                </a:solidFill>
              </a:rPr>
              <a:t>Dependency Injection</a:t>
            </a:r>
            <a:endParaRPr lang="en-US" altLang="en-US" b="1" dirty="0">
              <a:ln>
                <a:solidFill>
                  <a:srgbClr val="000000"/>
                </a:solidFill>
              </a:ln>
              <a:solidFill>
                <a:srgbClr val="66FF33"/>
              </a:solidFill>
              <a:latin typeface="Lucida Sans Typewriter" panose="020B0509030504030204" pitchFamily="49" charset="0"/>
            </a:endParaRPr>
          </a:p>
        </p:txBody>
      </p:sp>
      <p:sp>
        <p:nvSpPr>
          <p:cNvPr id="70658" name="TextBox 5"/>
          <p:cNvSpPr txBox="1">
            <a:spLocks noChangeArrowheads="1"/>
          </p:cNvSpPr>
          <p:nvPr/>
        </p:nvSpPr>
        <p:spPr bwMode="auto">
          <a:xfrm>
            <a:off x="1371600" y="57245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err="1">
                <a:solidFill>
                  <a:srgbClr val="FF6699"/>
                </a:solidFill>
              </a:rPr>
              <a:t>Liskov</a:t>
            </a:r>
            <a:r>
              <a:rPr lang="en-US" altLang="en-US" sz="2800" b="1" dirty="0">
                <a:solidFill>
                  <a:srgbClr val="FF6699"/>
                </a:solidFill>
              </a:rPr>
              <a:t> Substitution</a:t>
            </a:r>
            <a:endParaRPr lang="en-US" altLang="en-US" sz="2800" b="1" dirty="0">
              <a:solidFill>
                <a:srgbClr val="FF6699"/>
              </a:solidFill>
              <a:latin typeface="Symbol" panose="05050102010706020507" pitchFamily="18" charset="2"/>
            </a:endParaRPr>
          </a:p>
        </p:txBody>
      </p:sp>
      <p:grpSp>
        <p:nvGrpSpPr>
          <p:cNvPr id="70659" name="Group 10"/>
          <p:cNvGrpSpPr>
            <a:grpSpLocks/>
          </p:cNvGrpSpPr>
          <p:nvPr/>
        </p:nvGrpSpPr>
        <p:grpSpPr bwMode="auto">
          <a:xfrm>
            <a:off x="960438" y="2981325"/>
            <a:ext cx="7116762" cy="523875"/>
            <a:chOff x="960651" y="1743729"/>
            <a:chExt cx="7116549" cy="393116"/>
          </a:xfrm>
        </p:grpSpPr>
        <p:sp>
          <p:nvSpPr>
            <p:cNvPr id="70666" name="TextBox 2"/>
            <p:cNvSpPr txBox="1">
              <a:spLocks noChangeArrowheads="1"/>
            </p:cNvSpPr>
            <p:nvPr/>
          </p:nvSpPr>
          <p:spPr bwMode="auto">
            <a:xfrm>
              <a:off x="1371600" y="1743729"/>
              <a:ext cx="6705600" cy="393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Open/Closed Principle</a:t>
              </a:r>
              <a:endParaRPr lang="en-US" altLang="en-US" sz="2800" b="1" dirty="0">
                <a:solidFill>
                  <a:srgbClr val="FF9900"/>
                </a:solidFill>
                <a:latin typeface="Symbol" panose="05050102010706020507" pitchFamily="18" charset="2"/>
              </a:endParaRPr>
            </a:p>
          </p:txBody>
        </p:sp>
        <p:sp>
          <p:nvSpPr>
            <p:cNvPr id="70667"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70660" name="Rectangle 7"/>
          <p:cNvSpPr>
            <a:spLocks noChangeArrowheads="1"/>
          </p:cNvSpPr>
          <p:nvPr/>
        </p:nvSpPr>
        <p:spPr bwMode="auto">
          <a:xfrm>
            <a:off x="960438" y="3998913"/>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70661" name="Rectangle 8"/>
          <p:cNvSpPr>
            <a:spLocks noChangeArrowheads="1"/>
          </p:cNvSpPr>
          <p:nvPr/>
        </p:nvSpPr>
        <p:spPr bwMode="auto">
          <a:xfrm>
            <a:off x="960438" y="4913313"/>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70662" name="Rectangle 9"/>
          <p:cNvSpPr>
            <a:spLocks noChangeArrowheads="1"/>
          </p:cNvSpPr>
          <p:nvPr/>
        </p:nvSpPr>
        <p:spPr bwMode="auto">
          <a:xfrm>
            <a:off x="947738" y="581183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70663"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8B54BE3-1046-45AE-AE15-48FD708250C6}" type="slidenum">
              <a:rPr lang="en-US" altLang="en-US" sz="1400">
                <a:latin typeface="Helvetica" panose="020B0604020202020204" pitchFamily="34" charset="0"/>
              </a:rPr>
              <a:pPr eaLnBrk="1" hangingPunct="1"/>
              <a:t>28</a:t>
            </a:fld>
            <a:endParaRPr lang="en-US" altLang="en-US" sz="1400">
              <a:latin typeface="Helvetica" panose="020B0604020202020204" pitchFamily="34" charset="0"/>
            </a:endParaRPr>
          </a:p>
        </p:txBody>
      </p:sp>
      <p:sp>
        <p:nvSpPr>
          <p:cNvPr id="70664" name="TextBox 12"/>
          <p:cNvSpPr txBox="1">
            <a:spLocks noChangeArrowheads="1"/>
          </p:cNvSpPr>
          <p:nvPr/>
        </p:nvSpPr>
        <p:spPr bwMode="auto">
          <a:xfrm>
            <a:off x="228600" y="1524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solidFill>
                  <a:srgbClr val="000000"/>
                </a:solidFill>
              </a:rPr>
              <a:t>Rails</a:t>
            </a:r>
            <a:r>
              <a:rPr lang="ja-JP" altLang="en-US" dirty="0">
                <a:solidFill>
                  <a:srgbClr val="000000"/>
                </a:solidFill>
              </a:rPr>
              <a:t>’</a:t>
            </a:r>
            <a:r>
              <a:rPr lang="en-US" altLang="ja-JP" dirty="0">
                <a:solidFill>
                  <a:srgbClr val="000000"/>
                </a:solidFill>
              </a:rPr>
              <a:t> </a:t>
            </a:r>
            <a:r>
              <a:rPr lang="en-US" altLang="ja-JP" dirty="0" err="1">
                <a:solidFill>
                  <a:schemeClr val="accent2"/>
                </a:solidFill>
                <a:latin typeface="Lucida Sans Typewriter" panose="020B0509030504030204" pitchFamily="49" charset="0"/>
              </a:rPr>
              <a:t>ActiveRecord</a:t>
            </a:r>
            <a:r>
              <a:rPr lang="en-US" altLang="ja-JP" dirty="0">
                <a:solidFill>
                  <a:srgbClr val="000000"/>
                </a:solidFill>
              </a:rPr>
              <a:t> module defines an </a:t>
            </a:r>
            <a:r>
              <a:rPr lang="en-US" altLang="ja-JP" dirty="0" err="1">
                <a:solidFill>
                  <a:schemeClr val="accent2"/>
                </a:solidFill>
                <a:latin typeface="Lucida Sans Typewriter" panose="020B0509030504030204" pitchFamily="49" charset="0"/>
              </a:rPr>
              <a:t>AbstractAdapter</a:t>
            </a:r>
            <a:r>
              <a:rPr lang="en-US" altLang="ja-JP" dirty="0">
                <a:solidFill>
                  <a:schemeClr val="accent2"/>
                </a:solidFill>
                <a:latin typeface="Lucida Sans Typewriter" panose="020B0509030504030204" pitchFamily="49" charset="0"/>
              </a:rPr>
              <a:t> </a:t>
            </a:r>
            <a:r>
              <a:rPr lang="en-US" altLang="ja-JP" dirty="0">
                <a:solidFill>
                  <a:srgbClr val="000000"/>
                </a:solidFill>
              </a:rPr>
              <a:t>for connecting to databases.  Subclasses of </a:t>
            </a:r>
            <a:r>
              <a:rPr lang="en-US" altLang="ja-JP" dirty="0" err="1">
                <a:solidFill>
                  <a:schemeClr val="accent2"/>
                </a:solidFill>
                <a:latin typeface="Lucida Sans Typewriter" panose="020B0509030504030204" pitchFamily="49" charset="0"/>
              </a:rPr>
              <a:t>AbstractAdapter</a:t>
            </a:r>
            <a:r>
              <a:rPr lang="en-US" altLang="ja-JP" dirty="0">
                <a:solidFill>
                  <a:srgbClr val="000000"/>
                </a:solidFill>
              </a:rPr>
              <a:t> exist for each database type and can be added for new databases; when the app starts, the correct one is instantiated based on </a:t>
            </a:r>
            <a:r>
              <a:rPr lang="en-US" altLang="ja-JP" b="1" dirty="0" err="1">
                <a:solidFill>
                  <a:srgbClr val="000000"/>
                </a:solidFill>
                <a:latin typeface="Courier" pitchFamily="-84" charset="0"/>
              </a:rPr>
              <a:t>config</a:t>
            </a:r>
            <a:r>
              <a:rPr lang="en-US" altLang="ja-JP" b="1" dirty="0">
                <a:solidFill>
                  <a:srgbClr val="000000"/>
                </a:solidFill>
                <a:latin typeface="Courier" pitchFamily="-84" charset="0"/>
              </a:rPr>
              <a:t>/</a:t>
            </a:r>
            <a:r>
              <a:rPr lang="en-US" altLang="ja-JP" b="1" dirty="0" err="1">
                <a:solidFill>
                  <a:srgbClr val="000000"/>
                </a:solidFill>
                <a:latin typeface="Courier" pitchFamily="-84" charset="0"/>
              </a:rPr>
              <a:t>database.yml</a:t>
            </a:r>
            <a:r>
              <a:rPr lang="en-US" altLang="ja-JP" dirty="0">
                <a:solidFill>
                  <a:srgbClr val="000000"/>
                </a:solidFill>
              </a:rPr>
              <a:t>.  </a:t>
            </a:r>
            <a:br>
              <a:rPr lang="en-US" altLang="ja-JP" dirty="0">
                <a:solidFill>
                  <a:srgbClr val="000000"/>
                </a:solidFill>
              </a:rPr>
            </a:br>
            <a:r>
              <a:rPr lang="en-US" altLang="ja-JP" dirty="0">
                <a:solidFill>
                  <a:srgbClr val="000000"/>
                </a:solidFill>
              </a:rPr>
              <a:t>Which SOLID principle is NOT illustrated by this example:</a:t>
            </a:r>
            <a:endParaRPr lang="en-US" altLang="en-US" dirty="0">
              <a:solidFill>
                <a:srgbClr val="000000"/>
              </a:solidFill>
            </a:endParaRPr>
          </a:p>
        </p:txBody>
      </p:sp>
      <p:sp>
        <p:nvSpPr>
          <p:cNvPr id="70665" name="TextBox 5"/>
          <p:cNvSpPr txBox="1">
            <a:spLocks noChangeArrowheads="1"/>
          </p:cNvSpPr>
          <p:nvPr/>
        </p:nvSpPr>
        <p:spPr bwMode="auto">
          <a:xfrm>
            <a:off x="1447800" y="484663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dirty="0">
                <a:solidFill>
                  <a:srgbClr val="99CC00"/>
                </a:solidFill>
              </a:rPr>
              <a:t>Demeter Principle</a:t>
            </a:r>
            <a:endParaRPr lang="en-US" altLang="en-US" sz="2800" dirty="0">
              <a:solidFill>
                <a:srgbClr val="99CC00"/>
              </a:solidFill>
              <a:latin typeface="Symbol" panose="05050102010706020507" pitchFamily="18" charset="2"/>
            </a:endParaRPr>
          </a:p>
        </p:txBody>
      </p:sp>
    </p:spTree>
    <p:extLst>
      <p:ext uri="{BB962C8B-B14F-4D97-AF65-F5344CB8AC3E}">
        <p14:creationId xmlns:p14="http://schemas.microsoft.com/office/powerpoint/2010/main" val="2083879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A8883BF7-2F00-4573-B4BB-E578DB55D9D0}" type="slidenum">
              <a:rPr lang="en-US" altLang="en-US" smtClean="0">
                <a:solidFill>
                  <a:srgbClr val="000000"/>
                </a:solidFill>
              </a:rPr>
              <a:pPr/>
              <a:t>29</a:t>
            </a:fld>
            <a:endParaRPr lang="en-US" altLang="en-US">
              <a:solidFill>
                <a:srgbClr val="000000"/>
              </a:solidFill>
            </a:endParaRPr>
          </a:p>
        </p:txBody>
      </p:sp>
      <p:sp>
        <p:nvSpPr>
          <p:cNvPr id="3" name="TextBox 2"/>
          <p:cNvSpPr txBox="1"/>
          <p:nvPr/>
        </p:nvSpPr>
        <p:spPr>
          <a:xfrm>
            <a:off x="1619672" y="1916832"/>
            <a:ext cx="5688632" cy="1015663"/>
          </a:xfrm>
          <a:prstGeom prst="rect">
            <a:avLst/>
          </a:prstGeom>
          <a:noFill/>
        </p:spPr>
        <p:txBody>
          <a:bodyPr wrap="square" rtlCol="0">
            <a:spAutoFit/>
          </a:bodyPr>
          <a:lstStyle/>
          <a:p>
            <a:pPr algn="ctr"/>
            <a:r>
              <a:rPr lang="en-US" altLang="zh-CN" sz="6000" b="1" dirty="0" smtClean="0"/>
              <a:t>CH12</a:t>
            </a:r>
            <a:endParaRPr lang="zh-CN" altLang="en-US" sz="6000" b="1" dirty="0"/>
          </a:p>
        </p:txBody>
      </p:sp>
    </p:spTree>
    <p:extLst>
      <p:ext uri="{BB962C8B-B14F-4D97-AF65-F5344CB8AC3E}">
        <p14:creationId xmlns:p14="http://schemas.microsoft.com/office/powerpoint/2010/main" val="151394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3"/>
          <p:cNvSpPr txBox="1">
            <a:spLocks noChangeArrowheads="1"/>
          </p:cNvSpPr>
          <p:nvPr/>
        </p:nvSpPr>
        <p:spPr bwMode="auto">
          <a:xfrm>
            <a:off x="1371600" y="32400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ln>
                  <a:solidFill>
                    <a:srgbClr val="000000"/>
                  </a:solidFill>
                </a:ln>
                <a:solidFill>
                  <a:srgbClr val="66FF33"/>
                </a:solidFill>
              </a:rPr>
              <a:t>Branch per feature</a:t>
            </a:r>
            <a:endParaRPr lang="en-US" altLang="en-US" sz="2800" b="1" dirty="0">
              <a:ln>
                <a:solidFill>
                  <a:srgbClr val="000000"/>
                </a:solidFill>
              </a:ln>
              <a:solidFill>
                <a:srgbClr val="66FF33"/>
              </a:solidFill>
              <a:latin typeface="Symbol" panose="05050102010706020507" pitchFamily="18" charset="2"/>
            </a:endParaRPr>
          </a:p>
        </p:txBody>
      </p:sp>
      <p:sp>
        <p:nvSpPr>
          <p:cNvPr id="32770" name="TextBox 4"/>
          <p:cNvSpPr txBox="1">
            <a:spLocks noChangeArrowheads="1"/>
          </p:cNvSpPr>
          <p:nvPr/>
        </p:nvSpPr>
        <p:spPr bwMode="auto">
          <a:xfrm>
            <a:off x="1371600" y="4154488"/>
            <a:ext cx="6705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99CC00"/>
                </a:solidFill>
              </a:rPr>
              <a:t>Branch per release + Branch per feature</a:t>
            </a:r>
            <a:endParaRPr lang="en-US" altLang="en-US" sz="2800" b="1" dirty="0">
              <a:solidFill>
                <a:srgbClr val="99CC00"/>
              </a:solidFill>
              <a:latin typeface="Symbol" panose="05050102010706020507" pitchFamily="18" charset="2"/>
            </a:endParaRPr>
          </a:p>
        </p:txBody>
      </p:sp>
      <p:sp>
        <p:nvSpPr>
          <p:cNvPr id="32771"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FF6699"/>
                </a:solidFill>
              </a:rPr>
              <a:t>Any of these will work</a:t>
            </a:r>
            <a:endParaRPr lang="en-US" altLang="en-US" sz="2800" b="1" dirty="0">
              <a:solidFill>
                <a:srgbClr val="FF6699"/>
              </a:solidFill>
              <a:latin typeface="Symbol" panose="05050102010706020507" pitchFamily="18" charset="2"/>
            </a:endParaRPr>
          </a:p>
        </p:txBody>
      </p:sp>
      <p:grpSp>
        <p:nvGrpSpPr>
          <p:cNvPr id="32772" name="Group 10"/>
          <p:cNvGrpSpPr>
            <a:grpSpLocks/>
          </p:cNvGrpSpPr>
          <p:nvPr/>
        </p:nvGrpSpPr>
        <p:grpSpPr bwMode="auto">
          <a:xfrm>
            <a:off x="960438" y="2325688"/>
            <a:ext cx="7116762" cy="523875"/>
            <a:chOff x="960651" y="1743730"/>
            <a:chExt cx="7116549" cy="393124"/>
          </a:xfrm>
        </p:grpSpPr>
        <p:sp>
          <p:nvSpPr>
            <p:cNvPr id="32778" name="TextBox 2"/>
            <p:cNvSpPr txBox="1">
              <a:spLocks noChangeArrowheads="1"/>
            </p:cNvSpPr>
            <p:nvPr/>
          </p:nvSpPr>
          <p:spPr bwMode="auto">
            <a:xfrm>
              <a:off x="1371600" y="1743730"/>
              <a:ext cx="6705600" cy="39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FF9900"/>
                  </a:solidFill>
                </a:rPr>
                <a:t>Branch per release</a:t>
              </a:r>
              <a:endParaRPr lang="en-US" altLang="en-US" sz="2800" b="1" dirty="0">
                <a:solidFill>
                  <a:srgbClr val="FF9900"/>
                </a:solidFill>
                <a:latin typeface="Symbol" panose="05050102010706020507" pitchFamily="18" charset="2"/>
              </a:endParaRPr>
            </a:p>
          </p:txBody>
        </p:sp>
        <p:sp>
          <p:nvSpPr>
            <p:cNvPr id="32779"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grpSp>
      <p:sp>
        <p:nvSpPr>
          <p:cNvPr id="32773"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32774"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32775"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32776"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A3CB2F4-8EC9-45C8-BA67-BD5728BA85ED}" type="slidenum">
              <a:rPr lang="en-US" altLang="en-US" sz="1400">
                <a:solidFill>
                  <a:srgbClr val="000000"/>
                </a:solidFill>
                <a:latin typeface="Helvetica" panose="020B0604020202020204" pitchFamily="34" charset="0"/>
              </a:rPr>
              <a:pPr eaLnBrk="1" hangingPunct="1"/>
              <a:t>3</a:t>
            </a:fld>
            <a:endParaRPr lang="en-US" altLang="en-US" sz="1400">
              <a:solidFill>
                <a:srgbClr val="000000"/>
              </a:solidFill>
              <a:latin typeface="Helvetica" panose="020B0604020202020204" pitchFamily="34" charset="0"/>
            </a:endParaRPr>
          </a:p>
        </p:txBody>
      </p:sp>
      <p:sp>
        <p:nvSpPr>
          <p:cNvPr id="32777" name="TextBox 12"/>
          <p:cNvSpPr txBox="1">
            <a:spLocks noChangeArrowheads="1"/>
          </p:cNvSpPr>
          <p:nvPr/>
        </p:nvSpPr>
        <p:spPr bwMode="auto">
          <a:xfrm>
            <a:off x="685800" y="482600"/>
            <a:ext cx="7162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a:solidFill>
                  <a:srgbClr val="000000"/>
                </a:solidFill>
              </a:rPr>
              <a:t>If separate sub-teams are assigned to work on </a:t>
            </a:r>
            <a:r>
              <a:rPr lang="en-US" altLang="en-US" sz="2800" i="1">
                <a:solidFill>
                  <a:srgbClr val="000000"/>
                </a:solidFill>
              </a:rPr>
              <a:t>release bug fixes </a:t>
            </a:r>
            <a:r>
              <a:rPr lang="en-US" altLang="en-US" sz="2800">
                <a:solidFill>
                  <a:srgbClr val="000000"/>
                </a:solidFill>
              </a:rPr>
              <a:t>and </a:t>
            </a:r>
            <a:r>
              <a:rPr lang="en-US" altLang="en-US" sz="2800" i="1">
                <a:solidFill>
                  <a:srgbClr val="000000"/>
                </a:solidFill>
              </a:rPr>
              <a:t>new features, </a:t>
            </a:r>
            <a:r>
              <a:rPr lang="en-US" altLang="en-US" sz="2800">
                <a:solidFill>
                  <a:srgbClr val="000000"/>
                </a:solidFill>
              </a:rPr>
              <a:t>you will need to use:</a:t>
            </a:r>
          </a:p>
        </p:txBody>
      </p:sp>
    </p:spTree>
    <p:extLst>
      <p:ext uri="{BB962C8B-B14F-4D97-AF65-F5344CB8AC3E}">
        <p14:creationId xmlns:p14="http://schemas.microsoft.com/office/powerpoint/2010/main" val="172115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7" name="TextBox 3"/>
          <p:cNvSpPr txBox="1">
            <a:spLocks noChangeArrowheads="1"/>
          </p:cNvSpPr>
          <p:nvPr/>
        </p:nvSpPr>
        <p:spPr bwMode="auto">
          <a:xfrm>
            <a:off x="1371600" y="3630613"/>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ln>
                  <a:solidFill>
                    <a:srgbClr val="000000"/>
                  </a:solidFill>
                </a:ln>
                <a:solidFill>
                  <a:srgbClr val="66FF33"/>
                </a:solidFill>
              </a:rPr>
              <a:t>P ≥ min (C, H, R)</a:t>
            </a:r>
            <a:endParaRPr lang="en-US" altLang="en-US" sz="2800" b="1" dirty="0">
              <a:ln>
                <a:solidFill>
                  <a:srgbClr val="000000"/>
                </a:solidFill>
              </a:ln>
              <a:solidFill>
                <a:srgbClr val="66FF33"/>
              </a:solidFill>
              <a:latin typeface="Symbol" panose="05050102010706020507" pitchFamily="18" charset="2"/>
            </a:endParaRPr>
          </a:p>
        </p:txBody>
      </p:sp>
      <p:sp>
        <p:nvSpPr>
          <p:cNvPr id="14338" name="TextBox 4"/>
          <p:cNvSpPr txBox="1">
            <a:spLocks noChangeArrowheads="1"/>
          </p:cNvSpPr>
          <p:nvPr/>
        </p:nvSpPr>
        <p:spPr bwMode="auto">
          <a:xfrm>
            <a:off x="1371600" y="4545013"/>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99CC00"/>
                </a:solidFill>
              </a:rPr>
              <a:t>P ≤ C ≤ min(H, R) </a:t>
            </a:r>
            <a:endParaRPr lang="en-US" altLang="en-US" sz="2800" b="1" dirty="0">
              <a:solidFill>
                <a:srgbClr val="99CC00"/>
              </a:solidFill>
              <a:latin typeface="Symbol" panose="05050102010706020507" pitchFamily="18" charset="2"/>
            </a:endParaRPr>
          </a:p>
        </p:txBody>
      </p:sp>
      <p:sp>
        <p:nvSpPr>
          <p:cNvPr id="14339" name="TextBox 5"/>
          <p:cNvSpPr txBox="1">
            <a:spLocks noChangeArrowheads="1"/>
          </p:cNvSpPr>
          <p:nvPr/>
        </p:nvSpPr>
        <p:spPr bwMode="auto">
          <a:xfrm>
            <a:off x="1371600" y="5419725"/>
            <a:ext cx="6934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FF6699"/>
                </a:solidFill>
              </a:rPr>
              <a:t>Can’t tell without additional information</a:t>
            </a:r>
            <a:endParaRPr lang="en-US" altLang="en-US" sz="2800" b="1" dirty="0">
              <a:solidFill>
                <a:srgbClr val="FF6699"/>
              </a:solidFill>
              <a:latin typeface="Symbol" panose="05050102010706020507" pitchFamily="18" charset="2"/>
            </a:endParaRPr>
          </a:p>
        </p:txBody>
      </p:sp>
      <p:grpSp>
        <p:nvGrpSpPr>
          <p:cNvPr id="14340" name="Group 10"/>
          <p:cNvGrpSpPr>
            <a:grpSpLocks/>
          </p:cNvGrpSpPr>
          <p:nvPr/>
        </p:nvGrpSpPr>
        <p:grpSpPr bwMode="auto">
          <a:xfrm>
            <a:off x="960438" y="2716213"/>
            <a:ext cx="7116762" cy="523875"/>
            <a:chOff x="960651" y="1743730"/>
            <a:chExt cx="7116549" cy="393124"/>
          </a:xfrm>
        </p:grpSpPr>
        <p:sp>
          <p:nvSpPr>
            <p:cNvPr id="14346" name="TextBox 2"/>
            <p:cNvSpPr txBox="1">
              <a:spLocks noChangeArrowheads="1"/>
            </p:cNvSpPr>
            <p:nvPr/>
          </p:nvSpPr>
          <p:spPr bwMode="auto">
            <a:xfrm>
              <a:off x="1371600" y="1743730"/>
              <a:ext cx="6705600" cy="39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FF9900"/>
                  </a:solidFill>
                </a:rPr>
                <a:t>P ≤ C ≤ H ≤ R</a:t>
              </a:r>
              <a:endParaRPr lang="en-US" altLang="en-US" sz="2800" b="1" dirty="0">
                <a:solidFill>
                  <a:srgbClr val="FF9900"/>
                </a:solidFill>
                <a:latin typeface="Symbol" panose="05050102010706020507" pitchFamily="18" charset="2"/>
              </a:endParaRPr>
            </a:p>
          </p:txBody>
        </p:sp>
        <p:sp>
          <p:nvSpPr>
            <p:cNvPr id="14347"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1800">
                  <a:solidFill>
                    <a:srgbClr val="000000"/>
                  </a:solidFill>
                  <a:latin typeface="MS Gothic" panose="020B0609070205080204" pitchFamily="49" charset="-128"/>
                  <a:ea typeface="MS Gothic" panose="020B0609070205080204" pitchFamily="49" charset="-128"/>
                </a:rPr>
                <a:t>☐</a:t>
              </a:r>
              <a:endParaRPr lang="en-US" altLang="en-US" sz="1800">
                <a:solidFill>
                  <a:srgbClr val="000000"/>
                </a:solidFill>
                <a:ea typeface="MS Gothic" panose="020B0609070205080204" pitchFamily="49" charset="-128"/>
              </a:endParaRPr>
            </a:p>
          </p:txBody>
        </p:sp>
      </p:grpSp>
      <p:sp>
        <p:nvSpPr>
          <p:cNvPr id="14341" name="Rectangle 7"/>
          <p:cNvSpPr>
            <a:spLocks noChangeArrowheads="1"/>
          </p:cNvSpPr>
          <p:nvPr/>
        </p:nvSpPr>
        <p:spPr bwMode="auto">
          <a:xfrm>
            <a:off x="960438" y="37338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1800">
                <a:solidFill>
                  <a:srgbClr val="000000"/>
                </a:solidFill>
                <a:latin typeface="MS Gothic" panose="020B0609070205080204" pitchFamily="49" charset="-128"/>
                <a:ea typeface="MS Gothic" panose="020B0609070205080204" pitchFamily="49" charset="-128"/>
              </a:rPr>
              <a:t>☐</a:t>
            </a:r>
            <a:endParaRPr lang="en-US" altLang="en-US" sz="1800">
              <a:solidFill>
                <a:srgbClr val="000000"/>
              </a:solidFill>
              <a:ea typeface="MS Gothic" panose="020B0609070205080204" pitchFamily="49" charset="-128"/>
            </a:endParaRPr>
          </a:p>
        </p:txBody>
      </p:sp>
      <p:sp>
        <p:nvSpPr>
          <p:cNvPr id="14342" name="Rectangle 8"/>
          <p:cNvSpPr>
            <a:spLocks noChangeArrowheads="1"/>
          </p:cNvSpPr>
          <p:nvPr/>
        </p:nvSpPr>
        <p:spPr bwMode="auto">
          <a:xfrm>
            <a:off x="960438" y="46482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1800">
                <a:solidFill>
                  <a:srgbClr val="000000"/>
                </a:solidFill>
                <a:latin typeface="MS Gothic" panose="020B0609070205080204" pitchFamily="49" charset="-128"/>
                <a:ea typeface="MS Gothic" panose="020B0609070205080204" pitchFamily="49" charset="-128"/>
              </a:rPr>
              <a:t>☐</a:t>
            </a:r>
            <a:endParaRPr lang="en-US" altLang="en-US" sz="1800">
              <a:solidFill>
                <a:srgbClr val="000000"/>
              </a:solidFill>
              <a:ea typeface="MS Gothic" panose="020B0609070205080204" pitchFamily="49" charset="-128"/>
            </a:endParaRPr>
          </a:p>
        </p:txBody>
      </p:sp>
      <p:sp>
        <p:nvSpPr>
          <p:cNvPr id="14343" name="Rectangle 9"/>
          <p:cNvSpPr>
            <a:spLocks noChangeArrowheads="1"/>
          </p:cNvSpPr>
          <p:nvPr/>
        </p:nvSpPr>
        <p:spPr bwMode="auto">
          <a:xfrm>
            <a:off x="947738" y="5546725"/>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1800">
                <a:solidFill>
                  <a:srgbClr val="000000"/>
                </a:solidFill>
                <a:latin typeface="MS Gothic" panose="020B0609070205080204" pitchFamily="49" charset="-128"/>
                <a:ea typeface="MS Gothic" panose="020B0609070205080204" pitchFamily="49" charset="-128"/>
              </a:rPr>
              <a:t>☐</a:t>
            </a:r>
            <a:endParaRPr lang="en-US" altLang="en-US" sz="1800">
              <a:solidFill>
                <a:srgbClr val="000000"/>
              </a:solidFill>
              <a:ea typeface="MS Gothic" panose="020B0609070205080204" pitchFamily="49" charset="-128"/>
            </a:endParaRPr>
          </a:p>
        </p:txBody>
      </p:sp>
      <p:sp>
        <p:nvSpPr>
          <p:cNvPr id="14344"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1CF65A2-4431-429B-BFD9-DA4E4F72ECDB}" type="slidenum">
              <a:rPr lang="en-US" altLang="en-US" sz="1400">
                <a:solidFill>
                  <a:srgbClr val="000000"/>
                </a:solidFill>
                <a:latin typeface="Helvetica" panose="020B0604020202020204" pitchFamily="34" charset="0"/>
              </a:rPr>
              <a:pPr eaLnBrk="1" hangingPunct="1"/>
              <a:t>30</a:t>
            </a:fld>
            <a:endParaRPr lang="en-US" altLang="en-US" sz="1400">
              <a:solidFill>
                <a:srgbClr val="000000"/>
              </a:solidFill>
              <a:latin typeface="Helvetica" panose="020B0604020202020204" pitchFamily="34" charset="0"/>
            </a:endParaRPr>
          </a:p>
        </p:txBody>
      </p:sp>
      <p:sp>
        <p:nvSpPr>
          <p:cNvPr id="14345" name="TextBox 12"/>
          <p:cNvSpPr txBox="1">
            <a:spLocks noChangeArrowheads="1"/>
          </p:cNvSpPr>
          <p:nvPr/>
        </p:nvSpPr>
        <p:spPr bwMode="auto">
          <a:xfrm>
            <a:off x="457200" y="115887"/>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dirty="0">
                <a:solidFill>
                  <a:srgbClr val="000000"/>
                </a:solidFill>
                <a:latin typeface="Helvetica" panose="020B0604020202020204" pitchFamily="34" charset="0"/>
              </a:rPr>
              <a:t>Let R = </a:t>
            </a:r>
            <a:r>
              <a:rPr lang="en-US" altLang="en-US" sz="2800" dirty="0" err="1">
                <a:solidFill>
                  <a:srgbClr val="000000"/>
                </a:solidFill>
                <a:latin typeface="Helvetica" panose="020B0604020202020204" pitchFamily="34" charset="0"/>
              </a:rPr>
              <a:t>RottenPotatoes</a:t>
            </a:r>
            <a:r>
              <a:rPr lang="en-US" altLang="en-US" sz="2800" dirty="0">
                <a:solidFill>
                  <a:srgbClr val="000000"/>
                </a:solidFill>
                <a:latin typeface="Helvetica" panose="020B0604020202020204" pitchFamily="34" charset="0"/>
              </a:rPr>
              <a:t> </a:t>
            </a:r>
            <a:r>
              <a:rPr lang="en-US" altLang="en-US" sz="2800" dirty="0" smtClean="0">
                <a:solidFill>
                  <a:srgbClr val="000000"/>
                </a:solidFill>
                <a:latin typeface="Helvetica" panose="020B0604020202020204" pitchFamily="34" charset="0"/>
              </a:rPr>
              <a:t>app’</a:t>
            </a:r>
            <a:r>
              <a:rPr lang="en-US" altLang="ja-JP" sz="2800" dirty="0" smtClean="0">
                <a:solidFill>
                  <a:srgbClr val="000000"/>
                </a:solidFill>
                <a:latin typeface="Helvetica" panose="020B0604020202020204" pitchFamily="34" charset="0"/>
              </a:rPr>
              <a:t>s </a:t>
            </a:r>
            <a:r>
              <a:rPr lang="en-US" altLang="ja-JP" sz="2800" dirty="0">
                <a:solidFill>
                  <a:srgbClr val="000000"/>
                </a:solidFill>
                <a:latin typeface="Helvetica" panose="020B0604020202020204" pitchFamily="34" charset="0"/>
              </a:rPr>
              <a:t>availability</a:t>
            </a:r>
            <a:br>
              <a:rPr lang="en-US" altLang="ja-JP" sz="2800" dirty="0">
                <a:solidFill>
                  <a:srgbClr val="000000"/>
                </a:solidFill>
                <a:latin typeface="Helvetica" panose="020B0604020202020204" pitchFamily="34" charset="0"/>
              </a:rPr>
            </a:br>
            <a:r>
              <a:rPr lang="en-US" altLang="ja-JP" sz="2800" dirty="0">
                <a:solidFill>
                  <a:srgbClr val="000000"/>
                </a:solidFill>
                <a:latin typeface="Helvetica" panose="020B0604020202020204" pitchFamily="34" charset="0"/>
              </a:rPr>
              <a:t>      H = </a:t>
            </a:r>
            <a:r>
              <a:rPr lang="en-US" altLang="ja-JP" sz="2800" dirty="0" err="1" smtClean="0">
                <a:solidFill>
                  <a:srgbClr val="000000"/>
                </a:solidFill>
                <a:latin typeface="Helvetica" panose="020B0604020202020204" pitchFamily="34" charset="0"/>
              </a:rPr>
              <a:t>Heroku’s</a:t>
            </a:r>
            <a:r>
              <a:rPr lang="en-US" altLang="ja-JP" sz="2800" dirty="0" smtClean="0">
                <a:solidFill>
                  <a:srgbClr val="000000"/>
                </a:solidFill>
                <a:latin typeface="Helvetica" panose="020B0604020202020204" pitchFamily="34" charset="0"/>
              </a:rPr>
              <a:t> </a:t>
            </a:r>
            <a:r>
              <a:rPr lang="en-US" altLang="ja-JP" sz="2800" dirty="0">
                <a:solidFill>
                  <a:srgbClr val="000000"/>
                </a:solidFill>
                <a:latin typeface="Helvetica" panose="020B0604020202020204" pitchFamily="34" charset="0"/>
              </a:rPr>
              <a:t>availability</a:t>
            </a:r>
            <a:br>
              <a:rPr lang="en-US" altLang="ja-JP" sz="2800" dirty="0">
                <a:solidFill>
                  <a:srgbClr val="000000"/>
                </a:solidFill>
                <a:latin typeface="Helvetica" panose="020B0604020202020204" pitchFamily="34" charset="0"/>
              </a:rPr>
            </a:br>
            <a:r>
              <a:rPr lang="en-US" altLang="ja-JP" sz="2800" dirty="0">
                <a:solidFill>
                  <a:srgbClr val="000000"/>
                </a:solidFill>
                <a:latin typeface="Helvetica" panose="020B0604020202020204" pitchFamily="34" charset="0"/>
              </a:rPr>
              <a:t>      C = Internet connection availability</a:t>
            </a:r>
            <a:br>
              <a:rPr lang="en-US" altLang="ja-JP" sz="2800" dirty="0">
                <a:solidFill>
                  <a:srgbClr val="000000"/>
                </a:solidFill>
                <a:latin typeface="Helvetica" panose="020B0604020202020204" pitchFamily="34" charset="0"/>
              </a:rPr>
            </a:br>
            <a:r>
              <a:rPr lang="en-US" altLang="ja-JP" sz="2800" dirty="0">
                <a:solidFill>
                  <a:srgbClr val="000000"/>
                </a:solidFill>
                <a:latin typeface="Helvetica" panose="020B0604020202020204" pitchFamily="34" charset="0"/>
              </a:rPr>
              <a:t>      P = </a:t>
            </a:r>
            <a:r>
              <a:rPr lang="en-US" altLang="ja-JP" sz="2800" dirty="0" smtClean="0">
                <a:solidFill>
                  <a:srgbClr val="000000"/>
                </a:solidFill>
                <a:latin typeface="Helvetica" panose="020B0604020202020204" pitchFamily="34" charset="0"/>
              </a:rPr>
              <a:t>Armando’s </a:t>
            </a:r>
            <a:r>
              <a:rPr lang="en-US" altLang="ja-JP" sz="2800" dirty="0">
                <a:solidFill>
                  <a:srgbClr val="000000"/>
                </a:solidFill>
                <a:latin typeface="Helvetica" panose="020B0604020202020204" pitchFamily="34" charset="0"/>
              </a:rPr>
              <a:t>perception of RP availability</a:t>
            </a:r>
          </a:p>
          <a:p>
            <a:pPr eaLnBrk="1" fontAlgn="base" hangingPunct="1">
              <a:spcBef>
                <a:spcPct val="0"/>
              </a:spcBef>
              <a:spcAft>
                <a:spcPct val="0"/>
              </a:spcAft>
            </a:pPr>
            <a:r>
              <a:rPr lang="en-US" altLang="en-US" sz="2800" dirty="0">
                <a:solidFill>
                  <a:srgbClr val="000000"/>
                </a:solidFill>
                <a:latin typeface="Helvetica" panose="020B0604020202020204" pitchFamily="34" charset="0"/>
              </a:rPr>
              <a:t>Which relationship among these quantities holds?</a:t>
            </a:r>
          </a:p>
        </p:txBody>
      </p:sp>
    </p:spTree>
    <p:extLst>
      <p:ext uri="{BB962C8B-B14F-4D97-AF65-F5344CB8AC3E}">
        <p14:creationId xmlns:p14="http://schemas.microsoft.com/office/powerpoint/2010/main" val="3836086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TextBox 3"/>
          <p:cNvSpPr txBox="1">
            <a:spLocks noChangeArrowheads="1"/>
          </p:cNvSpPr>
          <p:nvPr/>
        </p:nvSpPr>
        <p:spPr bwMode="auto">
          <a:xfrm>
            <a:off x="652462" y="3240088"/>
            <a:ext cx="7772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err="1">
                <a:ln>
                  <a:solidFill>
                    <a:schemeClr val="tx1"/>
                  </a:solidFill>
                </a:ln>
                <a:solidFill>
                  <a:srgbClr val="66FF33"/>
                </a:solidFill>
              </a:rPr>
              <a:t>RottenPotatoes</a:t>
            </a:r>
            <a:r>
              <a:rPr lang="en-US" altLang="en-US" sz="2800" b="1" dirty="0">
                <a:ln>
                  <a:solidFill>
                    <a:schemeClr val="tx1"/>
                  </a:solidFill>
                </a:ln>
                <a:solidFill>
                  <a:srgbClr val="66FF33"/>
                </a:solidFill>
              </a:rPr>
              <a:t> can still meet its uptime goal if there are</a:t>
            </a:r>
            <a:r>
              <a:rPr lang="en-US" altLang="ja-JP" sz="2800" b="1" dirty="0">
                <a:ln>
                  <a:solidFill>
                    <a:schemeClr val="tx1"/>
                  </a:solidFill>
                </a:ln>
                <a:solidFill>
                  <a:srgbClr val="66FF33"/>
                </a:solidFill>
              </a:rPr>
              <a:t> no further outages this year</a:t>
            </a:r>
            <a:endParaRPr lang="en-US" altLang="en-US" sz="2800" b="1" dirty="0">
              <a:ln>
                <a:solidFill>
                  <a:schemeClr val="tx1"/>
                </a:solidFill>
              </a:ln>
              <a:solidFill>
                <a:srgbClr val="66FF33"/>
              </a:solidFill>
              <a:latin typeface="Symbol" panose="05050102010706020507" pitchFamily="18" charset="2"/>
            </a:endParaRPr>
          </a:p>
        </p:txBody>
      </p:sp>
      <p:sp>
        <p:nvSpPr>
          <p:cNvPr id="28674" name="TextBox 4"/>
          <p:cNvSpPr txBox="1">
            <a:spLocks noChangeArrowheads="1"/>
          </p:cNvSpPr>
          <p:nvPr/>
        </p:nvSpPr>
        <p:spPr bwMode="auto">
          <a:xfrm>
            <a:off x="652462" y="4154488"/>
            <a:ext cx="73485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rPr>
              <a:t>If no users actually tried to get to the site during the outage, uptime </a:t>
            </a:r>
            <a:r>
              <a:rPr lang="en-US" altLang="en-US" sz="2800" b="1" dirty="0" smtClean="0">
                <a:solidFill>
                  <a:srgbClr val="99CC00"/>
                </a:solidFill>
              </a:rPr>
              <a:t>wasn’</a:t>
            </a:r>
            <a:r>
              <a:rPr lang="en-US" altLang="ja-JP" sz="2800" b="1" dirty="0" smtClean="0">
                <a:solidFill>
                  <a:srgbClr val="99CC00"/>
                </a:solidFill>
              </a:rPr>
              <a:t>t </a:t>
            </a:r>
            <a:r>
              <a:rPr lang="en-US" altLang="ja-JP" sz="2800" b="1" dirty="0">
                <a:solidFill>
                  <a:srgbClr val="99CC00"/>
                </a:solidFill>
              </a:rPr>
              <a:t>hurt</a:t>
            </a:r>
            <a:endParaRPr lang="en-US" altLang="en-US" sz="2800" b="1" dirty="0">
              <a:solidFill>
                <a:srgbClr val="99CC00"/>
              </a:solidFill>
              <a:latin typeface="Symbol" panose="05050102010706020507" pitchFamily="18" charset="2"/>
            </a:endParaRPr>
          </a:p>
        </p:txBody>
      </p:sp>
      <p:sp>
        <p:nvSpPr>
          <p:cNvPr id="28675" name="TextBox 5"/>
          <p:cNvSpPr txBox="1">
            <a:spLocks noChangeArrowheads="1"/>
          </p:cNvSpPr>
          <p:nvPr/>
        </p:nvSpPr>
        <p:spPr bwMode="auto">
          <a:xfrm>
            <a:off x="652462" y="5068888"/>
            <a:ext cx="7772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There </a:t>
            </a:r>
            <a:r>
              <a:rPr lang="en-US" altLang="en-US" sz="2800" b="1" dirty="0" smtClean="0">
                <a:solidFill>
                  <a:srgbClr val="FF6699"/>
                </a:solidFill>
              </a:rPr>
              <a:t>isn’</a:t>
            </a:r>
            <a:r>
              <a:rPr lang="en-US" altLang="ja-JP" sz="2800" b="1" dirty="0" smtClean="0">
                <a:solidFill>
                  <a:srgbClr val="FF6699"/>
                </a:solidFill>
              </a:rPr>
              <a:t>t </a:t>
            </a:r>
            <a:r>
              <a:rPr lang="en-US" altLang="ja-JP" sz="2800" b="1" dirty="0">
                <a:solidFill>
                  <a:srgbClr val="FF6699"/>
                </a:solidFill>
              </a:rPr>
              <a:t>enough information to determine whether </a:t>
            </a:r>
            <a:r>
              <a:rPr lang="en-US" altLang="ja-JP" sz="2800" b="1" dirty="0" err="1">
                <a:solidFill>
                  <a:srgbClr val="FF6699"/>
                </a:solidFill>
              </a:rPr>
              <a:t>RottenPotatoes</a:t>
            </a:r>
            <a:r>
              <a:rPr lang="en-US" altLang="ja-JP" sz="2800" b="1" dirty="0">
                <a:solidFill>
                  <a:srgbClr val="FF6699"/>
                </a:solidFill>
              </a:rPr>
              <a:t> can meet its user-perceived uptime goal</a:t>
            </a:r>
            <a:endParaRPr lang="en-US" altLang="en-US" sz="2800" b="1" dirty="0">
              <a:solidFill>
                <a:srgbClr val="FF6699"/>
              </a:solidFill>
              <a:latin typeface="Symbol" panose="05050102010706020507" pitchFamily="18" charset="2"/>
            </a:endParaRPr>
          </a:p>
        </p:txBody>
      </p:sp>
      <p:grpSp>
        <p:nvGrpSpPr>
          <p:cNvPr id="28676" name="Group 10"/>
          <p:cNvGrpSpPr>
            <a:grpSpLocks/>
          </p:cNvGrpSpPr>
          <p:nvPr/>
        </p:nvGrpSpPr>
        <p:grpSpPr bwMode="auto">
          <a:xfrm>
            <a:off x="241300" y="2325688"/>
            <a:ext cx="8369300" cy="954107"/>
            <a:chOff x="960651" y="1743732"/>
            <a:chExt cx="7116549" cy="716007"/>
          </a:xfrm>
        </p:grpSpPr>
        <p:sp>
          <p:nvSpPr>
            <p:cNvPr id="28682" name="TextBox 2"/>
            <p:cNvSpPr txBox="1">
              <a:spLocks noChangeArrowheads="1"/>
            </p:cNvSpPr>
            <p:nvPr/>
          </p:nvSpPr>
          <p:spPr bwMode="auto">
            <a:xfrm>
              <a:off x="1371600" y="1743732"/>
              <a:ext cx="6705600" cy="71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Because of the outage, </a:t>
              </a:r>
              <a:r>
                <a:rPr lang="en-US" altLang="en-US" sz="2800" b="1" dirty="0" err="1">
                  <a:solidFill>
                    <a:srgbClr val="FF9900"/>
                  </a:solidFill>
                </a:rPr>
                <a:t>RottenPotatoes</a:t>
              </a:r>
              <a:r>
                <a:rPr lang="en-US" altLang="en-US" sz="2800" b="1" dirty="0">
                  <a:solidFill>
                    <a:srgbClr val="FF9900"/>
                  </a:solidFill>
                </a:rPr>
                <a:t> has no hope of meeting its uptime goal this year</a:t>
              </a:r>
              <a:endParaRPr lang="en-US" altLang="en-US" sz="2800" b="1" dirty="0">
                <a:solidFill>
                  <a:srgbClr val="FF9900"/>
                </a:solidFill>
                <a:latin typeface="Symbol" panose="05050102010706020507" pitchFamily="18" charset="2"/>
              </a:endParaRPr>
            </a:p>
          </p:txBody>
        </p:sp>
        <p:sp>
          <p:nvSpPr>
            <p:cNvPr id="28683"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grpSp>
      <p:sp>
        <p:nvSpPr>
          <p:cNvPr id="28677" name="Rectangle 7"/>
          <p:cNvSpPr>
            <a:spLocks noChangeArrowheads="1"/>
          </p:cNvSpPr>
          <p:nvPr/>
        </p:nvSpPr>
        <p:spPr bwMode="auto">
          <a:xfrm>
            <a:off x="241300"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sp>
        <p:nvSpPr>
          <p:cNvPr id="28678" name="Rectangle 8"/>
          <p:cNvSpPr>
            <a:spLocks noChangeArrowheads="1"/>
          </p:cNvSpPr>
          <p:nvPr/>
        </p:nvSpPr>
        <p:spPr bwMode="auto">
          <a:xfrm>
            <a:off x="241300"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sp>
        <p:nvSpPr>
          <p:cNvPr id="28679" name="Rectangle 9"/>
          <p:cNvSpPr>
            <a:spLocks noChangeArrowheads="1"/>
          </p:cNvSpPr>
          <p:nvPr/>
        </p:nvSpPr>
        <p:spPr bwMode="auto">
          <a:xfrm>
            <a:off x="228600"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sp>
        <p:nvSpPr>
          <p:cNvPr id="28680" name="Slide Number Placeholder 11"/>
          <p:cNvSpPr>
            <a:spLocks noGrp="1"/>
          </p:cNvSpPr>
          <p:nvPr>
            <p:ph type="sldNum" sz="quarter" idx="10"/>
          </p:nvPr>
        </p:nvSpPr>
        <p:spPr>
          <a:xfrm>
            <a:off x="6291262"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0E1E70E-C63C-41AA-B27D-7FB47E0A103B}" type="slidenum">
              <a:rPr lang="en-US" altLang="en-US" sz="1400">
                <a:latin typeface="Helvetica" panose="020B0604020202020204" pitchFamily="34" charset="0"/>
              </a:rPr>
              <a:pPr eaLnBrk="1" hangingPunct="1"/>
              <a:t>31</a:t>
            </a:fld>
            <a:endParaRPr lang="en-US" altLang="en-US" sz="1400">
              <a:latin typeface="Helvetica" panose="020B0604020202020204" pitchFamily="34" charset="0"/>
            </a:endParaRPr>
          </a:p>
        </p:txBody>
      </p:sp>
      <p:sp>
        <p:nvSpPr>
          <p:cNvPr id="28681" name="TextBox 12"/>
          <p:cNvSpPr txBox="1">
            <a:spLocks noChangeArrowheads="1"/>
          </p:cNvSpPr>
          <p:nvPr/>
        </p:nvSpPr>
        <p:spPr bwMode="auto">
          <a:xfrm>
            <a:off x="685800" y="482600"/>
            <a:ext cx="7162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dirty="0" err="1" smtClean="0">
                <a:solidFill>
                  <a:srgbClr val="000000"/>
                </a:solidFill>
              </a:rPr>
              <a:t>RottenPotatoe</a:t>
            </a:r>
            <a:r>
              <a:rPr lang="en-US" altLang="ja-JP" sz="2800" dirty="0" err="1" smtClean="0">
                <a:solidFill>
                  <a:srgbClr val="000000"/>
                </a:solidFill>
              </a:rPr>
              <a:t>s</a:t>
            </a:r>
            <a:r>
              <a:rPr lang="en-US" altLang="ja-JP" sz="2800" dirty="0" smtClean="0">
                <a:solidFill>
                  <a:srgbClr val="000000"/>
                </a:solidFill>
              </a:rPr>
              <a:t>’ </a:t>
            </a:r>
            <a:r>
              <a:rPr lang="en-US" altLang="ja-JP" sz="2800" dirty="0">
                <a:solidFill>
                  <a:srgbClr val="000000"/>
                </a:solidFill>
              </a:rPr>
              <a:t>target uptime is 99.9%.  Yesterday there was a one hour outage.  Which statement is true:</a:t>
            </a:r>
            <a:endParaRPr lang="en-US" altLang="en-US" sz="2800" dirty="0">
              <a:solidFill>
                <a:srgbClr val="000000"/>
              </a:solidFill>
            </a:endParaRPr>
          </a:p>
        </p:txBody>
      </p:sp>
    </p:spTree>
    <p:extLst>
      <p:ext uri="{BB962C8B-B14F-4D97-AF65-F5344CB8AC3E}">
        <p14:creationId xmlns:p14="http://schemas.microsoft.com/office/powerpoint/2010/main" val="1387867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5" name="TextBox 3"/>
          <p:cNvSpPr txBox="1">
            <a:spLocks noChangeArrowheads="1"/>
          </p:cNvSpPr>
          <p:nvPr/>
        </p:nvSpPr>
        <p:spPr bwMode="auto">
          <a:xfrm>
            <a:off x="1371600" y="32400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chemeClr val="tx1"/>
                  </a:solidFill>
                </a:ln>
                <a:solidFill>
                  <a:srgbClr val="66FF33"/>
                </a:solidFill>
              </a:rPr>
              <a:t>In CI </a:t>
            </a:r>
            <a:endParaRPr lang="en-US" altLang="en-US" sz="2800" b="1" dirty="0">
              <a:ln>
                <a:solidFill>
                  <a:schemeClr val="tx1"/>
                </a:solidFill>
              </a:ln>
              <a:solidFill>
                <a:srgbClr val="66FF33"/>
              </a:solidFill>
              <a:latin typeface="Symbol" panose="05050102010706020507" pitchFamily="18" charset="2"/>
            </a:endParaRPr>
          </a:p>
        </p:txBody>
      </p:sp>
      <p:sp>
        <p:nvSpPr>
          <p:cNvPr id="41986" name="TextBox 4"/>
          <p:cNvSpPr txBox="1">
            <a:spLocks noChangeArrowheads="1"/>
          </p:cNvSpPr>
          <p:nvPr/>
        </p:nvSpPr>
        <p:spPr bwMode="auto">
          <a:xfrm>
            <a:off x="1371600" y="41544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rPr>
              <a:t>In the staging environment</a:t>
            </a:r>
            <a:endParaRPr lang="en-US" altLang="en-US" sz="2800" b="1" dirty="0">
              <a:solidFill>
                <a:srgbClr val="99CC00"/>
              </a:solidFill>
              <a:latin typeface="Symbol" panose="05050102010706020507" pitchFamily="18" charset="2"/>
            </a:endParaRPr>
          </a:p>
        </p:txBody>
      </p:sp>
      <p:sp>
        <p:nvSpPr>
          <p:cNvPr id="41987"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All of these</a:t>
            </a:r>
            <a:endParaRPr lang="en-US" altLang="en-US" sz="2800" b="1" dirty="0">
              <a:solidFill>
                <a:srgbClr val="FF6699"/>
              </a:solidFill>
              <a:latin typeface="Symbol" panose="05050102010706020507" pitchFamily="18" charset="2"/>
            </a:endParaRPr>
          </a:p>
        </p:txBody>
      </p:sp>
      <p:grpSp>
        <p:nvGrpSpPr>
          <p:cNvPr id="41988" name="Group 10"/>
          <p:cNvGrpSpPr>
            <a:grpSpLocks/>
          </p:cNvGrpSpPr>
          <p:nvPr/>
        </p:nvGrpSpPr>
        <p:grpSpPr bwMode="auto">
          <a:xfrm>
            <a:off x="960438" y="2325688"/>
            <a:ext cx="7116762" cy="523875"/>
            <a:chOff x="960651" y="1743732"/>
            <a:chExt cx="7116549" cy="392641"/>
          </a:xfrm>
        </p:grpSpPr>
        <p:sp>
          <p:nvSpPr>
            <p:cNvPr id="41994" name="TextBox 2"/>
            <p:cNvSpPr txBox="1">
              <a:spLocks noChangeArrowheads="1"/>
            </p:cNvSpPr>
            <p:nvPr/>
          </p:nvSpPr>
          <p:spPr bwMode="auto">
            <a:xfrm>
              <a:off x="1371600" y="1743732"/>
              <a:ext cx="6705600" cy="39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Using </a:t>
              </a:r>
              <a:r>
                <a:rPr lang="en-US" altLang="en-US" sz="2800" b="1" i="1" dirty="0" err="1">
                  <a:solidFill>
                    <a:srgbClr val="FF9900"/>
                  </a:solidFill>
                </a:rPr>
                <a:t>autotest</a:t>
              </a:r>
              <a:r>
                <a:rPr lang="en-US" altLang="en-US" sz="2800" b="1" i="1" dirty="0">
                  <a:solidFill>
                    <a:srgbClr val="FF9900"/>
                  </a:solidFill>
                </a:rPr>
                <a:t> </a:t>
              </a:r>
              <a:r>
                <a:rPr lang="en-US" altLang="en-US" sz="2800" b="1" dirty="0">
                  <a:solidFill>
                    <a:srgbClr val="FF9900"/>
                  </a:solidFill>
                </a:rPr>
                <a:t>with </a:t>
              </a:r>
              <a:r>
                <a:rPr lang="en-US" altLang="en-US" sz="2800" b="1" dirty="0" err="1">
                  <a:solidFill>
                    <a:srgbClr val="FF9900"/>
                  </a:solidFill>
                </a:rPr>
                <a:t>RSpec+Cucumber</a:t>
              </a:r>
              <a:endParaRPr lang="en-US" altLang="en-US" sz="2800" b="1" dirty="0">
                <a:solidFill>
                  <a:srgbClr val="FF9900"/>
                </a:solidFill>
                <a:latin typeface="Symbol" panose="05050102010706020507" pitchFamily="18" charset="2"/>
              </a:endParaRPr>
            </a:p>
          </p:txBody>
        </p:sp>
        <p:sp>
          <p:nvSpPr>
            <p:cNvPr id="41995"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grpSp>
      <p:sp>
        <p:nvSpPr>
          <p:cNvPr id="41989"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sp>
        <p:nvSpPr>
          <p:cNvPr id="41990"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sp>
        <p:nvSpPr>
          <p:cNvPr id="41991"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sp>
        <p:nvSpPr>
          <p:cNvPr id="4199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3AAC9C9-15CA-458C-9311-3E9545A041F2}" type="slidenum">
              <a:rPr lang="en-US" altLang="en-US" sz="1400">
                <a:latin typeface="Helvetica" panose="020B0604020202020204" pitchFamily="34" charset="0"/>
              </a:rPr>
              <a:pPr eaLnBrk="1" hangingPunct="1"/>
              <a:t>32</a:t>
            </a:fld>
            <a:endParaRPr lang="en-US" altLang="en-US" sz="1400">
              <a:latin typeface="Helvetica" panose="020B0604020202020204" pitchFamily="34" charset="0"/>
            </a:endParaRPr>
          </a:p>
        </p:txBody>
      </p:sp>
      <p:sp>
        <p:nvSpPr>
          <p:cNvPr id="41993" name="TextBox 12"/>
          <p:cNvSpPr txBox="1">
            <a:spLocks noChangeArrowheads="1"/>
          </p:cNvSpPr>
          <p:nvPr/>
        </p:nvSpPr>
        <p:spPr bwMode="auto">
          <a:xfrm>
            <a:off x="685800" y="482600"/>
            <a:ext cx="7162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000000"/>
                </a:solidFill>
              </a:rPr>
              <a:t>RottenPotatoes just got some new AJAX features.  Where does it make sense to test these features? </a:t>
            </a:r>
          </a:p>
        </p:txBody>
      </p:sp>
    </p:spTree>
    <p:extLst>
      <p:ext uri="{BB962C8B-B14F-4D97-AF65-F5344CB8AC3E}">
        <p14:creationId xmlns:p14="http://schemas.microsoft.com/office/powerpoint/2010/main" val="2811202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TextBox 3"/>
          <p:cNvSpPr txBox="1">
            <a:spLocks noChangeArrowheads="1"/>
          </p:cNvSpPr>
          <p:nvPr/>
        </p:nvSpPr>
        <p:spPr bwMode="auto">
          <a:xfrm>
            <a:off x="1371600" y="3240088"/>
            <a:ext cx="6934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chemeClr val="tx1"/>
                  </a:solidFill>
                </a:ln>
                <a:solidFill>
                  <a:srgbClr val="66FF33"/>
                </a:solidFill>
              </a:rPr>
              <a:t>A column in an existing database table</a:t>
            </a:r>
            <a:endParaRPr lang="en-US" altLang="en-US" sz="2800" b="1" dirty="0">
              <a:ln>
                <a:solidFill>
                  <a:schemeClr val="tx1"/>
                </a:solidFill>
              </a:ln>
              <a:solidFill>
                <a:srgbClr val="66FF33"/>
              </a:solidFill>
              <a:latin typeface="Symbol" panose="05050102010706020507" pitchFamily="18" charset="2"/>
            </a:endParaRPr>
          </a:p>
        </p:txBody>
      </p:sp>
      <p:sp>
        <p:nvSpPr>
          <p:cNvPr id="51202" name="TextBox 4"/>
          <p:cNvSpPr txBox="1">
            <a:spLocks noChangeArrowheads="1"/>
          </p:cNvSpPr>
          <p:nvPr/>
        </p:nvSpPr>
        <p:spPr bwMode="auto">
          <a:xfrm>
            <a:off x="1371600" y="41544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rPr>
              <a:t>A separate database table</a:t>
            </a:r>
            <a:endParaRPr lang="en-US" altLang="en-US" sz="2800" b="1" dirty="0">
              <a:solidFill>
                <a:srgbClr val="99CC00"/>
              </a:solidFill>
              <a:latin typeface="Symbol" panose="05050102010706020507" pitchFamily="18" charset="2"/>
            </a:endParaRPr>
          </a:p>
        </p:txBody>
      </p:sp>
      <p:sp>
        <p:nvSpPr>
          <p:cNvPr id="51203" name="TextBox 5"/>
          <p:cNvSpPr txBox="1">
            <a:spLocks noChangeArrowheads="1"/>
          </p:cNvSpPr>
          <p:nvPr/>
        </p:nvSpPr>
        <p:spPr bwMode="auto">
          <a:xfrm>
            <a:off x="1371600" y="50688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These are all good places to store feature-flag values</a:t>
            </a:r>
            <a:endParaRPr lang="en-US" altLang="en-US" sz="2800" b="1" dirty="0">
              <a:solidFill>
                <a:srgbClr val="FF6699"/>
              </a:solidFill>
              <a:latin typeface="Symbol" panose="05050102010706020507" pitchFamily="18" charset="2"/>
            </a:endParaRPr>
          </a:p>
        </p:txBody>
      </p:sp>
      <p:grpSp>
        <p:nvGrpSpPr>
          <p:cNvPr id="51204" name="Group 10"/>
          <p:cNvGrpSpPr>
            <a:grpSpLocks/>
          </p:cNvGrpSpPr>
          <p:nvPr/>
        </p:nvGrpSpPr>
        <p:grpSpPr bwMode="auto">
          <a:xfrm>
            <a:off x="960438" y="2325689"/>
            <a:ext cx="7726362" cy="523221"/>
            <a:chOff x="960651" y="1743730"/>
            <a:chExt cx="7116549" cy="392633"/>
          </a:xfrm>
        </p:grpSpPr>
        <p:sp>
          <p:nvSpPr>
            <p:cNvPr id="51210" name="TextBox 2"/>
            <p:cNvSpPr txBox="1">
              <a:spLocks noChangeArrowheads="1"/>
            </p:cNvSpPr>
            <p:nvPr/>
          </p:nvSpPr>
          <p:spPr bwMode="auto">
            <a:xfrm>
              <a:off x="1371600" y="1743730"/>
              <a:ext cx="6705600" cy="39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A YAML file in </a:t>
              </a:r>
              <a:r>
                <a:rPr lang="en-US" altLang="en-US" sz="2800" b="1" dirty="0" err="1">
                  <a:solidFill>
                    <a:srgbClr val="FF9900"/>
                  </a:solidFill>
                  <a:latin typeface="Courier" pitchFamily="-84" charset="0"/>
                </a:rPr>
                <a:t>config</a:t>
              </a:r>
              <a:r>
                <a:rPr lang="en-US" altLang="en-US" sz="2800" b="1" dirty="0">
                  <a:solidFill>
                    <a:srgbClr val="FF9900"/>
                  </a:solidFill>
                  <a:latin typeface="Courier" pitchFamily="-84" charset="0"/>
                </a:rPr>
                <a:t>/</a:t>
              </a:r>
              <a:r>
                <a:rPr lang="en-US" altLang="en-US" sz="2800" b="1" dirty="0">
                  <a:solidFill>
                    <a:srgbClr val="FF9900"/>
                  </a:solidFill>
                </a:rPr>
                <a:t>   directory of app</a:t>
              </a:r>
              <a:endParaRPr lang="en-US" altLang="en-US" sz="2800" b="1" dirty="0">
                <a:solidFill>
                  <a:srgbClr val="FF9900"/>
                </a:solidFill>
                <a:latin typeface="Symbol" panose="05050102010706020507" pitchFamily="18" charset="2"/>
              </a:endParaRPr>
            </a:p>
          </p:txBody>
        </p:sp>
        <p:sp>
          <p:nvSpPr>
            <p:cNvPr id="51211"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grpSp>
      <p:sp>
        <p:nvSpPr>
          <p:cNvPr id="51205"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sp>
        <p:nvSpPr>
          <p:cNvPr id="51206"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sp>
        <p:nvSpPr>
          <p:cNvPr id="51207"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sp>
        <p:nvSpPr>
          <p:cNvPr id="51208"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C092242-416B-491A-8FE1-80E1D89368C6}" type="slidenum">
              <a:rPr lang="en-US" altLang="en-US" sz="1400">
                <a:latin typeface="Helvetica" panose="020B0604020202020204" pitchFamily="34" charset="0"/>
              </a:rPr>
              <a:pPr eaLnBrk="1" hangingPunct="1"/>
              <a:t>33</a:t>
            </a:fld>
            <a:endParaRPr lang="en-US" altLang="en-US" sz="1400">
              <a:latin typeface="Helvetica" panose="020B0604020202020204" pitchFamily="34" charset="0"/>
            </a:endParaRPr>
          </a:p>
        </p:txBody>
      </p:sp>
      <p:sp>
        <p:nvSpPr>
          <p:cNvPr id="51209" name="TextBox 12"/>
          <p:cNvSpPr txBox="1">
            <a:spLocks noChangeArrowheads="1"/>
          </p:cNvSpPr>
          <p:nvPr/>
        </p:nvSpPr>
        <p:spPr bwMode="auto">
          <a:xfrm>
            <a:off x="685800" y="482600"/>
            <a:ext cx="7162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dirty="0">
                <a:solidFill>
                  <a:srgbClr val="000000"/>
                </a:solidFill>
              </a:rPr>
              <a:t>Which one, if any, is a POOR place to store the value </a:t>
            </a:r>
            <a:r>
              <a:rPr lang="en-US" altLang="en-US" sz="2800" dirty="0" smtClean="0">
                <a:solidFill>
                  <a:srgbClr val="000000"/>
                </a:solidFill>
              </a:rPr>
              <a:t>(e.g. </a:t>
            </a:r>
            <a:r>
              <a:rPr lang="en-US" altLang="en-US" sz="2800" dirty="0">
                <a:solidFill>
                  <a:srgbClr val="000000"/>
                </a:solidFill>
              </a:rPr>
              <a:t>true/false) of a feature flag?</a:t>
            </a:r>
          </a:p>
        </p:txBody>
      </p:sp>
    </p:spTree>
    <p:extLst>
      <p:ext uri="{BB962C8B-B14F-4D97-AF65-F5344CB8AC3E}">
        <p14:creationId xmlns:p14="http://schemas.microsoft.com/office/powerpoint/2010/main" val="1483655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5" name="TextBox 3"/>
          <p:cNvSpPr txBox="1">
            <a:spLocks noChangeArrowheads="1"/>
          </p:cNvSpPr>
          <p:nvPr/>
        </p:nvSpPr>
        <p:spPr bwMode="auto">
          <a:xfrm>
            <a:off x="1371600" y="32400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chemeClr val="tx1"/>
                  </a:solidFill>
                </a:ln>
                <a:solidFill>
                  <a:srgbClr val="66FF33"/>
                </a:solidFill>
              </a:rPr>
              <a:t>Maximum CPU utilization</a:t>
            </a:r>
            <a:endParaRPr lang="en-US" altLang="en-US" sz="2800" b="1" dirty="0">
              <a:ln>
                <a:solidFill>
                  <a:schemeClr val="tx1"/>
                </a:solidFill>
              </a:ln>
              <a:solidFill>
                <a:srgbClr val="66FF33"/>
              </a:solidFill>
              <a:latin typeface="Symbol" panose="05050102010706020507" pitchFamily="18" charset="2"/>
            </a:endParaRPr>
          </a:p>
        </p:txBody>
      </p:sp>
      <p:sp>
        <p:nvSpPr>
          <p:cNvPr id="62466" name="TextBox 4"/>
          <p:cNvSpPr txBox="1">
            <a:spLocks noChangeArrowheads="1"/>
          </p:cNvSpPr>
          <p:nvPr/>
        </p:nvSpPr>
        <p:spPr bwMode="auto">
          <a:xfrm>
            <a:off x="1371600" y="41544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rPr>
              <a:t>99%ile response time</a:t>
            </a:r>
            <a:endParaRPr lang="en-US" altLang="en-US" sz="2800" b="1" dirty="0">
              <a:solidFill>
                <a:srgbClr val="99CC00"/>
              </a:solidFill>
              <a:latin typeface="Symbol" panose="05050102010706020507" pitchFamily="18" charset="2"/>
            </a:endParaRPr>
          </a:p>
        </p:txBody>
      </p:sp>
      <p:sp>
        <p:nvSpPr>
          <p:cNvPr id="62467"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Rendering time of 3 slowest views</a:t>
            </a:r>
            <a:endParaRPr lang="en-US" altLang="en-US" sz="2800" b="1" dirty="0">
              <a:solidFill>
                <a:srgbClr val="FF6699"/>
              </a:solidFill>
              <a:latin typeface="Symbol" panose="05050102010706020507" pitchFamily="18" charset="2"/>
            </a:endParaRPr>
          </a:p>
        </p:txBody>
      </p:sp>
      <p:grpSp>
        <p:nvGrpSpPr>
          <p:cNvPr id="62468" name="Group 10"/>
          <p:cNvGrpSpPr>
            <a:grpSpLocks/>
          </p:cNvGrpSpPr>
          <p:nvPr/>
        </p:nvGrpSpPr>
        <p:grpSpPr bwMode="auto">
          <a:xfrm>
            <a:off x="960438" y="2325688"/>
            <a:ext cx="7116762" cy="523875"/>
            <a:chOff x="960651" y="1743730"/>
            <a:chExt cx="7116549" cy="393124"/>
          </a:xfrm>
        </p:grpSpPr>
        <p:sp>
          <p:nvSpPr>
            <p:cNvPr id="62474" name="TextBox 2"/>
            <p:cNvSpPr txBox="1">
              <a:spLocks noChangeArrowheads="1"/>
            </p:cNvSpPr>
            <p:nvPr/>
          </p:nvSpPr>
          <p:spPr bwMode="auto">
            <a:xfrm>
              <a:off x="1371600" y="1743730"/>
              <a:ext cx="6705600" cy="39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Slowest queries</a:t>
              </a:r>
              <a:endParaRPr lang="en-US" altLang="en-US" sz="2800" b="1" dirty="0">
                <a:solidFill>
                  <a:srgbClr val="FF9900"/>
                </a:solidFill>
                <a:latin typeface="Symbol" panose="05050102010706020507" pitchFamily="18" charset="2"/>
              </a:endParaRPr>
            </a:p>
          </p:txBody>
        </p:sp>
        <p:sp>
          <p:nvSpPr>
            <p:cNvPr id="62475"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grpSp>
      <p:sp>
        <p:nvSpPr>
          <p:cNvPr id="62469"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sp>
        <p:nvSpPr>
          <p:cNvPr id="62470"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sp>
        <p:nvSpPr>
          <p:cNvPr id="62471"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MS Gothic" panose="020B0609070205080204" pitchFamily="49" charset="-128"/>
                <a:ea typeface="MS Gothic" panose="020B0609070205080204" pitchFamily="49" charset="-128"/>
              </a:rPr>
              <a:t>☐</a:t>
            </a:r>
            <a:endParaRPr lang="en-US" altLang="en-US" sz="1800">
              <a:ea typeface="MS Gothic" panose="020B0609070205080204" pitchFamily="49" charset="-128"/>
            </a:endParaRPr>
          </a:p>
        </p:txBody>
      </p:sp>
      <p:sp>
        <p:nvSpPr>
          <p:cNvPr id="6247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E4D84D7-7757-4657-A66D-2BE2DBCA10C6}" type="slidenum">
              <a:rPr lang="en-US" altLang="en-US" sz="1400">
                <a:latin typeface="Helvetica" panose="020B0604020202020204" pitchFamily="34" charset="0"/>
              </a:rPr>
              <a:pPr eaLnBrk="1" hangingPunct="1"/>
              <a:t>34</a:t>
            </a:fld>
            <a:endParaRPr lang="en-US" altLang="en-US" sz="1400">
              <a:latin typeface="Helvetica" panose="020B0604020202020204" pitchFamily="34" charset="0"/>
            </a:endParaRPr>
          </a:p>
        </p:txBody>
      </p:sp>
      <p:sp>
        <p:nvSpPr>
          <p:cNvPr id="62473" name="TextBox 12"/>
          <p:cNvSpPr txBox="1">
            <a:spLocks noChangeArrowheads="1"/>
          </p:cNvSpPr>
          <p:nvPr/>
        </p:nvSpPr>
        <p:spPr bwMode="auto">
          <a:xfrm>
            <a:off x="685800" y="482600"/>
            <a:ext cx="7162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000000"/>
                </a:solidFill>
              </a:rPr>
              <a:t>Which is probably </a:t>
            </a:r>
            <a:r>
              <a:rPr lang="en-US" altLang="en-US" sz="2800" i="1">
                <a:solidFill>
                  <a:srgbClr val="000000"/>
                </a:solidFill>
              </a:rPr>
              <a:t>not </a:t>
            </a:r>
            <a:r>
              <a:rPr lang="en-US" altLang="en-US" sz="2800">
                <a:solidFill>
                  <a:srgbClr val="000000"/>
                </a:solidFill>
              </a:rPr>
              <a:t>a metric of high interest to you, the app operator?</a:t>
            </a:r>
          </a:p>
        </p:txBody>
      </p:sp>
    </p:spTree>
    <p:extLst>
      <p:ext uri="{BB962C8B-B14F-4D97-AF65-F5344CB8AC3E}">
        <p14:creationId xmlns:p14="http://schemas.microsoft.com/office/powerpoint/2010/main" val="395980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7" name="TextBox 3"/>
          <p:cNvSpPr txBox="1">
            <a:spLocks noChangeArrowheads="1"/>
          </p:cNvSpPr>
          <p:nvPr/>
        </p:nvSpPr>
        <p:spPr bwMode="auto">
          <a:xfrm>
            <a:off x="1371600" y="32400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ln>
                  <a:solidFill>
                    <a:schemeClr val="tx1"/>
                  </a:solidFill>
                </a:ln>
                <a:solidFill>
                  <a:srgbClr val="66FF33"/>
                </a:solidFill>
              </a:rPr>
              <a:t>(ii)  &amp;  (iii)</a:t>
            </a:r>
            <a:endParaRPr lang="en-US" altLang="en-US" sz="2800" b="1" dirty="0">
              <a:ln>
                <a:solidFill>
                  <a:schemeClr val="tx1"/>
                </a:solidFill>
              </a:ln>
              <a:solidFill>
                <a:srgbClr val="66FF33"/>
              </a:solidFill>
              <a:latin typeface="Symbol" pitchFamily="18" charset="2"/>
            </a:endParaRPr>
          </a:p>
        </p:txBody>
      </p:sp>
      <p:sp>
        <p:nvSpPr>
          <p:cNvPr id="14338" name="TextBox 4"/>
          <p:cNvSpPr txBox="1">
            <a:spLocks noChangeArrowheads="1"/>
          </p:cNvSpPr>
          <p:nvPr/>
        </p:nvSpPr>
        <p:spPr bwMode="auto">
          <a:xfrm>
            <a:off x="1371600" y="41544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solidFill>
                  <a:srgbClr val="99CC00"/>
                </a:solidFill>
              </a:rPr>
              <a:t>(iii) only</a:t>
            </a:r>
            <a:endParaRPr lang="en-US" altLang="en-US" sz="2800" b="1" dirty="0">
              <a:solidFill>
                <a:srgbClr val="99CC00"/>
              </a:solidFill>
              <a:latin typeface="Symbol" pitchFamily="18" charset="2"/>
            </a:endParaRPr>
          </a:p>
        </p:txBody>
      </p:sp>
      <p:sp>
        <p:nvSpPr>
          <p:cNvPr id="14339"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solidFill>
                  <a:srgbClr val="FF6699"/>
                </a:solidFill>
              </a:rPr>
              <a:t>(</a:t>
            </a:r>
            <a:r>
              <a:rPr lang="en-US" altLang="en-US" sz="2800" b="1" dirty="0" err="1">
                <a:solidFill>
                  <a:srgbClr val="FF6699"/>
                </a:solidFill>
              </a:rPr>
              <a:t>i</a:t>
            </a:r>
            <a:r>
              <a:rPr lang="en-US" altLang="en-US" sz="2800" b="1" dirty="0">
                <a:solidFill>
                  <a:srgbClr val="FF6699"/>
                </a:solidFill>
              </a:rPr>
              <a:t>), (ii) and (iii)</a:t>
            </a:r>
            <a:endParaRPr lang="en-US" altLang="en-US" sz="2800" b="1" dirty="0">
              <a:solidFill>
                <a:srgbClr val="FF6699"/>
              </a:solidFill>
              <a:latin typeface="Symbol" pitchFamily="18" charset="2"/>
            </a:endParaRPr>
          </a:p>
        </p:txBody>
      </p:sp>
      <p:grpSp>
        <p:nvGrpSpPr>
          <p:cNvPr id="14340" name="Group 10"/>
          <p:cNvGrpSpPr>
            <a:grpSpLocks/>
          </p:cNvGrpSpPr>
          <p:nvPr/>
        </p:nvGrpSpPr>
        <p:grpSpPr bwMode="auto">
          <a:xfrm>
            <a:off x="960438" y="2325688"/>
            <a:ext cx="7116762" cy="523875"/>
            <a:chOff x="960651" y="1743730"/>
            <a:chExt cx="7116549" cy="393124"/>
          </a:xfrm>
        </p:grpSpPr>
        <p:sp>
          <p:nvSpPr>
            <p:cNvPr id="14346" name="TextBox 2"/>
            <p:cNvSpPr txBox="1">
              <a:spLocks noChangeArrowheads="1"/>
            </p:cNvSpPr>
            <p:nvPr/>
          </p:nvSpPr>
          <p:spPr bwMode="auto">
            <a:xfrm>
              <a:off x="1371600" y="1743730"/>
              <a:ext cx="6705600" cy="39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solidFill>
                    <a:srgbClr val="FF9900"/>
                  </a:solidFill>
                </a:rPr>
                <a:t>(</a:t>
              </a:r>
              <a:r>
                <a:rPr lang="en-US" altLang="en-US" sz="2800" b="1" dirty="0" err="1">
                  <a:solidFill>
                    <a:srgbClr val="FF9900"/>
                  </a:solidFill>
                </a:rPr>
                <a:t>i</a:t>
              </a:r>
              <a:r>
                <a:rPr lang="en-US" altLang="en-US" sz="2800" b="1" dirty="0">
                  <a:solidFill>
                    <a:srgbClr val="FF9900"/>
                  </a:solidFill>
                </a:rPr>
                <a:t>)  &amp;  (iii)</a:t>
              </a:r>
              <a:endParaRPr lang="en-US" altLang="en-US" sz="2800" b="1" dirty="0">
                <a:solidFill>
                  <a:srgbClr val="FF9900"/>
                </a:solidFill>
                <a:latin typeface="Symbol" pitchFamily="18" charset="2"/>
              </a:endParaRPr>
            </a:p>
          </p:txBody>
        </p:sp>
        <p:sp>
          <p:nvSpPr>
            <p:cNvPr id="14347"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grpSp>
      <p:sp>
        <p:nvSpPr>
          <p:cNvPr id="14341"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sp>
        <p:nvSpPr>
          <p:cNvPr id="14342"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sp>
        <p:nvSpPr>
          <p:cNvPr id="14343"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sp>
        <p:nvSpPr>
          <p:cNvPr id="14344"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D0F85B6-1246-41E4-9771-78E282C89B2D}" type="slidenum">
              <a:rPr lang="en-US" altLang="en-US" sz="1400">
                <a:latin typeface="Helvetica" pitchFamily="-84" charset="0"/>
              </a:rPr>
              <a:pPr eaLnBrk="1" hangingPunct="1"/>
              <a:t>35</a:t>
            </a:fld>
            <a:endParaRPr lang="en-US" altLang="en-US" sz="1400">
              <a:latin typeface="Helvetica" pitchFamily="-84" charset="0"/>
            </a:endParaRPr>
          </a:p>
        </p:txBody>
      </p:sp>
      <p:sp>
        <p:nvSpPr>
          <p:cNvPr id="14345" name="TextBox 12"/>
          <p:cNvSpPr txBox="1">
            <a:spLocks noChangeArrowheads="1"/>
          </p:cNvSpPr>
          <p:nvPr/>
        </p:nvSpPr>
        <p:spPr bwMode="auto">
          <a:xfrm>
            <a:off x="457200" y="195263"/>
            <a:ext cx="81534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dirty="0">
                <a:solidFill>
                  <a:srgbClr val="000000"/>
                </a:solidFill>
              </a:rPr>
              <a:t>Under-17 visitors to </a:t>
            </a:r>
            <a:r>
              <a:rPr lang="en-US" altLang="en-US" dirty="0" err="1">
                <a:solidFill>
                  <a:srgbClr val="000000"/>
                </a:solidFill>
              </a:rPr>
              <a:t>RottenPotatoes</a:t>
            </a:r>
            <a:r>
              <a:rPr lang="en-US" altLang="en-US" dirty="0">
                <a:solidFill>
                  <a:srgbClr val="000000"/>
                </a:solidFill>
              </a:rPr>
              <a:t> </a:t>
            </a:r>
            <a:r>
              <a:rPr lang="en-US" altLang="en-US" dirty="0" smtClean="0">
                <a:solidFill>
                  <a:srgbClr val="000000"/>
                </a:solidFill>
              </a:rPr>
              <a:t>shouldn’</a:t>
            </a:r>
            <a:r>
              <a:rPr lang="en-US" altLang="ja-JP" dirty="0" smtClean="0">
                <a:solidFill>
                  <a:srgbClr val="000000"/>
                </a:solidFill>
              </a:rPr>
              <a:t>t </a:t>
            </a:r>
            <a:r>
              <a:rPr lang="en-US" altLang="ja-JP" dirty="0">
                <a:solidFill>
                  <a:srgbClr val="000000"/>
                </a:solidFill>
              </a:rPr>
              <a:t>see NC-17 movies in any listing. A controller filter exists that can determine if a user is under 17.  What kinds of caching would be appropriate:</a:t>
            </a:r>
          </a:p>
          <a:p>
            <a:pPr eaLnBrk="1" hangingPunct="1"/>
            <a:r>
              <a:rPr lang="en-US" altLang="en-US" dirty="0">
                <a:solidFill>
                  <a:srgbClr val="000000"/>
                </a:solidFill>
              </a:rPr>
              <a:t>i) Page   ii)  Action   iii)  Fragment   </a:t>
            </a:r>
          </a:p>
        </p:txBody>
      </p:sp>
    </p:spTree>
    <p:extLst>
      <p:ext uri="{BB962C8B-B14F-4D97-AF65-F5344CB8AC3E}">
        <p14:creationId xmlns:p14="http://schemas.microsoft.com/office/powerpoint/2010/main" val="237641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7" name="TextBox 3"/>
          <p:cNvSpPr txBox="1">
            <a:spLocks noChangeArrowheads="1"/>
          </p:cNvSpPr>
          <p:nvPr/>
        </p:nvSpPr>
        <p:spPr bwMode="auto">
          <a:xfrm>
            <a:off x="1371600" y="32400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err="1">
                <a:ln>
                  <a:solidFill>
                    <a:schemeClr val="tx1"/>
                  </a:solidFill>
                </a:ln>
                <a:solidFill>
                  <a:srgbClr val="66FF33"/>
                </a:solidFill>
                <a:latin typeface="Courier" pitchFamily="-84" charset="0"/>
              </a:rPr>
              <a:t>reviews.movie_id</a:t>
            </a:r>
            <a:endParaRPr lang="en-US" altLang="en-US" sz="2800" b="1" dirty="0">
              <a:ln>
                <a:solidFill>
                  <a:schemeClr val="tx1"/>
                </a:solidFill>
              </a:ln>
              <a:solidFill>
                <a:srgbClr val="66FF33"/>
              </a:solidFill>
              <a:latin typeface="Courier" pitchFamily="-84" charset="0"/>
            </a:endParaRPr>
          </a:p>
        </p:txBody>
      </p:sp>
      <p:sp>
        <p:nvSpPr>
          <p:cNvPr id="24578" name="TextBox 4"/>
          <p:cNvSpPr txBox="1">
            <a:spLocks noChangeArrowheads="1"/>
          </p:cNvSpPr>
          <p:nvPr/>
        </p:nvSpPr>
        <p:spPr bwMode="auto">
          <a:xfrm>
            <a:off x="1371600" y="41544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err="1">
                <a:solidFill>
                  <a:srgbClr val="99CC00"/>
                </a:solidFill>
                <a:latin typeface="Courier" pitchFamily="-84" charset="0"/>
              </a:rPr>
              <a:t>reviews.moviegoer_id</a:t>
            </a:r>
            <a:endParaRPr lang="en-US" altLang="en-US" sz="2800" b="1" dirty="0">
              <a:solidFill>
                <a:srgbClr val="99CC00"/>
              </a:solidFill>
              <a:latin typeface="Courier" pitchFamily="-84" charset="0"/>
            </a:endParaRPr>
          </a:p>
        </p:txBody>
      </p:sp>
      <p:sp>
        <p:nvSpPr>
          <p:cNvPr id="24579"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err="1">
                <a:solidFill>
                  <a:srgbClr val="FF6699"/>
                </a:solidFill>
                <a:latin typeface="Courier" pitchFamily="-84" charset="0"/>
              </a:rPr>
              <a:t>moviegoers.review_id</a:t>
            </a:r>
            <a:endParaRPr lang="en-US" altLang="en-US" sz="2800" b="1" dirty="0">
              <a:solidFill>
                <a:srgbClr val="FF6699"/>
              </a:solidFill>
              <a:latin typeface="Courier" pitchFamily="-84" charset="0"/>
            </a:endParaRPr>
          </a:p>
        </p:txBody>
      </p:sp>
      <p:grpSp>
        <p:nvGrpSpPr>
          <p:cNvPr id="24580" name="Group 10"/>
          <p:cNvGrpSpPr>
            <a:grpSpLocks/>
          </p:cNvGrpSpPr>
          <p:nvPr/>
        </p:nvGrpSpPr>
        <p:grpSpPr bwMode="auto">
          <a:xfrm>
            <a:off x="960438" y="2325688"/>
            <a:ext cx="7116762" cy="523875"/>
            <a:chOff x="960651" y="1743730"/>
            <a:chExt cx="7116549" cy="393124"/>
          </a:xfrm>
        </p:grpSpPr>
        <p:sp>
          <p:nvSpPr>
            <p:cNvPr id="24586" name="TextBox 2"/>
            <p:cNvSpPr txBox="1">
              <a:spLocks noChangeArrowheads="1"/>
            </p:cNvSpPr>
            <p:nvPr/>
          </p:nvSpPr>
          <p:spPr bwMode="auto">
            <a:xfrm>
              <a:off x="1371600" y="1743730"/>
              <a:ext cx="6705600" cy="39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err="1">
                  <a:solidFill>
                    <a:srgbClr val="FF9900"/>
                  </a:solidFill>
                  <a:latin typeface="Courier" pitchFamily="-84" charset="0"/>
                </a:rPr>
                <a:t>movies.review_id</a:t>
              </a:r>
              <a:endParaRPr lang="en-US" altLang="en-US" sz="2800" b="1" dirty="0">
                <a:solidFill>
                  <a:srgbClr val="FF9900"/>
                </a:solidFill>
                <a:latin typeface="Courier" pitchFamily="-84" charset="0"/>
              </a:endParaRPr>
            </a:p>
          </p:txBody>
        </p:sp>
        <p:sp>
          <p:nvSpPr>
            <p:cNvPr id="24587"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Courier" pitchFamily="-84" charset="0"/>
                  <a:ea typeface="MS Gothic" pitchFamily="49" charset="-128"/>
                </a:rPr>
                <a:t>☐</a:t>
              </a:r>
              <a:endParaRPr lang="en-US" altLang="en-US" sz="1800">
                <a:latin typeface="Courier" pitchFamily="-84" charset="0"/>
              </a:endParaRPr>
            </a:p>
          </p:txBody>
        </p:sp>
      </p:grpSp>
      <p:sp>
        <p:nvSpPr>
          <p:cNvPr id="24581"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dirty="0">
                <a:latin typeface="MS Gothic" pitchFamily="49" charset="-128"/>
                <a:ea typeface="MS Gothic" pitchFamily="49" charset="-128"/>
              </a:rPr>
              <a:t>☐</a:t>
            </a:r>
            <a:endParaRPr lang="en-US" altLang="en-US" sz="1800" dirty="0">
              <a:ea typeface="MS Gothic" pitchFamily="49" charset="-128"/>
            </a:endParaRPr>
          </a:p>
        </p:txBody>
      </p:sp>
      <p:sp>
        <p:nvSpPr>
          <p:cNvPr id="24582"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sp>
        <p:nvSpPr>
          <p:cNvPr id="24583"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sp>
        <p:nvSpPr>
          <p:cNvPr id="24584"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F178463-5DF2-455A-932B-EA0A6E9A633E}" type="slidenum">
              <a:rPr lang="en-US" altLang="en-US" sz="1400">
                <a:latin typeface="Helvetica" pitchFamily="-84" charset="0"/>
              </a:rPr>
              <a:pPr eaLnBrk="1" hangingPunct="1"/>
              <a:t>36</a:t>
            </a:fld>
            <a:endParaRPr lang="en-US" altLang="en-US" sz="1400">
              <a:latin typeface="Helvetica" pitchFamily="-84" charset="0"/>
            </a:endParaRPr>
          </a:p>
        </p:txBody>
      </p:sp>
      <p:sp>
        <p:nvSpPr>
          <p:cNvPr id="24585" name="TextBox 12"/>
          <p:cNvSpPr txBox="1">
            <a:spLocks noChangeArrowheads="1"/>
          </p:cNvSpPr>
          <p:nvPr/>
        </p:nvSpPr>
        <p:spPr bwMode="auto">
          <a:xfrm>
            <a:off x="609600" y="88900"/>
            <a:ext cx="7848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dirty="0">
                <a:solidFill>
                  <a:srgbClr val="000000"/>
                </a:solidFill>
              </a:rPr>
              <a:t>Suppose Movie has many Moviegoers through Reviews.  Which foreign-key index would MOST help speed up the query</a:t>
            </a:r>
            <a:br>
              <a:rPr lang="en-US" altLang="en-US" sz="2800" dirty="0">
                <a:solidFill>
                  <a:srgbClr val="000000"/>
                </a:solidFill>
              </a:rPr>
            </a:br>
            <a:r>
              <a:rPr lang="en-US" altLang="en-US" sz="2800" dirty="0">
                <a:solidFill>
                  <a:schemeClr val="accent2"/>
                </a:solidFill>
                <a:latin typeface="Lucida Sans Typewriter" pitchFamily="49" charset="0"/>
              </a:rPr>
              <a:t>fans = @</a:t>
            </a:r>
            <a:r>
              <a:rPr lang="en-US" altLang="en-US" sz="2800" dirty="0" err="1">
                <a:solidFill>
                  <a:schemeClr val="accent2"/>
                </a:solidFill>
                <a:latin typeface="Lucida Sans Typewriter" pitchFamily="49" charset="0"/>
              </a:rPr>
              <a:t>movie.moviegoers</a:t>
            </a:r>
            <a:endParaRPr lang="en-US" altLang="en-US" sz="2800" dirty="0">
              <a:solidFill>
                <a:schemeClr val="accent2"/>
              </a:solidFill>
              <a:latin typeface="Lucida Sans Typewriter" pitchFamily="49" charset="0"/>
            </a:endParaRPr>
          </a:p>
        </p:txBody>
      </p:sp>
    </p:spTree>
    <p:extLst>
      <p:ext uri="{BB962C8B-B14F-4D97-AF65-F5344CB8AC3E}">
        <p14:creationId xmlns:p14="http://schemas.microsoft.com/office/powerpoint/2010/main" val="2104035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1" name="TextBox 3"/>
          <p:cNvSpPr txBox="1">
            <a:spLocks noChangeArrowheads="1"/>
          </p:cNvSpPr>
          <p:nvPr/>
        </p:nvSpPr>
        <p:spPr bwMode="auto">
          <a:xfrm>
            <a:off x="1371600" y="32400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ln>
                  <a:solidFill>
                    <a:schemeClr val="tx1"/>
                  </a:solidFill>
                </a:ln>
                <a:solidFill>
                  <a:srgbClr val="66FF33"/>
                </a:solidFill>
              </a:rPr>
              <a:t>(</a:t>
            </a:r>
            <a:r>
              <a:rPr lang="en-US" altLang="en-US" sz="2800" b="1" dirty="0" err="1">
                <a:ln>
                  <a:solidFill>
                    <a:schemeClr val="tx1"/>
                  </a:solidFill>
                </a:ln>
                <a:solidFill>
                  <a:srgbClr val="66FF33"/>
                </a:solidFill>
              </a:rPr>
              <a:t>i</a:t>
            </a:r>
            <a:r>
              <a:rPr lang="en-US" altLang="en-US" sz="2800" b="1" dirty="0">
                <a:ln>
                  <a:solidFill>
                    <a:schemeClr val="tx1"/>
                  </a:solidFill>
                </a:ln>
                <a:solidFill>
                  <a:srgbClr val="66FF33"/>
                </a:solidFill>
              </a:rPr>
              <a:t>)  &amp;  (ii) only</a:t>
            </a:r>
            <a:endParaRPr lang="en-US" altLang="en-US" sz="2800" b="1" dirty="0">
              <a:ln>
                <a:solidFill>
                  <a:schemeClr val="tx1"/>
                </a:solidFill>
              </a:ln>
              <a:solidFill>
                <a:srgbClr val="66FF33"/>
              </a:solidFill>
              <a:latin typeface="Symbol" pitchFamily="18" charset="2"/>
            </a:endParaRPr>
          </a:p>
        </p:txBody>
      </p:sp>
      <p:sp>
        <p:nvSpPr>
          <p:cNvPr id="40962" name="TextBox 4"/>
          <p:cNvSpPr txBox="1">
            <a:spLocks noChangeArrowheads="1"/>
          </p:cNvSpPr>
          <p:nvPr/>
        </p:nvSpPr>
        <p:spPr bwMode="auto">
          <a:xfrm>
            <a:off x="1371600" y="41544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solidFill>
                  <a:srgbClr val="99CC00"/>
                </a:solidFill>
              </a:rPr>
              <a:t>(ii)  &amp;  (iii) only</a:t>
            </a:r>
            <a:endParaRPr lang="en-US" altLang="en-US" sz="2800" b="1" dirty="0">
              <a:solidFill>
                <a:srgbClr val="99CC00"/>
              </a:solidFill>
              <a:latin typeface="Symbol" pitchFamily="18" charset="2"/>
            </a:endParaRPr>
          </a:p>
        </p:txBody>
      </p:sp>
      <p:sp>
        <p:nvSpPr>
          <p:cNvPr id="40963"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solidFill>
                  <a:srgbClr val="FF6699"/>
                </a:solidFill>
              </a:rPr>
              <a:t>(</a:t>
            </a:r>
            <a:r>
              <a:rPr lang="en-US" altLang="en-US" sz="2800" b="1" dirty="0" err="1">
                <a:solidFill>
                  <a:srgbClr val="FF6699"/>
                </a:solidFill>
              </a:rPr>
              <a:t>i</a:t>
            </a:r>
            <a:r>
              <a:rPr lang="en-US" altLang="en-US" sz="2800" b="1" dirty="0">
                <a:solidFill>
                  <a:srgbClr val="FF6699"/>
                </a:solidFill>
              </a:rPr>
              <a:t>),  (ii) &amp; (iii)</a:t>
            </a:r>
            <a:endParaRPr lang="en-US" altLang="en-US" sz="2800" b="1" dirty="0">
              <a:solidFill>
                <a:srgbClr val="FF6699"/>
              </a:solidFill>
              <a:latin typeface="Symbol" pitchFamily="18" charset="2"/>
            </a:endParaRPr>
          </a:p>
        </p:txBody>
      </p:sp>
      <p:grpSp>
        <p:nvGrpSpPr>
          <p:cNvPr id="40964" name="Group 10"/>
          <p:cNvGrpSpPr>
            <a:grpSpLocks/>
          </p:cNvGrpSpPr>
          <p:nvPr/>
        </p:nvGrpSpPr>
        <p:grpSpPr bwMode="auto">
          <a:xfrm>
            <a:off x="960438" y="2325688"/>
            <a:ext cx="7116762" cy="523875"/>
            <a:chOff x="960651" y="1743731"/>
            <a:chExt cx="7116549" cy="392633"/>
          </a:xfrm>
        </p:grpSpPr>
        <p:sp>
          <p:nvSpPr>
            <p:cNvPr id="40970" name="TextBox 2"/>
            <p:cNvSpPr txBox="1">
              <a:spLocks noChangeArrowheads="1"/>
            </p:cNvSpPr>
            <p:nvPr/>
          </p:nvSpPr>
          <p:spPr bwMode="auto">
            <a:xfrm>
              <a:off x="1371600" y="1743731"/>
              <a:ext cx="6705600" cy="39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solidFill>
                    <a:srgbClr val="FF9900"/>
                  </a:solidFill>
                </a:rPr>
                <a:t>(</a:t>
              </a:r>
              <a:r>
                <a:rPr lang="en-US" altLang="en-US" sz="2800" b="1" dirty="0" err="1">
                  <a:solidFill>
                    <a:srgbClr val="FF9900"/>
                  </a:solidFill>
                </a:rPr>
                <a:t>i</a:t>
              </a:r>
              <a:r>
                <a:rPr lang="en-US" altLang="en-US" sz="2800" b="1" dirty="0">
                  <a:solidFill>
                    <a:srgbClr val="FF9900"/>
                  </a:solidFill>
                </a:rPr>
                <a:t>) only</a:t>
              </a:r>
              <a:endParaRPr lang="en-US" altLang="en-US" sz="2800" b="1" dirty="0">
                <a:solidFill>
                  <a:srgbClr val="FF9900"/>
                </a:solidFill>
                <a:latin typeface="Symbol" pitchFamily="18" charset="2"/>
              </a:endParaRPr>
            </a:p>
          </p:txBody>
        </p:sp>
        <p:sp>
          <p:nvSpPr>
            <p:cNvPr id="40971"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grpSp>
      <p:sp>
        <p:nvSpPr>
          <p:cNvPr id="40965"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sp>
        <p:nvSpPr>
          <p:cNvPr id="40966"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sp>
        <p:nvSpPr>
          <p:cNvPr id="40967"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sp>
        <p:nvSpPr>
          <p:cNvPr id="40968"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E829D44-099C-4BAC-A08A-2D6169D49236}" type="slidenum">
              <a:rPr lang="en-US" altLang="en-US" sz="1400">
                <a:latin typeface="Helvetica" pitchFamily="-84" charset="0"/>
              </a:rPr>
              <a:pPr eaLnBrk="1" hangingPunct="1"/>
              <a:t>37</a:t>
            </a:fld>
            <a:endParaRPr lang="en-US" altLang="en-US" sz="1400">
              <a:latin typeface="Helvetica" pitchFamily="-84" charset="0"/>
            </a:endParaRPr>
          </a:p>
        </p:txBody>
      </p:sp>
      <p:sp>
        <p:nvSpPr>
          <p:cNvPr id="40969" name="TextBox 12"/>
          <p:cNvSpPr txBox="1">
            <a:spLocks noChangeArrowheads="1"/>
          </p:cNvSpPr>
          <p:nvPr/>
        </p:nvSpPr>
        <p:spPr bwMode="auto">
          <a:xfrm>
            <a:off x="457200" y="76200"/>
            <a:ext cx="8305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dirty="0">
                <a:solidFill>
                  <a:srgbClr val="000000"/>
                </a:solidFill>
              </a:rPr>
              <a:t>If a site has a valid SSL certificate from a trusted CA, which of the following is true:</a:t>
            </a:r>
          </a:p>
          <a:p>
            <a:pPr eaLnBrk="1" hangingPunct="1"/>
            <a:r>
              <a:rPr lang="en-US" altLang="en-US" dirty="0">
                <a:solidFill>
                  <a:srgbClr val="000000"/>
                </a:solidFill>
              </a:rPr>
              <a:t>i) The site is probably not </a:t>
            </a:r>
            <a:r>
              <a:rPr lang="ja-JP" altLang="en-US" dirty="0">
                <a:solidFill>
                  <a:srgbClr val="000000"/>
                </a:solidFill>
              </a:rPr>
              <a:t>“</a:t>
            </a:r>
            <a:r>
              <a:rPr lang="en-US" altLang="ja-JP" dirty="0">
                <a:solidFill>
                  <a:srgbClr val="000000"/>
                </a:solidFill>
              </a:rPr>
              <a:t>masquerading</a:t>
            </a:r>
            <a:r>
              <a:rPr lang="ja-JP" altLang="en-US" dirty="0">
                <a:solidFill>
                  <a:srgbClr val="000000"/>
                </a:solidFill>
              </a:rPr>
              <a:t>”</a:t>
            </a:r>
            <a:r>
              <a:rPr lang="en-US" altLang="ja-JP" dirty="0">
                <a:solidFill>
                  <a:srgbClr val="000000"/>
                </a:solidFill>
              </a:rPr>
              <a:t> as an impostor </a:t>
            </a:r>
            <a:br>
              <a:rPr lang="en-US" altLang="ja-JP" dirty="0">
                <a:solidFill>
                  <a:srgbClr val="000000"/>
                </a:solidFill>
              </a:rPr>
            </a:br>
            <a:r>
              <a:rPr lang="en-US" altLang="ja-JP" dirty="0">
                <a:solidFill>
                  <a:srgbClr val="000000"/>
                </a:solidFill>
              </a:rPr>
              <a:t>of a real site</a:t>
            </a:r>
          </a:p>
          <a:p>
            <a:pPr eaLnBrk="1" hangingPunct="1"/>
            <a:r>
              <a:rPr lang="en-US" altLang="en-US" dirty="0">
                <a:solidFill>
                  <a:srgbClr val="000000"/>
                </a:solidFill>
              </a:rPr>
              <a:t>ii)  CSRF + SQL injection are harder to mount against it</a:t>
            </a:r>
          </a:p>
          <a:p>
            <a:pPr eaLnBrk="1" hangingPunct="1"/>
            <a:r>
              <a:rPr lang="en-US" altLang="en-US" dirty="0">
                <a:solidFill>
                  <a:srgbClr val="000000"/>
                </a:solidFill>
              </a:rPr>
              <a:t>iii)  Your data is secure once it reaches the site</a:t>
            </a:r>
          </a:p>
        </p:txBody>
      </p:sp>
    </p:spTree>
    <p:extLst>
      <p:ext uri="{BB962C8B-B14F-4D97-AF65-F5344CB8AC3E}">
        <p14:creationId xmlns:p14="http://schemas.microsoft.com/office/powerpoint/2010/main" val="2672092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extBox 3"/>
          <p:cNvSpPr txBox="1">
            <a:spLocks noChangeArrowheads="1"/>
          </p:cNvSpPr>
          <p:nvPr/>
        </p:nvSpPr>
        <p:spPr bwMode="auto">
          <a:xfrm>
            <a:off x="1371600" y="3240088"/>
            <a:ext cx="7239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b="1" dirty="0">
                <a:ln>
                  <a:solidFill>
                    <a:schemeClr val="tx1"/>
                  </a:solidFill>
                </a:ln>
                <a:solidFill>
                  <a:srgbClr val="66FF33"/>
                </a:solidFill>
              </a:rPr>
              <a:t>Not checking buffer limits could violate the security principle of least privilege</a:t>
            </a:r>
          </a:p>
        </p:txBody>
      </p:sp>
      <p:sp>
        <p:nvSpPr>
          <p:cNvPr id="55298" name="TextBox 4"/>
          <p:cNvSpPr txBox="1">
            <a:spLocks noChangeArrowheads="1"/>
          </p:cNvSpPr>
          <p:nvPr/>
        </p:nvSpPr>
        <p:spPr bwMode="auto">
          <a:xfrm>
            <a:off x="1371600" y="4154488"/>
            <a:ext cx="7162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b="1" dirty="0">
                <a:solidFill>
                  <a:srgbClr val="99CC00"/>
                </a:solidFill>
              </a:rPr>
              <a:t>Not removing data races could violate the security principle of psychological acceptability</a:t>
            </a:r>
          </a:p>
        </p:txBody>
      </p:sp>
      <p:sp>
        <p:nvSpPr>
          <p:cNvPr id="55299" name="TextBox 5"/>
          <p:cNvSpPr txBox="1">
            <a:spLocks noChangeArrowheads="1"/>
          </p:cNvSpPr>
          <p:nvPr/>
        </p:nvSpPr>
        <p:spPr bwMode="auto">
          <a:xfrm>
            <a:off x="1371600" y="5276850"/>
            <a:ext cx="670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b="1" dirty="0">
                <a:solidFill>
                  <a:srgbClr val="FF6699"/>
                </a:solidFill>
              </a:rPr>
              <a:t>None are false; all are true</a:t>
            </a:r>
          </a:p>
        </p:txBody>
      </p:sp>
      <p:sp>
        <p:nvSpPr>
          <p:cNvPr id="55300" name="TextBox 2"/>
          <p:cNvSpPr txBox="1">
            <a:spLocks noChangeArrowheads="1"/>
          </p:cNvSpPr>
          <p:nvPr/>
        </p:nvSpPr>
        <p:spPr bwMode="auto">
          <a:xfrm>
            <a:off x="1371600" y="2325688"/>
            <a:ext cx="6705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b="1" dirty="0">
                <a:solidFill>
                  <a:srgbClr val="FF9900"/>
                </a:solidFill>
              </a:rPr>
              <a:t>Improper initialization of data could violate the security principle of fail-safe defaults</a:t>
            </a:r>
          </a:p>
        </p:txBody>
      </p:sp>
      <p:sp>
        <p:nvSpPr>
          <p:cNvPr id="55301"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ECDD772-BC86-4495-95F1-9A6835319348}" type="slidenum">
              <a:rPr lang="en-US" altLang="en-US" sz="1400">
                <a:latin typeface="Helvetica" pitchFamily="-84" charset="0"/>
              </a:rPr>
              <a:pPr eaLnBrk="1" hangingPunct="1"/>
              <a:t>38</a:t>
            </a:fld>
            <a:endParaRPr lang="en-US" altLang="en-US" sz="1400">
              <a:latin typeface="Helvetica" pitchFamily="-84" charset="0"/>
            </a:endParaRPr>
          </a:p>
        </p:txBody>
      </p:sp>
      <p:sp>
        <p:nvSpPr>
          <p:cNvPr id="55302" name="TextBox 12"/>
          <p:cNvSpPr txBox="1">
            <a:spLocks noChangeArrowheads="1"/>
          </p:cNvSpPr>
          <p:nvPr/>
        </p:nvSpPr>
        <p:spPr bwMode="auto">
          <a:xfrm>
            <a:off x="685800" y="482600"/>
            <a:ext cx="7162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a:solidFill>
                  <a:srgbClr val="000000"/>
                </a:solidFill>
              </a:rPr>
              <a:t>Which statement regarding reliability and security is most likely FALSE?</a:t>
            </a:r>
          </a:p>
          <a:p>
            <a:pPr eaLnBrk="1" hangingPunct="1"/>
            <a:endParaRPr lang="en-US" altLang="en-US" sz="2800">
              <a:solidFill>
                <a:srgbClr val="000000"/>
              </a:solidFill>
            </a:endParaRPr>
          </a:p>
        </p:txBody>
      </p:sp>
      <p:sp>
        <p:nvSpPr>
          <p:cNvPr id="55303" name="Rectangle 6"/>
          <p:cNvSpPr>
            <a:spLocks noChangeArrowheads="1"/>
          </p:cNvSpPr>
          <p:nvPr/>
        </p:nvSpPr>
        <p:spPr bwMode="auto">
          <a:xfrm>
            <a:off x="960438" y="2362200"/>
            <a:ext cx="493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solidFill>
                  <a:srgbClr val="FF8000"/>
                </a:solidFill>
                <a:latin typeface="Lucida Sans Typewriter" pitchFamily="49" charset="0"/>
                <a:ea typeface="MS Gothic" pitchFamily="49" charset="-128"/>
              </a:rPr>
              <a:t>1.</a:t>
            </a:r>
          </a:p>
        </p:txBody>
      </p:sp>
      <p:sp>
        <p:nvSpPr>
          <p:cNvPr id="55304" name="Rectangle 6"/>
          <p:cNvSpPr>
            <a:spLocks noChangeArrowheads="1"/>
          </p:cNvSpPr>
          <p:nvPr/>
        </p:nvSpPr>
        <p:spPr bwMode="auto">
          <a:xfrm>
            <a:off x="990600" y="3333750"/>
            <a:ext cx="49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solidFill>
                  <a:srgbClr val="408000"/>
                </a:solidFill>
                <a:latin typeface="Lucida Sans Typewriter" pitchFamily="49" charset="0"/>
                <a:ea typeface="MS Gothic" pitchFamily="49" charset="-128"/>
              </a:rPr>
              <a:t>2.</a:t>
            </a:r>
          </a:p>
        </p:txBody>
      </p:sp>
      <p:sp>
        <p:nvSpPr>
          <p:cNvPr id="55305" name="Rectangle 6"/>
          <p:cNvSpPr>
            <a:spLocks noChangeArrowheads="1"/>
          </p:cNvSpPr>
          <p:nvPr/>
        </p:nvSpPr>
        <p:spPr bwMode="auto">
          <a:xfrm>
            <a:off x="990600" y="4191000"/>
            <a:ext cx="49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solidFill>
                  <a:srgbClr val="FF3434"/>
                </a:solidFill>
                <a:latin typeface="Lucida Sans Typewriter" pitchFamily="49" charset="0"/>
                <a:ea typeface="MS Gothic" pitchFamily="49" charset="-128"/>
              </a:rPr>
              <a:t>3.</a:t>
            </a:r>
          </a:p>
        </p:txBody>
      </p:sp>
      <p:sp>
        <p:nvSpPr>
          <p:cNvPr id="55306" name="Rectangle 6"/>
          <p:cNvSpPr>
            <a:spLocks noChangeArrowheads="1"/>
          </p:cNvSpPr>
          <p:nvPr/>
        </p:nvSpPr>
        <p:spPr bwMode="auto">
          <a:xfrm>
            <a:off x="990600" y="5338763"/>
            <a:ext cx="49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solidFill>
                  <a:srgbClr val="000090"/>
                </a:solidFill>
                <a:latin typeface="Lucida Sans Typewriter" pitchFamily="49" charset="0"/>
                <a:ea typeface="MS Gothic" pitchFamily="49" charset="-128"/>
              </a:rPr>
              <a:t>4.</a:t>
            </a:r>
          </a:p>
        </p:txBody>
      </p:sp>
    </p:spTree>
    <p:extLst>
      <p:ext uri="{BB962C8B-B14F-4D97-AF65-F5344CB8AC3E}">
        <p14:creationId xmlns:p14="http://schemas.microsoft.com/office/powerpoint/2010/main" val="3678739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5" name="TextBox 3"/>
          <p:cNvSpPr txBox="1">
            <a:spLocks noChangeArrowheads="1"/>
          </p:cNvSpPr>
          <p:nvPr/>
        </p:nvSpPr>
        <p:spPr bwMode="auto">
          <a:xfrm>
            <a:off x="1371600" y="3240088"/>
            <a:ext cx="7467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ln>
                  <a:solidFill>
                    <a:schemeClr val="tx1"/>
                  </a:solidFill>
                </a:ln>
                <a:solidFill>
                  <a:srgbClr val="66FF33"/>
                </a:solidFill>
              </a:rPr>
              <a:t>Some queries are unusually slow because you</a:t>
            </a:r>
            <a:r>
              <a:rPr lang="ja-JP" altLang="en-US" sz="2800" b="1" dirty="0">
                <a:ln>
                  <a:solidFill>
                    <a:schemeClr val="tx1"/>
                  </a:solidFill>
                </a:ln>
                <a:solidFill>
                  <a:srgbClr val="66FF33"/>
                </a:solidFill>
              </a:rPr>
              <a:t>’</a:t>
            </a:r>
            <a:r>
              <a:rPr lang="en-US" altLang="ja-JP" sz="2800" b="1" dirty="0">
                <a:ln>
                  <a:solidFill>
                    <a:schemeClr val="tx1"/>
                  </a:solidFill>
                </a:ln>
                <a:solidFill>
                  <a:srgbClr val="66FF33"/>
                </a:solidFill>
              </a:rPr>
              <a:t>re sharing DB with other apps</a:t>
            </a:r>
            <a:endParaRPr lang="en-US" altLang="en-US" sz="2800" b="1" dirty="0">
              <a:ln>
                <a:solidFill>
                  <a:schemeClr val="tx1"/>
                </a:solidFill>
              </a:ln>
              <a:solidFill>
                <a:srgbClr val="66FF33"/>
              </a:solidFill>
              <a:latin typeface="Symbol" pitchFamily="18" charset="2"/>
            </a:endParaRPr>
          </a:p>
        </p:txBody>
      </p:sp>
      <p:sp>
        <p:nvSpPr>
          <p:cNvPr id="62466" name="TextBox 4"/>
          <p:cNvSpPr txBox="1">
            <a:spLocks noChangeArrowheads="1"/>
          </p:cNvSpPr>
          <p:nvPr/>
        </p:nvSpPr>
        <p:spPr bwMode="auto">
          <a:xfrm>
            <a:off x="1371600" y="4151313"/>
            <a:ext cx="7543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solidFill>
                  <a:srgbClr val="99CC00"/>
                </a:solidFill>
              </a:rPr>
              <a:t>Some views take unusually long to render in certain browsers (</a:t>
            </a:r>
            <a:r>
              <a:rPr lang="en-US" altLang="en-US" sz="2800" b="1" dirty="0" err="1">
                <a:solidFill>
                  <a:srgbClr val="99CC00"/>
                </a:solidFill>
              </a:rPr>
              <a:t>eg</a:t>
            </a:r>
            <a:r>
              <a:rPr lang="en-US" altLang="en-US" sz="2800" b="1" dirty="0">
                <a:solidFill>
                  <a:srgbClr val="99CC00"/>
                </a:solidFill>
              </a:rPr>
              <a:t>, due to JavaScript)</a:t>
            </a:r>
            <a:endParaRPr lang="en-US" altLang="en-US" sz="2800" b="1" dirty="0">
              <a:solidFill>
                <a:srgbClr val="99CC00"/>
              </a:solidFill>
              <a:latin typeface="Symbol" pitchFamily="18" charset="2"/>
            </a:endParaRPr>
          </a:p>
        </p:txBody>
      </p:sp>
      <p:sp>
        <p:nvSpPr>
          <p:cNvPr id="62467" name="TextBox 5"/>
          <p:cNvSpPr txBox="1">
            <a:spLocks noChangeArrowheads="1"/>
          </p:cNvSpPr>
          <p:nvPr/>
        </p:nvSpPr>
        <p:spPr bwMode="auto">
          <a:xfrm>
            <a:off x="1371600" y="5068888"/>
            <a:ext cx="7467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solidFill>
                  <a:srgbClr val="FF6699"/>
                </a:solidFill>
              </a:rPr>
              <a:t>It could be any of these/Not enough information</a:t>
            </a:r>
            <a:endParaRPr lang="en-US" altLang="en-US" sz="2800" b="1" dirty="0">
              <a:solidFill>
                <a:srgbClr val="FF6699"/>
              </a:solidFill>
              <a:latin typeface="Symbol" pitchFamily="18" charset="2"/>
            </a:endParaRPr>
          </a:p>
        </p:txBody>
      </p:sp>
      <p:grpSp>
        <p:nvGrpSpPr>
          <p:cNvPr id="62468" name="Group 10"/>
          <p:cNvGrpSpPr>
            <a:grpSpLocks/>
          </p:cNvGrpSpPr>
          <p:nvPr/>
        </p:nvGrpSpPr>
        <p:grpSpPr bwMode="auto">
          <a:xfrm>
            <a:off x="960438" y="2325688"/>
            <a:ext cx="7726362" cy="954107"/>
            <a:chOff x="960651" y="1743732"/>
            <a:chExt cx="7116549" cy="715992"/>
          </a:xfrm>
        </p:grpSpPr>
        <p:sp>
          <p:nvSpPr>
            <p:cNvPr id="62474" name="TextBox 2"/>
            <p:cNvSpPr txBox="1">
              <a:spLocks noChangeArrowheads="1"/>
            </p:cNvSpPr>
            <p:nvPr/>
          </p:nvSpPr>
          <p:spPr bwMode="auto">
            <a:xfrm>
              <a:off x="1371600" y="1743732"/>
              <a:ext cx="6705600" cy="71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solidFill>
                    <a:srgbClr val="FF9900"/>
                  </a:solidFill>
                </a:rPr>
                <a:t>Not enough </a:t>
              </a:r>
              <a:r>
                <a:rPr lang="en-US" altLang="en-US" sz="2800" b="1" dirty="0" err="1">
                  <a:solidFill>
                    <a:srgbClr val="FF9900"/>
                  </a:solidFill>
                </a:rPr>
                <a:t>Heroku</a:t>
              </a:r>
              <a:r>
                <a:rPr lang="en-US" altLang="en-US" sz="2800" b="1" dirty="0">
                  <a:solidFill>
                    <a:srgbClr val="FF9900"/>
                  </a:solidFill>
                </a:rPr>
                <a:t> </a:t>
              </a:r>
              <a:r>
                <a:rPr lang="ja-JP" altLang="en-US" sz="2800" b="1" dirty="0">
                  <a:solidFill>
                    <a:srgbClr val="FF9900"/>
                  </a:solidFill>
                </a:rPr>
                <a:t>“</a:t>
              </a:r>
              <a:r>
                <a:rPr lang="en-US" altLang="ja-JP" sz="2800" b="1" dirty="0">
                  <a:solidFill>
                    <a:srgbClr val="FF9900"/>
                  </a:solidFill>
                </a:rPr>
                <a:t>dynos</a:t>
              </a:r>
              <a:r>
                <a:rPr lang="ja-JP" altLang="en-US" sz="2800" b="1" dirty="0">
                  <a:solidFill>
                    <a:srgbClr val="FF9900"/>
                  </a:solidFill>
                </a:rPr>
                <a:t>”</a:t>
              </a:r>
              <a:r>
                <a:rPr lang="en-US" altLang="ja-JP" sz="2800" b="1" dirty="0">
                  <a:solidFill>
                    <a:srgbClr val="FF9900"/>
                  </a:solidFill>
                </a:rPr>
                <a:t>, so requests occasionally get </a:t>
              </a:r>
              <a:r>
                <a:rPr lang="ja-JP" altLang="en-US" sz="2800" b="1" dirty="0">
                  <a:solidFill>
                    <a:srgbClr val="FF9900"/>
                  </a:solidFill>
                </a:rPr>
                <a:t>“</a:t>
              </a:r>
              <a:r>
                <a:rPr lang="en-US" altLang="ja-JP" sz="2800" b="1" dirty="0">
                  <a:solidFill>
                    <a:srgbClr val="FF9900"/>
                  </a:solidFill>
                </a:rPr>
                <a:t>backed up</a:t>
              </a:r>
              <a:r>
                <a:rPr lang="ja-JP" altLang="en-US" sz="2800" b="1" dirty="0">
                  <a:solidFill>
                    <a:srgbClr val="FF9900"/>
                  </a:solidFill>
                </a:rPr>
                <a:t>”</a:t>
              </a:r>
              <a:endParaRPr lang="en-US" altLang="en-US" sz="2800" b="1" dirty="0">
                <a:solidFill>
                  <a:srgbClr val="FF9900"/>
                </a:solidFill>
                <a:latin typeface="Symbol" pitchFamily="18" charset="2"/>
              </a:endParaRPr>
            </a:p>
          </p:txBody>
        </p:sp>
        <p:sp>
          <p:nvSpPr>
            <p:cNvPr id="62475"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grpSp>
      <p:sp>
        <p:nvSpPr>
          <p:cNvPr id="62469"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sp>
        <p:nvSpPr>
          <p:cNvPr id="62470"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sp>
        <p:nvSpPr>
          <p:cNvPr id="62471"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latin typeface="MS Gothic" pitchFamily="49" charset="-128"/>
                <a:ea typeface="MS Gothic" pitchFamily="49" charset="-128"/>
              </a:rPr>
              <a:t>☐</a:t>
            </a:r>
            <a:endParaRPr lang="en-US" altLang="en-US" sz="1800">
              <a:ea typeface="MS Gothic" pitchFamily="49" charset="-128"/>
            </a:endParaRPr>
          </a:p>
        </p:txBody>
      </p:sp>
      <p:sp>
        <p:nvSpPr>
          <p:cNvPr id="6247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65BF42C-DA12-4E1F-BCA8-01EACE7FB9F7}" type="slidenum">
              <a:rPr lang="en-US" altLang="en-US" sz="1400">
                <a:latin typeface="Helvetica" pitchFamily="-84" charset="0"/>
              </a:rPr>
              <a:pPr eaLnBrk="1" hangingPunct="1"/>
              <a:t>39</a:t>
            </a:fld>
            <a:endParaRPr lang="en-US" altLang="en-US" sz="1400">
              <a:latin typeface="Helvetica" pitchFamily="-84" charset="0"/>
            </a:endParaRPr>
          </a:p>
        </p:txBody>
      </p:sp>
      <p:sp>
        <p:nvSpPr>
          <p:cNvPr id="62473" name="TextBox 12"/>
          <p:cNvSpPr txBox="1">
            <a:spLocks noChangeArrowheads="1"/>
          </p:cNvSpPr>
          <p:nvPr/>
        </p:nvSpPr>
        <p:spPr bwMode="auto">
          <a:xfrm>
            <a:off x="685800" y="482600"/>
            <a:ext cx="7162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dirty="0">
                <a:solidFill>
                  <a:srgbClr val="000000"/>
                </a:solidFill>
              </a:rPr>
              <a:t>Your users are sporadically complaining that your site is slow, yet New Relic reports low traffic levels and low CPU utilization.  What is the likely cause?</a:t>
            </a:r>
          </a:p>
        </p:txBody>
      </p:sp>
    </p:spTree>
    <p:extLst>
      <p:ext uri="{BB962C8B-B14F-4D97-AF65-F5344CB8AC3E}">
        <p14:creationId xmlns:p14="http://schemas.microsoft.com/office/powerpoint/2010/main" val="2831344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Box 3"/>
          <p:cNvSpPr txBox="1">
            <a:spLocks noChangeArrowheads="1"/>
          </p:cNvSpPr>
          <p:nvPr/>
        </p:nvSpPr>
        <p:spPr bwMode="auto">
          <a:xfrm>
            <a:off x="652462" y="3131403"/>
            <a:ext cx="8339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b="1" dirty="0">
                <a:ln>
                  <a:solidFill>
                    <a:srgbClr val="000000"/>
                  </a:solidFill>
                </a:ln>
                <a:solidFill>
                  <a:srgbClr val="66FF33"/>
                </a:solidFill>
              </a:rPr>
              <a:t>Do the refactoring using TDD on a different branch, push the bug fix as new code with tests, then cherry-pick the fix into release</a:t>
            </a:r>
            <a:endParaRPr lang="en-US" altLang="en-US" b="1" dirty="0">
              <a:ln>
                <a:solidFill>
                  <a:srgbClr val="000000"/>
                </a:solidFill>
              </a:ln>
              <a:solidFill>
                <a:srgbClr val="66FF33"/>
              </a:solidFill>
              <a:latin typeface="Symbol" panose="05050102010706020507" pitchFamily="18" charset="2"/>
            </a:endParaRPr>
          </a:p>
        </p:txBody>
      </p:sp>
      <p:sp>
        <p:nvSpPr>
          <p:cNvPr id="41986" name="TextBox 4"/>
          <p:cNvSpPr txBox="1">
            <a:spLocks noChangeArrowheads="1"/>
          </p:cNvSpPr>
          <p:nvPr/>
        </p:nvSpPr>
        <p:spPr bwMode="auto">
          <a:xfrm>
            <a:off x="652462" y="4295041"/>
            <a:ext cx="8339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b="1" dirty="0">
                <a:solidFill>
                  <a:srgbClr val="99CC00"/>
                </a:solidFill>
              </a:rPr>
              <a:t>Create a regression test with the necessary mocks and stubs, painful though it may be, and push the </a:t>
            </a:r>
            <a:r>
              <a:rPr lang="en-US" altLang="en-US" b="1" dirty="0" err="1">
                <a:solidFill>
                  <a:srgbClr val="99CC00"/>
                </a:solidFill>
              </a:rPr>
              <a:t>bugfix</a:t>
            </a:r>
            <a:r>
              <a:rPr lang="en-US" altLang="en-US" b="1" dirty="0">
                <a:solidFill>
                  <a:srgbClr val="99CC00"/>
                </a:solidFill>
              </a:rPr>
              <a:t> and tests to release branch</a:t>
            </a:r>
            <a:endParaRPr lang="en-US" altLang="en-US" b="1" dirty="0">
              <a:solidFill>
                <a:srgbClr val="99CC00"/>
              </a:solidFill>
              <a:latin typeface="Symbol" panose="05050102010706020507" pitchFamily="18" charset="2"/>
            </a:endParaRPr>
          </a:p>
        </p:txBody>
      </p:sp>
      <p:sp>
        <p:nvSpPr>
          <p:cNvPr id="41987" name="TextBox 5"/>
          <p:cNvSpPr txBox="1">
            <a:spLocks noChangeArrowheads="1"/>
          </p:cNvSpPr>
          <p:nvPr/>
        </p:nvSpPr>
        <p:spPr bwMode="auto">
          <a:xfrm>
            <a:off x="652462" y="5417403"/>
            <a:ext cx="83391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b="1" dirty="0">
                <a:solidFill>
                  <a:srgbClr val="FF6699"/>
                </a:solidFill>
              </a:rPr>
              <a:t>Depending on project priorities and project management, any of the above might be appropriate</a:t>
            </a:r>
            <a:endParaRPr lang="en-US" altLang="en-US" b="1" dirty="0">
              <a:solidFill>
                <a:srgbClr val="FF6699"/>
              </a:solidFill>
              <a:latin typeface="Symbol" panose="05050102010706020507" pitchFamily="18" charset="2"/>
            </a:endParaRPr>
          </a:p>
        </p:txBody>
      </p:sp>
      <p:grpSp>
        <p:nvGrpSpPr>
          <p:cNvPr id="41988" name="Group 10"/>
          <p:cNvGrpSpPr>
            <a:grpSpLocks/>
          </p:cNvGrpSpPr>
          <p:nvPr/>
        </p:nvGrpSpPr>
        <p:grpSpPr bwMode="auto">
          <a:xfrm>
            <a:off x="241300" y="2325687"/>
            <a:ext cx="8750300" cy="830997"/>
            <a:chOff x="960651" y="1743730"/>
            <a:chExt cx="7116549" cy="623699"/>
          </a:xfrm>
        </p:grpSpPr>
        <p:sp>
          <p:nvSpPr>
            <p:cNvPr id="41994" name="TextBox 2"/>
            <p:cNvSpPr txBox="1">
              <a:spLocks noChangeArrowheads="1"/>
            </p:cNvSpPr>
            <p:nvPr/>
          </p:nvSpPr>
          <p:spPr bwMode="auto">
            <a:xfrm>
              <a:off x="1371600" y="1743730"/>
              <a:ext cx="6705600" cy="623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b="1" dirty="0">
                  <a:solidFill>
                    <a:srgbClr val="FF9900"/>
                  </a:solidFill>
                </a:rPr>
                <a:t>Do the refactoring using TDD on the release branch, and push the bug fix as new code with tests</a:t>
              </a:r>
              <a:endParaRPr lang="en-US" altLang="en-US" b="1" dirty="0">
                <a:solidFill>
                  <a:srgbClr val="FF9900"/>
                </a:solidFill>
                <a:latin typeface="Symbol" panose="05050102010706020507" pitchFamily="18" charset="2"/>
              </a:endParaRPr>
            </a:p>
          </p:txBody>
        </p:sp>
        <p:sp>
          <p:nvSpPr>
            <p:cNvPr id="41995"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grpSp>
      <p:sp>
        <p:nvSpPr>
          <p:cNvPr id="41989" name="Rectangle 7"/>
          <p:cNvSpPr>
            <a:spLocks noChangeArrowheads="1"/>
          </p:cNvSpPr>
          <p:nvPr/>
        </p:nvSpPr>
        <p:spPr bwMode="auto">
          <a:xfrm>
            <a:off x="241300" y="350446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dirty="0">
                <a:solidFill>
                  <a:srgbClr val="000000"/>
                </a:solidFill>
                <a:latin typeface="MS Gothic" panose="020B0609070205080204" pitchFamily="49" charset="-128"/>
                <a:ea typeface="MS Gothic" panose="020B0609070205080204" pitchFamily="49" charset="-128"/>
              </a:rPr>
              <a:t>☐</a:t>
            </a:r>
            <a:endParaRPr lang="en-US" altLang="en-US" dirty="0">
              <a:solidFill>
                <a:srgbClr val="000000"/>
              </a:solidFill>
            </a:endParaRPr>
          </a:p>
        </p:txBody>
      </p:sp>
      <p:sp>
        <p:nvSpPr>
          <p:cNvPr id="41990" name="Rectangle 8"/>
          <p:cNvSpPr>
            <a:spLocks noChangeArrowheads="1"/>
          </p:cNvSpPr>
          <p:nvPr/>
        </p:nvSpPr>
        <p:spPr bwMode="auto">
          <a:xfrm>
            <a:off x="241300" y="464746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dirty="0">
                <a:solidFill>
                  <a:srgbClr val="000000"/>
                </a:solidFill>
                <a:latin typeface="MS Gothic" panose="020B0609070205080204" pitchFamily="49" charset="-128"/>
                <a:ea typeface="MS Gothic" panose="020B0609070205080204" pitchFamily="49" charset="-128"/>
              </a:rPr>
              <a:t>☐</a:t>
            </a:r>
            <a:endParaRPr lang="en-US" altLang="en-US" dirty="0">
              <a:solidFill>
                <a:srgbClr val="000000"/>
              </a:solidFill>
            </a:endParaRPr>
          </a:p>
        </p:txBody>
      </p:sp>
      <p:sp>
        <p:nvSpPr>
          <p:cNvPr id="41991" name="Rectangle 9"/>
          <p:cNvSpPr>
            <a:spLocks noChangeArrowheads="1"/>
          </p:cNvSpPr>
          <p:nvPr/>
        </p:nvSpPr>
        <p:spPr bwMode="auto">
          <a:xfrm>
            <a:off x="228600" y="5563453"/>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dirty="0">
                <a:solidFill>
                  <a:srgbClr val="000000"/>
                </a:solidFill>
                <a:latin typeface="MS Gothic" panose="020B0609070205080204" pitchFamily="49" charset="-128"/>
                <a:ea typeface="MS Gothic" panose="020B0609070205080204" pitchFamily="49" charset="-128"/>
              </a:rPr>
              <a:t>☐</a:t>
            </a:r>
            <a:endParaRPr lang="en-US" altLang="en-US" dirty="0">
              <a:solidFill>
                <a:srgbClr val="000000"/>
              </a:solidFill>
            </a:endParaRPr>
          </a:p>
        </p:txBody>
      </p:sp>
      <p:sp>
        <p:nvSpPr>
          <p:cNvPr id="41992" name="Slide Number Placeholder 11"/>
          <p:cNvSpPr>
            <a:spLocks noGrp="1"/>
          </p:cNvSpPr>
          <p:nvPr>
            <p:ph type="sldNum" sz="quarter" idx="10"/>
          </p:nvPr>
        </p:nvSpPr>
        <p:spPr>
          <a:xfrm>
            <a:off x="6291262"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7541CB3-CF7F-428B-B7BA-336FDAE0378B}" type="slidenum">
              <a:rPr lang="en-US" altLang="en-US" sz="1400">
                <a:solidFill>
                  <a:srgbClr val="000000"/>
                </a:solidFill>
                <a:latin typeface="Helvetica" panose="020B0604020202020204" pitchFamily="34" charset="0"/>
              </a:rPr>
              <a:pPr eaLnBrk="1" hangingPunct="1"/>
              <a:t>4</a:t>
            </a:fld>
            <a:endParaRPr lang="en-US" altLang="en-US" sz="1400">
              <a:solidFill>
                <a:srgbClr val="000000"/>
              </a:solidFill>
              <a:latin typeface="Helvetica" panose="020B0604020202020204" pitchFamily="34" charset="0"/>
            </a:endParaRPr>
          </a:p>
        </p:txBody>
      </p:sp>
      <p:sp>
        <p:nvSpPr>
          <p:cNvPr id="41993" name="TextBox 12"/>
          <p:cNvSpPr txBox="1">
            <a:spLocks noChangeArrowheads="1"/>
          </p:cNvSpPr>
          <p:nvPr/>
        </p:nvSpPr>
        <p:spPr bwMode="auto">
          <a:xfrm>
            <a:off x="685800" y="152400"/>
            <a:ext cx="7543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dirty="0">
                <a:solidFill>
                  <a:srgbClr val="000000"/>
                </a:solidFill>
              </a:rPr>
              <a:t>Suppose you discover that your most recent release contains a bug whose regression test will require extensive mocking or stubbing because the buggy code is convoluted.  Which action, if any, is NOT appropriate?</a:t>
            </a:r>
          </a:p>
        </p:txBody>
      </p:sp>
    </p:spTree>
    <p:extLst>
      <p:ext uri="{BB962C8B-B14F-4D97-AF65-F5344CB8AC3E}">
        <p14:creationId xmlns:p14="http://schemas.microsoft.com/office/powerpoint/2010/main" val="2517678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A8883BF7-2F00-4573-B4BB-E578DB55D9D0}" type="slidenum">
              <a:rPr lang="en-US" altLang="en-US" smtClean="0">
                <a:solidFill>
                  <a:srgbClr val="000000"/>
                </a:solidFill>
              </a:rPr>
              <a:pPr/>
              <a:t>40</a:t>
            </a:fld>
            <a:endParaRPr lang="en-US" altLang="en-US">
              <a:solidFill>
                <a:srgbClr val="000000"/>
              </a:solidFill>
            </a:endParaRPr>
          </a:p>
        </p:txBody>
      </p:sp>
      <p:sp>
        <p:nvSpPr>
          <p:cNvPr id="3" name="TextBox 2"/>
          <p:cNvSpPr txBox="1"/>
          <p:nvPr/>
        </p:nvSpPr>
        <p:spPr>
          <a:xfrm>
            <a:off x="1619672" y="1916832"/>
            <a:ext cx="5688632" cy="1015663"/>
          </a:xfrm>
          <a:prstGeom prst="rect">
            <a:avLst/>
          </a:prstGeom>
          <a:noFill/>
        </p:spPr>
        <p:txBody>
          <a:bodyPr wrap="square" rtlCol="0">
            <a:spAutoFit/>
          </a:bodyPr>
          <a:lstStyle/>
          <a:p>
            <a:pPr algn="ctr"/>
            <a:r>
              <a:rPr lang="en-US" altLang="zh-CN" sz="6000" b="1" dirty="0" smtClean="0"/>
              <a:t>CH9</a:t>
            </a:r>
            <a:endParaRPr lang="zh-CN" altLang="en-US" sz="6000" b="1" dirty="0"/>
          </a:p>
        </p:txBody>
      </p:sp>
    </p:spTree>
    <p:extLst>
      <p:ext uri="{BB962C8B-B14F-4D97-AF65-F5344CB8AC3E}">
        <p14:creationId xmlns:p14="http://schemas.microsoft.com/office/powerpoint/2010/main" val="3125571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TextBox 3"/>
          <p:cNvSpPr txBox="1">
            <a:spLocks noChangeArrowheads="1"/>
          </p:cNvSpPr>
          <p:nvPr/>
        </p:nvSpPr>
        <p:spPr bwMode="auto">
          <a:xfrm>
            <a:off x="1371600" y="35147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ja-JP" altLang="en-US" sz="2800" b="1" dirty="0">
                <a:ln>
                  <a:solidFill>
                    <a:schemeClr val="tx1"/>
                  </a:solidFill>
                </a:ln>
                <a:solidFill>
                  <a:srgbClr val="66FF33"/>
                </a:solidFill>
              </a:rPr>
              <a:t>“</a:t>
            </a:r>
            <a:r>
              <a:rPr lang="en-US" altLang="ja-JP" sz="2800" b="1" dirty="0">
                <a:ln>
                  <a:solidFill>
                    <a:schemeClr val="tx1"/>
                  </a:solidFill>
                </a:ln>
                <a:solidFill>
                  <a:srgbClr val="66FF33"/>
                </a:solidFill>
              </a:rPr>
              <a:t>It is well covered by tests</a:t>
            </a:r>
            <a:r>
              <a:rPr lang="ja-JP" altLang="en-US" sz="2800" b="1" dirty="0">
                <a:ln>
                  <a:solidFill>
                    <a:schemeClr val="tx1"/>
                  </a:solidFill>
                </a:ln>
                <a:solidFill>
                  <a:srgbClr val="66FF33"/>
                </a:solidFill>
              </a:rPr>
              <a:t>”</a:t>
            </a:r>
            <a:endParaRPr lang="en-US" altLang="en-US" sz="2800" b="1" dirty="0">
              <a:ln>
                <a:solidFill>
                  <a:schemeClr val="tx1"/>
                </a:solidFill>
              </a:ln>
              <a:solidFill>
                <a:srgbClr val="66FF33"/>
              </a:solidFill>
              <a:latin typeface="Symbol" panose="05050102010706020507" pitchFamily="18" charset="2"/>
            </a:endParaRPr>
          </a:p>
        </p:txBody>
      </p:sp>
      <p:sp>
        <p:nvSpPr>
          <p:cNvPr id="15362" name="TextBox 4"/>
          <p:cNvSpPr txBox="1">
            <a:spLocks noChangeArrowheads="1"/>
          </p:cNvSpPr>
          <p:nvPr/>
        </p:nvSpPr>
        <p:spPr bwMode="auto">
          <a:xfrm>
            <a:off x="1371600" y="4154488"/>
            <a:ext cx="6705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ja-JP" altLang="en-US" sz="2800" b="1" dirty="0">
                <a:solidFill>
                  <a:srgbClr val="99CC00"/>
                </a:solidFill>
              </a:rPr>
              <a:t>“</a:t>
            </a:r>
            <a:r>
              <a:rPr lang="en-US" altLang="ja-JP" sz="2800" b="1" dirty="0" smtClean="0">
                <a:solidFill>
                  <a:srgbClr val="99CC00"/>
                </a:solidFill>
              </a:rPr>
              <a:t>It’s </a:t>
            </a:r>
            <a:r>
              <a:rPr lang="en-US" altLang="ja-JP" sz="2800" b="1" dirty="0">
                <a:solidFill>
                  <a:srgbClr val="99CC00"/>
                </a:solidFill>
              </a:rPr>
              <a:t>nicely structured and easy to read</a:t>
            </a:r>
            <a:r>
              <a:rPr lang="ja-JP" altLang="en-US" sz="2800" b="1" dirty="0">
                <a:solidFill>
                  <a:srgbClr val="99CC00"/>
                </a:solidFill>
              </a:rPr>
              <a:t>”</a:t>
            </a:r>
            <a:endParaRPr lang="en-US" altLang="en-US" sz="2800" b="1" dirty="0">
              <a:solidFill>
                <a:srgbClr val="99CC00"/>
              </a:solidFill>
              <a:latin typeface="Symbol" panose="05050102010706020507" pitchFamily="18" charset="2"/>
            </a:endParaRPr>
          </a:p>
        </p:txBody>
      </p:sp>
      <p:sp>
        <p:nvSpPr>
          <p:cNvPr id="15363" name="TextBox 5"/>
          <p:cNvSpPr txBox="1">
            <a:spLocks noChangeArrowheads="1"/>
          </p:cNvSpPr>
          <p:nvPr/>
        </p:nvSpPr>
        <p:spPr bwMode="auto">
          <a:xfrm>
            <a:off x="1371600" y="50688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ja-JP" altLang="en-US" sz="2800" b="1" dirty="0">
                <a:solidFill>
                  <a:srgbClr val="FF6699"/>
                </a:solidFill>
              </a:rPr>
              <a:t>“</a:t>
            </a:r>
            <a:r>
              <a:rPr lang="en-US" altLang="ja-JP" sz="2800" b="1" dirty="0">
                <a:solidFill>
                  <a:srgbClr val="FF6699"/>
                </a:solidFill>
              </a:rPr>
              <a:t>Many of the original design documents are available</a:t>
            </a:r>
            <a:r>
              <a:rPr lang="ja-JP" altLang="en-US" sz="2800" b="1" dirty="0">
                <a:solidFill>
                  <a:srgbClr val="FF6699"/>
                </a:solidFill>
              </a:rPr>
              <a:t>”</a:t>
            </a:r>
            <a:endParaRPr lang="en-US" altLang="en-US" sz="2800" b="1" dirty="0">
              <a:solidFill>
                <a:srgbClr val="FF6699"/>
              </a:solidFill>
              <a:latin typeface="Symbol" panose="05050102010706020507" pitchFamily="18" charset="2"/>
            </a:endParaRPr>
          </a:p>
        </p:txBody>
      </p:sp>
      <p:grpSp>
        <p:nvGrpSpPr>
          <p:cNvPr id="15364" name="Group 10"/>
          <p:cNvGrpSpPr>
            <a:grpSpLocks/>
          </p:cNvGrpSpPr>
          <p:nvPr/>
        </p:nvGrpSpPr>
        <p:grpSpPr bwMode="auto">
          <a:xfrm>
            <a:off x="960438" y="2325688"/>
            <a:ext cx="7116762" cy="954087"/>
            <a:chOff x="960651" y="1743730"/>
            <a:chExt cx="7116549" cy="716859"/>
          </a:xfrm>
        </p:grpSpPr>
        <p:sp>
          <p:nvSpPr>
            <p:cNvPr id="15370" name="TextBox 2"/>
            <p:cNvSpPr txBox="1">
              <a:spLocks noChangeArrowheads="1"/>
            </p:cNvSpPr>
            <p:nvPr/>
          </p:nvSpPr>
          <p:spPr bwMode="auto">
            <a:xfrm>
              <a:off x="1371600" y="1743730"/>
              <a:ext cx="6705600" cy="71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ja-JP" altLang="en-US" sz="2800" b="1" dirty="0">
                  <a:solidFill>
                    <a:srgbClr val="FF9900"/>
                  </a:solidFill>
                </a:rPr>
                <a:t>“</a:t>
              </a:r>
              <a:r>
                <a:rPr lang="en-US" altLang="ja-JP" sz="2800" b="1" dirty="0">
                  <a:solidFill>
                    <a:srgbClr val="FF9900"/>
                  </a:solidFill>
                </a:rPr>
                <a:t>It was originally developed using Agile techniques</a:t>
              </a:r>
              <a:r>
                <a:rPr lang="ja-JP" altLang="en-US" sz="2800" b="1" dirty="0">
                  <a:solidFill>
                    <a:srgbClr val="FF9900"/>
                  </a:solidFill>
                </a:rPr>
                <a:t>”</a:t>
              </a:r>
              <a:endParaRPr lang="en-US" altLang="en-US" sz="2800" b="1" dirty="0">
                <a:solidFill>
                  <a:srgbClr val="FF9900"/>
                </a:solidFill>
                <a:latin typeface="Symbol" panose="05050102010706020507" pitchFamily="18" charset="2"/>
              </a:endParaRPr>
            </a:p>
          </p:txBody>
        </p:sp>
        <p:sp>
          <p:nvSpPr>
            <p:cNvPr id="15371"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15365" name="Rectangle 7"/>
          <p:cNvSpPr>
            <a:spLocks noChangeArrowheads="1"/>
          </p:cNvSpPr>
          <p:nvPr/>
        </p:nvSpPr>
        <p:spPr bwMode="auto">
          <a:xfrm>
            <a:off x="960438" y="36179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sp>
        <p:nvSpPr>
          <p:cNvPr id="15366"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5367"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5368"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5EEB901-4E6D-48BD-977E-61D4036358EF}" type="slidenum">
              <a:rPr lang="en-US" altLang="en-US" sz="1400">
                <a:latin typeface="Helvetica" panose="020B0604020202020204" pitchFamily="34" charset="0"/>
              </a:rPr>
              <a:pPr eaLnBrk="1" hangingPunct="1"/>
              <a:t>41</a:t>
            </a:fld>
            <a:endParaRPr lang="en-US" altLang="en-US" sz="1400">
              <a:latin typeface="Helvetica" panose="020B0604020202020204" pitchFamily="34" charset="0"/>
            </a:endParaRPr>
          </a:p>
        </p:txBody>
      </p:sp>
      <p:sp>
        <p:nvSpPr>
          <p:cNvPr id="15369" name="TextBox 12"/>
          <p:cNvSpPr txBox="1">
            <a:spLocks noChangeArrowheads="1"/>
          </p:cNvSpPr>
          <p:nvPr/>
        </p:nvSpPr>
        <p:spPr bwMode="auto">
          <a:xfrm>
            <a:off x="685800" y="482600"/>
            <a:ext cx="7162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dirty="0">
                <a:solidFill>
                  <a:srgbClr val="000000"/>
                </a:solidFill>
              </a:rPr>
              <a:t>If </a:t>
            </a:r>
            <a:r>
              <a:rPr lang="en-US" altLang="en-US" sz="2800" dirty="0" smtClean="0">
                <a:solidFill>
                  <a:srgbClr val="000000"/>
                </a:solidFill>
              </a:rPr>
              <a:t>you’</a:t>
            </a:r>
            <a:r>
              <a:rPr lang="en-US" altLang="ja-JP" sz="2800" dirty="0" smtClean="0">
                <a:solidFill>
                  <a:srgbClr val="000000"/>
                </a:solidFill>
              </a:rPr>
              <a:t>ve </a:t>
            </a:r>
            <a:r>
              <a:rPr lang="en-US" altLang="ja-JP" sz="2800" dirty="0">
                <a:solidFill>
                  <a:srgbClr val="000000"/>
                </a:solidFill>
              </a:rPr>
              <a:t>been assigned to modify legacy code, which statement would make you happiest if true?</a:t>
            </a:r>
            <a:endParaRPr lang="en-US" altLang="en-US" sz="2800" dirty="0">
              <a:solidFill>
                <a:srgbClr val="000000"/>
              </a:solidFill>
            </a:endParaRPr>
          </a:p>
        </p:txBody>
      </p:sp>
    </p:spTree>
    <p:extLst>
      <p:ext uri="{BB962C8B-B14F-4D97-AF65-F5344CB8AC3E}">
        <p14:creationId xmlns:p14="http://schemas.microsoft.com/office/powerpoint/2010/main" val="396877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9" name="TextBox 3"/>
          <p:cNvSpPr txBox="1">
            <a:spLocks noChangeArrowheads="1"/>
          </p:cNvSpPr>
          <p:nvPr/>
        </p:nvSpPr>
        <p:spPr bwMode="auto">
          <a:xfrm>
            <a:off x="652462" y="2895600"/>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chemeClr val="tx1"/>
                  </a:solidFill>
                </a:ln>
                <a:solidFill>
                  <a:srgbClr val="66FF33"/>
                </a:solidFill>
              </a:rPr>
              <a:t>Donations and Tickets should subclass from a common ancestor. </a:t>
            </a:r>
            <a:endParaRPr lang="en-US" altLang="en-US" sz="2800" b="1" dirty="0">
              <a:ln>
                <a:solidFill>
                  <a:schemeClr val="tx1"/>
                </a:solidFill>
              </a:ln>
              <a:solidFill>
                <a:srgbClr val="66FF33"/>
              </a:solidFill>
              <a:latin typeface="Symbol" panose="05050102010706020507" pitchFamily="18" charset="2"/>
            </a:endParaRPr>
          </a:p>
        </p:txBody>
      </p:sp>
      <p:sp>
        <p:nvSpPr>
          <p:cNvPr id="27650" name="TextBox 4"/>
          <p:cNvSpPr txBox="1">
            <a:spLocks noChangeArrowheads="1"/>
          </p:cNvSpPr>
          <p:nvPr/>
        </p:nvSpPr>
        <p:spPr bwMode="auto">
          <a:xfrm>
            <a:off x="652462" y="3962400"/>
            <a:ext cx="7467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rPr>
              <a:t>Donations and Tickets should implement a common interface such as </a:t>
            </a:r>
            <a:r>
              <a:rPr lang="ja-JP" altLang="en-US" sz="2800" b="1" dirty="0">
                <a:solidFill>
                  <a:srgbClr val="99CC00"/>
                </a:solidFill>
              </a:rPr>
              <a:t>“</a:t>
            </a:r>
            <a:r>
              <a:rPr lang="en-US" altLang="ja-JP" sz="2800" b="1" dirty="0">
                <a:solidFill>
                  <a:srgbClr val="99CC00"/>
                </a:solidFill>
              </a:rPr>
              <a:t>Purchasable</a:t>
            </a:r>
            <a:r>
              <a:rPr lang="ja-JP" altLang="en-US" sz="2800" b="1" dirty="0">
                <a:solidFill>
                  <a:srgbClr val="99CC00"/>
                </a:solidFill>
              </a:rPr>
              <a:t>”</a:t>
            </a:r>
            <a:r>
              <a:rPr lang="en-US" altLang="ja-JP" sz="2800" b="1" dirty="0">
                <a:solidFill>
                  <a:srgbClr val="99CC00"/>
                </a:solidFill>
              </a:rPr>
              <a:t>.</a:t>
            </a:r>
            <a:endParaRPr lang="en-US" altLang="en-US" sz="2800" b="1" dirty="0">
              <a:solidFill>
                <a:srgbClr val="99CC00"/>
              </a:solidFill>
              <a:latin typeface="Symbol" panose="05050102010706020507" pitchFamily="18" charset="2"/>
            </a:endParaRPr>
          </a:p>
        </p:txBody>
      </p:sp>
      <p:sp>
        <p:nvSpPr>
          <p:cNvPr id="27651" name="TextBox 5"/>
          <p:cNvSpPr txBox="1">
            <a:spLocks noChangeArrowheads="1"/>
          </p:cNvSpPr>
          <p:nvPr/>
        </p:nvSpPr>
        <p:spPr bwMode="auto">
          <a:xfrm>
            <a:off x="652462" y="5068888"/>
            <a:ext cx="7772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Donations and Tickets should implement a common interface such as </a:t>
            </a:r>
            <a:r>
              <a:rPr lang="ja-JP" altLang="en-US" sz="2800" b="1" dirty="0">
                <a:solidFill>
                  <a:srgbClr val="FF6699"/>
                </a:solidFill>
              </a:rPr>
              <a:t>“</a:t>
            </a:r>
            <a:r>
              <a:rPr lang="en-US" altLang="ja-JP" sz="2800" b="1" dirty="0">
                <a:solidFill>
                  <a:srgbClr val="FF6699"/>
                </a:solidFill>
              </a:rPr>
              <a:t>Reportable</a:t>
            </a:r>
            <a:r>
              <a:rPr lang="ja-JP" altLang="en-US" sz="2800" b="1" dirty="0">
                <a:solidFill>
                  <a:srgbClr val="FF6699"/>
                </a:solidFill>
              </a:rPr>
              <a:t>”</a:t>
            </a:r>
            <a:r>
              <a:rPr lang="en-US" altLang="ja-JP" sz="2800" b="1" dirty="0">
                <a:solidFill>
                  <a:srgbClr val="FF6699"/>
                </a:solidFill>
              </a:rPr>
              <a:t>.</a:t>
            </a:r>
            <a:endParaRPr lang="en-US" altLang="en-US" sz="2800" b="1" dirty="0">
              <a:solidFill>
                <a:srgbClr val="FF6699"/>
              </a:solidFill>
              <a:latin typeface="Symbol" panose="05050102010706020507" pitchFamily="18" charset="2"/>
            </a:endParaRPr>
          </a:p>
        </p:txBody>
      </p:sp>
      <p:grpSp>
        <p:nvGrpSpPr>
          <p:cNvPr id="27652" name="Group 10"/>
          <p:cNvGrpSpPr>
            <a:grpSpLocks/>
          </p:cNvGrpSpPr>
          <p:nvPr/>
        </p:nvGrpSpPr>
        <p:grpSpPr bwMode="auto">
          <a:xfrm>
            <a:off x="241300" y="2325688"/>
            <a:ext cx="8183562" cy="954087"/>
            <a:chOff x="960651" y="1743732"/>
            <a:chExt cx="7116549" cy="716875"/>
          </a:xfrm>
        </p:grpSpPr>
        <p:sp>
          <p:nvSpPr>
            <p:cNvPr id="27658" name="TextBox 2"/>
            <p:cNvSpPr txBox="1">
              <a:spLocks noChangeArrowheads="1"/>
            </p:cNvSpPr>
            <p:nvPr/>
          </p:nvSpPr>
          <p:spPr bwMode="auto">
            <a:xfrm>
              <a:off x="1371600" y="1743732"/>
              <a:ext cx="6705600" cy="71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Donation has at least 2 collaborator classes.</a:t>
              </a:r>
              <a:endParaRPr lang="en-US" altLang="en-US" sz="2800" b="1" dirty="0">
                <a:solidFill>
                  <a:srgbClr val="FF9900"/>
                </a:solidFill>
                <a:latin typeface="Symbol" panose="05050102010706020507" pitchFamily="18" charset="2"/>
              </a:endParaRPr>
            </a:p>
          </p:txBody>
        </p:sp>
        <p:sp>
          <p:nvSpPr>
            <p:cNvPr id="27659"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27653" name="Rectangle 7"/>
          <p:cNvSpPr>
            <a:spLocks noChangeArrowheads="1"/>
          </p:cNvSpPr>
          <p:nvPr/>
        </p:nvSpPr>
        <p:spPr bwMode="auto">
          <a:xfrm>
            <a:off x="241300" y="2998787"/>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27654" name="Rectangle 8"/>
          <p:cNvSpPr>
            <a:spLocks noChangeArrowheads="1"/>
          </p:cNvSpPr>
          <p:nvPr/>
        </p:nvSpPr>
        <p:spPr bwMode="auto">
          <a:xfrm>
            <a:off x="241300" y="4065587"/>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sp>
        <p:nvSpPr>
          <p:cNvPr id="27655" name="Rectangle 9"/>
          <p:cNvSpPr>
            <a:spLocks noChangeArrowheads="1"/>
          </p:cNvSpPr>
          <p:nvPr/>
        </p:nvSpPr>
        <p:spPr bwMode="auto">
          <a:xfrm>
            <a:off x="228600"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27656" name="Slide Number Placeholder 11"/>
          <p:cNvSpPr>
            <a:spLocks noGrp="1"/>
          </p:cNvSpPr>
          <p:nvPr>
            <p:ph type="sldNum" sz="quarter" idx="10"/>
          </p:nvPr>
        </p:nvSpPr>
        <p:spPr>
          <a:xfrm>
            <a:off x="6291262"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E7980F9-6D0E-4501-B601-9A4DA9276C2C}" type="slidenum">
              <a:rPr lang="en-US" altLang="en-US" sz="1400">
                <a:latin typeface="Helvetica" panose="020B0604020202020204" pitchFamily="34" charset="0"/>
              </a:rPr>
              <a:pPr eaLnBrk="1" hangingPunct="1"/>
              <a:t>42</a:t>
            </a:fld>
            <a:endParaRPr lang="en-US" altLang="en-US" sz="1400">
              <a:latin typeface="Helvetica" panose="020B0604020202020204" pitchFamily="34" charset="0"/>
            </a:endParaRPr>
          </a:p>
        </p:txBody>
      </p:sp>
      <p:sp>
        <p:nvSpPr>
          <p:cNvPr id="27657" name="TextBox 12"/>
          <p:cNvSpPr txBox="1">
            <a:spLocks noChangeArrowheads="1"/>
          </p:cNvSpPr>
          <p:nvPr/>
        </p:nvSpPr>
        <p:spPr bwMode="auto">
          <a:xfrm>
            <a:off x="609600" y="119062"/>
            <a:ext cx="7924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ja-JP" altLang="en-US" sz="2000" dirty="0">
                <a:solidFill>
                  <a:srgbClr val="000000"/>
                </a:solidFill>
              </a:rPr>
              <a:t>“</a:t>
            </a:r>
            <a:r>
              <a:rPr lang="en-US" altLang="ja-JP" sz="2000" dirty="0">
                <a:solidFill>
                  <a:srgbClr val="000000"/>
                </a:solidFill>
              </a:rPr>
              <a:t>Patrons can make donations as well as buying tickets.  For donations we need to track which fund they donate to so we can create reports showing each fund's activity.  For tickets, we need to track what show they're for so we can run reports by show, plus other things that don't apply to donations, such as when they expire."</a:t>
            </a:r>
          </a:p>
          <a:p>
            <a:pPr eaLnBrk="1" hangingPunct="1"/>
            <a:r>
              <a:rPr lang="en-US" altLang="en-US" sz="2000" i="1" dirty="0">
                <a:solidFill>
                  <a:schemeClr val="accent2"/>
                </a:solidFill>
              </a:rPr>
              <a:t>Which statement is LEAST compelling for this design?</a:t>
            </a:r>
          </a:p>
        </p:txBody>
      </p:sp>
    </p:spTree>
    <p:extLst>
      <p:ext uri="{BB962C8B-B14F-4D97-AF65-F5344CB8AC3E}">
        <p14:creationId xmlns:p14="http://schemas.microsoft.com/office/powerpoint/2010/main" val="3327685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7" name="TextBox 3"/>
          <p:cNvSpPr txBox="1">
            <a:spLocks noChangeArrowheads="1"/>
          </p:cNvSpPr>
          <p:nvPr/>
        </p:nvSpPr>
        <p:spPr bwMode="auto">
          <a:xfrm>
            <a:off x="1371600" y="3240088"/>
            <a:ext cx="7239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chemeClr val="tx1"/>
                  </a:solidFill>
                </a:ln>
                <a:solidFill>
                  <a:srgbClr val="66FF33"/>
                </a:solidFill>
              </a:rPr>
              <a:t>They are just as likely to be unexpectedly dependent on the production database</a:t>
            </a:r>
            <a:endParaRPr lang="en-US" altLang="en-US" sz="2800" b="1" dirty="0">
              <a:ln>
                <a:solidFill>
                  <a:schemeClr val="tx1"/>
                </a:solidFill>
              </a:ln>
              <a:solidFill>
                <a:srgbClr val="66FF33"/>
              </a:solidFill>
              <a:latin typeface="Symbol" panose="05050102010706020507" pitchFamily="18" charset="2"/>
            </a:endParaRPr>
          </a:p>
        </p:txBody>
      </p:sp>
      <p:sp>
        <p:nvSpPr>
          <p:cNvPr id="39938" name="TextBox 4"/>
          <p:cNvSpPr txBox="1">
            <a:spLocks noChangeArrowheads="1"/>
          </p:cNvSpPr>
          <p:nvPr/>
        </p:nvSpPr>
        <p:spPr bwMode="auto">
          <a:xfrm>
            <a:off x="1371600" y="41544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rPr>
              <a:t>They rely less on detailed knowledge about the </a:t>
            </a:r>
            <a:r>
              <a:rPr lang="en-US" altLang="en-US" sz="2800" b="1" dirty="0" smtClean="0">
                <a:solidFill>
                  <a:srgbClr val="99CC00"/>
                </a:solidFill>
              </a:rPr>
              <a:t>code’</a:t>
            </a:r>
            <a:r>
              <a:rPr lang="en-US" altLang="ja-JP" sz="2800" b="1" dirty="0" smtClean="0">
                <a:solidFill>
                  <a:srgbClr val="99CC00"/>
                </a:solidFill>
              </a:rPr>
              <a:t>s </a:t>
            </a:r>
            <a:r>
              <a:rPr lang="en-US" altLang="ja-JP" sz="2800" b="1" dirty="0">
                <a:solidFill>
                  <a:srgbClr val="99CC00"/>
                </a:solidFill>
              </a:rPr>
              <a:t>structure </a:t>
            </a:r>
            <a:endParaRPr lang="en-US" altLang="en-US" sz="2800" b="1" dirty="0">
              <a:solidFill>
                <a:srgbClr val="99CC00"/>
              </a:solidFill>
              <a:latin typeface="Symbol" panose="05050102010706020507" pitchFamily="18" charset="2"/>
            </a:endParaRPr>
          </a:p>
        </p:txBody>
      </p:sp>
      <p:sp>
        <p:nvSpPr>
          <p:cNvPr id="39939" name="TextBox 5"/>
          <p:cNvSpPr txBox="1">
            <a:spLocks noChangeArrowheads="1"/>
          </p:cNvSpPr>
          <p:nvPr/>
        </p:nvSpPr>
        <p:spPr bwMode="auto">
          <a:xfrm>
            <a:off x="1371600" y="5068888"/>
            <a:ext cx="7086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If a customer can do the action, you can create a simple characterization test by mechanizing the action by brute force</a:t>
            </a:r>
            <a:endParaRPr lang="en-US" altLang="en-US" sz="2800" b="1" dirty="0">
              <a:solidFill>
                <a:srgbClr val="FF6699"/>
              </a:solidFill>
              <a:latin typeface="Symbol" panose="05050102010706020507" pitchFamily="18" charset="2"/>
            </a:endParaRPr>
          </a:p>
        </p:txBody>
      </p:sp>
      <p:grpSp>
        <p:nvGrpSpPr>
          <p:cNvPr id="39940" name="Group 10"/>
          <p:cNvGrpSpPr>
            <a:grpSpLocks/>
          </p:cNvGrpSpPr>
          <p:nvPr/>
        </p:nvGrpSpPr>
        <p:grpSpPr bwMode="auto">
          <a:xfrm>
            <a:off x="960438" y="2325688"/>
            <a:ext cx="7116762" cy="954087"/>
            <a:chOff x="960651" y="1743730"/>
            <a:chExt cx="7116549" cy="716859"/>
          </a:xfrm>
        </p:grpSpPr>
        <p:sp>
          <p:nvSpPr>
            <p:cNvPr id="39946" name="TextBox 2"/>
            <p:cNvSpPr txBox="1">
              <a:spLocks noChangeArrowheads="1"/>
            </p:cNvSpPr>
            <p:nvPr/>
          </p:nvSpPr>
          <p:spPr bwMode="auto">
            <a:xfrm>
              <a:off x="1371600" y="1743730"/>
              <a:ext cx="6705600" cy="71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They are based on fewer assumptions about how the code works</a:t>
              </a:r>
              <a:endParaRPr lang="en-US" altLang="en-US" sz="2800" b="1" dirty="0">
                <a:solidFill>
                  <a:srgbClr val="FF9900"/>
                </a:solidFill>
                <a:latin typeface="Symbol" panose="05050102010706020507" pitchFamily="18" charset="2"/>
              </a:endParaRPr>
            </a:p>
          </p:txBody>
        </p:sp>
        <p:sp>
          <p:nvSpPr>
            <p:cNvPr id="39947"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39941"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39942"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39943"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39944"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88637D0-27F7-48D4-9711-916614CFC9CA}" type="slidenum">
              <a:rPr lang="en-US" altLang="en-US" sz="1400">
                <a:latin typeface="Helvetica" panose="020B0604020202020204" pitchFamily="34" charset="0"/>
              </a:rPr>
              <a:pPr eaLnBrk="1" hangingPunct="1"/>
              <a:t>43</a:t>
            </a:fld>
            <a:endParaRPr lang="en-US" altLang="en-US" sz="1400">
              <a:latin typeface="Helvetica" panose="020B0604020202020204" pitchFamily="34" charset="0"/>
            </a:endParaRPr>
          </a:p>
        </p:txBody>
      </p:sp>
      <p:sp>
        <p:nvSpPr>
          <p:cNvPr id="39945" name="TextBox 12"/>
          <p:cNvSpPr txBox="1">
            <a:spLocks noChangeArrowheads="1"/>
          </p:cNvSpPr>
          <p:nvPr/>
        </p:nvSpPr>
        <p:spPr bwMode="auto">
          <a:xfrm>
            <a:off x="685800" y="482600"/>
            <a:ext cx="6934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000000"/>
                </a:solidFill>
              </a:rPr>
              <a:t>Which is FALSE about integration-level characterization tests vs. module- or unit-level characterization tests?</a:t>
            </a:r>
          </a:p>
        </p:txBody>
      </p:sp>
    </p:spTree>
    <p:extLst>
      <p:ext uri="{BB962C8B-B14F-4D97-AF65-F5344CB8AC3E}">
        <p14:creationId xmlns:p14="http://schemas.microsoft.com/office/powerpoint/2010/main" val="1546999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TextBox 3"/>
          <p:cNvSpPr txBox="1">
            <a:spLocks noChangeArrowheads="1"/>
          </p:cNvSpPr>
          <p:nvPr/>
        </p:nvSpPr>
        <p:spPr bwMode="auto">
          <a:xfrm>
            <a:off x="1371600" y="3240088"/>
            <a:ext cx="6705600" cy="5222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rgbClr val="000000"/>
                  </a:solidFill>
                </a:ln>
                <a:solidFill>
                  <a:srgbClr val="66FF33"/>
                </a:solidFill>
              </a:rPr>
              <a:t>Do one thing</a:t>
            </a:r>
            <a:endParaRPr lang="en-US" altLang="en-US" sz="2800" b="1" dirty="0">
              <a:ln>
                <a:solidFill>
                  <a:srgbClr val="000000"/>
                </a:solidFill>
              </a:ln>
              <a:solidFill>
                <a:srgbClr val="66FF33"/>
              </a:solidFill>
              <a:latin typeface="Symbol" panose="05050102010706020507" pitchFamily="18" charset="2"/>
            </a:endParaRPr>
          </a:p>
        </p:txBody>
      </p:sp>
      <p:sp>
        <p:nvSpPr>
          <p:cNvPr id="52226" name="TextBox 4"/>
          <p:cNvSpPr txBox="1">
            <a:spLocks noChangeArrowheads="1"/>
          </p:cNvSpPr>
          <p:nvPr/>
        </p:nvSpPr>
        <p:spPr bwMode="auto">
          <a:xfrm>
            <a:off x="1371600" y="4154488"/>
            <a:ext cx="670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rPr>
              <a:t>Have few arguments</a:t>
            </a:r>
            <a:endParaRPr lang="en-US" altLang="en-US" sz="2800" b="1" dirty="0">
              <a:solidFill>
                <a:srgbClr val="99CC00"/>
              </a:solidFill>
              <a:latin typeface="Symbol" panose="05050102010706020507" pitchFamily="18" charset="2"/>
            </a:endParaRPr>
          </a:p>
        </p:txBody>
      </p:sp>
      <p:sp>
        <p:nvSpPr>
          <p:cNvPr id="52227"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Stick to one level of abstraction</a:t>
            </a:r>
            <a:endParaRPr lang="en-US" altLang="en-US" sz="2800" b="1" dirty="0">
              <a:solidFill>
                <a:srgbClr val="FF6699"/>
              </a:solidFill>
              <a:latin typeface="Symbol" panose="05050102010706020507" pitchFamily="18" charset="2"/>
            </a:endParaRPr>
          </a:p>
        </p:txBody>
      </p:sp>
      <p:grpSp>
        <p:nvGrpSpPr>
          <p:cNvPr id="52228" name="Group 10"/>
          <p:cNvGrpSpPr>
            <a:grpSpLocks/>
          </p:cNvGrpSpPr>
          <p:nvPr/>
        </p:nvGrpSpPr>
        <p:grpSpPr bwMode="auto">
          <a:xfrm>
            <a:off x="960438" y="2325688"/>
            <a:ext cx="7116762" cy="522287"/>
            <a:chOff x="960651" y="1743730"/>
            <a:chExt cx="7116549" cy="392415"/>
          </a:xfrm>
        </p:grpSpPr>
        <p:sp>
          <p:nvSpPr>
            <p:cNvPr id="52234" name="TextBox 2"/>
            <p:cNvSpPr txBox="1">
              <a:spLocks noChangeArrowheads="1"/>
            </p:cNvSpPr>
            <p:nvPr/>
          </p:nvSpPr>
          <p:spPr bwMode="auto">
            <a:xfrm>
              <a:off x="1371600" y="1743730"/>
              <a:ext cx="6705600"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Short</a:t>
              </a:r>
              <a:endParaRPr lang="en-US" altLang="en-US" sz="2800" b="1" dirty="0">
                <a:solidFill>
                  <a:srgbClr val="FF9900"/>
                </a:solidFill>
                <a:latin typeface="Symbol" panose="05050102010706020507" pitchFamily="18" charset="2"/>
              </a:endParaRPr>
            </a:p>
          </p:txBody>
        </p:sp>
        <p:sp>
          <p:nvSpPr>
            <p:cNvPr id="52235"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52229"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52230"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52231"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5223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742C430-38D5-4752-A20D-E791ABF0A77E}" type="slidenum">
              <a:rPr lang="en-US" altLang="en-US" sz="1400">
                <a:latin typeface="Helvetica" panose="020B0604020202020204" pitchFamily="34" charset="0"/>
              </a:rPr>
              <a:pPr eaLnBrk="1" hangingPunct="1"/>
              <a:t>44</a:t>
            </a:fld>
            <a:endParaRPr lang="en-US" altLang="en-US" sz="1400">
              <a:latin typeface="Helvetica" panose="020B0604020202020204" pitchFamily="34" charset="0"/>
            </a:endParaRPr>
          </a:p>
        </p:txBody>
      </p:sp>
      <p:sp>
        <p:nvSpPr>
          <p:cNvPr id="52233" name="TextBox 12"/>
          <p:cNvSpPr txBox="1">
            <a:spLocks noChangeArrowheads="1"/>
          </p:cNvSpPr>
          <p:nvPr/>
        </p:nvSpPr>
        <p:spPr bwMode="auto">
          <a:xfrm>
            <a:off x="685800" y="482600"/>
            <a:ext cx="5791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000000"/>
                </a:solidFill>
              </a:rPr>
              <a:t>Which SOFA guideline is most important for unit-level testing?</a:t>
            </a:r>
          </a:p>
        </p:txBody>
      </p:sp>
    </p:spTree>
    <p:extLst>
      <p:ext uri="{BB962C8B-B14F-4D97-AF65-F5344CB8AC3E}">
        <p14:creationId xmlns:p14="http://schemas.microsoft.com/office/powerpoint/2010/main" val="3151247397"/>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5" name="TextBox 3"/>
          <p:cNvSpPr txBox="1">
            <a:spLocks noChangeArrowheads="1"/>
          </p:cNvSpPr>
          <p:nvPr/>
        </p:nvSpPr>
        <p:spPr bwMode="auto">
          <a:xfrm>
            <a:off x="1371600" y="32400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chemeClr val="tx1"/>
                  </a:solidFill>
                </a:ln>
                <a:solidFill>
                  <a:srgbClr val="66FF33"/>
                </a:solidFill>
              </a:rPr>
              <a:t>Eliminate code smells</a:t>
            </a:r>
            <a:endParaRPr lang="en-US" altLang="en-US" sz="2800" b="1" dirty="0">
              <a:ln>
                <a:solidFill>
                  <a:schemeClr val="tx1"/>
                </a:solidFill>
              </a:ln>
              <a:solidFill>
                <a:srgbClr val="66FF33"/>
              </a:solidFill>
              <a:latin typeface="Symbol" panose="05050102010706020507" pitchFamily="18" charset="2"/>
            </a:endParaRPr>
          </a:p>
        </p:txBody>
      </p:sp>
      <p:sp>
        <p:nvSpPr>
          <p:cNvPr id="11266" name="TextBox 4"/>
          <p:cNvSpPr txBox="1">
            <a:spLocks noChangeArrowheads="1"/>
          </p:cNvSpPr>
          <p:nvPr/>
        </p:nvSpPr>
        <p:spPr bwMode="auto">
          <a:xfrm>
            <a:off x="1371600" y="41544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rPr>
              <a:t>Eliminate bugs</a:t>
            </a:r>
            <a:endParaRPr lang="en-US" altLang="en-US" sz="2800" b="1" dirty="0">
              <a:solidFill>
                <a:srgbClr val="99CC00"/>
              </a:solidFill>
              <a:latin typeface="Symbol" panose="05050102010706020507" pitchFamily="18" charset="2"/>
            </a:endParaRPr>
          </a:p>
        </p:txBody>
      </p:sp>
      <p:sp>
        <p:nvSpPr>
          <p:cNvPr id="11267"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Improve testability</a:t>
            </a:r>
            <a:endParaRPr lang="en-US" altLang="en-US" sz="2800" b="1" dirty="0">
              <a:solidFill>
                <a:srgbClr val="FF6699"/>
              </a:solidFill>
              <a:latin typeface="Symbol" panose="05050102010706020507" pitchFamily="18" charset="2"/>
            </a:endParaRPr>
          </a:p>
        </p:txBody>
      </p:sp>
      <p:grpSp>
        <p:nvGrpSpPr>
          <p:cNvPr id="11268" name="Group 10"/>
          <p:cNvGrpSpPr>
            <a:grpSpLocks/>
          </p:cNvGrpSpPr>
          <p:nvPr/>
        </p:nvGrpSpPr>
        <p:grpSpPr bwMode="auto">
          <a:xfrm>
            <a:off x="960438" y="2325688"/>
            <a:ext cx="7116762" cy="523875"/>
            <a:chOff x="960651" y="1743730"/>
            <a:chExt cx="7116549" cy="393124"/>
          </a:xfrm>
        </p:grpSpPr>
        <p:sp>
          <p:nvSpPr>
            <p:cNvPr id="11274" name="TextBox 2"/>
            <p:cNvSpPr txBox="1">
              <a:spLocks noChangeArrowheads="1"/>
            </p:cNvSpPr>
            <p:nvPr/>
          </p:nvSpPr>
          <p:spPr bwMode="auto">
            <a:xfrm>
              <a:off x="1371600" y="1743730"/>
              <a:ext cx="6705600" cy="39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Reduce code complexity</a:t>
              </a:r>
              <a:endParaRPr lang="en-US" altLang="en-US" sz="2800" b="1" dirty="0">
                <a:solidFill>
                  <a:srgbClr val="FF9900"/>
                </a:solidFill>
                <a:latin typeface="Symbol" panose="05050102010706020507" pitchFamily="18" charset="2"/>
              </a:endParaRPr>
            </a:p>
          </p:txBody>
        </p:sp>
        <p:sp>
          <p:nvSpPr>
            <p:cNvPr id="11275"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11269"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1270"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1271"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127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9E52432-C0CB-4240-ABEE-C6CBCC07165F}" type="slidenum">
              <a:rPr lang="en-US" altLang="en-US" sz="1400">
                <a:latin typeface="Helvetica" panose="020B0604020202020204" pitchFamily="34" charset="0"/>
              </a:rPr>
              <a:pPr eaLnBrk="1" hangingPunct="1"/>
              <a:t>45</a:t>
            </a:fld>
            <a:endParaRPr lang="en-US" altLang="en-US" sz="1400">
              <a:latin typeface="Helvetica" panose="020B0604020202020204" pitchFamily="34" charset="0"/>
            </a:endParaRPr>
          </a:p>
        </p:txBody>
      </p:sp>
      <p:sp>
        <p:nvSpPr>
          <p:cNvPr id="11273" name="TextBox 12"/>
          <p:cNvSpPr txBox="1">
            <a:spLocks noChangeArrowheads="1"/>
          </p:cNvSpPr>
          <p:nvPr/>
        </p:nvSpPr>
        <p:spPr bwMode="auto">
          <a:xfrm>
            <a:off x="685800" y="482600"/>
            <a:ext cx="6934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dirty="0">
                <a:solidFill>
                  <a:srgbClr val="000000"/>
                </a:solidFill>
              </a:rPr>
              <a:t>Which is NOT a goal of method-level refactoring? </a:t>
            </a:r>
          </a:p>
        </p:txBody>
      </p:sp>
    </p:spTree>
    <p:extLst>
      <p:ext uri="{BB962C8B-B14F-4D97-AF65-F5344CB8AC3E}">
        <p14:creationId xmlns:p14="http://schemas.microsoft.com/office/powerpoint/2010/main" val="3918356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TextBox 3"/>
          <p:cNvSpPr txBox="1">
            <a:spLocks noChangeArrowheads="1"/>
          </p:cNvSpPr>
          <p:nvPr/>
        </p:nvSpPr>
        <p:spPr bwMode="auto">
          <a:xfrm>
            <a:off x="1371600" y="266700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ln>
                  <a:solidFill>
                    <a:schemeClr val="tx1"/>
                  </a:solidFill>
                </a:ln>
                <a:solidFill>
                  <a:srgbClr val="66FF33"/>
                </a:solidFill>
              </a:rPr>
              <a:t>The Agile equivalent to P&amp;D change requests is user stories; equivalent of change request cost  estimates is points; P&amp;D releases are iterations</a:t>
            </a:r>
          </a:p>
        </p:txBody>
      </p:sp>
      <p:sp>
        <p:nvSpPr>
          <p:cNvPr id="31746" name="TextBox 4"/>
          <p:cNvSpPr txBox="1">
            <a:spLocks noChangeArrowheads="1"/>
          </p:cNvSpPr>
          <p:nvPr/>
        </p:nvSpPr>
        <p:spPr bwMode="auto">
          <a:xfrm>
            <a:off x="1371600" y="3886200"/>
            <a:ext cx="7162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99CC00"/>
                </a:solidFill>
              </a:rPr>
              <a:t>The Agile lifecycle is similar to the P&amp;D maintenance lifecycle: enhancing working software product, collaborating with customer vs. negotiating by contract, continuously responding to change</a:t>
            </a:r>
          </a:p>
        </p:txBody>
      </p:sp>
      <p:sp>
        <p:nvSpPr>
          <p:cNvPr id="31747" name="TextBox 2"/>
          <p:cNvSpPr txBox="1">
            <a:spLocks noChangeArrowheads="1"/>
          </p:cNvSpPr>
          <p:nvPr/>
        </p:nvSpPr>
        <p:spPr bwMode="auto">
          <a:xfrm>
            <a:off x="1371600" y="1752600"/>
            <a:ext cx="6705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9900"/>
                </a:solidFill>
              </a:rPr>
              <a:t>The cost of maintenance usually exceeds the cost of development in P&amp;D</a:t>
            </a:r>
          </a:p>
        </p:txBody>
      </p:sp>
      <p:sp>
        <p:nvSpPr>
          <p:cNvPr id="31748"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465E1F9-22F8-42F1-93F9-19643B1B24A6}" type="slidenum">
              <a:rPr lang="en-US" altLang="en-US" sz="1400">
                <a:latin typeface="Helvetica" panose="020B0604020202020204" pitchFamily="34" charset="0"/>
              </a:rPr>
              <a:pPr eaLnBrk="1" hangingPunct="1"/>
              <a:t>46</a:t>
            </a:fld>
            <a:endParaRPr lang="en-US" altLang="en-US" sz="1400">
              <a:latin typeface="Helvetica" panose="020B0604020202020204" pitchFamily="34" charset="0"/>
            </a:endParaRPr>
          </a:p>
        </p:txBody>
      </p:sp>
      <p:sp>
        <p:nvSpPr>
          <p:cNvPr id="31749" name="TextBox 12"/>
          <p:cNvSpPr txBox="1">
            <a:spLocks noChangeArrowheads="1"/>
          </p:cNvSpPr>
          <p:nvPr/>
        </p:nvSpPr>
        <p:spPr bwMode="auto">
          <a:xfrm>
            <a:off x="685800" y="482600"/>
            <a:ext cx="7162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000000"/>
                </a:solidFill>
              </a:rPr>
              <a:t>Which statement regarding P&amp;D maintenance is FALSE?</a:t>
            </a:r>
          </a:p>
          <a:p>
            <a:pPr eaLnBrk="1" hangingPunct="1"/>
            <a:endParaRPr lang="en-US" altLang="en-US" sz="2800">
              <a:solidFill>
                <a:srgbClr val="000000"/>
              </a:solidFill>
            </a:endParaRPr>
          </a:p>
        </p:txBody>
      </p:sp>
      <p:sp>
        <p:nvSpPr>
          <p:cNvPr id="31750" name="Rectangle 6"/>
          <p:cNvSpPr>
            <a:spLocks noChangeArrowheads="1"/>
          </p:cNvSpPr>
          <p:nvPr/>
        </p:nvSpPr>
        <p:spPr bwMode="auto">
          <a:xfrm>
            <a:off x="960438" y="1789112"/>
            <a:ext cx="493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solidFill>
                  <a:srgbClr val="FF8000"/>
                </a:solidFill>
                <a:latin typeface="Lucida Sans Typewriter" panose="020B0509030504030204" pitchFamily="49" charset="0"/>
                <a:ea typeface="MS Gothic" panose="020B0609070205080204" pitchFamily="49" charset="-128"/>
              </a:rPr>
              <a:t>1.</a:t>
            </a:r>
          </a:p>
        </p:txBody>
      </p:sp>
      <p:sp>
        <p:nvSpPr>
          <p:cNvPr id="31751" name="Rectangle 6"/>
          <p:cNvSpPr>
            <a:spLocks noChangeArrowheads="1"/>
          </p:cNvSpPr>
          <p:nvPr/>
        </p:nvSpPr>
        <p:spPr bwMode="auto">
          <a:xfrm>
            <a:off x="990600" y="2760662"/>
            <a:ext cx="49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solidFill>
                  <a:srgbClr val="408000"/>
                </a:solidFill>
                <a:latin typeface="Lucida Sans Typewriter" panose="020B0509030504030204" pitchFamily="49" charset="0"/>
                <a:ea typeface="MS Gothic" panose="020B0609070205080204" pitchFamily="49" charset="-128"/>
              </a:rPr>
              <a:t>2.</a:t>
            </a:r>
          </a:p>
        </p:txBody>
      </p:sp>
      <p:sp>
        <p:nvSpPr>
          <p:cNvPr id="31752" name="Rectangle 6"/>
          <p:cNvSpPr>
            <a:spLocks noChangeArrowheads="1"/>
          </p:cNvSpPr>
          <p:nvPr/>
        </p:nvSpPr>
        <p:spPr bwMode="auto">
          <a:xfrm>
            <a:off x="990600" y="3886200"/>
            <a:ext cx="49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solidFill>
                  <a:srgbClr val="FF3434"/>
                </a:solidFill>
                <a:latin typeface="Lucida Sans Typewriter" panose="020B0509030504030204" pitchFamily="49" charset="0"/>
                <a:ea typeface="MS Gothic" panose="020B0609070205080204" pitchFamily="49" charset="-128"/>
              </a:rPr>
              <a:t>3.</a:t>
            </a:r>
          </a:p>
        </p:txBody>
      </p:sp>
      <p:sp>
        <p:nvSpPr>
          <p:cNvPr id="31753" name="Rectangle 6"/>
          <p:cNvSpPr>
            <a:spLocks noChangeArrowheads="1"/>
          </p:cNvSpPr>
          <p:nvPr/>
        </p:nvSpPr>
        <p:spPr bwMode="auto">
          <a:xfrm>
            <a:off x="990600" y="5862638"/>
            <a:ext cx="49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solidFill>
                  <a:srgbClr val="000090"/>
                </a:solidFill>
                <a:latin typeface="Lucida Sans Typewriter" panose="020B0509030504030204" pitchFamily="49" charset="0"/>
                <a:ea typeface="MS Gothic" panose="020B0609070205080204" pitchFamily="49" charset="-128"/>
              </a:rPr>
              <a:t>4.</a:t>
            </a:r>
          </a:p>
        </p:txBody>
      </p:sp>
      <p:sp>
        <p:nvSpPr>
          <p:cNvPr id="31754" name="TextBox 4"/>
          <p:cNvSpPr txBox="1">
            <a:spLocks noChangeArrowheads="1"/>
          </p:cNvSpPr>
          <p:nvPr/>
        </p:nvSpPr>
        <p:spPr bwMode="auto">
          <a:xfrm>
            <a:off x="1447800" y="5862638"/>
            <a:ext cx="716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6699"/>
                </a:solidFill>
              </a:rPr>
              <a:t>All the above are true</a:t>
            </a:r>
          </a:p>
        </p:txBody>
      </p:sp>
    </p:spTree>
    <p:extLst>
      <p:ext uri="{BB962C8B-B14F-4D97-AF65-F5344CB8AC3E}">
        <p14:creationId xmlns:p14="http://schemas.microsoft.com/office/powerpoint/2010/main" val="2438038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7" name="TextBox 3"/>
          <p:cNvSpPr txBox="1">
            <a:spLocks noChangeArrowheads="1"/>
          </p:cNvSpPr>
          <p:nvPr/>
        </p:nvSpPr>
        <p:spPr bwMode="auto">
          <a:xfrm>
            <a:off x="1371600" y="32400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chemeClr val="tx1"/>
                  </a:solidFill>
                </a:ln>
                <a:solidFill>
                  <a:srgbClr val="66FF33"/>
                </a:solidFill>
              </a:rPr>
              <a:t>Refactoring should not cause existing tests to fail</a:t>
            </a:r>
            <a:endParaRPr lang="en-US" altLang="en-US" sz="2800" b="1" dirty="0">
              <a:ln>
                <a:solidFill>
                  <a:schemeClr val="tx1"/>
                </a:solidFill>
              </a:ln>
              <a:solidFill>
                <a:srgbClr val="66FF33"/>
              </a:solidFill>
              <a:latin typeface="Symbol" panose="05050102010706020507" pitchFamily="18" charset="2"/>
            </a:endParaRPr>
          </a:p>
        </p:txBody>
      </p:sp>
      <p:sp>
        <p:nvSpPr>
          <p:cNvPr id="19458" name="TextBox 4"/>
          <p:cNvSpPr txBox="1">
            <a:spLocks noChangeArrowheads="1"/>
          </p:cNvSpPr>
          <p:nvPr/>
        </p:nvSpPr>
        <p:spPr bwMode="auto">
          <a:xfrm>
            <a:off x="1371600" y="41544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rPr>
              <a:t>Refactoring addresses explicit (vs. implicit) customer requirements</a:t>
            </a:r>
            <a:endParaRPr lang="en-US" altLang="en-US" sz="2800" b="1" dirty="0">
              <a:solidFill>
                <a:srgbClr val="99CC00"/>
              </a:solidFill>
              <a:latin typeface="Symbol" panose="05050102010706020507" pitchFamily="18" charset="2"/>
            </a:endParaRPr>
          </a:p>
        </p:txBody>
      </p:sp>
      <p:sp>
        <p:nvSpPr>
          <p:cNvPr id="19459" name="TextBox 5"/>
          <p:cNvSpPr txBox="1">
            <a:spLocks noChangeArrowheads="1"/>
          </p:cNvSpPr>
          <p:nvPr/>
        </p:nvSpPr>
        <p:spPr bwMode="auto">
          <a:xfrm>
            <a:off x="1371600" y="50688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Refactoring often results in changes to the test suite </a:t>
            </a:r>
            <a:endParaRPr lang="en-US" altLang="en-US" sz="2800" b="1" dirty="0">
              <a:solidFill>
                <a:srgbClr val="FF6699"/>
              </a:solidFill>
              <a:latin typeface="Symbol" panose="05050102010706020507" pitchFamily="18" charset="2"/>
            </a:endParaRPr>
          </a:p>
        </p:txBody>
      </p:sp>
      <p:grpSp>
        <p:nvGrpSpPr>
          <p:cNvPr id="19460" name="Group 10"/>
          <p:cNvGrpSpPr>
            <a:grpSpLocks/>
          </p:cNvGrpSpPr>
          <p:nvPr/>
        </p:nvGrpSpPr>
        <p:grpSpPr bwMode="auto">
          <a:xfrm>
            <a:off x="960438" y="2325688"/>
            <a:ext cx="7116762" cy="954087"/>
            <a:chOff x="960651" y="1743732"/>
            <a:chExt cx="7116549" cy="715992"/>
          </a:xfrm>
        </p:grpSpPr>
        <p:sp>
          <p:nvSpPr>
            <p:cNvPr id="19466" name="TextBox 2"/>
            <p:cNvSpPr txBox="1">
              <a:spLocks noChangeArrowheads="1"/>
            </p:cNvSpPr>
            <p:nvPr/>
          </p:nvSpPr>
          <p:spPr bwMode="auto">
            <a:xfrm>
              <a:off x="1371600" y="1743732"/>
              <a:ext cx="6705600" cy="71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rPr>
                <a:t>Refactoring usually results in fewer total lines of code</a:t>
              </a:r>
              <a:endParaRPr lang="en-US" altLang="en-US" sz="2800" b="1" dirty="0">
                <a:solidFill>
                  <a:srgbClr val="FF9900"/>
                </a:solidFill>
                <a:latin typeface="Symbol" panose="05050102010706020507" pitchFamily="18" charset="2"/>
              </a:endParaRPr>
            </a:p>
          </p:txBody>
        </p:sp>
        <p:sp>
          <p:nvSpPr>
            <p:cNvPr id="19467"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19461"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9462"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9463"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9464"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029AE82-8283-4255-A32B-47620E135283}" type="slidenum">
              <a:rPr lang="en-US" altLang="en-US" sz="1400">
                <a:latin typeface="Helvetica" panose="020B0604020202020204" pitchFamily="34" charset="0"/>
              </a:rPr>
              <a:pPr eaLnBrk="1" hangingPunct="1"/>
              <a:t>47</a:t>
            </a:fld>
            <a:endParaRPr lang="en-US" altLang="en-US" sz="1400">
              <a:latin typeface="Helvetica" panose="020B0604020202020204" pitchFamily="34" charset="0"/>
            </a:endParaRPr>
          </a:p>
        </p:txBody>
      </p:sp>
      <p:sp>
        <p:nvSpPr>
          <p:cNvPr id="19465" name="TextBox 12"/>
          <p:cNvSpPr txBox="1">
            <a:spLocks noChangeArrowheads="1"/>
          </p:cNvSpPr>
          <p:nvPr/>
        </p:nvSpPr>
        <p:spPr bwMode="auto">
          <a:xfrm>
            <a:off x="685800" y="482600"/>
            <a:ext cx="693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000000"/>
                </a:solidFill>
              </a:rPr>
              <a:t>Which is TRUE regarding refactoring?</a:t>
            </a:r>
          </a:p>
        </p:txBody>
      </p:sp>
    </p:spTree>
    <p:extLst>
      <p:ext uri="{BB962C8B-B14F-4D97-AF65-F5344CB8AC3E}">
        <p14:creationId xmlns:p14="http://schemas.microsoft.com/office/powerpoint/2010/main" val="1263735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Box 3"/>
          <p:cNvSpPr txBox="1">
            <a:spLocks noChangeArrowheads="1"/>
          </p:cNvSpPr>
          <p:nvPr/>
        </p:nvSpPr>
        <p:spPr bwMode="auto">
          <a:xfrm>
            <a:off x="1371600" y="32400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408000"/>
                </a:solidFill>
              </a:rPr>
              <a:t>      5 Million LOC</a:t>
            </a:r>
            <a:endParaRPr lang="en-US" altLang="en-US" sz="2800">
              <a:solidFill>
                <a:srgbClr val="408000"/>
              </a:solidFill>
              <a:latin typeface="Symbol" panose="05050102010706020507" pitchFamily="18" charset="2"/>
            </a:endParaRPr>
          </a:p>
        </p:txBody>
      </p:sp>
      <p:sp>
        <p:nvSpPr>
          <p:cNvPr id="43010" name="TextBox 4"/>
          <p:cNvSpPr txBox="1">
            <a:spLocks noChangeArrowheads="1"/>
          </p:cNvSpPr>
          <p:nvPr/>
        </p:nvSpPr>
        <p:spPr bwMode="auto">
          <a:xfrm>
            <a:off x="1371600" y="4154488"/>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FF0000"/>
                </a:solidFill>
              </a:rPr>
              <a:t>    50 Million LOC</a:t>
            </a:r>
            <a:endParaRPr lang="en-US" altLang="en-US" sz="2800">
              <a:solidFill>
                <a:srgbClr val="FF0000"/>
              </a:solidFill>
              <a:latin typeface="Symbol" panose="05050102010706020507" pitchFamily="18" charset="2"/>
            </a:endParaRPr>
          </a:p>
        </p:txBody>
      </p:sp>
      <p:sp>
        <p:nvSpPr>
          <p:cNvPr id="43011"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000080"/>
                </a:solidFill>
              </a:rPr>
              <a:t>  500 Million LOC</a:t>
            </a:r>
            <a:endParaRPr lang="en-US" altLang="en-US" sz="2800">
              <a:solidFill>
                <a:srgbClr val="000080"/>
              </a:solidFill>
              <a:latin typeface="Symbol" panose="05050102010706020507" pitchFamily="18" charset="2"/>
            </a:endParaRPr>
          </a:p>
        </p:txBody>
      </p:sp>
      <p:grpSp>
        <p:nvGrpSpPr>
          <p:cNvPr id="43012" name="Group 10"/>
          <p:cNvGrpSpPr>
            <a:grpSpLocks/>
          </p:cNvGrpSpPr>
          <p:nvPr/>
        </p:nvGrpSpPr>
        <p:grpSpPr bwMode="auto">
          <a:xfrm>
            <a:off x="960438" y="2325688"/>
            <a:ext cx="7954962" cy="523875"/>
            <a:chOff x="960651" y="1743732"/>
            <a:chExt cx="7954724" cy="393133"/>
          </a:xfrm>
        </p:grpSpPr>
        <p:sp>
          <p:nvSpPr>
            <p:cNvPr id="43022" name="TextBox 2"/>
            <p:cNvSpPr txBox="1">
              <a:spLocks noChangeArrowheads="1"/>
            </p:cNvSpPr>
            <p:nvPr/>
          </p:nvSpPr>
          <p:spPr bwMode="auto">
            <a:xfrm>
              <a:off x="1371600" y="1743732"/>
              <a:ext cx="7543775" cy="39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FF8000"/>
                  </a:solidFill>
                </a:rPr>
                <a:t>   0.5 Million LOC</a:t>
              </a:r>
              <a:endParaRPr lang="en-US" altLang="en-US" sz="2800">
                <a:solidFill>
                  <a:srgbClr val="FF8000"/>
                </a:solidFill>
                <a:latin typeface="Symbol" panose="05050102010706020507" pitchFamily="18" charset="2"/>
              </a:endParaRPr>
            </a:p>
          </p:txBody>
        </p:sp>
        <p:sp>
          <p:nvSpPr>
            <p:cNvPr id="43023" name="Rectangle 6"/>
            <p:cNvSpPr>
              <a:spLocks noChangeArrowheads="1"/>
            </p:cNvSpPr>
            <p:nvPr/>
          </p:nvSpPr>
          <p:spPr bwMode="auto">
            <a:xfrm>
              <a:off x="960651" y="1809749"/>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43013"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3014"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3015"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3016"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B05DBED-0C9E-48FE-8898-1F2ED46C7FD2}" type="slidenum">
              <a:rPr lang="en-US" altLang="en-US" sz="1400">
                <a:latin typeface="Helvetica" panose="020B0604020202020204" pitchFamily="34" charset="0"/>
              </a:rPr>
              <a:pPr eaLnBrk="1" hangingPunct="1"/>
              <a:t>48</a:t>
            </a:fld>
            <a:endParaRPr lang="en-US" altLang="en-US" sz="1400">
              <a:latin typeface="Helvetica" panose="020B0604020202020204" pitchFamily="34" charset="0"/>
            </a:endParaRPr>
          </a:p>
        </p:txBody>
      </p:sp>
      <p:sp>
        <p:nvSpPr>
          <p:cNvPr id="43017" name="TextBox 12"/>
          <p:cNvSpPr txBox="1">
            <a:spLocks noChangeArrowheads="1"/>
          </p:cNvSpPr>
          <p:nvPr/>
        </p:nvSpPr>
        <p:spPr bwMode="auto">
          <a:xfrm>
            <a:off x="304800" y="152400"/>
            <a:ext cx="7924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000000"/>
                </a:solidFill>
              </a:rPr>
              <a:t>Which number best describes the total number of lines of code (LOC) in the Affordable Health Care Web service?</a:t>
            </a:r>
          </a:p>
        </p:txBody>
      </p:sp>
      <p:sp>
        <p:nvSpPr>
          <p:cNvPr id="2" name="Left Arrow 1"/>
          <p:cNvSpPr>
            <a:spLocks noChangeArrowheads="1"/>
          </p:cNvSpPr>
          <p:nvPr/>
        </p:nvSpPr>
        <p:spPr bwMode="auto">
          <a:xfrm>
            <a:off x="4343400" y="3429000"/>
            <a:ext cx="4114800" cy="685800"/>
          </a:xfrm>
          <a:prstGeom prst="leftArrow">
            <a:avLst>
              <a:gd name="adj1" fmla="val 50000"/>
              <a:gd name="adj2" fmla="val 50000"/>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solidFill>
                  <a:srgbClr val="000000"/>
                </a:solidFill>
                <a:latin typeface="+mn-lt"/>
                <a:ea typeface="+mn-ea"/>
              </a:rPr>
              <a:t>Linux 3.10: ~13 MLOC</a:t>
            </a:r>
          </a:p>
        </p:txBody>
      </p:sp>
      <p:sp>
        <p:nvSpPr>
          <p:cNvPr id="14" name="Left Arrow 13"/>
          <p:cNvSpPr>
            <a:spLocks noChangeArrowheads="1"/>
          </p:cNvSpPr>
          <p:nvPr/>
        </p:nvSpPr>
        <p:spPr bwMode="auto">
          <a:xfrm>
            <a:off x="4343400" y="4114800"/>
            <a:ext cx="4114800" cy="685800"/>
          </a:xfrm>
          <a:prstGeom prst="leftArrow">
            <a:avLst>
              <a:gd name="adj1" fmla="val 50000"/>
              <a:gd name="adj2" fmla="val 50000"/>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solidFill>
                  <a:srgbClr val="000000"/>
                </a:solidFill>
                <a:latin typeface="+mn-lt"/>
                <a:ea typeface="+mn-ea"/>
              </a:rPr>
              <a:t>Windows Vista: ~50 MLOC</a:t>
            </a:r>
          </a:p>
        </p:txBody>
      </p:sp>
      <p:sp>
        <p:nvSpPr>
          <p:cNvPr id="15" name="Left Arrow 14"/>
          <p:cNvSpPr>
            <a:spLocks noChangeArrowheads="1"/>
          </p:cNvSpPr>
          <p:nvPr/>
        </p:nvSpPr>
        <p:spPr bwMode="auto">
          <a:xfrm>
            <a:off x="4343400" y="1981200"/>
            <a:ext cx="4114800" cy="685800"/>
          </a:xfrm>
          <a:prstGeom prst="leftArrow">
            <a:avLst>
              <a:gd name="adj1" fmla="val 50000"/>
              <a:gd name="adj2" fmla="val 50000"/>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solidFill>
                  <a:srgbClr val="000000"/>
                </a:solidFill>
                <a:latin typeface="+mn-lt"/>
                <a:ea typeface="+mn-ea"/>
              </a:rPr>
              <a:t>Space Shuttle: ~0.4 MLOC</a:t>
            </a:r>
          </a:p>
        </p:txBody>
      </p:sp>
      <p:sp>
        <p:nvSpPr>
          <p:cNvPr id="16" name="Left Arrow 15"/>
          <p:cNvSpPr>
            <a:spLocks noChangeArrowheads="1"/>
          </p:cNvSpPr>
          <p:nvPr/>
        </p:nvSpPr>
        <p:spPr bwMode="auto">
          <a:xfrm>
            <a:off x="4343400" y="4572000"/>
            <a:ext cx="4114800" cy="685800"/>
          </a:xfrm>
          <a:prstGeom prst="leftArrow">
            <a:avLst>
              <a:gd name="adj1" fmla="val 50000"/>
              <a:gd name="adj2" fmla="val 50000"/>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solidFill>
                  <a:srgbClr val="000000"/>
                </a:solidFill>
                <a:latin typeface="+mn-lt"/>
                <a:ea typeface="+mn-ea"/>
              </a:rPr>
              <a:t>Banking: ~100 MLOC</a:t>
            </a:r>
          </a:p>
        </p:txBody>
      </p:sp>
    </p:spTree>
    <p:extLst>
      <p:ext uri="{BB962C8B-B14F-4D97-AF65-F5344CB8AC3E}">
        <p14:creationId xmlns:p14="http://schemas.microsoft.com/office/powerpoint/2010/main" val="42155073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Box 3"/>
          <p:cNvSpPr txBox="1">
            <a:spLocks noChangeArrowheads="1"/>
          </p:cNvSpPr>
          <p:nvPr/>
        </p:nvSpPr>
        <p:spPr bwMode="auto">
          <a:xfrm>
            <a:off x="1371600" y="32400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408000"/>
                </a:solidFill>
              </a:rPr>
              <a:t>      5 Million LOC</a:t>
            </a:r>
            <a:endParaRPr lang="en-US" altLang="en-US" sz="2800">
              <a:solidFill>
                <a:srgbClr val="408000"/>
              </a:solidFill>
              <a:latin typeface="Symbol" panose="05050102010706020507" pitchFamily="18" charset="2"/>
            </a:endParaRPr>
          </a:p>
        </p:txBody>
      </p:sp>
      <p:sp>
        <p:nvSpPr>
          <p:cNvPr id="44034" name="TextBox 4"/>
          <p:cNvSpPr txBox="1">
            <a:spLocks noChangeArrowheads="1"/>
          </p:cNvSpPr>
          <p:nvPr/>
        </p:nvSpPr>
        <p:spPr bwMode="auto">
          <a:xfrm>
            <a:off x="1371600" y="4154488"/>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FF0000"/>
                </a:solidFill>
              </a:rPr>
              <a:t>    50 Million LOC</a:t>
            </a:r>
            <a:endParaRPr lang="en-US" altLang="en-US" sz="2800">
              <a:solidFill>
                <a:srgbClr val="FF0000"/>
              </a:solidFill>
              <a:latin typeface="Symbol" panose="05050102010706020507" pitchFamily="18" charset="2"/>
            </a:endParaRPr>
          </a:p>
        </p:txBody>
      </p:sp>
      <p:sp>
        <p:nvSpPr>
          <p:cNvPr id="44035" name="TextBox 5"/>
          <p:cNvSpPr txBox="1">
            <a:spLocks noChangeArrowheads="1"/>
          </p:cNvSpPr>
          <p:nvPr/>
        </p:nvSpPr>
        <p:spPr bwMode="auto">
          <a:xfrm>
            <a:off x="1371600" y="50688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000080"/>
                </a:solidFill>
              </a:rPr>
              <a:t>  500 Million LOC</a:t>
            </a:r>
            <a:endParaRPr lang="en-US" altLang="en-US" sz="2800">
              <a:solidFill>
                <a:srgbClr val="000080"/>
              </a:solidFill>
              <a:latin typeface="Symbol" panose="05050102010706020507" pitchFamily="18" charset="2"/>
            </a:endParaRPr>
          </a:p>
        </p:txBody>
      </p:sp>
      <p:grpSp>
        <p:nvGrpSpPr>
          <p:cNvPr id="44036" name="Group 10"/>
          <p:cNvGrpSpPr>
            <a:grpSpLocks/>
          </p:cNvGrpSpPr>
          <p:nvPr/>
        </p:nvGrpSpPr>
        <p:grpSpPr bwMode="auto">
          <a:xfrm>
            <a:off x="960438" y="2325688"/>
            <a:ext cx="7954962" cy="523875"/>
            <a:chOff x="960651" y="1743732"/>
            <a:chExt cx="7954724" cy="393133"/>
          </a:xfrm>
        </p:grpSpPr>
        <p:sp>
          <p:nvSpPr>
            <p:cNvPr id="44046" name="TextBox 2"/>
            <p:cNvSpPr txBox="1">
              <a:spLocks noChangeArrowheads="1"/>
            </p:cNvSpPr>
            <p:nvPr/>
          </p:nvSpPr>
          <p:spPr bwMode="auto">
            <a:xfrm>
              <a:off x="1371600" y="1743732"/>
              <a:ext cx="7543775" cy="39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FF8000"/>
                  </a:solidFill>
                </a:rPr>
                <a:t>   0.5 Million LOC</a:t>
              </a:r>
              <a:endParaRPr lang="en-US" altLang="en-US" sz="2800">
                <a:solidFill>
                  <a:srgbClr val="FF8000"/>
                </a:solidFill>
                <a:latin typeface="Symbol" panose="05050102010706020507" pitchFamily="18" charset="2"/>
              </a:endParaRPr>
            </a:p>
          </p:txBody>
        </p:sp>
        <p:sp>
          <p:nvSpPr>
            <p:cNvPr id="44047" name="Rectangle 6"/>
            <p:cNvSpPr>
              <a:spLocks noChangeArrowheads="1"/>
            </p:cNvSpPr>
            <p:nvPr/>
          </p:nvSpPr>
          <p:spPr bwMode="auto">
            <a:xfrm>
              <a:off x="960651" y="1809749"/>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grpSp>
      <p:sp>
        <p:nvSpPr>
          <p:cNvPr id="44037"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4038"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4039"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44040"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32F75CD-2793-4B53-A4C1-86DD625A7679}" type="slidenum">
              <a:rPr lang="en-US" altLang="en-US" sz="1400">
                <a:latin typeface="Helvetica" panose="020B0604020202020204" pitchFamily="34" charset="0"/>
              </a:rPr>
              <a:pPr eaLnBrk="1" hangingPunct="1"/>
              <a:t>49</a:t>
            </a:fld>
            <a:endParaRPr lang="en-US" altLang="en-US" sz="1400">
              <a:latin typeface="Helvetica" panose="020B0604020202020204" pitchFamily="34" charset="0"/>
            </a:endParaRPr>
          </a:p>
        </p:txBody>
      </p:sp>
      <p:sp>
        <p:nvSpPr>
          <p:cNvPr id="44041" name="TextBox 12"/>
          <p:cNvSpPr txBox="1">
            <a:spLocks noChangeArrowheads="1"/>
          </p:cNvSpPr>
          <p:nvPr/>
        </p:nvSpPr>
        <p:spPr bwMode="auto">
          <a:xfrm>
            <a:off x="304800" y="152400"/>
            <a:ext cx="79248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solidFill>
                  <a:srgbClr val="000000"/>
                </a:solidFill>
              </a:rPr>
              <a:t>“One specialist said that as many as ________ lines of software code may need to be rewritten before the site runs properly.”  </a:t>
            </a:r>
            <a:r>
              <a:rPr lang="en-US" altLang="en-US" sz="2000" i="1">
                <a:solidFill>
                  <a:schemeClr val="accent2"/>
                </a:solidFill>
              </a:rPr>
              <a:t>Slate, </a:t>
            </a:r>
            <a:r>
              <a:rPr lang="en-US" altLang="en-US" sz="2000">
                <a:solidFill>
                  <a:schemeClr val="accent2"/>
                </a:solidFill>
              </a:rPr>
              <a:t>“The One Disheartening Number That Suggests Healthcare.gov Will Not Be Fixed Anytime Soon”</a:t>
            </a:r>
          </a:p>
        </p:txBody>
      </p:sp>
      <p:sp>
        <p:nvSpPr>
          <p:cNvPr id="2" name="Left Arrow 1"/>
          <p:cNvSpPr>
            <a:spLocks noChangeArrowheads="1"/>
          </p:cNvSpPr>
          <p:nvPr/>
        </p:nvSpPr>
        <p:spPr bwMode="auto">
          <a:xfrm>
            <a:off x="4343400" y="3429000"/>
            <a:ext cx="4114800" cy="685800"/>
          </a:xfrm>
          <a:prstGeom prst="leftArrow">
            <a:avLst>
              <a:gd name="adj1" fmla="val 50000"/>
              <a:gd name="adj2" fmla="val 50000"/>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solidFill>
                  <a:srgbClr val="000000"/>
                </a:solidFill>
                <a:latin typeface="+mn-lt"/>
                <a:ea typeface="+mn-ea"/>
              </a:rPr>
              <a:t>Linux 3.10: ~13 MLOC</a:t>
            </a:r>
          </a:p>
        </p:txBody>
      </p:sp>
      <p:sp>
        <p:nvSpPr>
          <p:cNvPr id="14" name="Left Arrow 13"/>
          <p:cNvSpPr>
            <a:spLocks noChangeArrowheads="1"/>
          </p:cNvSpPr>
          <p:nvPr/>
        </p:nvSpPr>
        <p:spPr bwMode="auto">
          <a:xfrm>
            <a:off x="4343400" y="4114800"/>
            <a:ext cx="4114800" cy="685800"/>
          </a:xfrm>
          <a:prstGeom prst="leftArrow">
            <a:avLst>
              <a:gd name="adj1" fmla="val 50000"/>
              <a:gd name="adj2" fmla="val 50000"/>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solidFill>
                  <a:srgbClr val="000000"/>
                </a:solidFill>
                <a:latin typeface="+mn-lt"/>
                <a:ea typeface="+mn-ea"/>
              </a:rPr>
              <a:t>Windows Vista: ~50 MLOC</a:t>
            </a:r>
          </a:p>
        </p:txBody>
      </p:sp>
      <p:sp>
        <p:nvSpPr>
          <p:cNvPr id="15" name="Left Arrow 14"/>
          <p:cNvSpPr>
            <a:spLocks noChangeArrowheads="1"/>
          </p:cNvSpPr>
          <p:nvPr/>
        </p:nvSpPr>
        <p:spPr bwMode="auto">
          <a:xfrm>
            <a:off x="4343400" y="1981200"/>
            <a:ext cx="4114800" cy="685800"/>
          </a:xfrm>
          <a:prstGeom prst="leftArrow">
            <a:avLst>
              <a:gd name="adj1" fmla="val 50000"/>
              <a:gd name="adj2" fmla="val 50000"/>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solidFill>
                  <a:srgbClr val="000000"/>
                </a:solidFill>
                <a:latin typeface="+mn-lt"/>
                <a:ea typeface="+mn-ea"/>
              </a:rPr>
              <a:t>Space Shuttle: ~0.4 MLOC</a:t>
            </a:r>
          </a:p>
        </p:txBody>
      </p:sp>
      <p:sp>
        <p:nvSpPr>
          <p:cNvPr id="16" name="Left Arrow 15"/>
          <p:cNvSpPr>
            <a:spLocks noChangeArrowheads="1"/>
          </p:cNvSpPr>
          <p:nvPr/>
        </p:nvSpPr>
        <p:spPr bwMode="auto">
          <a:xfrm>
            <a:off x="4343400" y="4572000"/>
            <a:ext cx="4114800" cy="685800"/>
          </a:xfrm>
          <a:prstGeom prst="leftArrow">
            <a:avLst>
              <a:gd name="adj1" fmla="val 50000"/>
              <a:gd name="adj2" fmla="val 50000"/>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a:solidFill>
                  <a:srgbClr val="000000"/>
                </a:solidFill>
                <a:latin typeface="+mn-lt"/>
                <a:ea typeface="+mn-ea"/>
              </a:rPr>
              <a:t>Banking: ~100 MLOC</a:t>
            </a:r>
          </a:p>
        </p:txBody>
      </p:sp>
    </p:spTree>
    <p:extLst>
      <p:ext uri="{BB962C8B-B14F-4D97-AF65-F5344CB8AC3E}">
        <p14:creationId xmlns:p14="http://schemas.microsoft.com/office/powerpoint/2010/main" val="2159023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Box 3"/>
          <p:cNvSpPr txBox="1">
            <a:spLocks noChangeArrowheads="1"/>
          </p:cNvSpPr>
          <p:nvPr/>
        </p:nvSpPr>
        <p:spPr bwMode="auto">
          <a:xfrm>
            <a:off x="957262" y="3240088"/>
            <a:ext cx="7543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b="1" dirty="0">
                <a:ln>
                  <a:solidFill>
                    <a:srgbClr val="000000"/>
                  </a:solidFill>
                </a:ln>
                <a:solidFill>
                  <a:srgbClr val="66FF33"/>
                </a:solidFill>
              </a:rPr>
              <a:t>They result in technical information exchange and can be highly educational for junior people</a:t>
            </a:r>
          </a:p>
        </p:txBody>
      </p:sp>
      <p:sp>
        <p:nvSpPr>
          <p:cNvPr id="57346" name="TextBox 4"/>
          <p:cNvSpPr txBox="1">
            <a:spLocks noChangeArrowheads="1"/>
          </p:cNvSpPr>
          <p:nvPr/>
        </p:nvSpPr>
        <p:spPr bwMode="auto">
          <a:xfrm>
            <a:off x="957262" y="4154488"/>
            <a:ext cx="7543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b="1" dirty="0">
                <a:solidFill>
                  <a:srgbClr val="99CC00"/>
                </a:solidFill>
              </a:rPr>
              <a:t>Can be beneficial to both presenters </a:t>
            </a:r>
            <a:r>
              <a:rPr lang="en-US" altLang="en-US" b="1" i="1" dirty="0">
                <a:solidFill>
                  <a:srgbClr val="99CC00"/>
                </a:solidFill>
              </a:rPr>
              <a:t>and </a:t>
            </a:r>
            <a:r>
              <a:rPr lang="en-US" altLang="en-US" b="1" dirty="0">
                <a:solidFill>
                  <a:srgbClr val="99CC00"/>
                </a:solidFill>
              </a:rPr>
              <a:t>attendees </a:t>
            </a:r>
          </a:p>
        </p:txBody>
      </p:sp>
      <p:sp>
        <p:nvSpPr>
          <p:cNvPr id="57347" name="TextBox 5"/>
          <p:cNvSpPr txBox="1">
            <a:spLocks noChangeArrowheads="1"/>
          </p:cNvSpPr>
          <p:nvPr/>
        </p:nvSpPr>
        <p:spPr bwMode="auto">
          <a:xfrm>
            <a:off x="957262" y="5068888"/>
            <a:ext cx="7543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b="1" dirty="0">
                <a:solidFill>
                  <a:srgbClr val="FF6699"/>
                </a:solidFill>
              </a:rPr>
              <a:t>The </a:t>
            </a:r>
            <a:r>
              <a:rPr lang="en-US" altLang="en-US" b="1" dirty="0" smtClean="0">
                <a:solidFill>
                  <a:srgbClr val="FF6699"/>
                </a:solidFill>
              </a:rPr>
              <a:t>A’</a:t>
            </a:r>
            <a:r>
              <a:rPr lang="en-US" altLang="ja-JP" b="1" dirty="0" smtClean="0">
                <a:solidFill>
                  <a:srgbClr val="FF6699"/>
                </a:solidFill>
              </a:rPr>
              <a:t>s </a:t>
            </a:r>
            <a:r>
              <a:rPr lang="en-US" altLang="ja-JP" b="1" dirty="0">
                <a:solidFill>
                  <a:srgbClr val="FF6699"/>
                </a:solidFill>
              </a:rPr>
              <a:t>in SAMOSA stands for Agenda and Action items, which are optional pieces of good meetings</a:t>
            </a:r>
            <a:endParaRPr lang="en-US" altLang="en-US" b="1" dirty="0">
              <a:solidFill>
                <a:srgbClr val="FF6699"/>
              </a:solidFill>
            </a:endParaRPr>
          </a:p>
        </p:txBody>
      </p:sp>
      <p:grpSp>
        <p:nvGrpSpPr>
          <p:cNvPr id="57348" name="Group 10"/>
          <p:cNvGrpSpPr>
            <a:grpSpLocks/>
          </p:cNvGrpSpPr>
          <p:nvPr/>
        </p:nvGrpSpPr>
        <p:grpSpPr bwMode="auto">
          <a:xfrm>
            <a:off x="546100" y="2325689"/>
            <a:ext cx="7954962" cy="830998"/>
            <a:chOff x="960651" y="1743724"/>
            <a:chExt cx="7116549" cy="624806"/>
          </a:xfrm>
        </p:grpSpPr>
        <p:sp>
          <p:nvSpPr>
            <p:cNvPr id="57354" name="TextBox 2"/>
            <p:cNvSpPr txBox="1">
              <a:spLocks noChangeArrowheads="1"/>
            </p:cNvSpPr>
            <p:nvPr/>
          </p:nvSpPr>
          <p:spPr bwMode="auto">
            <a:xfrm>
              <a:off x="1371600" y="1743724"/>
              <a:ext cx="6705600" cy="62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b="1" dirty="0">
                  <a:solidFill>
                    <a:srgbClr val="FF9900"/>
                  </a:solidFill>
                </a:rPr>
                <a:t>Intended to improve the quality of the software product using the wisdom of the attendees</a:t>
              </a:r>
            </a:p>
          </p:txBody>
        </p:sp>
        <p:sp>
          <p:nvSpPr>
            <p:cNvPr id="57355" name="Rectangle 6"/>
            <p:cNvSpPr>
              <a:spLocks noChangeArrowheads="1"/>
            </p:cNvSpPr>
            <p:nvPr/>
          </p:nvSpPr>
          <p:spPr bwMode="auto">
            <a:xfrm>
              <a:off x="960651" y="1809749"/>
              <a:ext cx="441133" cy="3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000">
                  <a:solidFill>
                    <a:srgbClr val="000000"/>
                  </a:solidFill>
                  <a:latin typeface="Lucida Sans Typewriter" panose="020B0509030504030204" pitchFamily="49" charset="0"/>
                  <a:ea typeface="MS Gothic" panose="020B0609070205080204" pitchFamily="49" charset="-128"/>
                </a:rPr>
                <a:t>☐</a:t>
              </a:r>
            </a:p>
          </p:txBody>
        </p:sp>
      </p:grpSp>
      <p:sp>
        <p:nvSpPr>
          <p:cNvPr id="57349" name="Rectangle 7"/>
          <p:cNvSpPr>
            <a:spLocks noChangeArrowheads="1"/>
          </p:cNvSpPr>
          <p:nvPr/>
        </p:nvSpPr>
        <p:spPr bwMode="auto">
          <a:xfrm>
            <a:off x="546100"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57350" name="Rectangle 8"/>
          <p:cNvSpPr>
            <a:spLocks noChangeArrowheads="1"/>
          </p:cNvSpPr>
          <p:nvPr/>
        </p:nvSpPr>
        <p:spPr bwMode="auto">
          <a:xfrm>
            <a:off x="546100"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57351" name="Rectangle 9"/>
          <p:cNvSpPr>
            <a:spLocks noChangeArrowheads="1"/>
          </p:cNvSpPr>
          <p:nvPr/>
        </p:nvSpPr>
        <p:spPr bwMode="auto">
          <a:xfrm>
            <a:off x="533400"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5735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EF8E707-2A44-42B1-8A41-547E769A0F39}" type="slidenum">
              <a:rPr lang="en-US" altLang="en-US" sz="1400">
                <a:solidFill>
                  <a:srgbClr val="000000"/>
                </a:solidFill>
                <a:latin typeface="Helvetica" panose="020B0604020202020204" pitchFamily="34" charset="0"/>
              </a:rPr>
              <a:pPr eaLnBrk="1" hangingPunct="1"/>
              <a:t>5</a:t>
            </a:fld>
            <a:endParaRPr lang="en-US" altLang="en-US" sz="1400">
              <a:solidFill>
                <a:srgbClr val="000000"/>
              </a:solidFill>
              <a:latin typeface="Helvetica" panose="020B0604020202020204" pitchFamily="34" charset="0"/>
            </a:endParaRPr>
          </a:p>
        </p:txBody>
      </p:sp>
      <p:sp>
        <p:nvSpPr>
          <p:cNvPr id="57353" name="TextBox 12"/>
          <p:cNvSpPr txBox="1">
            <a:spLocks noChangeArrowheads="1"/>
          </p:cNvSpPr>
          <p:nvPr/>
        </p:nvSpPr>
        <p:spPr bwMode="auto">
          <a:xfrm>
            <a:off x="685800" y="482600"/>
            <a:ext cx="7162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dirty="0">
                <a:solidFill>
                  <a:srgbClr val="000000"/>
                </a:solidFill>
              </a:rPr>
              <a:t>Which </a:t>
            </a:r>
            <a:r>
              <a:rPr lang="en-US" altLang="en-US" sz="2800" dirty="0" smtClean="0">
                <a:solidFill>
                  <a:srgbClr val="000000"/>
                </a:solidFill>
              </a:rPr>
              <a:t>statement </a:t>
            </a:r>
            <a:r>
              <a:rPr lang="en-US" altLang="en-US" sz="2800" dirty="0">
                <a:solidFill>
                  <a:srgbClr val="000000"/>
                </a:solidFill>
              </a:rPr>
              <a:t>regarding Reviews and Meetings is FALSE?</a:t>
            </a:r>
          </a:p>
          <a:p>
            <a:pPr eaLnBrk="1" fontAlgn="base" hangingPunct="1">
              <a:spcBef>
                <a:spcPct val="0"/>
              </a:spcBef>
              <a:spcAft>
                <a:spcPct val="0"/>
              </a:spcAft>
            </a:pPr>
            <a:endParaRPr lang="en-US" altLang="en-US" sz="2800" dirty="0">
              <a:solidFill>
                <a:srgbClr val="000000"/>
              </a:solidFill>
            </a:endParaRPr>
          </a:p>
        </p:txBody>
      </p:sp>
    </p:spTree>
    <p:extLst>
      <p:ext uri="{BB962C8B-B14F-4D97-AF65-F5344CB8AC3E}">
        <p14:creationId xmlns:p14="http://schemas.microsoft.com/office/powerpoint/2010/main" val="1643019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A8883BF7-2F00-4573-B4BB-E578DB55D9D0}" type="slidenum">
              <a:rPr lang="en-US" altLang="en-US" smtClean="0">
                <a:solidFill>
                  <a:srgbClr val="000000"/>
                </a:solidFill>
              </a:rPr>
              <a:pPr/>
              <a:t>6</a:t>
            </a:fld>
            <a:endParaRPr lang="en-US" altLang="en-US">
              <a:solidFill>
                <a:srgbClr val="000000"/>
              </a:solidFill>
            </a:endParaRPr>
          </a:p>
        </p:txBody>
      </p:sp>
      <p:sp>
        <p:nvSpPr>
          <p:cNvPr id="3" name="TextBox 2"/>
          <p:cNvSpPr txBox="1"/>
          <p:nvPr/>
        </p:nvSpPr>
        <p:spPr>
          <a:xfrm>
            <a:off x="1619672" y="1916832"/>
            <a:ext cx="5688632" cy="1015663"/>
          </a:xfrm>
          <a:prstGeom prst="rect">
            <a:avLst/>
          </a:prstGeom>
          <a:noFill/>
        </p:spPr>
        <p:txBody>
          <a:bodyPr wrap="square" rtlCol="0">
            <a:spAutoFit/>
          </a:bodyPr>
          <a:lstStyle/>
          <a:p>
            <a:pPr algn="ctr"/>
            <a:r>
              <a:rPr lang="en-US" altLang="zh-CN" sz="6000" b="1" dirty="0" smtClean="0"/>
              <a:t>CH6</a:t>
            </a:r>
            <a:endParaRPr lang="zh-CN" altLang="en-US" sz="6000" b="1" dirty="0"/>
          </a:p>
        </p:txBody>
      </p:sp>
    </p:spTree>
    <p:extLst>
      <p:ext uri="{BB962C8B-B14F-4D97-AF65-F5344CB8AC3E}">
        <p14:creationId xmlns:p14="http://schemas.microsoft.com/office/powerpoint/2010/main" val="213558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3"/>
          <p:cNvSpPr txBox="1">
            <a:spLocks noChangeArrowheads="1"/>
          </p:cNvSpPr>
          <p:nvPr/>
        </p:nvSpPr>
        <p:spPr bwMode="auto">
          <a:xfrm>
            <a:off x="1371600" y="35147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ln>
                  <a:solidFill>
                    <a:srgbClr val="000000"/>
                  </a:solidFill>
                </a:ln>
                <a:solidFill>
                  <a:srgbClr val="66FF33"/>
                </a:solidFill>
              </a:rPr>
              <a:t>(a) &amp; (b) only</a:t>
            </a:r>
            <a:endParaRPr lang="en-US" altLang="en-US" sz="2800" b="1" dirty="0">
              <a:ln>
                <a:solidFill>
                  <a:srgbClr val="000000"/>
                </a:solidFill>
              </a:ln>
              <a:solidFill>
                <a:srgbClr val="66FF33"/>
              </a:solidFill>
              <a:latin typeface="Symbol" panose="05050102010706020507" pitchFamily="18" charset="2"/>
            </a:endParaRPr>
          </a:p>
        </p:txBody>
      </p:sp>
      <p:sp>
        <p:nvSpPr>
          <p:cNvPr id="17410" name="TextBox 4"/>
          <p:cNvSpPr txBox="1">
            <a:spLocks noChangeArrowheads="1"/>
          </p:cNvSpPr>
          <p:nvPr/>
        </p:nvSpPr>
        <p:spPr bwMode="auto">
          <a:xfrm>
            <a:off x="1371600" y="4429125"/>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99CC00"/>
                </a:solidFill>
              </a:rPr>
              <a:t>(b) &amp; (c) only</a:t>
            </a:r>
            <a:endParaRPr lang="en-US" altLang="en-US" sz="2800" b="1" dirty="0">
              <a:solidFill>
                <a:srgbClr val="99CC00"/>
              </a:solidFill>
              <a:latin typeface="Symbol" panose="05050102010706020507" pitchFamily="18" charset="2"/>
            </a:endParaRPr>
          </a:p>
        </p:txBody>
      </p:sp>
      <p:sp>
        <p:nvSpPr>
          <p:cNvPr id="17411" name="TextBox 5"/>
          <p:cNvSpPr txBox="1">
            <a:spLocks noChangeArrowheads="1"/>
          </p:cNvSpPr>
          <p:nvPr/>
        </p:nvSpPr>
        <p:spPr bwMode="auto">
          <a:xfrm>
            <a:off x="1371600" y="53435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FF6699"/>
                </a:solidFill>
              </a:rPr>
              <a:t>(a) only</a:t>
            </a:r>
            <a:endParaRPr lang="en-US" altLang="en-US" sz="2800" b="1" dirty="0">
              <a:solidFill>
                <a:srgbClr val="FF6699"/>
              </a:solidFill>
              <a:latin typeface="Symbol" panose="05050102010706020507" pitchFamily="18" charset="2"/>
            </a:endParaRPr>
          </a:p>
        </p:txBody>
      </p:sp>
      <p:grpSp>
        <p:nvGrpSpPr>
          <p:cNvPr id="17412" name="Group 10"/>
          <p:cNvGrpSpPr>
            <a:grpSpLocks/>
          </p:cNvGrpSpPr>
          <p:nvPr/>
        </p:nvGrpSpPr>
        <p:grpSpPr bwMode="auto">
          <a:xfrm>
            <a:off x="960438" y="2600325"/>
            <a:ext cx="7954962" cy="523875"/>
            <a:chOff x="960651" y="1743732"/>
            <a:chExt cx="7954724" cy="393133"/>
          </a:xfrm>
        </p:grpSpPr>
        <p:sp>
          <p:nvSpPr>
            <p:cNvPr id="17418" name="TextBox 2"/>
            <p:cNvSpPr txBox="1">
              <a:spLocks noChangeArrowheads="1"/>
            </p:cNvSpPr>
            <p:nvPr/>
          </p:nvSpPr>
          <p:spPr bwMode="auto">
            <a:xfrm>
              <a:off x="1371600" y="1743732"/>
              <a:ext cx="7543775" cy="39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FF9900"/>
                  </a:solidFill>
                </a:rPr>
                <a:t>(a), (b) and (c)</a:t>
              </a:r>
              <a:endParaRPr lang="en-US" altLang="en-US" sz="2800" b="1" dirty="0">
                <a:solidFill>
                  <a:srgbClr val="FF9900"/>
                </a:solidFill>
                <a:latin typeface="Symbol" panose="05050102010706020507" pitchFamily="18" charset="2"/>
              </a:endParaRPr>
            </a:p>
          </p:txBody>
        </p:sp>
        <p:sp>
          <p:nvSpPr>
            <p:cNvPr id="17419"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grpSp>
      <p:sp>
        <p:nvSpPr>
          <p:cNvPr id="17413" name="Rectangle 7"/>
          <p:cNvSpPr>
            <a:spLocks noChangeArrowheads="1"/>
          </p:cNvSpPr>
          <p:nvPr/>
        </p:nvSpPr>
        <p:spPr bwMode="auto">
          <a:xfrm>
            <a:off x="960438" y="36179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17414" name="Rectangle 8"/>
          <p:cNvSpPr>
            <a:spLocks noChangeArrowheads="1"/>
          </p:cNvSpPr>
          <p:nvPr/>
        </p:nvSpPr>
        <p:spPr bwMode="auto">
          <a:xfrm>
            <a:off x="960438" y="45323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17415" name="Rectangle 9"/>
          <p:cNvSpPr>
            <a:spLocks noChangeArrowheads="1"/>
          </p:cNvSpPr>
          <p:nvPr/>
        </p:nvSpPr>
        <p:spPr bwMode="auto">
          <a:xfrm>
            <a:off x="947738" y="5430837"/>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17416"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B92264A-9D98-4B47-907E-FD4A6EADAE23}" type="slidenum">
              <a:rPr lang="en-US" altLang="en-US" sz="1400">
                <a:solidFill>
                  <a:srgbClr val="000000"/>
                </a:solidFill>
                <a:latin typeface="Helvetica" panose="020B0604020202020204" pitchFamily="34" charset="0"/>
              </a:rPr>
              <a:pPr eaLnBrk="1" hangingPunct="1"/>
              <a:t>7</a:t>
            </a:fld>
            <a:endParaRPr lang="en-US" altLang="en-US" sz="1400">
              <a:solidFill>
                <a:srgbClr val="000000"/>
              </a:solidFill>
              <a:latin typeface="Helvetica" panose="020B0604020202020204" pitchFamily="34" charset="0"/>
            </a:endParaRPr>
          </a:p>
        </p:txBody>
      </p:sp>
      <p:sp>
        <p:nvSpPr>
          <p:cNvPr id="17417" name="TextBox 12"/>
          <p:cNvSpPr txBox="1">
            <a:spLocks noChangeArrowheads="1"/>
          </p:cNvSpPr>
          <p:nvPr/>
        </p:nvSpPr>
        <p:spPr bwMode="auto">
          <a:xfrm>
            <a:off x="304800" y="152400"/>
            <a:ext cx="7924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a:solidFill>
                  <a:srgbClr val="000000"/>
                </a:solidFill>
              </a:rPr>
              <a:t>Client-side JavaScript code can interact with HTML page elements because this functionality:</a:t>
            </a:r>
          </a:p>
          <a:p>
            <a:pPr eaLnBrk="1" fontAlgn="base" hangingPunct="1">
              <a:spcBef>
                <a:spcPct val="0"/>
              </a:spcBef>
              <a:spcAft>
                <a:spcPct val="0"/>
              </a:spcAft>
            </a:pPr>
            <a:r>
              <a:rPr lang="en-US" altLang="en-US" sz="2800">
                <a:solidFill>
                  <a:srgbClr val="000000"/>
                </a:solidFill>
              </a:rPr>
              <a:t>(a) is part of the JavaScript language</a:t>
            </a:r>
            <a:br>
              <a:rPr lang="en-US" altLang="en-US" sz="2800">
                <a:solidFill>
                  <a:srgbClr val="000000"/>
                </a:solidFill>
              </a:rPr>
            </a:br>
            <a:r>
              <a:rPr lang="en-US" altLang="en-US" sz="2800">
                <a:solidFill>
                  <a:srgbClr val="000000"/>
                </a:solidFill>
              </a:rPr>
              <a:t>(b) is part of the browser</a:t>
            </a:r>
            <a:br>
              <a:rPr lang="en-US" altLang="en-US" sz="2800">
                <a:solidFill>
                  <a:srgbClr val="000000"/>
                </a:solidFill>
              </a:rPr>
            </a:br>
            <a:r>
              <a:rPr lang="en-US" altLang="en-US" sz="2800">
                <a:solidFill>
                  <a:srgbClr val="000000"/>
                </a:solidFill>
              </a:rPr>
              <a:t>(c) is provided by the JSAPI </a:t>
            </a:r>
          </a:p>
        </p:txBody>
      </p:sp>
    </p:spTree>
    <p:extLst>
      <p:ext uri="{BB962C8B-B14F-4D97-AF65-F5344CB8AC3E}">
        <p14:creationId xmlns:p14="http://schemas.microsoft.com/office/powerpoint/2010/main" val="2381623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Box 3"/>
          <p:cNvSpPr txBox="1">
            <a:spLocks noChangeArrowheads="1"/>
          </p:cNvSpPr>
          <p:nvPr/>
        </p:nvSpPr>
        <p:spPr bwMode="auto">
          <a:xfrm>
            <a:off x="609600" y="3124200"/>
            <a:ext cx="7315200" cy="8302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b="1" dirty="0">
                <a:ln>
                  <a:solidFill>
                    <a:srgbClr val="000000"/>
                  </a:solidFill>
                </a:ln>
                <a:solidFill>
                  <a:srgbClr val="66FF33"/>
                </a:solidFill>
              </a:rPr>
              <a:t>2. Yes, because JavaScript can access the DOM via the JSAPI</a:t>
            </a:r>
            <a:endParaRPr lang="en-US" altLang="en-US" b="1" dirty="0">
              <a:ln>
                <a:solidFill>
                  <a:srgbClr val="000000"/>
                </a:solidFill>
              </a:ln>
              <a:solidFill>
                <a:srgbClr val="66FF33"/>
              </a:solidFill>
              <a:latin typeface="Symbol" panose="05050102010706020507" pitchFamily="18" charset="2"/>
            </a:endParaRPr>
          </a:p>
        </p:txBody>
      </p:sp>
      <p:sp>
        <p:nvSpPr>
          <p:cNvPr id="26626" name="TextBox 4"/>
          <p:cNvSpPr txBox="1">
            <a:spLocks noChangeArrowheads="1"/>
          </p:cNvSpPr>
          <p:nvPr/>
        </p:nvSpPr>
        <p:spPr bwMode="auto">
          <a:xfrm>
            <a:off x="609600" y="4154488"/>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b="1" dirty="0">
                <a:solidFill>
                  <a:srgbClr val="99CC00"/>
                </a:solidFill>
              </a:rPr>
              <a:t>3.  No, because each window has its own global object and therefore its own “copy” of the interpreter</a:t>
            </a:r>
            <a:endParaRPr lang="en-US" altLang="en-US" b="1" dirty="0">
              <a:solidFill>
                <a:srgbClr val="99CC00"/>
              </a:solidFill>
              <a:latin typeface="Symbol" panose="05050102010706020507" pitchFamily="18" charset="2"/>
            </a:endParaRPr>
          </a:p>
        </p:txBody>
      </p:sp>
      <p:sp>
        <p:nvSpPr>
          <p:cNvPr id="26627" name="TextBox 5"/>
          <p:cNvSpPr txBox="1">
            <a:spLocks noChangeArrowheads="1"/>
          </p:cNvSpPr>
          <p:nvPr/>
        </p:nvSpPr>
        <p:spPr bwMode="auto">
          <a:xfrm>
            <a:off x="609600" y="5068888"/>
            <a:ext cx="7315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b="1" dirty="0">
                <a:solidFill>
                  <a:srgbClr val="FF6699"/>
                </a:solidFill>
              </a:rPr>
              <a:t>4.  No, because there is no concurrency in JavaScript (only one thread can run at a time)</a:t>
            </a:r>
            <a:endParaRPr lang="en-US" altLang="en-US" b="1" dirty="0">
              <a:solidFill>
                <a:srgbClr val="FF6699"/>
              </a:solidFill>
              <a:latin typeface="Symbol" panose="05050102010706020507" pitchFamily="18" charset="2"/>
            </a:endParaRPr>
          </a:p>
        </p:txBody>
      </p:sp>
      <p:sp>
        <p:nvSpPr>
          <p:cNvPr id="26628" name="TextBox 2"/>
          <p:cNvSpPr txBox="1">
            <a:spLocks noChangeArrowheads="1"/>
          </p:cNvSpPr>
          <p:nvPr/>
        </p:nvSpPr>
        <p:spPr bwMode="auto">
          <a:xfrm>
            <a:off x="609600" y="2371725"/>
            <a:ext cx="822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b="1" dirty="0">
                <a:solidFill>
                  <a:srgbClr val="FF9900"/>
                </a:solidFill>
              </a:rPr>
              <a:t>1. Depends on the browser implementation</a:t>
            </a:r>
            <a:endParaRPr lang="en-US" altLang="en-US" b="1" dirty="0">
              <a:solidFill>
                <a:srgbClr val="FF9900"/>
              </a:solidFill>
              <a:latin typeface="Symbol" panose="05050102010706020507" pitchFamily="18" charset="2"/>
            </a:endParaRPr>
          </a:p>
        </p:txBody>
      </p:sp>
      <p:sp>
        <p:nvSpPr>
          <p:cNvPr id="26629"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9089F66-3A70-4686-977E-9DA38EBDF124}" type="slidenum">
              <a:rPr lang="en-US" altLang="en-US" sz="1400">
                <a:solidFill>
                  <a:srgbClr val="000000"/>
                </a:solidFill>
                <a:latin typeface="Helvetica" panose="020B0604020202020204" pitchFamily="34" charset="0"/>
              </a:rPr>
              <a:pPr eaLnBrk="1" hangingPunct="1"/>
              <a:t>8</a:t>
            </a:fld>
            <a:endParaRPr lang="en-US" altLang="en-US" sz="1400">
              <a:solidFill>
                <a:srgbClr val="000000"/>
              </a:solidFill>
              <a:latin typeface="Helvetica" panose="020B0604020202020204" pitchFamily="34" charset="0"/>
            </a:endParaRPr>
          </a:p>
        </p:txBody>
      </p:sp>
      <p:sp>
        <p:nvSpPr>
          <p:cNvPr id="26630" name="TextBox 12"/>
          <p:cNvSpPr txBox="1">
            <a:spLocks noChangeArrowheads="1"/>
          </p:cNvSpPr>
          <p:nvPr/>
        </p:nvSpPr>
        <p:spPr bwMode="auto">
          <a:xfrm>
            <a:off x="457200" y="457200"/>
            <a:ext cx="7620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dirty="0">
                <a:solidFill>
                  <a:srgbClr val="000000"/>
                </a:solidFill>
                <a:latin typeface="Helvetica" panose="020B0604020202020204" pitchFamily="34" charset="0"/>
              </a:rPr>
              <a:t>If you manually open two separate browser windows, can JavaScript code loaded into one of those windows affect the other window?</a:t>
            </a:r>
          </a:p>
        </p:txBody>
      </p:sp>
    </p:spTree>
    <p:extLst>
      <p:ext uri="{BB962C8B-B14F-4D97-AF65-F5344CB8AC3E}">
        <p14:creationId xmlns:p14="http://schemas.microsoft.com/office/powerpoint/2010/main" val="3522419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3"/>
          <p:cNvSpPr txBox="1">
            <a:spLocks noChangeArrowheads="1"/>
          </p:cNvSpPr>
          <p:nvPr/>
        </p:nvSpPr>
        <p:spPr bwMode="auto">
          <a:xfrm>
            <a:off x="1371600" y="32400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ln>
                  <a:solidFill>
                    <a:srgbClr val="000000"/>
                  </a:solidFill>
                </a:ln>
                <a:solidFill>
                  <a:srgbClr val="66FF33"/>
                </a:solidFill>
              </a:rPr>
              <a:t>They always return a value, even if that value might be</a:t>
            </a:r>
            <a:r>
              <a:rPr lang="en-US" altLang="en-US" sz="2800" b="1" dirty="0">
                <a:ln>
                  <a:solidFill>
                    <a:srgbClr val="000000"/>
                  </a:solidFill>
                </a:ln>
                <a:solidFill>
                  <a:srgbClr val="408000"/>
                </a:solidFill>
              </a:rPr>
              <a:t> </a:t>
            </a:r>
            <a:r>
              <a:rPr lang="en-US" altLang="en-US" b="1" dirty="0">
                <a:solidFill>
                  <a:srgbClr val="333399"/>
                </a:solidFill>
                <a:latin typeface="Lucida Sans Typewriter" panose="020B0509030504030204" pitchFamily="49" charset="0"/>
              </a:rPr>
              <a:t>undefined</a:t>
            </a:r>
            <a:endParaRPr lang="en-US" altLang="en-US" sz="2800" b="1" dirty="0">
              <a:solidFill>
                <a:srgbClr val="333399"/>
              </a:solidFill>
              <a:latin typeface="Lucida Sans Typewriter" panose="020B0509030504030204" pitchFamily="49" charset="0"/>
            </a:endParaRPr>
          </a:p>
        </p:txBody>
      </p:sp>
      <p:sp>
        <p:nvSpPr>
          <p:cNvPr id="35842" name="TextBox 4"/>
          <p:cNvSpPr txBox="1">
            <a:spLocks noChangeArrowheads="1"/>
          </p:cNvSpPr>
          <p:nvPr/>
        </p:nvSpPr>
        <p:spPr bwMode="auto">
          <a:xfrm>
            <a:off x="1371600" y="4154488"/>
            <a:ext cx="7543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99CC00"/>
                </a:solidFill>
              </a:rPr>
              <a:t>They can be passed a function as an argument</a:t>
            </a:r>
            <a:endParaRPr lang="en-US" altLang="en-US" sz="2800" b="1" dirty="0">
              <a:solidFill>
                <a:srgbClr val="99CC00"/>
              </a:solidFill>
              <a:latin typeface="Symbol" panose="05050102010706020507" pitchFamily="18" charset="2"/>
            </a:endParaRPr>
          </a:p>
        </p:txBody>
      </p:sp>
      <p:sp>
        <p:nvSpPr>
          <p:cNvPr id="35843" name="TextBox 5"/>
          <p:cNvSpPr txBox="1">
            <a:spLocks noChangeArrowheads="1"/>
          </p:cNvSpPr>
          <p:nvPr/>
        </p:nvSpPr>
        <p:spPr bwMode="auto">
          <a:xfrm>
            <a:off x="1371600" y="50688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FF6699"/>
                </a:solidFill>
              </a:rPr>
              <a:t>They can execute concurrently with other functions</a:t>
            </a:r>
            <a:endParaRPr lang="en-US" altLang="en-US" sz="2800" b="1" dirty="0">
              <a:solidFill>
                <a:srgbClr val="FF6699"/>
              </a:solidFill>
              <a:latin typeface="Symbol" panose="05050102010706020507" pitchFamily="18" charset="2"/>
            </a:endParaRPr>
          </a:p>
        </p:txBody>
      </p:sp>
      <p:grpSp>
        <p:nvGrpSpPr>
          <p:cNvPr id="35844" name="Group 10"/>
          <p:cNvGrpSpPr>
            <a:grpSpLocks/>
          </p:cNvGrpSpPr>
          <p:nvPr/>
        </p:nvGrpSpPr>
        <p:grpSpPr bwMode="auto">
          <a:xfrm>
            <a:off x="960438" y="2325688"/>
            <a:ext cx="7954962" cy="523875"/>
            <a:chOff x="960651" y="1743732"/>
            <a:chExt cx="7954724" cy="393133"/>
          </a:xfrm>
        </p:grpSpPr>
        <p:sp>
          <p:nvSpPr>
            <p:cNvPr id="35850" name="TextBox 2"/>
            <p:cNvSpPr txBox="1">
              <a:spLocks noChangeArrowheads="1"/>
            </p:cNvSpPr>
            <p:nvPr/>
          </p:nvSpPr>
          <p:spPr bwMode="auto">
            <a:xfrm>
              <a:off x="1371600" y="1743732"/>
              <a:ext cx="7543775" cy="39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b="1" dirty="0">
                  <a:solidFill>
                    <a:srgbClr val="FF9900"/>
                  </a:solidFill>
                </a:rPr>
                <a:t>They can be anonymous</a:t>
              </a:r>
              <a:endParaRPr lang="en-US" altLang="en-US" sz="2800" b="1" dirty="0">
                <a:solidFill>
                  <a:srgbClr val="FF9900"/>
                </a:solidFill>
                <a:latin typeface="Symbol" panose="05050102010706020507" pitchFamily="18" charset="2"/>
              </a:endParaRPr>
            </a:p>
          </p:txBody>
        </p:sp>
        <p:sp>
          <p:nvSpPr>
            <p:cNvPr id="35851" name="Rectangle 6"/>
            <p:cNvSpPr>
              <a:spLocks noChangeArrowheads="1"/>
            </p:cNvSpPr>
            <p:nvPr/>
          </p:nvSpPr>
          <p:spPr bwMode="auto">
            <a:xfrm>
              <a:off x="960651" y="1809750"/>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grpSp>
      <p:sp>
        <p:nvSpPr>
          <p:cNvPr id="35845"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35846"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35847"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a:solidFill>
                  <a:srgbClr val="000000"/>
                </a:solidFill>
                <a:latin typeface="MS Gothic" panose="020B0609070205080204" pitchFamily="49" charset="-128"/>
                <a:ea typeface="MS Gothic" panose="020B0609070205080204" pitchFamily="49" charset="-128"/>
              </a:rPr>
              <a:t>☐</a:t>
            </a:r>
            <a:endParaRPr lang="en-US" altLang="en-US">
              <a:solidFill>
                <a:srgbClr val="000000"/>
              </a:solidFill>
            </a:endParaRPr>
          </a:p>
        </p:txBody>
      </p:sp>
      <p:sp>
        <p:nvSpPr>
          <p:cNvPr id="35848"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43801BE-31B8-4FD0-8545-1F619E69B68D}" type="slidenum">
              <a:rPr lang="en-US" altLang="en-US" sz="1400">
                <a:solidFill>
                  <a:srgbClr val="000000"/>
                </a:solidFill>
                <a:latin typeface="Helvetica" panose="020B0604020202020204" pitchFamily="34" charset="0"/>
              </a:rPr>
              <a:pPr eaLnBrk="1" hangingPunct="1"/>
              <a:t>9</a:t>
            </a:fld>
            <a:endParaRPr lang="en-US" altLang="en-US" sz="1400">
              <a:solidFill>
                <a:srgbClr val="000000"/>
              </a:solidFill>
              <a:latin typeface="Helvetica" panose="020B0604020202020204" pitchFamily="34" charset="0"/>
            </a:endParaRPr>
          </a:p>
        </p:txBody>
      </p:sp>
      <p:sp>
        <p:nvSpPr>
          <p:cNvPr id="35849" name="TextBox 12"/>
          <p:cNvSpPr txBox="1">
            <a:spLocks noChangeArrowheads="1"/>
          </p:cNvSpPr>
          <p:nvPr/>
        </p:nvSpPr>
        <p:spPr bwMode="auto">
          <a:xfrm>
            <a:off x="685800" y="482600"/>
            <a:ext cx="7162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2800">
                <a:solidFill>
                  <a:srgbClr val="000000"/>
                </a:solidFill>
              </a:rPr>
              <a:t>Which is NOT true about functions in JavaScript?</a:t>
            </a:r>
          </a:p>
        </p:txBody>
      </p:sp>
    </p:spTree>
    <p:extLst>
      <p:ext uri="{BB962C8B-B14F-4D97-AF65-F5344CB8AC3E}">
        <p14:creationId xmlns:p14="http://schemas.microsoft.com/office/powerpoint/2010/main" val="1014101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ADLabHelvetica">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Lecture">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ADLabHelvetica">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RADLabHelvetica">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RADLabHelvetica">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RADLabHelvetica">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RADLabHelvetica">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RADLabHelvetica">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RADLabHelvetica">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RADLabHelvetica">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330</TotalTime>
  <Words>4081</Words>
  <Application>Microsoft Office PowerPoint</Application>
  <PresentationFormat>全屏显示(4:3)</PresentationFormat>
  <Paragraphs>630</Paragraphs>
  <Slides>49</Slides>
  <Notes>44</Notes>
  <HiddenSlides>25</HiddenSlides>
  <MMClips>0</MMClips>
  <ScaleCrop>false</ScaleCrop>
  <HeadingPairs>
    <vt:vector size="6" baseType="variant">
      <vt:variant>
        <vt:lpstr>主题</vt:lpstr>
      </vt:variant>
      <vt:variant>
        <vt:i4>10</vt:i4>
      </vt:variant>
      <vt:variant>
        <vt:lpstr>嵌入 OLE 服务器</vt:lpstr>
      </vt:variant>
      <vt:variant>
        <vt:i4>1</vt:i4>
      </vt:variant>
      <vt:variant>
        <vt:lpstr>幻灯片标题</vt:lpstr>
      </vt:variant>
      <vt:variant>
        <vt:i4>49</vt:i4>
      </vt:variant>
    </vt:vector>
  </HeadingPairs>
  <TitlesOfParts>
    <vt:vector size="60" baseType="lpstr">
      <vt:lpstr>RADLabHelvetica</vt:lpstr>
      <vt:lpstr>1_RADLabHelvetica</vt:lpstr>
      <vt:lpstr>2_RADLabHelvetica</vt:lpstr>
      <vt:lpstr>3_RADLabHelvetica</vt:lpstr>
      <vt:lpstr>4_RADLabHelvetica</vt:lpstr>
      <vt:lpstr>5_RADLabHelvetica</vt:lpstr>
      <vt:lpstr>6_RADLabHelvetica</vt:lpstr>
      <vt:lpstr>7_RADLabHelvetica</vt:lpstr>
      <vt:lpstr>8_RADLabHelvetica</vt:lpstr>
      <vt:lpstr>Lecture</vt:lpstr>
      <vt:lpstr>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ZZ</dc:creator>
  <cp:lastModifiedBy>ZZ</cp:lastModifiedBy>
  <cp:revision>9</cp:revision>
  <dcterms:created xsi:type="dcterms:W3CDTF">2016-11-29T03:17:58Z</dcterms:created>
  <dcterms:modified xsi:type="dcterms:W3CDTF">2016-11-29T08:58:16Z</dcterms:modified>
</cp:coreProperties>
</file>