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1"/>
  </p:notesMasterIdLst>
  <p:handoutMasterIdLst>
    <p:handoutMasterId r:id="rId52"/>
  </p:handoutMasterIdLst>
  <p:sldIdLst>
    <p:sldId id="263" r:id="rId2"/>
    <p:sldId id="267" r:id="rId3"/>
    <p:sldId id="268" r:id="rId4"/>
    <p:sldId id="269" r:id="rId5"/>
    <p:sldId id="270" r:id="rId6"/>
    <p:sldId id="271" r:id="rId7"/>
    <p:sldId id="301" r:id="rId8"/>
    <p:sldId id="300" r:id="rId9"/>
    <p:sldId id="302" r:id="rId10"/>
    <p:sldId id="272" r:id="rId11"/>
    <p:sldId id="273" r:id="rId12"/>
    <p:sldId id="278" r:id="rId13"/>
    <p:sldId id="279" r:id="rId14"/>
    <p:sldId id="280" r:id="rId15"/>
    <p:sldId id="303" r:id="rId16"/>
    <p:sldId id="281" r:id="rId17"/>
    <p:sldId id="282" r:id="rId18"/>
    <p:sldId id="283" r:id="rId19"/>
    <p:sldId id="274" r:id="rId20"/>
    <p:sldId id="275" r:id="rId21"/>
    <p:sldId id="276" r:id="rId22"/>
    <p:sldId id="277"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8" r:id="rId36"/>
    <p:sldId id="299" r:id="rId37"/>
    <p:sldId id="304" r:id="rId38"/>
    <p:sldId id="305" r:id="rId39"/>
    <p:sldId id="306" r:id="rId40"/>
    <p:sldId id="307" r:id="rId41"/>
    <p:sldId id="308" r:id="rId42"/>
    <p:sldId id="310" r:id="rId43"/>
    <p:sldId id="313" r:id="rId44"/>
    <p:sldId id="314" r:id="rId45"/>
    <p:sldId id="315" r:id="rId46"/>
    <p:sldId id="316" r:id="rId47"/>
    <p:sldId id="311" r:id="rId48"/>
    <p:sldId id="312" r:id="rId49"/>
    <p:sldId id="317" r:id="rId5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98"/>
    <a:srgbClr val="004A7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A05FA2-B245-40D5-BCB6-904063BD1CDA}" v="10" dt="2019-04-09T15:34:25.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4" autoAdjust="0"/>
    <p:restoredTop sz="92245" autoAdjust="0"/>
  </p:normalViewPr>
  <p:slideViewPr>
    <p:cSldViewPr snapToGrid="0" snapToObjects="1">
      <p:cViewPr varScale="1">
        <p:scale>
          <a:sx n="41" d="100"/>
          <a:sy n="41" d="100"/>
        </p:scale>
        <p:origin x="72" y="806"/>
      </p:cViewPr>
      <p:guideLst/>
    </p:cSldViewPr>
  </p:slideViewPr>
  <p:outlineViewPr>
    <p:cViewPr>
      <p:scale>
        <a:sx n="33" d="100"/>
        <a:sy n="33" d="100"/>
      </p:scale>
      <p:origin x="0" y="-52123"/>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latin typeface="Arial" panose="020B0604020202020204" pitchFamily="34" charset="0"/>
              </a:rPr>
              <a:t>4/9/2019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defRPr>
            </a:lvl1pPr>
          </a:lstStyle>
          <a:p>
            <a:pPr>
              <a:defRPr/>
            </a:pPr>
            <a:fld id="{86680D68-05FF-7942-990A-B21BB8E6CE33}" type="datetimeFigureOut">
              <a:rPr lang="en-US" smtClean="0"/>
              <a:pPr>
                <a:defRPr/>
              </a:pPr>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rial" panose="020B0604020202020204" pitchFamily="34" charset="0"/>
              </a:defRPr>
            </a:lvl1pPr>
          </a:lstStyle>
          <a:p>
            <a:pPr>
              <a:defRPr/>
            </a:pPr>
            <a:fld id="{91CAE60C-72A0-D14D-8733-C13212F694AD}" type="slidenum">
              <a:rPr lang="en-US" smtClean="0"/>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525486"/>
            <a:ext cx="9642852" cy="9035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a:t>
            </a:r>
          </a:p>
        </p:txBody>
      </p:sp>
      <p:sp>
        <p:nvSpPr>
          <p:cNvPr id="2" name="Title 1"/>
          <p:cNvSpPr>
            <a:spLocks noGrp="1"/>
          </p:cNvSpPr>
          <p:nvPr>
            <p:ph type="title"/>
          </p:nvPr>
        </p:nvSpPr>
        <p:spPr>
          <a:xfrm>
            <a:off x="838200" y="3650345"/>
            <a:ext cx="10515600" cy="791026"/>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dirty="0"/>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a:xfrm>
            <a:off x="838200" y="633047"/>
            <a:ext cx="10515600" cy="1033402"/>
          </a:xfrm>
        </p:spPr>
        <p:txBody>
          <a:bodyPr/>
          <a:lstStyle>
            <a:lvl1pPr>
              <a:defRPr sz="3600"/>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6"/>
            <a:ext cx="10515600" cy="981808"/>
          </a:xfrm>
        </p:spPr>
        <p:txBody>
          <a:bodyPr/>
          <a:lstStyle>
            <a:lvl1pPr>
              <a:defRPr sz="3600"/>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8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4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5"/>
            <a:ext cx="10515600" cy="871883"/>
          </a:xfrm>
        </p:spPr>
        <p:txBody>
          <a:bodyPr/>
          <a:lstStyle>
            <a:lvl1pPr>
              <a:defRPr sz="3600"/>
            </a:lvl1pPr>
          </a:lstStyle>
          <a:p>
            <a:r>
              <a:rPr lang="en-US" dirty="0"/>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08993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r>
              <a:rPr lang="en-US" dirty="0"/>
              <a:t>Eckert, Linux+ and LPIC-1 Guide to Linux Certification, 5th Edition. © 2019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21" r:id="rId1"/>
    <p:sldLayoutId id="2147483720" r:id="rId2"/>
    <p:sldLayoutId id="2147483713" r:id="rId3"/>
    <p:sldLayoutId id="2147483722" r:id="rId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Chapter 1</a:t>
            </a:r>
          </a:p>
        </p:txBody>
      </p:sp>
      <p:sp>
        <p:nvSpPr>
          <p:cNvPr id="5" name="Title 4"/>
          <p:cNvSpPr>
            <a:spLocks noGrp="1"/>
          </p:cNvSpPr>
          <p:nvPr>
            <p:ph type="title"/>
          </p:nvPr>
        </p:nvSpPr>
        <p:spPr/>
        <p:txBody>
          <a:bodyPr/>
          <a:lstStyle/>
          <a:p>
            <a:r>
              <a:rPr lang="en-US" dirty="0"/>
              <a:t>Introduction to Linux</a:t>
            </a:r>
            <a:br>
              <a:rPr lang="en-US" dirty="0"/>
            </a:br>
            <a:endParaRPr lang="en-US" dirty="0"/>
          </a:p>
        </p:txBody>
      </p:sp>
      <p:sp>
        <p:nvSpPr>
          <p:cNvPr id="7" name="Footer Placeholder 6"/>
          <p:cNvSpPr>
            <a:spLocks noGrp="1"/>
          </p:cNvSpPr>
          <p:nvPr>
            <p:ph type="ftr" sz="quarter" idx="3"/>
          </p:nvPr>
        </p:nvSpPr>
        <p:spPr/>
        <p:txBody>
          <a:bodyPr/>
          <a:lstStyle/>
          <a:p>
            <a:r>
              <a:rPr lang="en-US" dirty="0"/>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The Linux Operating System</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OS used to run a variety of applications on a variety of different hardware components</a:t>
            </a:r>
          </a:p>
          <a:p>
            <a:r>
              <a:rPr lang="en-US" altLang="en-US" dirty="0"/>
              <a:t>Multiuser and multitasking OS</a:t>
            </a:r>
          </a:p>
          <a:p>
            <a:pPr lvl="1"/>
            <a:r>
              <a:rPr lang="en-US" altLang="en-US" dirty="0"/>
              <a:t>Ability to manage thousands of tasks at the same time </a:t>
            </a:r>
          </a:p>
          <a:p>
            <a:pPr lvl="1"/>
            <a:r>
              <a:rPr lang="en-US" altLang="en-US" dirty="0"/>
              <a:t>Allows multiple users to access the system simultaneously</a:t>
            </a:r>
          </a:p>
          <a:p>
            <a:endParaRPr lang="en-US" dirty="0"/>
          </a:p>
        </p:txBody>
      </p:sp>
    </p:spTree>
    <p:extLst>
      <p:ext uri="{BB962C8B-B14F-4D97-AF65-F5344CB8AC3E}">
        <p14:creationId xmlns:p14="http://schemas.microsoft.com/office/powerpoint/2010/main" val="68524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Versions of the Linux Operating System</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kernel: core component</a:t>
            </a:r>
          </a:p>
          <a:p>
            <a:pPr lvl="1"/>
            <a:r>
              <a:rPr lang="en-US" altLang="en-US" dirty="0"/>
              <a:t>Written almost entirely in the C programming language</a:t>
            </a:r>
          </a:p>
          <a:p>
            <a:pPr lvl="1"/>
            <a:r>
              <a:rPr lang="en-US" altLang="en-US" dirty="0"/>
              <a:t>Software can be used to modify appearance of Linux, but the kernel is common to all Linux</a:t>
            </a:r>
          </a:p>
          <a:p>
            <a:pPr lvl="1"/>
            <a:r>
              <a:rPr lang="en-US" altLang="en-US" dirty="0"/>
              <a:t>Important to understand Linux kernel version numbers to decide which version is appropriate</a:t>
            </a:r>
          </a:p>
          <a:p>
            <a:pPr lvl="1"/>
            <a:r>
              <a:rPr lang="en-US" altLang="en-US" dirty="0"/>
              <a:t>Good understanding of system hardware is important in deciding which kernel version to use</a:t>
            </a:r>
          </a:p>
          <a:p>
            <a:endParaRPr lang="en-US" dirty="0"/>
          </a:p>
        </p:txBody>
      </p:sp>
    </p:spTree>
    <p:extLst>
      <p:ext uri="{BB962C8B-B14F-4D97-AF65-F5344CB8AC3E}">
        <p14:creationId xmlns:p14="http://schemas.microsoft.com/office/powerpoint/2010/main" val="265236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Identifying Kernel Versions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kernel versions components </a:t>
            </a:r>
          </a:p>
          <a:p>
            <a:pPr lvl="1"/>
            <a:r>
              <a:rPr lang="en-US" altLang="en-US" dirty="0"/>
              <a:t>Major number: indicates major revision to Linux kernel</a:t>
            </a:r>
          </a:p>
          <a:p>
            <a:pPr lvl="1"/>
            <a:r>
              <a:rPr lang="en-US" altLang="en-US" dirty="0"/>
              <a:t>Minor number: indicates minor revision and stability of Linux kernel</a:t>
            </a:r>
          </a:p>
          <a:p>
            <a:pPr lvl="2"/>
            <a:r>
              <a:rPr lang="en-US" altLang="en-US" dirty="0"/>
              <a:t>Production kernel: kernel that has been thoroughly tested and is declared to be stable</a:t>
            </a:r>
          </a:p>
          <a:p>
            <a:pPr lvl="2"/>
            <a:r>
              <a:rPr lang="en-US" altLang="en-US" dirty="0"/>
              <a:t>Developmental kernel: kernel which is not fully tested and with implied instability</a:t>
            </a:r>
          </a:p>
          <a:p>
            <a:pPr lvl="1"/>
            <a:r>
              <a:rPr lang="en-US" altLang="en-US" dirty="0"/>
              <a:t>Revision number: most current changes to the version </a:t>
            </a:r>
          </a:p>
          <a:p>
            <a:endParaRPr lang="en-US" dirty="0"/>
          </a:p>
        </p:txBody>
      </p:sp>
    </p:spTree>
    <p:extLst>
      <p:ext uri="{BB962C8B-B14F-4D97-AF65-F5344CB8AC3E}">
        <p14:creationId xmlns:p14="http://schemas.microsoft.com/office/powerpoint/2010/main" val="424684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Licensing Linux (1 of 3)</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Open Source Software (OSS)</a:t>
            </a:r>
          </a:p>
          <a:p>
            <a:pPr lvl="1"/>
            <a:r>
              <a:rPr lang="en-US" altLang="en-US" dirty="0"/>
              <a:t>Freely developed and continuously improved by a large community of software developers</a:t>
            </a:r>
          </a:p>
          <a:p>
            <a:r>
              <a:rPr lang="en-US" altLang="en-US" dirty="0"/>
              <a:t>Source code</a:t>
            </a:r>
          </a:p>
          <a:p>
            <a:pPr lvl="1"/>
            <a:r>
              <a:rPr lang="en-US" altLang="en-US" dirty="0"/>
              <a:t>List of instructions that a software developer writes to make up a program</a:t>
            </a:r>
          </a:p>
          <a:p>
            <a:pPr lvl="1"/>
            <a:r>
              <a:rPr lang="en-US" altLang="en-US" dirty="0"/>
              <a:t>Format and structure of source code follows rules defined by the programming language in which it was written</a:t>
            </a:r>
          </a:p>
          <a:p>
            <a:endParaRPr lang="en-US" dirty="0"/>
          </a:p>
        </p:txBody>
      </p:sp>
    </p:spTree>
    <p:extLst>
      <p:ext uri="{BB962C8B-B14F-4D97-AF65-F5344CB8AC3E}">
        <p14:creationId xmlns:p14="http://schemas.microsoft.com/office/powerpoint/2010/main" val="86324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Licensing Linux (2 of 3)</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Implications of OSS software development </a:t>
            </a:r>
          </a:p>
          <a:p>
            <a:pPr lvl="1"/>
            <a:r>
              <a:rPr lang="en-US" altLang="en-US" dirty="0"/>
              <a:t>Software is developed very rapidly through widespread collaboration</a:t>
            </a:r>
          </a:p>
          <a:p>
            <a:pPr lvl="1"/>
            <a:r>
              <a:rPr lang="en-US" altLang="en-US" dirty="0"/>
              <a:t>Software bugs (errors) are noted and promptly fixed</a:t>
            </a:r>
          </a:p>
          <a:p>
            <a:pPr lvl="1"/>
            <a:r>
              <a:rPr lang="en-US" altLang="en-US" dirty="0"/>
              <a:t>Software features evolve quickly based on users’ needs</a:t>
            </a:r>
          </a:p>
          <a:p>
            <a:pPr lvl="1"/>
            <a:r>
              <a:rPr lang="en-US" altLang="en-US" dirty="0"/>
              <a:t>The perceived value of the software increases because it is based on usefulness, not on price</a:t>
            </a:r>
          </a:p>
          <a:p>
            <a:endParaRPr lang="en-US" dirty="0"/>
          </a:p>
        </p:txBody>
      </p:sp>
    </p:spTree>
    <p:extLst>
      <p:ext uri="{BB962C8B-B14F-4D97-AF65-F5344CB8AC3E}">
        <p14:creationId xmlns:p14="http://schemas.microsoft.com/office/powerpoint/2010/main" val="331670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6134-162B-4C48-A6E1-C9AD73724551}"/>
              </a:ext>
            </a:extLst>
          </p:cNvPr>
          <p:cNvSpPr>
            <a:spLocks noGrp="1"/>
          </p:cNvSpPr>
          <p:nvPr>
            <p:ph type="title"/>
          </p:nvPr>
        </p:nvSpPr>
        <p:spPr/>
        <p:txBody>
          <a:bodyPr/>
          <a:lstStyle/>
          <a:p>
            <a:r>
              <a:rPr lang="en-US" altLang="en-US" dirty="0"/>
              <a:t>Licensing Linux (3 of 3)</a:t>
            </a:r>
            <a:endParaRPr lang="en-US" dirty="0"/>
          </a:p>
        </p:txBody>
      </p:sp>
      <p:graphicFrame>
        <p:nvGraphicFramePr>
          <p:cNvPr id="3" name="Table Placeholder 2">
            <a:extLst>
              <a:ext uri="{FF2B5EF4-FFF2-40B4-BE49-F238E27FC236}">
                <a16:creationId xmlns:a16="http://schemas.microsoft.com/office/drawing/2014/main" id="{FF4DC3E0-3606-4755-9099-AC2AC2072A9E}"/>
              </a:ext>
            </a:extLst>
          </p:cNvPr>
          <p:cNvGraphicFramePr>
            <a:graphicFrameLocks noGrp="1"/>
          </p:cNvGraphicFramePr>
          <p:nvPr>
            <p:ph type="tbl" sz="quarter" idx="10"/>
            <p:extLst>
              <p:ext uri="{D42A27DB-BD31-4B8C-83A1-F6EECF244321}">
                <p14:modId xmlns:p14="http://schemas.microsoft.com/office/powerpoint/2010/main" val="1448628318"/>
              </p:ext>
            </p:extLst>
          </p:nvPr>
        </p:nvGraphicFramePr>
        <p:xfrm>
          <a:off x="838200" y="1524000"/>
          <a:ext cx="10515600" cy="4362820"/>
        </p:xfrm>
        <a:graphic>
          <a:graphicData uri="http://schemas.openxmlformats.org/drawingml/2006/table">
            <a:tbl>
              <a:tblPr firstRow="1" bandRow="1">
                <a:tableStyleId>{5C22544A-7EE6-4342-B048-85BDC9FD1C3A}</a:tableStyleId>
              </a:tblPr>
              <a:tblGrid>
                <a:gridCol w="3319009">
                  <a:extLst>
                    <a:ext uri="{9D8B030D-6E8A-4147-A177-3AD203B41FA5}">
                      <a16:colId xmlns:a16="http://schemas.microsoft.com/office/drawing/2014/main" val="1458870590"/>
                    </a:ext>
                  </a:extLst>
                </a:gridCol>
                <a:gridCol w="7196591">
                  <a:extLst>
                    <a:ext uri="{9D8B030D-6E8A-4147-A177-3AD203B41FA5}">
                      <a16:colId xmlns:a16="http://schemas.microsoft.com/office/drawing/2014/main" val="549605046"/>
                    </a:ext>
                  </a:extLst>
                </a:gridCol>
              </a:tblGrid>
              <a:tr h="617394">
                <a:tc>
                  <a:txBody>
                    <a:bodyPr/>
                    <a:lstStyle/>
                    <a:p>
                      <a:r>
                        <a:rPr lang="en-US" dirty="0"/>
                        <a:t>Table 1-2 Software types</a:t>
                      </a:r>
                    </a:p>
                  </a:txBody>
                  <a:tcPr/>
                </a:tc>
                <a:tc>
                  <a:txBody>
                    <a:bodyPr/>
                    <a:lstStyle/>
                    <a:p>
                      <a:endParaRPr lang="en-US" dirty="0"/>
                    </a:p>
                  </a:txBody>
                  <a:tcPr/>
                </a:tc>
                <a:extLst>
                  <a:ext uri="{0D108BD9-81ED-4DB2-BD59-A6C34878D82A}">
                    <a16:rowId xmlns:a16="http://schemas.microsoft.com/office/drawing/2014/main" val="1562471524"/>
                  </a:ext>
                </a:extLst>
              </a:tr>
              <a:tr h="636466">
                <a:tc>
                  <a:txBody>
                    <a:bodyPr/>
                    <a:lstStyle/>
                    <a:p>
                      <a:r>
                        <a:rPr lang="en-US" b="1" dirty="0"/>
                        <a:t>Type</a:t>
                      </a:r>
                    </a:p>
                  </a:txBody>
                  <a:tcPr/>
                </a:tc>
                <a:tc>
                  <a:txBody>
                    <a:bodyPr/>
                    <a:lstStyle/>
                    <a:p>
                      <a:r>
                        <a:rPr lang="en-US" b="1" dirty="0"/>
                        <a:t>Description </a:t>
                      </a:r>
                    </a:p>
                  </a:txBody>
                  <a:tcPr/>
                </a:tc>
                <a:extLst>
                  <a:ext uri="{0D108BD9-81ED-4DB2-BD59-A6C34878D82A}">
                    <a16:rowId xmlns:a16="http://schemas.microsoft.com/office/drawing/2014/main" val="2222707070"/>
                  </a:ext>
                </a:extLst>
              </a:tr>
              <a:tr h="636466">
                <a:tc>
                  <a:txBody>
                    <a:bodyPr/>
                    <a:lstStyle/>
                    <a:p>
                      <a:r>
                        <a:rPr lang="en-US" dirty="0"/>
                        <a:t>Open source </a:t>
                      </a:r>
                    </a:p>
                  </a:txBody>
                  <a:tcPr/>
                </a:tc>
                <a:tc>
                  <a:txBody>
                    <a:bodyPr/>
                    <a:lstStyle/>
                    <a:p>
                      <a:r>
                        <a:rPr lang="en-US" dirty="0"/>
                        <a:t>Software in which the source code and software can be obtained free of charge and optionally modified to suit a particular need </a:t>
                      </a:r>
                    </a:p>
                  </a:txBody>
                  <a:tcPr/>
                </a:tc>
                <a:extLst>
                  <a:ext uri="{0D108BD9-81ED-4DB2-BD59-A6C34878D82A}">
                    <a16:rowId xmlns:a16="http://schemas.microsoft.com/office/drawing/2014/main" val="2968564393"/>
                  </a:ext>
                </a:extLst>
              </a:tr>
              <a:tr h="636466">
                <a:tc>
                  <a:txBody>
                    <a:bodyPr/>
                    <a:lstStyle/>
                    <a:p>
                      <a:r>
                        <a:rPr lang="en-US" dirty="0"/>
                        <a:t>Closed source</a:t>
                      </a:r>
                    </a:p>
                  </a:txBody>
                  <a:tcPr/>
                </a:tc>
                <a:tc>
                  <a:txBody>
                    <a:bodyPr/>
                    <a:lstStyle/>
                    <a:p>
                      <a:r>
                        <a:rPr lang="en-US" dirty="0"/>
                        <a:t>Software in which the source code is not available; although this type of software might be distributed free of charge, it is usually quite costly and commonly referred to as commercial software</a:t>
                      </a:r>
                    </a:p>
                  </a:txBody>
                  <a:tcPr/>
                </a:tc>
                <a:extLst>
                  <a:ext uri="{0D108BD9-81ED-4DB2-BD59-A6C34878D82A}">
                    <a16:rowId xmlns:a16="http://schemas.microsoft.com/office/drawing/2014/main" val="387705277"/>
                  </a:ext>
                </a:extLst>
              </a:tr>
              <a:tr h="636466">
                <a:tc>
                  <a:txBody>
                    <a:bodyPr/>
                    <a:lstStyle/>
                    <a:p>
                      <a:r>
                        <a:rPr lang="en-US" dirty="0"/>
                        <a:t>Freeware</a:t>
                      </a:r>
                    </a:p>
                  </a:txBody>
                  <a:tcPr/>
                </a:tc>
                <a:tc>
                  <a:txBody>
                    <a:bodyPr/>
                    <a:lstStyle/>
                    <a:p>
                      <a:r>
                        <a:rPr lang="en-US" dirty="0"/>
                        <a:t>Closed source software that is given out free of charge; it is sometimes referred to as freemium software </a:t>
                      </a:r>
                    </a:p>
                  </a:txBody>
                  <a:tcPr/>
                </a:tc>
                <a:extLst>
                  <a:ext uri="{0D108BD9-81ED-4DB2-BD59-A6C34878D82A}">
                    <a16:rowId xmlns:a16="http://schemas.microsoft.com/office/drawing/2014/main" val="2469648829"/>
                  </a:ext>
                </a:extLst>
              </a:tr>
              <a:tr h="636466">
                <a:tc>
                  <a:txBody>
                    <a:bodyPr/>
                    <a:lstStyle/>
                    <a:p>
                      <a:r>
                        <a:rPr lang="en-US" dirty="0"/>
                        <a:t>Shareware</a:t>
                      </a:r>
                    </a:p>
                  </a:txBody>
                  <a:tcPr/>
                </a:tc>
                <a:tc>
                  <a:txBody>
                    <a:bodyPr/>
                    <a:lstStyle/>
                    <a:p>
                      <a:r>
                        <a:rPr lang="en-US" dirty="0"/>
                        <a:t>Closed source software that is initially given out free of charge but that requires payment after a certain period of use</a:t>
                      </a:r>
                    </a:p>
                    <a:p>
                      <a:endParaRPr lang="en-US" dirty="0"/>
                    </a:p>
                  </a:txBody>
                  <a:tcPr/>
                </a:tc>
                <a:extLst>
                  <a:ext uri="{0D108BD9-81ED-4DB2-BD59-A6C34878D82A}">
                    <a16:rowId xmlns:a16="http://schemas.microsoft.com/office/drawing/2014/main" val="3977273345"/>
                  </a:ext>
                </a:extLst>
              </a:tr>
            </a:tbl>
          </a:graphicData>
        </a:graphic>
      </p:graphicFrame>
    </p:spTree>
    <p:extLst>
      <p:ext uri="{BB962C8B-B14F-4D97-AF65-F5344CB8AC3E}">
        <p14:creationId xmlns:p14="http://schemas.microsoft.com/office/powerpoint/2010/main" val="219043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Types of Open Source Licenses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GNU Public License (GPL)</a:t>
            </a:r>
          </a:p>
          <a:p>
            <a:pPr lvl="1"/>
            <a:r>
              <a:rPr lang="en-US" altLang="en-US" dirty="0"/>
              <a:t>Developed by the Free Software Foundation (FSF)</a:t>
            </a:r>
          </a:p>
          <a:p>
            <a:pPr lvl="1"/>
            <a:r>
              <a:rPr lang="en-US" altLang="en-US" dirty="0"/>
              <a:t>Stipulates that the source code of any software published under its license must be freely available</a:t>
            </a:r>
          </a:p>
          <a:p>
            <a:pPr lvl="1"/>
            <a:r>
              <a:rPr lang="en-US" altLang="en-US" dirty="0"/>
              <a:t>Users who modify the source code must also redistribute the modified code freely</a:t>
            </a:r>
          </a:p>
          <a:p>
            <a:r>
              <a:rPr lang="en-US" altLang="en-US" dirty="0"/>
              <a:t>Artistic license: ensures source code is freely available </a:t>
            </a:r>
          </a:p>
          <a:p>
            <a:pPr lvl="1"/>
            <a:r>
              <a:rPr lang="en-US" altLang="en-US" dirty="0"/>
              <a:t>Original author has some control over changes</a:t>
            </a:r>
          </a:p>
          <a:p>
            <a:endParaRPr lang="en-US" dirty="0"/>
          </a:p>
        </p:txBody>
      </p:sp>
    </p:spTree>
    <p:extLst>
      <p:ext uri="{BB962C8B-B14F-4D97-AF65-F5344CB8AC3E}">
        <p14:creationId xmlns:p14="http://schemas.microsoft.com/office/powerpoint/2010/main" val="39443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Types of Closed Source Licenses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Most closed source software is sold commercially</a:t>
            </a:r>
          </a:p>
          <a:p>
            <a:pPr lvl="1"/>
            <a:r>
              <a:rPr lang="en-US" altLang="en-US" dirty="0"/>
              <a:t>Usually bears label of manufacturer</a:t>
            </a:r>
          </a:p>
          <a:p>
            <a:r>
              <a:rPr lang="en-US" altLang="en-US" dirty="0"/>
              <a:t>Freeware</a:t>
            </a:r>
          </a:p>
          <a:p>
            <a:pPr lvl="1"/>
            <a:r>
              <a:rPr lang="en-US" altLang="en-US" dirty="0"/>
              <a:t>Distributed free of charge; source code is not available</a:t>
            </a:r>
          </a:p>
          <a:p>
            <a:r>
              <a:rPr lang="en-US" altLang="en-US" dirty="0"/>
              <a:t>Shareware</a:t>
            </a:r>
          </a:p>
          <a:p>
            <a:pPr lvl="1"/>
            <a:r>
              <a:rPr lang="en-US" altLang="en-US" dirty="0"/>
              <a:t>Initially free, but requires payment after a period of time or for use of certain features</a:t>
            </a:r>
          </a:p>
          <a:p>
            <a:endParaRPr lang="en-US" dirty="0"/>
          </a:p>
        </p:txBody>
      </p:sp>
    </p:spTree>
    <p:extLst>
      <p:ext uri="{BB962C8B-B14F-4D97-AF65-F5344CB8AC3E}">
        <p14:creationId xmlns:p14="http://schemas.microsoft.com/office/powerpoint/2010/main" val="3814506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(1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Risk reduction</a:t>
            </a:r>
          </a:p>
          <a:p>
            <a:pPr lvl="1"/>
            <a:r>
              <a:rPr lang="en-US" altLang="en-US" dirty="0"/>
              <a:t>Changes in the market or customer needs may cause companies to change software frequently</a:t>
            </a:r>
          </a:p>
          <a:p>
            <a:pPr lvl="2"/>
            <a:r>
              <a:rPr lang="en-US" altLang="en-US" dirty="0"/>
              <a:t>Can be costly and time-consuming</a:t>
            </a:r>
          </a:p>
          <a:p>
            <a:pPr lvl="1"/>
            <a:r>
              <a:rPr lang="en-US" altLang="en-US" dirty="0"/>
              <a:t>Support for closed source software may end</a:t>
            </a:r>
          </a:p>
          <a:p>
            <a:pPr lvl="2"/>
            <a:r>
              <a:rPr lang="en-US" altLang="en-US" dirty="0"/>
              <a:t>Vendor may go out of business</a:t>
            </a:r>
          </a:p>
          <a:p>
            <a:pPr lvl="2"/>
            <a:r>
              <a:rPr lang="en-US" altLang="en-US" dirty="0"/>
              <a:t>Software version may be retired</a:t>
            </a:r>
          </a:p>
          <a:p>
            <a:pPr lvl="1"/>
            <a:r>
              <a:rPr lang="en-US" altLang="en-US" dirty="0"/>
              <a:t>OSS products offer the opportunity to maintain and change the source code</a:t>
            </a:r>
          </a:p>
          <a:p>
            <a:endParaRPr lang="en-US" dirty="0"/>
          </a:p>
        </p:txBody>
      </p:sp>
    </p:spTree>
    <p:extLst>
      <p:ext uri="{BB962C8B-B14F-4D97-AF65-F5344CB8AC3E}">
        <p14:creationId xmlns:p14="http://schemas.microsoft.com/office/powerpoint/2010/main" val="333565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(2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Meeting business needs</a:t>
            </a:r>
          </a:p>
          <a:p>
            <a:pPr lvl="1"/>
            <a:r>
              <a:rPr lang="en-US" altLang="en-US" dirty="0"/>
              <a:t>Common software available for Linux </a:t>
            </a:r>
          </a:p>
          <a:p>
            <a:pPr lvl="2"/>
            <a:r>
              <a:rPr lang="en-US" altLang="en-US" dirty="0"/>
              <a:t>Scientific and engineering software</a:t>
            </a:r>
          </a:p>
          <a:p>
            <a:pPr lvl="2"/>
            <a:r>
              <a:rPr lang="en-US" altLang="en-US" dirty="0"/>
              <a:t>Software emulators</a:t>
            </a:r>
          </a:p>
          <a:p>
            <a:pPr lvl="2"/>
            <a:r>
              <a:rPr lang="en-US" altLang="en-US" dirty="0"/>
              <a:t>Web servers, Web browsers, and e-commerce suites</a:t>
            </a:r>
          </a:p>
          <a:p>
            <a:pPr lvl="2"/>
            <a:r>
              <a:rPr lang="en-US" altLang="en-US" dirty="0"/>
              <a:t>Desktop productivity software</a:t>
            </a:r>
          </a:p>
          <a:p>
            <a:pPr lvl="2"/>
            <a:r>
              <a:rPr lang="en-US" altLang="en-US" dirty="0"/>
              <a:t>Graphics manipulation software</a:t>
            </a:r>
          </a:p>
          <a:p>
            <a:pPr lvl="2"/>
            <a:r>
              <a:rPr lang="en-US" altLang="en-US" dirty="0"/>
              <a:t>Database software</a:t>
            </a:r>
          </a:p>
          <a:p>
            <a:pPr lvl="2"/>
            <a:r>
              <a:rPr lang="en-US" altLang="en-US" dirty="0"/>
              <a:t>Security software</a:t>
            </a:r>
          </a:p>
          <a:p>
            <a:endParaRPr lang="en-US" dirty="0"/>
          </a:p>
        </p:txBody>
      </p:sp>
    </p:spTree>
    <p:extLst>
      <p:ext uri="{BB962C8B-B14F-4D97-AF65-F5344CB8AC3E}">
        <p14:creationId xmlns:p14="http://schemas.microsoft.com/office/powerpoint/2010/main" val="38964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Objectives</a:t>
            </a:r>
            <a:endParaRPr lang="en-US" dirty="0"/>
          </a:p>
        </p:txBody>
      </p:sp>
      <p:sp>
        <p:nvSpPr>
          <p:cNvPr id="2" name="Text Placeholder 1"/>
          <p:cNvSpPr>
            <a:spLocks noGrp="1"/>
          </p:cNvSpPr>
          <p:nvPr>
            <p:ph type="body" sz="quarter" idx="17"/>
          </p:nvPr>
        </p:nvSpPr>
        <p:spPr/>
        <p:txBody>
          <a:bodyPr/>
          <a:lstStyle/>
          <a:p>
            <a:r>
              <a:rPr lang="en-US" altLang="en-US" dirty="0"/>
              <a:t>After completing this chapter, you will be able to: </a:t>
            </a:r>
          </a:p>
          <a:p>
            <a:pPr lvl="1"/>
            <a:r>
              <a:rPr lang="en-US" altLang="en-US" dirty="0"/>
              <a:t>Explain the purpose of an operating system</a:t>
            </a:r>
          </a:p>
          <a:p>
            <a:pPr lvl="1"/>
            <a:r>
              <a:rPr lang="en-US" altLang="en-US" dirty="0"/>
              <a:t>Outline the key features of the Linux operating system</a:t>
            </a:r>
          </a:p>
          <a:p>
            <a:pPr lvl="1"/>
            <a:r>
              <a:rPr lang="en-US" altLang="en-US" dirty="0"/>
              <a:t>Describe the origins of the Linux operating systems</a:t>
            </a:r>
          </a:p>
          <a:p>
            <a:pPr lvl="1"/>
            <a:r>
              <a:rPr lang="en-US" altLang="en-US" dirty="0"/>
              <a:t>Identify the characteristics of various Linux distributions and where to find them</a:t>
            </a:r>
          </a:p>
          <a:p>
            <a:pPr lvl="1"/>
            <a:r>
              <a:rPr lang="en-US" altLang="en-US" dirty="0"/>
              <a:t>Explain the common uses of Linux in industry today</a:t>
            </a:r>
          </a:p>
          <a:p>
            <a:endParaRPr lang="en-US" dirty="0"/>
          </a:p>
        </p:txBody>
      </p:sp>
    </p:spTree>
    <p:extLst>
      <p:ext uri="{BB962C8B-B14F-4D97-AF65-F5344CB8AC3E}">
        <p14:creationId xmlns:p14="http://schemas.microsoft.com/office/powerpoint/2010/main" val="3261549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(3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Stability and security</a:t>
            </a:r>
          </a:p>
          <a:p>
            <a:pPr lvl="1"/>
            <a:r>
              <a:rPr lang="en-US" altLang="en-US" dirty="0"/>
              <a:t>Customers using a closed source OS must rely on the vendor to fix any bugs</a:t>
            </a:r>
          </a:p>
          <a:p>
            <a:pPr lvl="1"/>
            <a:r>
              <a:rPr lang="en-US" altLang="en-US" dirty="0"/>
              <a:t>Waiting for a hot fix may take weeks or months</a:t>
            </a:r>
          </a:p>
          <a:p>
            <a:pPr lvl="1"/>
            <a:r>
              <a:rPr lang="en-US" altLang="en-US" dirty="0"/>
              <a:t>The collaborative open source approach to testing and fixing bugs increases the stability of Linux</a:t>
            </a:r>
          </a:p>
          <a:p>
            <a:pPr lvl="1"/>
            <a:r>
              <a:rPr lang="en-US" altLang="en-US" dirty="0"/>
              <a:t>Bugs and security loopholes in OSS programs can be identified and fixed quickly</a:t>
            </a:r>
          </a:p>
          <a:p>
            <a:pPr lvl="1"/>
            <a:r>
              <a:rPr lang="en-US" altLang="en-US" dirty="0"/>
              <a:t>Code is freely available and scrutinized by many developers</a:t>
            </a:r>
          </a:p>
          <a:p>
            <a:endParaRPr lang="en-US" dirty="0"/>
          </a:p>
        </p:txBody>
      </p:sp>
    </p:spTree>
    <p:extLst>
      <p:ext uri="{BB962C8B-B14F-4D97-AF65-F5344CB8AC3E}">
        <p14:creationId xmlns:p14="http://schemas.microsoft.com/office/powerpoint/2010/main" val="329158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(4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noAutofit/>
          </a:bodyPr>
          <a:lstStyle/>
          <a:p>
            <a:r>
              <a:rPr lang="en-US" altLang="en-US" dirty="0"/>
              <a:t>Flexibility for different hardware platforms</a:t>
            </a:r>
          </a:p>
          <a:p>
            <a:pPr lvl="1"/>
            <a:r>
              <a:rPr lang="en-US" altLang="en-US" dirty="0"/>
              <a:t>Partial list of hardware platforms on which Linux can run</a:t>
            </a:r>
          </a:p>
          <a:p>
            <a:pPr lvl="2"/>
            <a:r>
              <a:rPr lang="en-US" dirty="0"/>
              <a:t>Intel x86/x64 and Itanium</a:t>
            </a:r>
          </a:p>
          <a:p>
            <a:pPr lvl="2"/>
            <a:r>
              <a:rPr lang="en-US" dirty="0"/>
              <a:t>PA-RISC and Mainframe (S/390, z/Architecture)</a:t>
            </a:r>
          </a:p>
          <a:p>
            <a:pPr lvl="2"/>
            <a:r>
              <a:rPr lang="en-US" dirty="0"/>
              <a:t>ARM and MIPS</a:t>
            </a:r>
          </a:p>
          <a:p>
            <a:pPr lvl="2"/>
            <a:r>
              <a:rPr lang="en-US" dirty="0"/>
              <a:t>SPARC/Ultra-SPARC</a:t>
            </a:r>
          </a:p>
          <a:p>
            <a:pPr lvl="2"/>
            <a:r>
              <a:rPr lang="en-US" dirty="0"/>
              <a:t>PowerPC/POWER</a:t>
            </a:r>
          </a:p>
          <a:p>
            <a:r>
              <a:rPr lang="en-US" altLang="en-US" dirty="0"/>
              <a:t>Ease of customization </a:t>
            </a:r>
          </a:p>
          <a:p>
            <a:pPr lvl="1"/>
            <a:r>
              <a:rPr lang="en-US" altLang="en-US" dirty="0"/>
              <a:t>Ability to control the inner workings of the OS</a:t>
            </a:r>
          </a:p>
          <a:p>
            <a:pPr lvl="1"/>
            <a:r>
              <a:rPr lang="en-US" altLang="en-US" dirty="0"/>
              <a:t>Can choose to install only software packages needed</a:t>
            </a:r>
          </a:p>
          <a:p>
            <a:pPr lvl="1"/>
            <a:r>
              <a:rPr lang="en-US" altLang="en-US" dirty="0"/>
              <a:t>Linux supports several programming languages, such as shell and PERL scripts to customize or automate tasks </a:t>
            </a:r>
          </a:p>
          <a:p>
            <a:endParaRPr lang="en-US" dirty="0"/>
          </a:p>
        </p:txBody>
      </p:sp>
    </p:spTree>
    <p:extLst>
      <p:ext uri="{BB962C8B-B14F-4D97-AF65-F5344CB8AC3E}">
        <p14:creationId xmlns:p14="http://schemas.microsoft.com/office/powerpoint/2010/main" val="133586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(5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Ease of obtaining support</a:t>
            </a:r>
          </a:p>
          <a:p>
            <a:pPr lvl="1"/>
            <a:r>
              <a:rPr lang="en-US" altLang="en-US" dirty="0"/>
              <a:t>Linux documentation found on the Internet</a:t>
            </a:r>
          </a:p>
          <a:p>
            <a:pPr lvl="2"/>
            <a:r>
              <a:rPr lang="en-US" altLang="en-US" dirty="0"/>
              <a:t>Frequently asked questions (FAQs)</a:t>
            </a:r>
          </a:p>
          <a:p>
            <a:pPr lvl="2"/>
            <a:r>
              <a:rPr lang="en-US" altLang="en-US" dirty="0"/>
              <a:t>HOWTO documents: maintained by authors but centrally collected by the Linux Documentation Project (LDP)</a:t>
            </a:r>
          </a:p>
          <a:p>
            <a:pPr lvl="2"/>
            <a:r>
              <a:rPr lang="en-US" altLang="en-US" dirty="0"/>
              <a:t>Internet newsgroups</a:t>
            </a:r>
          </a:p>
          <a:p>
            <a:pPr lvl="2"/>
            <a:r>
              <a:rPr lang="en-US" altLang="en-US" dirty="0"/>
              <a:t>Linux User Groups (LUGs): open forum of Linux users who discuss Linux-related issues and problems</a:t>
            </a:r>
          </a:p>
          <a:p>
            <a:endParaRPr lang="en-US" dirty="0"/>
          </a:p>
        </p:txBody>
      </p:sp>
    </p:spTree>
    <p:extLst>
      <p:ext uri="{BB962C8B-B14F-4D97-AF65-F5344CB8AC3E}">
        <p14:creationId xmlns:p14="http://schemas.microsoft.com/office/powerpoint/2010/main" val="270839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(6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Cost reduction</a:t>
            </a:r>
          </a:p>
          <a:p>
            <a:pPr lvl="1"/>
            <a:r>
              <a:rPr lang="en-US" altLang="en-US" dirty="0"/>
              <a:t>Linux is less expensive than other OSs</a:t>
            </a:r>
          </a:p>
          <a:p>
            <a:pPr lvl="2"/>
            <a:r>
              <a:rPr lang="en-US" altLang="en-US" dirty="0"/>
              <a:t>No cost associated with acquiring the software</a:t>
            </a:r>
          </a:p>
          <a:p>
            <a:pPr lvl="2"/>
            <a:r>
              <a:rPr lang="en-US" altLang="en-US" dirty="0"/>
              <a:t>A wealth of OSS can run on a variety of different hardware platforms running Linux</a:t>
            </a:r>
          </a:p>
          <a:p>
            <a:pPr lvl="2"/>
            <a:r>
              <a:rPr lang="en-US" altLang="en-US" dirty="0"/>
              <a:t>Largest costs associated with Linux are costs associated with hiring people to maintain the system</a:t>
            </a:r>
          </a:p>
          <a:p>
            <a:pPr lvl="1"/>
            <a:r>
              <a:rPr lang="en-US" altLang="en-US" dirty="0"/>
              <a:t>Total cost of ownership (TCO): overall cost of using a particular OS</a:t>
            </a:r>
          </a:p>
          <a:p>
            <a:endParaRPr lang="en-US" dirty="0"/>
          </a:p>
        </p:txBody>
      </p:sp>
    </p:spTree>
    <p:extLst>
      <p:ext uri="{BB962C8B-B14F-4D97-AF65-F5344CB8AC3E}">
        <p14:creationId xmlns:p14="http://schemas.microsoft.com/office/powerpoint/2010/main" val="217157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Advantages (7 of 7)</a:t>
            </a:r>
            <a:endParaRPr lang="en-US" dirty="0"/>
          </a:p>
        </p:txBody>
      </p:sp>
      <p:graphicFrame>
        <p:nvGraphicFramePr>
          <p:cNvPr id="3" name="Table Placeholder 2">
            <a:extLst>
              <a:ext uri="{FF2B5EF4-FFF2-40B4-BE49-F238E27FC236}">
                <a16:creationId xmlns:a16="http://schemas.microsoft.com/office/drawing/2014/main" id="{EAA5F2A5-2922-4DB2-9470-DD45FB37A250}"/>
              </a:ext>
            </a:extLst>
          </p:cNvPr>
          <p:cNvGraphicFramePr>
            <a:graphicFrameLocks noGrp="1"/>
          </p:cNvGraphicFramePr>
          <p:nvPr>
            <p:ph type="tbl" sz="quarter" idx="10"/>
            <p:extLst>
              <p:ext uri="{D42A27DB-BD31-4B8C-83A1-F6EECF244321}">
                <p14:modId xmlns:p14="http://schemas.microsoft.com/office/powerpoint/2010/main" val="2636074886"/>
              </p:ext>
            </p:extLst>
          </p:nvPr>
        </p:nvGraphicFramePr>
        <p:xfrm>
          <a:off x="359097" y="1361148"/>
          <a:ext cx="11473806" cy="4863807"/>
        </p:xfrm>
        <a:graphic>
          <a:graphicData uri="http://schemas.openxmlformats.org/drawingml/2006/table">
            <a:tbl>
              <a:tblPr firstRow="1" bandRow="1">
                <a:tableStyleId>{5C22544A-7EE6-4342-B048-85BDC9FD1C3A}</a:tableStyleId>
              </a:tblPr>
              <a:tblGrid>
                <a:gridCol w="2917069">
                  <a:extLst>
                    <a:ext uri="{9D8B030D-6E8A-4147-A177-3AD203B41FA5}">
                      <a16:colId xmlns:a16="http://schemas.microsoft.com/office/drawing/2014/main" val="963530962"/>
                    </a:ext>
                  </a:extLst>
                </a:gridCol>
                <a:gridCol w="3312285">
                  <a:extLst>
                    <a:ext uri="{9D8B030D-6E8A-4147-A177-3AD203B41FA5}">
                      <a16:colId xmlns:a16="http://schemas.microsoft.com/office/drawing/2014/main" val="16207121"/>
                    </a:ext>
                  </a:extLst>
                </a:gridCol>
                <a:gridCol w="5244452">
                  <a:extLst>
                    <a:ext uri="{9D8B030D-6E8A-4147-A177-3AD203B41FA5}">
                      <a16:colId xmlns:a16="http://schemas.microsoft.com/office/drawing/2014/main" val="2193140184"/>
                    </a:ext>
                  </a:extLst>
                </a:gridCol>
              </a:tblGrid>
              <a:tr h="950968">
                <a:tc>
                  <a:txBody>
                    <a:bodyPr/>
                    <a:lstStyle/>
                    <a:p>
                      <a:r>
                        <a:rPr lang="en-US" dirty="0"/>
                        <a:t>Table 1-3: Calculating the total cost of ownership</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81902144"/>
                  </a:ext>
                </a:extLst>
              </a:tr>
              <a:tr h="331754">
                <a:tc>
                  <a:txBody>
                    <a:bodyPr/>
                    <a:lstStyle/>
                    <a:p>
                      <a:r>
                        <a:rPr lang="en-US" b="1" dirty="0"/>
                        <a:t>Costs</a:t>
                      </a:r>
                    </a:p>
                  </a:txBody>
                  <a:tcPr/>
                </a:tc>
                <a:tc>
                  <a:txBody>
                    <a:bodyPr/>
                    <a:lstStyle/>
                    <a:p>
                      <a:r>
                        <a:rPr lang="en-US" b="1" dirty="0"/>
                        <a:t>Linux</a:t>
                      </a:r>
                    </a:p>
                  </a:txBody>
                  <a:tcPr/>
                </a:tc>
                <a:tc>
                  <a:txBody>
                    <a:bodyPr/>
                    <a:lstStyle/>
                    <a:p>
                      <a:r>
                        <a:rPr lang="en-US" b="1" dirty="0"/>
                        <a:t>Closed source operating system </a:t>
                      </a:r>
                    </a:p>
                  </a:txBody>
                  <a:tcPr/>
                </a:tc>
                <a:extLst>
                  <a:ext uri="{0D108BD9-81ED-4DB2-BD59-A6C34878D82A}">
                    <a16:rowId xmlns:a16="http://schemas.microsoft.com/office/drawing/2014/main" val="1055418738"/>
                  </a:ext>
                </a:extLst>
              </a:tr>
              <a:tr h="331754">
                <a:tc>
                  <a:txBody>
                    <a:bodyPr/>
                    <a:lstStyle/>
                    <a:p>
                      <a:r>
                        <a:rPr lang="en-US" dirty="0"/>
                        <a:t>Operating system cost </a:t>
                      </a:r>
                    </a:p>
                  </a:txBody>
                  <a:tcPr/>
                </a:tc>
                <a:tc>
                  <a:txBody>
                    <a:bodyPr/>
                    <a:lstStyle/>
                    <a:p>
                      <a:r>
                        <a:rPr lang="en-US" dirty="0"/>
                        <a:t> $0</a:t>
                      </a:r>
                    </a:p>
                  </a:txBody>
                  <a:tcPr/>
                </a:tc>
                <a:tc>
                  <a:txBody>
                    <a:bodyPr/>
                    <a:lstStyle/>
                    <a:p>
                      <a:r>
                        <a:rPr lang="en-US" dirty="0"/>
                        <a:t>Greater than $0 </a:t>
                      </a:r>
                    </a:p>
                  </a:txBody>
                  <a:tcPr/>
                </a:tc>
                <a:extLst>
                  <a:ext uri="{0D108BD9-81ED-4DB2-BD59-A6C34878D82A}">
                    <a16:rowId xmlns:a16="http://schemas.microsoft.com/office/drawing/2014/main" val="1674248706"/>
                  </a:ext>
                </a:extLst>
              </a:tr>
              <a:tr h="1078199">
                <a:tc>
                  <a:txBody>
                    <a:bodyPr/>
                    <a:lstStyle/>
                    <a:p>
                      <a:r>
                        <a:rPr lang="en-US" dirty="0"/>
                        <a:t>Cost of administration </a:t>
                      </a:r>
                    </a:p>
                  </a:txBody>
                  <a:tcPr/>
                </a:tc>
                <a:tc>
                  <a:txBody>
                    <a:bodyPr/>
                    <a:lstStyle/>
                    <a:p>
                      <a:r>
                        <a:rPr lang="en-US" dirty="0"/>
                        <a:t>Low: Stability is high and bugs are fixed quickly by open source developers.</a:t>
                      </a:r>
                    </a:p>
                  </a:txBody>
                  <a:tcPr/>
                </a:tc>
                <a:tc>
                  <a:txBody>
                    <a:bodyPr/>
                    <a:lstStyle/>
                    <a:p>
                      <a:r>
                        <a:rPr lang="en-US" dirty="0"/>
                        <a:t>Moderate/high: Bug fixes are created by the vendor of the operating system, which could result in costly downtime.</a:t>
                      </a:r>
                    </a:p>
                  </a:txBody>
                  <a:tcPr/>
                </a:tc>
                <a:extLst>
                  <a:ext uri="{0D108BD9-81ED-4DB2-BD59-A6C34878D82A}">
                    <a16:rowId xmlns:a16="http://schemas.microsoft.com/office/drawing/2014/main" val="1445767716"/>
                  </a:ext>
                </a:extLst>
              </a:tr>
              <a:tr h="829384">
                <a:tc>
                  <a:txBody>
                    <a:bodyPr/>
                    <a:lstStyle/>
                    <a:p>
                      <a:r>
                        <a:rPr lang="en-US" dirty="0"/>
                        <a:t>Cost of additional software</a:t>
                      </a:r>
                    </a:p>
                    <a:p>
                      <a:endParaRPr lang="en-US" dirty="0"/>
                    </a:p>
                  </a:txBody>
                  <a:tcPr/>
                </a:tc>
                <a:tc>
                  <a:txBody>
                    <a:bodyPr/>
                    <a:lstStyle/>
                    <a:p>
                      <a:r>
                        <a:rPr lang="en-US" dirty="0"/>
                        <a:t>Low/none: Most software available for Linux is also open source.</a:t>
                      </a:r>
                    </a:p>
                  </a:txBody>
                  <a:tcPr/>
                </a:tc>
                <a:tc>
                  <a:txBody>
                    <a:bodyPr/>
                    <a:lstStyle/>
                    <a:p>
                      <a:r>
                        <a:rPr lang="en-US" dirty="0"/>
                        <a:t>Moderate/high: Most software available for closed source operating systems is also closed source.</a:t>
                      </a:r>
                    </a:p>
                  </a:txBody>
                  <a:tcPr/>
                </a:tc>
                <a:extLst>
                  <a:ext uri="{0D108BD9-81ED-4DB2-BD59-A6C34878D82A}">
                    <a16:rowId xmlns:a16="http://schemas.microsoft.com/office/drawing/2014/main" val="3879649621"/>
                  </a:ext>
                </a:extLst>
              </a:tr>
              <a:tr h="1078199">
                <a:tc>
                  <a:txBody>
                    <a:bodyPr/>
                    <a:lstStyle/>
                    <a:p>
                      <a:r>
                        <a:rPr lang="en-US" dirty="0"/>
                        <a:t>Cost of software upgrades</a:t>
                      </a:r>
                    </a:p>
                  </a:txBody>
                  <a:tcPr/>
                </a:tc>
                <a:tc>
                  <a:txBody>
                    <a:bodyPr/>
                    <a:lstStyle/>
                    <a:p>
                      <a:r>
                        <a:rPr lang="en-US" dirty="0"/>
                        <a:t>Low/none </a:t>
                      </a:r>
                    </a:p>
                  </a:txBody>
                  <a:tcPr/>
                </a:tc>
                <a:tc>
                  <a:txBody>
                    <a:bodyPr/>
                    <a:lstStyle/>
                    <a:p>
                      <a:r>
                        <a:rPr lang="en-US" dirty="0"/>
                        <a:t>Moderate/high: Closed source software is eventually retired, and companies must buy upgrades or new products to gain functionality and stay competitive.</a:t>
                      </a:r>
                    </a:p>
                  </a:txBody>
                  <a:tcPr/>
                </a:tc>
                <a:extLst>
                  <a:ext uri="{0D108BD9-81ED-4DB2-BD59-A6C34878D82A}">
                    <a16:rowId xmlns:a16="http://schemas.microsoft.com/office/drawing/2014/main" val="3982790201"/>
                  </a:ext>
                </a:extLst>
              </a:tr>
            </a:tbl>
          </a:graphicData>
        </a:graphic>
      </p:graphicFrame>
    </p:spTree>
    <p:extLst>
      <p:ext uri="{BB962C8B-B14F-4D97-AF65-F5344CB8AC3E}">
        <p14:creationId xmlns:p14="http://schemas.microsoft.com/office/powerpoint/2010/main" val="227107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The History of Linux</a:t>
            </a:r>
            <a:endParaRPr lang="en-US" dirty="0"/>
          </a:p>
        </p:txBody>
      </p:sp>
      <p:pic>
        <p:nvPicPr>
          <p:cNvPr id="6" name="Picture Placeholder 5" descr="Figure traces timeline of UNIX and Linux development. A horizontal timeline bar is seen ranging from the year 1965 to 2018 and the development milestones have been defined against years that are marked. The following is the timeline. 1965, MULTICS project started. 1969, Creation of UNIX. 1973, M I T Jargon file released. 1973 to 1983, Rapid UNIX development. 1983, The Hacker’s Dictionary published. 1984, The GNU Project started. 1984 to 1991, Development of hacker culture and G P L. 1991, Linus Torvalds creates Linux. 1991 to 1998, Rapid Linux development. 1998, Approximately 7.5 million Linux users. 1999, The Cathedral &amp; the Bazaar published. 1999 to 2018, Worldwide adoption of Linux technology. 2014, Approximately 1.8 billion Linux users including Android users.">
            <a:extLst>
              <a:ext uri="{FF2B5EF4-FFF2-40B4-BE49-F238E27FC236}">
                <a16:creationId xmlns:a16="http://schemas.microsoft.com/office/drawing/2014/main" id="{B3E71B40-1DB8-496E-9FC0-79F1A431D502}"/>
              </a:ext>
            </a:extLst>
          </p:cNvPr>
          <p:cNvPicPr>
            <a:picLocks noGrp="1" noChangeAspect="1"/>
          </p:cNvPicPr>
          <p:nvPr>
            <p:ph type="pic" sz="quarter" idx="10"/>
          </p:nvPr>
        </p:nvPicPr>
        <p:blipFill rotWithShape="1">
          <a:blip r:embed="rId2"/>
          <a:srcRect t="1745" b="6361"/>
          <a:stretch/>
        </p:blipFill>
        <p:spPr>
          <a:xfrm>
            <a:off x="2896719" y="1550335"/>
            <a:ext cx="6398562" cy="4006415"/>
          </a:xfrm>
        </p:spPr>
      </p:pic>
      <p:sp>
        <p:nvSpPr>
          <p:cNvPr id="5" name="Text Placeholder 4">
            <a:extLst>
              <a:ext uri="{FF2B5EF4-FFF2-40B4-BE49-F238E27FC236}">
                <a16:creationId xmlns:a16="http://schemas.microsoft.com/office/drawing/2014/main" id="{624E071C-3FFD-4865-8849-86D02FA6D176}"/>
              </a:ext>
            </a:extLst>
          </p:cNvPr>
          <p:cNvSpPr>
            <a:spLocks noGrp="1"/>
          </p:cNvSpPr>
          <p:nvPr>
            <p:ph type="body" sz="quarter" idx="11"/>
          </p:nvPr>
        </p:nvSpPr>
        <p:spPr>
          <a:xfrm>
            <a:off x="3316514" y="5805121"/>
            <a:ext cx="5558971" cy="407600"/>
          </a:xfrm>
        </p:spPr>
        <p:txBody>
          <a:bodyPr/>
          <a:lstStyle/>
          <a:p>
            <a:r>
              <a:rPr lang="en-US" altLang="en-US" dirty="0"/>
              <a:t>Figure 1-4: Timeline of UNIX and Linux development.</a:t>
            </a:r>
          </a:p>
          <a:p>
            <a:endParaRPr lang="en-US" dirty="0"/>
          </a:p>
        </p:txBody>
      </p:sp>
    </p:spTree>
    <p:extLst>
      <p:ext uri="{BB962C8B-B14F-4D97-AF65-F5344CB8AC3E}">
        <p14:creationId xmlns:p14="http://schemas.microsoft.com/office/powerpoint/2010/main" val="319023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UNIX (1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Evolved from Multiplexed Information and Computing Service (MULTICS)</a:t>
            </a:r>
          </a:p>
          <a:p>
            <a:pPr lvl="1"/>
            <a:r>
              <a:rPr lang="en-US" altLang="en-US" dirty="0"/>
              <a:t>Project was abandoned </a:t>
            </a:r>
          </a:p>
          <a:p>
            <a:r>
              <a:rPr lang="en-US" altLang="en-US" dirty="0"/>
              <a:t>Rewritten in the C programming language</a:t>
            </a:r>
          </a:p>
          <a:p>
            <a:pPr lvl="1"/>
            <a:r>
              <a:rPr lang="en-US" altLang="en-US" dirty="0"/>
              <a:t>Able to run on different hardware platforms</a:t>
            </a:r>
          </a:p>
          <a:p>
            <a:r>
              <a:rPr lang="en-US" altLang="en-US" dirty="0"/>
              <a:t>AT&amp;T sold UNIX source code to several companies</a:t>
            </a:r>
          </a:p>
          <a:p>
            <a:pPr lvl="1"/>
            <a:r>
              <a:rPr lang="en-US" altLang="en-US" dirty="0"/>
              <a:t>Each developed its own variety, or flavor, of UNIX yet adhered to standards agreed upon by all</a:t>
            </a:r>
          </a:p>
          <a:p>
            <a:endParaRPr lang="en-US" dirty="0"/>
          </a:p>
        </p:txBody>
      </p:sp>
    </p:spTree>
    <p:extLst>
      <p:ext uri="{BB962C8B-B14F-4D97-AF65-F5344CB8AC3E}">
        <p14:creationId xmlns:p14="http://schemas.microsoft.com/office/powerpoint/2010/main" val="3888686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UNIX (2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Berkeley Software Distribution (BSD)</a:t>
            </a:r>
          </a:p>
          <a:p>
            <a:pPr lvl="1"/>
            <a:r>
              <a:rPr lang="en-US" altLang="en-US" dirty="0"/>
              <a:t>Version of the original UNIX source code</a:t>
            </a:r>
          </a:p>
          <a:p>
            <a:r>
              <a:rPr lang="en-US" altLang="en-US" dirty="0"/>
              <a:t>Common flavors of UNIX today </a:t>
            </a:r>
          </a:p>
          <a:p>
            <a:pPr lvl="1"/>
            <a:r>
              <a:rPr lang="en-US" altLang="en-US" dirty="0"/>
              <a:t>BSD</a:t>
            </a:r>
          </a:p>
          <a:p>
            <a:pPr lvl="1"/>
            <a:r>
              <a:rPr lang="en-US" altLang="en-US" dirty="0"/>
              <a:t>Hewlett-Packard’s HP-UX</a:t>
            </a:r>
          </a:p>
          <a:p>
            <a:pPr lvl="1"/>
            <a:r>
              <a:rPr lang="en-US" altLang="en-US" dirty="0"/>
              <a:t>IBM’s AIX</a:t>
            </a:r>
          </a:p>
          <a:p>
            <a:pPr lvl="1"/>
            <a:r>
              <a:rPr lang="en-US" altLang="en-US" dirty="0"/>
              <a:t>Apple’s macOS and iOS operating systems</a:t>
            </a:r>
          </a:p>
          <a:p>
            <a:endParaRPr lang="en-US" dirty="0"/>
          </a:p>
        </p:txBody>
      </p:sp>
    </p:spTree>
    <p:extLst>
      <p:ext uri="{BB962C8B-B14F-4D97-AF65-F5344CB8AC3E}">
        <p14:creationId xmlns:p14="http://schemas.microsoft.com/office/powerpoint/2010/main" val="2388686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The Hacker Culture (1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Hacker: a person who attempts to expand knowledge of computing through experimentation</a:t>
            </a:r>
          </a:p>
          <a:p>
            <a:r>
              <a:rPr lang="en-US" altLang="en-US" dirty="0"/>
              <a:t>Cracker: someone who illegally uses computers for personal benefit or to cause damage</a:t>
            </a:r>
          </a:p>
          <a:p>
            <a:r>
              <a:rPr lang="en-US" altLang="en-US" dirty="0"/>
              <a:t>Richard Stallman: famous hacker who worked at MIT</a:t>
            </a:r>
          </a:p>
          <a:p>
            <a:pPr lvl="1"/>
            <a:r>
              <a:rPr lang="en-US" altLang="en-US" dirty="0"/>
              <a:t>Formed the Free Software Foundation (FSF)</a:t>
            </a:r>
          </a:p>
          <a:p>
            <a:pPr lvl="1"/>
            <a:r>
              <a:rPr lang="en-US" altLang="en-US" dirty="0"/>
              <a:t>Encouraged free software development</a:t>
            </a:r>
          </a:p>
          <a:p>
            <a:endParaRPr lang="en-US" dirty="0"/>
          </a:p>
        </p:txBody>
      </p:sp>
    </p:spTree>
    <p:extLst>
      <p:ext uri="{BB962C8B-B14F-4D97-AF65-F5344CB8AC3E}">
        <p14:creationId xmlns:p14="http://schemas.microsoft.com/office/powerpoint/2010/main" val="3146233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The Hacker Culture (2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GNU project by Richard Stallman</a:t>
            </a:r>
          </a:p>
          <a:p>
            <a:pPr lvl="1"/>
            <a:r>
              <a:rPr lang="en-US" altLang="en-US" dirty="0"/>
              <a:t>Promoted free development for a free OS that was not UNIX</a:t>
            </a:r>
          </a:p>
          <a:p>
            <a:r>
              <a:rPr lang="en-US" altLang="en-US" dirty="0"/>
              <a:t>GNU project led to publication of GNU Public License (GPL)</a:t>
            </a:r>
          </a:p>
          <a:p>
            <a:pPr lvl="1"/>
            <a:r>
              <a:rPr lang="en-US" altLang="en-US" dirty="0"/>
              <a:t>Legalized free distribution of source code and encouraged collaborative development</a:t>
            </a:r>
          </a:p>
          <a:p>
            <a:r>
              <a:rPr lang="en-US" altLang="en-US" dirty="0"/>
              <a:t>This hacker culture of collaborative development set the stage for Linux</a:t>
            </a:r>
            <a:endParaRPr lang="en-US" dirty="0"/>
          </a:p>
        </p:txBody>
      </p:sp>
    </p:spTree>
    <p:extLst>
      <p:ext uri="{BB962C8B-B14F-4D97-AF65-F5344CB8AC3E}">
        <p14:creationId xmlns:p14="http://schemas.microsoft.com/office/powerpoint/2010/main" val="158820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Operating Systems (1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Computers have two fundamental components</a:t>
            </a:r>
          </a:p>
          <a:p>
            <a:pPr lvl="1"/>
            <a:r>
              <a:rPr lang="en-US" altLang="en-US" dirty="0"/>
              <a:t>Hardware: physical components inside a computer</a:t>
            </a:r>
          </a:p>
          <a:p>
            <a:pPr lvl="1"/>
            <a:r>
              <a:rPr lang="en-US" altLang="en-US" dirty="0"/>
              <a:t>Software: set of instructions or programs that allow hardware components to manipulate data</a:t>
            </a:r>
          </a:p>
          <a:p>
            <a:endParaRPr lang="en-US" dirty="0"/>
          </a:p>
        </p:txBody>
      </p:sp>
    </p:spTree>
    <p:extLst>
      <p:ext uri="{BB962C8B-B14F-4D97-AF65-F5344CB8AC3E}">
        <p14:creationId xmlns:p14="http://schemas.microsoft.com/office/powerpoint/2010/main" val="37120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(1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noAutofit/>
          </a:bodyPr>
          <a:lstStyle/>
          <a:p>
            <a:r>
              <a:rPr lang="en-US" altLang="en-US" dirty="0"/>
              <a:t>First developed by Linus Torvalds in 1991 </a:t>
            </a:r>
          </a:p>
          <a:p>
            <a:pPr lvl="1"/>
            <a:r>
              <a:rPr lang="en-US" altLang="en-US" dirty="0"/>
              <a:t>Published under the GNU license</a:t>
            </a:r>
          </a:p>
          <a:p>
            <a:r>
              <a:rPr lang="en-US" altLang="en-US" dirty="0"/>
              <a:t>Linux kernel was developed collaboratively and centrally managed</a:t>
            </a:r>
          </a:p>
          <a:p>
            <a:pPr lvl="1"/>
            <a:r>
              <a:rPr lang="en-US" altLang="en-US" dirty="0"/>
              <a:t>Hackers developed Linux add-on packages and distributions</a:t>
            </a:r>
          </a:p>
          <a:p>
            <a:r>
              <a:rPr lang="en-US" altLang="en-US" dirty="0"/>
              <a:t>Distribution: collection of software containing Linux kernel and libraries, combined with add-on software </a:t>
            </a:r>
          </a:p>
          <a:p>
            <a:pPr lvl="1"/>
            <a:r>
              <a:rPr lang="en-US" altLang="en-US" dirty="0"/>
              <a:t>Red Hat and OpenSUSE</a:t>
            </a:r>
          </a:p>
          <a:p>
            <a:pPr lvl="1"/>
            <a:r>
              <a:rPr lang="en-US" altLang="en-US" dirty="0"/>
              <a:t>Debian and Ubuntu</a:t>
            </a:r>
          </a:p>
          <a:p>
            <a:pPr lvl="1"/>
            <a:r>
              <a:rPr lang="en-US" altLang="en-US" dirty="0"/>
              <a:t>Gentoo, Linux Mint, and Arch</a:t>
            </a:r>
            <a:endParaRPr lang="en-US" dirty="0"/>
          </a:p>
        </p:txBody>
      </p:sp>
    </p:spTree>
    <p:extLst>
      <p:ext uri="{BB962C8B-B14F-4D97-AF65-F5344CB8AC3E}">
        <p14:creationId xmlns:p14="http://schemas.microsoft.com/office/powerpoint/2010/main" val="14861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(2 of 2) </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is a by-product of OSS development</a:t>
            </a:r>
          </a:p>
          <a:p>
            <a:pPr lvl="1"/>
            <a:r>
              <a:rPr lang="en-US" altLang="en-US" dirty="0"/>
              <a:t>Changed over time</a:t>
            </a:r>
          </a:p>
          <a:p>
            <a:r>
              <a:rPr lang="en-US" altLang="en-US" dirty="0"/>
              <a:t>Since 2000, there has been interest in embedded Linux</a:t>
            </a:r>
          </a:p>
          <a:p>
            <a:pPr lvl="1"/>
            <a:r>
              <a:rPr lang="en-US" altLang="en-US" dirty="0"/>
              <a:t>Linux OSs that run on smaller hardware devices such as mobile devices</a:t>
            </a:r>
          </a:p>
          <a:p>
            <a:r>
              <a:rPr lang="en-US" altLang="en-US" dirty="0"/>
              <a:t>Linux is currently very well developed</a:t>
            </a:r>
          </a:p>
          <a:p>
            <a:pPr lvl="1"/>
            <a:r>
              <a:rPr lang="en-US" altLang="en-US" dirty="0"/>
              <a:t>More application development can be expected from the OSS community in the next decade</a:t>
            </a:r>
          </a:p>
          <a:p>
            <a:endParaRPr lang="en-US" dirty="0"/>
          </a:p>
        </p:txBody>
      </p:sp>
    </p:spTree>
    <p:extLst>
      <p:ext uri="{BB962C8B-B14F-4D97-AF65-F5344CB8AC3E}">
        <p14:creationId xmlns:p14="http://schemas.microsoft.com/office/powerpoint/2010/main" val="311748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Distributions (1 of 5)</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Varied distributions of Linux are essentially the same under the surface</a:t>
            </a:r>
          </a:p>
          <a:p>
            <a:pPr lvl="1"/>
            <a:r>
              <a:rPr lang="en-US" altLang="en-US" dirty="0"/>
              <a:t>Do have important differences</a:t>
            </a:r>
          </a:p>
          <a:p>
            <a:r>
              <a:rPr lang="en-US" altLang="en-US" dirty="0"/>
              <a:t>Some distributions include a large number of server-related tools</a:t>
            </a:r>
          </a:p>
          <a:p>
            <a:pPr lvl="1"/>
            <a:r>
              <a:rPr lang="en-US" altLang="en-US" dirty="0"/>
              <a:t>Web servers </a:t>
            </a:r>
          </a:p>
          <a:p>
            <a:pPr lvl="1"/>
            <a:r>
              <a:rPr lang="en-US" altLang="en-US" dirty="0"/>
              <a:t>Database servers</a:t>
            </a:r>
          </a:p>
          <a:p>
            <a:r>
              <a:rPr lang="en-US" altLang="en-US" dirty="0"/>
              <a:t>Most distributions include a GUI that can be further customized to suit the needs of the user</a:t>
            </a:r>
          </a:p>
          <a:p>
            <a:pPr lvl="1"/>
            <a:r>
              <a:rPr lang="en-US" altLang="en-US" dirty="0"/>
              <a:t>Core component of this GUI is X Windows</a:t>
            </a:r>
          </a:p>
          <a:p>
            <a:endParaRPr lang="en-US" dirty="0"/>
          </a:p>
        </p:txBody>
      </p:sp>
    </p:spTree>
    <p:extLst>
      <p:ext uri="{BB962C8B-B14F-4D97-AF65-F5344CB8AC3E}">
        <p14:creationId xmlns:p14="http://schemas.microsoft.com/office/powerpoint/2010/main" val="2725499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Distributions (2 of 5)</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GUI environment</a:t>
            </a:r>
          </a:p>
          <a:p>
            <a:pPr lvl="1"/>
            <a:r>
              <a:rPr lang="en-US" altLang="en-US" dirty="0"/>
              <a:t>X Windows in combination with a window manager and desktop environment </a:t>
            </a:r>
          </a:p>
          <a:p>
            <a:r>
              <a:rPr lang="en-US" altLang="en-US" dirty="0"/>
              <a:t>Two competing GUI environments in Linux</a:t>
            </a:r>
          </a:p>
          <a:p>
            <a:pPr lvl="1"/>
            <a:r>
              <a:rPr lang="en-US" altLang="en-US" dirty="0"/>
              <a:t>GNU Object Model Environment (GNOME)</a:t>
            </a:r>
          </a:p>
          <a:p>
            <a:pPr lvl="1"/>
            <a:r>
              <a:rPr lang="en-US" altLang="en-US" dirty="0"/>
              <a:t>K Desktop Environment (KDE)</a:t>
            </a:r>
          </a:p>
          <a:p>
            <a:endParaRPr lang="en-US" dirty="0"/>
          </a:p>
        </p:txBody>
      </p:sp>
    </p:spTree>
    <p:extLst>
      <p:ext uri="{BB962C8B-B14F-4D97-AF65-F5344CB8AC3E}">
        <p14:creationId xmlns:p14="http://schemas.microsoft.com/office/powerpoint/2010/main" val="3051266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C86E44-45A2-4739-80E8-E1E615663FA9}"/>
              </a:ext>
            </a:extLst>
          </p:cNvPr>
          <p:cNvSpPr>
            <a:spLocks noGrp="1"/>
          </p:cNvSpPr>
          <p:nvPr>
            <p:ph type="title"/>
          </p:nvPr>
        </p:nvSpPr>
        <p:spPr/>
        <p:txBody>
          <a:bodyPr/>
          <a:lstStyle/>
          <a:p>
            <a:r>
              <a:rPr lang="en-US" altLang="en-US" dirty="0"/>
              <a:t>Linux Distributions (3 of 5)</a:t>
            </a:r>
            <a:endParaRPr lang="en-US" dirty="0"/>
          </a:p>
        </p:txBody>
      </p:sp>
      <p:pic>
        <p:nvPicPr>
          <p:cNvPr id="3" name="Picture Placeholder 2" descr="A visual showing the GNOME desktop. A G U I console or desktop is seen with 3 windows open. One is the filesystem browser. A terminal window and a Firefox browser window are also open.">
            <a:extLst>
              <a:ext uri="{FF2B5EF4-FFF2-40B4-BE49-F238E27FC236}">
                <a16:creationId xmlns:a16="http://schemas.microsoft.com/office/drawing/2014/main" id="{EC180279-6E3F-406F-AF48-5527C1F6DA68}"/>
              </a:ext>
            </a:extLst>
          </p:cNvPr>
          <p:cNvPicPr>
            <a:picLocks noGrp="1" noChangeAspect="1"/>
          </p:cNvPicPr>
          <p:nvPr>
            <p:ph type="pic" sz="quarter" idx="10"/>
          </p:nvPr>
        </p:nvPicPr>
        <p:blipFill rotWithShape="1">
          <a:blip r:embed="rId2"/>
          <a:srcRect t="-1568" b="12023"/>
          <a:stretch/>
        </p:blipFill>
        <p:spPr>
          <a:xfrm>
            <a:off x="3259545" y="1560276"/>
            <a:ext cx="5672910" cy="3737447"/>
          </a:xfrm>
        </p:spPr>
      </p:pic>
      <p:sp>
        <p:nvSpPr>
          <p:cNvPr id="6" name="Text Placeholder 5">
            <a:extLst>
              <a:ext uri="{FF2B5EF4-FFF2-40B4-BE49-F238E27FC236}">
                <a16:creationId xmlns:a16="http://schemas.microsoft.com/office/drawing/2014/main" id="{0C91CFC3-1E21-486A-B56F-A0D970AE9AE1}"/>
              </a:ext>
            </a:extLst>
          </p:cNvPr>
          <p:cNvSpPr>
            <a:spLocks noGrp="1"/>
          </p:cNvSpPr>
          <p:nvPr>
            <p:ph type="body" sz="quarter" idx="11"/>
          </p:nvPr>
        </p:nvSpPr>
        <p:spPr>
          <a:xfrm>
            <a:off x="4291029" y="5651060"/>
            <a:ext cx="3609942" cy="454526"/>
          </a:xfrm>
        </p:spPr>
        <p:txBody>
          <a:bodyPr/>
          <a:lstStyle/>
          <a:p>
            <a:r>
              <a:rPr lang="en-US" altLang="en-US" dirty="0"/>
              <a:t>Figure 1-5: The GNOME Desktop</a:t>
            </a:r>
          </a:p>
          <a:p>
            <a:endParaRPr lang="en-US" dirty="0"/>
          </a:p>
        </p:txBody>
      </p:sp>
    </p:spTree>
    <p:extLst>
      <p:ext uri="{BB962C8B-B14F-4D97-AF65-F5344CB8AC3E}">
        <p14:creationId xmlns:p14="http://schemas.microsoft.com/office/powerpoint/2010/main" val="2538655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DBFFD-AADB-4EE8-8A41-45A320AA6366}"/>
              </a:ext>
            </a:extLst>
          </p:cNvPr>
          <p:cNvSpPr>
            <a:spLocks noGrp="1"/>
          </p:cNvSpPr>
          <p:nvPr>
            <p:ph type="title"/>
          </p:nvPr>
        </p:nvSpPr>
        <p:spPr/>
        <p:txBody>
          <a:bodyPr/>
          <a:lstStyle/>
          <a:p>
            <a:r>
              <a:rPr lang="en-US" altLang="en-US" dirty="0"/>
              <a:t>Linux Distributions (4 of 5)</a:t>
            </a:r>
            <a:endParaRPr lang="en-US" dirty="0"/>
          </a:p>
        </p:txBody>
      </p:sp>
      <p:pic>
        <p:nvPicPr>
          <p:cNvPr id="3" name="Picture Placeholder 2" descr="The K D E desktop from Fedora Linux is displayed. A Konsole window is also open.">
            <a:extLst>
              <a:ext uri="{FF2B5EF4-FFF2-40B4-BE49-F238E27FC236}">
                <a16:creationId xmlns:a16="http://schemas.microsoft.com/office/drawing/2014/main" id="{89818161-0939-4B81-843A-381B819E1ABE}"/>
              </a:ext>
            </a:extLst>
          </p:cNvPr>
          <p:cNvPicPr>
            <a:picLocks noGrp="1" noChangeAspect="1"/>
          </p:cNvPicPr>
          <p:nvPr>
            <p:ph type="pic" sz="quarter" idx="10"/>
          </p:nvPr>
        </p:nvPicPr>
        <p:blipFill rotWithShape="1">
          <a:blip r:embed="rId2"/>
          <a:srcRect t="565" b="11109"/>
          <a:stretch/>
        </p:blipFill>
        <p:spPr>
          <a:xfrm>
            <a:off x="2857499" y="1324428"/>
            <a:ext cx="6477000" cy="4209143"/>
          </a:xfrm>
        </p:spPr>
      </p:pic>
      <p:sp>
        <p:nvSpPr>
          <p:cNvPr id="6" name="Text Placeholder 5">
            <a:extLst>
              <a:ext uri="{FF2B5EF4-FFF2-40B4-BE49-F238E27FC236}">
                <a16:creationId xmlns:a16="http://schemas.microsoft.com/office/drawing/2014/main" id="{D87003A7-B257-43A9-801D-D520514E52A4}"/>
              </a:ext>
            </a:extLst>
          </p:cNvPr>
          <p:cNvSpPr>
            <a:spLocks noGrp="1"/>
          </p:cNvSpPr>
          <p:nvPr>
            <p:ph type="body" sz="quarter" idx="11"/>
          </p:nvPr>
        </p:nvSpPr>
        <p:spPr>
          <a:xfrm>
            <a:off x="4516000" y="5638201"/>
            <a:ext cx="3159999" cy="443286"/>
          </a:xfrm>
        </p:spPr>
        <p:txBody>
          <a:bodyPr/>
          <a:lstStyle/>
          <a:p>
            <a:r>
              <a:rPr lang="en-US" altLang="en-US" dirty="0"/>
              <a:t>Figure 1-6: The KDE Desktop</a:t>
            </a:r>
          </a:p>
          <a:p>
            <a:r>
              <a:rPr lang="en-US" altLang="en-US" dirty="0"/>
              <a:t>Source: Red hat, Inc</a:t>
            </a:r>
          </a:p>
          <a:p>
            <a:endParaRPr lang="en-US" dirty="0"/>
          </a:p>
        </p:txBody>
      </p:sp>
    </p:spTree>
    <p:extLst>
      <p:ext uri="{BB962C8B-B14F-4D97-AF65-F5344CB8AC3E}">
        <p14:creationId xmlns:p14="http://schemas.microsoft.com/office/powerpoint/2010/main" val="1754981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Linux Distributions (5 of 5)</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Package manager: software system that installs and maintains software</a:t>
            </a:r>
          </a:p>
          <a:p>
            <a:pPr lvl="1"/>
            <a:r>
              <a:rPr lang="en-US" altLang="en-US" dirty="0"/>
              <a:t>Red Hat Package Manager: most widely supported package manager</a:t>
            </a:r>
          </a:p>
          <a:p>
            <a:r>
              <a:rPr lang="en-US" altLang="en-US" dirty="0"/>
              <a:t>Tarball: compressed archive of files containing scripts that install software to the correct location on the system</a:t>
            </a:r>
          </a:p>
          <a:p>
            <a:pPr lvl="1"/>
            <a:r>
              <a:rPr lang="en-US" altLang="en-US" dirty="0"/>
              <a:t>Difficult to manage, upgrade, or remove from system</a:t>
            </a:r>
          </a:p>
          <a:p>
            <a:endParaRPr lang="en-US" dirty="0"/>
          </a:p>
        </p:txBody>
      </p:sp>
    </p:spTree>
    <p:extLst>
      <p:ext uri="{BB962C8B-B14F-4D97-AF65-F5344CB8AC3E}">
        <p14:creationId xmlns:p14="http://schemas.microsoft.com/office/powerpoint/2010/main" val="403169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Common Uses of Linux (1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may be customized to provide services for a variety of companies in a variety of situations</a:t>
            </a:r>
          </a:p>
          <a:p>
            <a:pPr lvl="1"/>
            <a:r>
              <a:rPr lang="en-US" altLang="en-US" dirty="0"/>
              <a:t>Workstation services: services used on a local computer</a:t>
            </a:r>
          </a:p>
          <a:p>
            <a:pPr lvl="1"/>
            <a:r>
              <a:rPr lang="en-US" altLang="en-US" dirty="0"/>
              <a:t>Server services: services made available for other computers across a network</a:t>
            </a:r>
          </a:p>
          <a:p>
            <a:endParaRPr lang="en-US" dirty="0"/>
          </a:p>
        </p:txBody>
      </p:sp>
    </p:spTree>
    <p:extLst>
      <p:ext uri="{BB962C8B-B14F-4D97-AF65-F5344CB8AC3E}">
        <p14:creationId xmlns:p14="http://schemas.microsoft.com/office/powerpoint/2010/main" val="1964552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Common Uses of Linux (2 of 2) </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configurations commonly used today</a:t>
            </a:r>
          </a:p>
          <a:p>
            <a:pPr lvl="1"/>
            <a:r>
              <a:rPr lang="en-US" altLang="en-US" dirty="0"/>
              <a:t>Internet servers</a:t>
            </a:r>
          </a:p>
          <a:p>
            <a:pPr lvl="1"/>
            <a:r>
              <a:rPr lang="en-US" altLang="en-US" dirty="0"/>
              <a:t>File and print servers</a:t>
            </a:r>
          </a:p>
          <a:p>
            <a:pPr lvl="1"/>
            <a:r>
              <a:rPr lang="en-US" altLang="en-US" dirty="0"/>
              <a:t>Application servers</a:t>
            </a:r>
          </a:p>
          <a:p>
            <a:pPr lvl="1"/>
            <a:r>
              <a:rPr lang="en-US" altLang="en-US" dirty="0"/>
              <a:t>Cloud systems</a:t>
            </a:r>
          </a:p>
          <a:p>
            <a:pPr lvl="1"/>
            <a:r>
              <a:rPr lang="en-US" altLang="en-US" dirty="0"/>
              <a:t>Supercomputers</a:t>
            </a:r>
          </a:p>
          <a:p>
            <a:pPr lvl="1"/>
            <a:r>
              <a:rPr lang="en-US" altLang="en-US" dirty="0"/>
              <a:t>Scientific workstations</a:t>
            </a:r>
          </a:p>
          <a:p>
            <a:pPr lvl="1"/>
            <a:r>
              <a:rPr lang="en-US" altLang="en-US" dirty="0"/>
              <a:t>Office/personal workstations</a:t>
            </a:r>
          </a:p>
          <a:p>
            <a:pPr lvl="1"/>
            <a:r>
              <a:rPr lang="en-US" altLang="en-US" dirty="0"/>
              <a:t>Mobile devices</a:t>
            </a:r>
          </a:p>
          <a:p>
            <a:endParaRPr lang="en-US" dirty="0"/>
          </a:p>
        </p:txBody>
      </p:sp>
    </p:spTree>
    <p:extLst>
      <p:ext uri="{BB962C8B-B14F-4D97-AF65-F5344CB8AC3E}">
        <p14:creationId xmlns:p14="http://schemas.microsoft.com/office/powerpoint/2010/main" val="2673403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Internet Servers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noAutofit/>
          </a:bodyPr>
          <a:lstStyle/>
          <a:p>
            <a:r>
              <a:rPr lang="en-US" altLang="en-US" dirty="0"/>
              <a:t>Most common Internet services</a:t>
            </a:r>
          </a:p>
          <a:p>
            <a:pPr lvl="1"/>
            <a:r>
              <a:rPr lang="en-US" altLang="en-US" dirty="0"/>
              <a:t>Web services</a:t>
            </a:r>
          </a:p>
          <a:p>
            <a:pPr lvl="1"/>
            <a:r>
              <a:rPr lang="en-US" altLang="en-US" dirty="0"/>
              <a:t>DNS and DHCP services</a:t>
            </a:r>
          </a:p>
          <a:p>
            <a:pPr lvl="1"/>
            <a:r>
              <a:rPr lang="en-US" altLang="en-US" dirty="0"/>
              <a:t>Time services </a:t>
            </a:r>
          </a:p>
          <a:p>
            <a:pPr lvl="1"/>
            <a:r>
              <a:rPr lang="en-US" altLang="en-US" dirty="0"/>
              <a:t>Mail services</a:t>
            </a:r>
          </a:p>
          <a:p>
            <a:pPr lvl="1"/>
            <a:r>
              <a:rPr lang="en-US" altLang="en-US" dirty="0"/>
              <a:t>FTP services </a:t>
            </a:r>
          </a:p>
          <a:p>
            <a:pPr lvl="1"/>
            <a:r>
              <a:rPr lang="en-US" altLang="en-US" dirty="0"/>
              <a:t>Authentication services </a:t>
            </a:r>
          </a:p>
          <a:p>
            <a:pPr lvl="1"/>
            <a:r>
              <a:rPr lang="en-US" altLang="en-US" dirty="0"/>
              <a:t>Certificate services </a:t>
            </a:r>
          </a:p>
          <a:p>
            <a:pPr lvl="1"/>
            <a:r>
              <a:rPr lang="en-US" altLang="en-US" dirty="0"/>
              <a:t>Routing services</a:t>
            </a:r>
          </a:p>
          <a:p>
            <a:pPr lvl="1"/>
            <a:r>
              <a:rPr lang="en-US" altLang="en-US" dirty="0"/>
              <a:t>Firewall and proxy services </a:t>
            </a:r>
          </a:p>
          <a:p>
            <a:pPr lvl="1"/>
            <a:r>
              <a:rPr lang="en-US" altLang="en-US" dirty="0"/>
              <a:t>Advanced security services </a:t>
            </a:r>
          </a:p>
          <a:p>
            <a:endParaRPr lang="en-US" dirty="0"/>
          </a:p>
        </p:txBody>
      </p:sp>
    </p:spTree>
    <p:extLst>
      <p:ext uri="{BB962C8B-B14F-4D97-AF65-F5344CB8AC3E}">
        <p14:creationId xmlns:p14="http://schemas.microsoft.com/office/powerpoint/2010/main" val="31323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Operating Systems (2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Hardware components</a:t>
            </a:r>
          </a:p>
          <a:p>
            <a:pPr lvl="1"/>
            <a:r>
              <a:rPr lang="en-US" altLang="en-US" dirty="0"/>
              <a:t>Processor (CPU)</a:t>
            </a:r>
          </a:p>
          <a:p>
            <a:pPr lvl="1"/>
            <a:r>
              <a:rPr lang="en-US" altLang="en-US" dirty="0"/>
              <a:t>Physical memory (RAM)</a:t>
            </a:r>
          </a:p>
          <a:p>
            <a:pPr lvl="1"/>
            <a:r>
              <a:rPr lang="en-US" altLang="en-US" dirty="0"/>
              <a:t>Hard disk and solid state drives</a:t>
            </a:r>
          </a:p>
          <a:p>
            <a:pPr lvl="1"/>
            <a:r>
              <a:rPr lang="en-US" altLang="en-US" dirty="0"/>
              <a:t>CD and DVD drives</a:t>
            </a:r>
          </a:p>
          <a:p>
            <a:pPr lvl="1"/>
            <a:r>
              <a:rPr lang="en-US" altLang="en-US" dirty="0"/>
              <a:t>Flash memory card readers (SD cards)</a:t>
            </a:r>
          </a:p>
          <a:p>
            <a:pPr lvl="1"/>
            <a:r>
              <a:rPr lang="en-US" altLang="en-US" dirty="0"/>
              <a:t>Sound cards </a:t>
            </a:r>
          </a:p>
          <a:p>
            <a:pPr lvl="1"/>
            <a:r>
              <a:rPr lang="en-US" altLang="en-US" dirty="0"/>
              <a:t>Video cards</a:t>
            </a:r>
          </a:p>
          <a:p>
            <a:pPr lvl="1"/>
            <a:r>
              <a:rPr lang="en-US" altLang="en-US" dirty="0"/>
              <a:t>Network adapter cards</a:t>
            </a:r>
          </a:p>
          <a:p>
            <a:pPr lvl="1"/>
            <a:r>
              <a:rPr lang="en-US" altLang="en-US" dirty="0"/>
              <a:t>Ports</a:t>
            </a:r>
          </a:p>
          <a:p>
            <a:pPr lvl="1"/>
            <a:r>
              <a:rPr lang="en-US" altLang="en-US" dirty="0"/>
              <a:t>Mainboards (motherboards)</a:t>
            </a:r>
            <a:endParaRPr lang="en-US" dirty="0"/>
          </a:p>
        </p:txBody>
      </p:sp>
    </p:spTree>
    <p:extLst>
      <p:ext uri="{BB962C8B-B14F-4D97-AF65-F5344CB8AC3E}">
        <p14:creationId xmlns:p14="http://schemas.microsoft.com/office/powerpoint/2010/main" val="6349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File and Print Servers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Linux is well-suited for centrally sharing resources</a:t>
            </a:r>
          </a:p>
          <a:p>
            <a:pPr lvl="1"/>
            <a:r>
              <a:rPr lang="en-US" altLang="en-US" dirty="0"/>
              <a:t>More economical to share files and printers over a network</a:t>
            </a:r>
          </a:p>
          <a:p>
            <a:pPr lvl="1"/>
            <a:r>
              <a:rPr lang="en-US" altLang="en-US" dirty="0"/>
              <a:t>Inherently fast and light OS</a:t>
            </a:r>
          </a:p>
          <a:p>
            <a:pPr lvl="1"/>
            <a:r>
              <a:rPr lang="en-US" altLang="en-US" dirty="0"/>
              <a:t>A distribution specific to a certain task can be installed on the central server</a:t>
            </a:r>
          </a:p>
          <a:p>
            <a:pPr lvl="1"/>
            <a:r>
              <a:rPr lang="en-US" altLang="en-US" dirty="0"/>
              <a:t>Can share resources with a computer running another OS</a:t>
            </a:r>
          </a:p>
          <a:p>
            <a:pPr lvl="1"/>
            <a:r>
              <a:rPr lang="en-US" altLang="en-US" dirty="0"/>
              <a:t>Most common service used to allow clients to connect to shared information and printers on a Linux server is Samba</a:t>
            </a:r>
          </a:p>
          <a:p>
            <a:endParaRPr lang="en-US" dirty="0"/>
          </a:p>
        </p:txBody>
      </p:sp>
    </p:spTree>
    <p:extLst>
      <p:ext uri="{BB962C8B-B14F-4D97-AF65-F5344CB8AC3E}">
        <p14:creationId xmlns:p14="http://schemas.microsoft.com/office/powerpoint/2010/main" val="1752731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Application Servers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Application server: intermediary between a client computer and information, normally stored in a database</a:t>
            </a:r>
          </a:p>
          <a:p>
            <a:pPr lvl="1"/>
            <a:r>
              <a:rPr lang="en-US" altLang="en-US" dirty="0"/>
              <a:t>Database: organized collection of data that is arranged into tables of related information</a:t>
            </a:r>
          </a:p>
          <a:p>
            <a:pPr lvl="1"/>
            <a:r>
              <a:rPr lang="en-US" altLang="en-US" dirty="0"/>
              <a:t>Database Management Systems (DBMSs): programs designed to allow for creation, modification, manipulation, maintenance, and access of information from databases</a:t>
            </a:r>
          </a:p>
          <a:p>
            <a:pPr lvl="1"/>
            <a:r>
              <a:rPr lang="en-US" altLang="en-US" dirty="0"/>
              <a:t>Application servers can provide management functionality</a:t>
            </a:r>
          </a:p>
          <a:p>
            <a:endParaRPr lang="en-US" dirty="0"/>
          </a:p>
        </p:txBody>
      </p:sp>
    </p:spTree>
    <p:extLst>
      <p:ext uri="{BB962C8B-B14F-4D97-AF65-F5344CB8AC3E}">
        <p14:creationId xmlns:p14="http://schemas.microsoft.com/office/powerpoint/2010/main" val="203538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Cloud Systems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Cloud is just another term for the Internet</a:t>
            </a:r>
          </a:p>
          <a:p>
            <a:pPr lvl="1"/>
            <a:r>
              <a:rPr lang="en-US" altLang="en-US" dirty="0"/>
              <a:t>Organizations are moving their data to servers that are hosted within data centers accessible across the Internet</a:t>
            </a:r>
          </a:p>
          <a:p>
            <a:pPr lvl="1"/>
            <a:r>
              <a:rPr lang="en-US" altLang="en-US" dirty="0"/>
              <a:t>Cloud servers offer the advantage of accessing their data from anywhere </a:t>
            </a:r>
          </a:p>
          <a:p>
            <a:pPr lvl="2"/>
            <a:r>
              <a:rPr lang="en-US" altLang="en-US" dirty="0"/>
              <a:t>Private cloud</a:t>
            </a:r>
          </a:p>
          <a:p>
            <a:pPr lvl="2"/>
            <a:r>
              <a:rPr lang="en-US" altLang="en-US" dirty="0"/>
              <a:t>Cloud provider </a:t>
            </a:r>
          </a:p>
          <a:p>
            <a:r>
              <a:rPr lang="en-US" altLang="en-US" dirty="0"/>
              <a:t>Main approaches to hosting data and services within the cloud</a:t>
            </a:r>
          </a:p>
          <a:p>
            <a:pPr lvl="1"/>
            <a:r>
              <a:rPr lang="en-US" altLang="en-US" dirty="0"/>
              <a:t>Software as a Service (SaaS) </a:t>
            </a:r>
          </a:p>
          <a:p>
            <a:pPr lvl="1"/>
            <a:r>
              <a:rPr lang="en-US" altLang="en-US" dirty="0"/>
              <a:t>Platform as a Service (PaaS) </a:t>
            </a:r>
          </a:p>
          <a:p>
            <a:pPr lvl="1"/>
            <a:r>
              <a:rPr lang="en-US" altLang="en-US" dirty="0"/>
              <a:t>Infrastructure as a Service (IaaS)</a:t>
            </a:r>
          </a:p>
          <a:p>
            <a:endParaRPr lang="en-US" dirty="0"/>
          </a:p>
        </p:txBody>
      </p:sp>
    </p:spTree>
    <p:extLst>
      <p:ext uri="{BB962C8B-B14F-4D97-AF65-F5344CB8AC3E}">
        <p14:creationId xmlns:p14="http://schemas.microsoft.com/office/powerpoint/2010/main" val="1440005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Supercomputers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Clustering: combining several smaller computers to act as one large supercomputer</a:t>
            </a:r>
          </a:p>
          <a:p>
            <a:pPr lvl="1"/>
            <a:r>
              <a:rPr lang="en-US" altLang="en-US" dirty="0"/>
              <a:t>Beowulf clustering: most common Linux method of clustering</a:t>
            </a:r>
          </a:p>
          <a:p>
            <a:pPr lvl="1"/>
            <a:r>
              <a:rPr lang="en-US" altLang="en-US" dirty="0"/>
              <a:t>Message Passing Interface (MPI): used on Beowulf clusters to pass information to separate computers</a:t>
            </a:r>
          </a:p>
          <a:p>
            <a:r>
              <a:rPr lang="en-US" altLang="en-US" dirty="0"/>
              <a:t>Scalability: ability for a computer to increase workload as the number of processors increases</a:t>
            </a:r>
          </a:p>
          <a:p>
            <a:pPr lvl="1"/>
            <a:r>
              <a:rPr lang="en-US" altLang="en-US" dirty="0"/>
              <a:t>Clustering computers often results in better scalability</a:t>
            </a:r>
          </a:p>
          <a:p>
            <a:endParaRPr lang="en-US" dirty="0"/>
          </a:p>
        </p:txBody>
      </p:sp>
    </p:spTree>
    <p:extLst>
      <p:ext uri="{BB962C8B-B14F-4D97-AF65-F5344CB8AC3E}">
        <p14:creationId xmlns:p14="http://schemas.microsoft.com/office/powerpoint/2010/main" val="1049436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Scientific/Engineering Workstation</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Scientific and engineering community often needs customized programs </a:t>
            </a:r>
          </a:p>
          <a:p>
            <a:pPr lvl="1"/>
            <a:r>
              <a:rPr lang="en-US" altLang="en-US" dirty="0"/>
              <a:t>OSS programs can be used or modified to create specific scientific and engineering fields </a:t>
            </a:r>
          </a:p>
          <a:p>
            <a:pPr lvl="1"/>
            <a:r>
              <a:rPr lang="en-US" altLang="en-US" dirty="0"/>
              <a:t>Many OSS programs are available </a:t>
            </a:r>
          </a:p>
          <a:p>
            <a:endParaRPr lang="en-US" dirty="0"/>
          </a:p>
        </p:txBody>
      </p:sp>
    </p:spTree>
    <p:extLst>
      <p:ext uri="{BB962C8B-B14F-4D97-AF65-F5344CB8AC3E}">
        <p14:creationId xmlns:p14="http://schemas.microsoft.com/office/powerpoint/2010/main" val="1659677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Office/Personal Workstation</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Workstation software designed for end users in office and home environments</a:t>
            </a:r>
          </a:p>
          <a:p>
            <a:pPr lvl="1"/>
            <a:r>
              <a:rPr lang="en-US" altLang="en-US" dirty="0"/>
              <a:t>Allow the user to create, organize, and manipulate office documents and graphic art</a:t>
            </a:r>
          </a:p>
          <a:p>
            <a:r>
              <a:rPr lang="en-US" altLang="en-US" dirty="0"/>
              <a:t>Several OSS packages available </a:t>
            </a:r>
          </a:p>
          <a:p>
            <a:pPr lvl="1"/>
            <a:r>
              <a:rPr lang="en-US" altLang="en-US" dirty="0"/>
              <a:t>Graphics editing software (Gimp)</a:t>
            </a:r>
          </a:p>
          <a:p>
            <a:pPr lvl="1"/>
            <a:r>
              <a:rPr lang="en-US" altLang="en-US" dirty="0"/>
              <a:t>Desktop publishing software (Scribus)</a:t>
            </a:r>
          </a:p>
          <a:p>
            <a:pPr lvl="1"/>
            <a:r>
              <a:rPr lang="en-US" altLang="en-US" dirty="0"/>
              <a:t>Media software (VLC)</a:t>
            </a:r>
          </a:p>
          <a:p>
            <a:pPr lvl="1"/>
            <a:r>
              <a:rPr lang="en-US" altLang="en-US" dirty="0"/>
              <a:t>Financial software (Gnucash)</a:t>
            </a:r>
          </a:p>
          <a:p>
            <a:pPr lvl="1"/>
            <a:r>
              <a:rPr lang="en-US" altLang="en-US" dirty="0"/>
              <a:t>Office productivity suites (Apache OpenOffice)</a:t>
            </a:r>
          </a:p>
          <a:p>
            <a:pPr lvl="1"/>
            <a:r>
              <a:rPr lang="en-US" altLang="en-US" dirty="0"/>
              <a:t>Bittorrent clients (qBitTorrent)</a:t>
            </a:r>
          </a:p>
          <a:p>
            <a:endParaRPr lang="en-US" dirty="0"/>
          </a:p>
        </p:txBody>
      </p:sp>
    </p:spTree>
    <p:extLst>
      <p:ext uri="{BB962C8B-B14F-4D97-AF65-F5344CB8AC3E}">
        <p14:creationId xmlns:p14="http://schemas.microsoft.com/office/powerpoint/2010/main" val="650134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dirty="0"/>
              <a:t>Cybersecurity Workstations </a:t>
            </a:r>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dirty="0"/>
              <a:t>Technologies and processes used to analyze existing security and provide data protections</a:t>
            </a:r>
          </a:p>
          <a:p>
            <a:pPr lvl="1"/>
            <a:r>
              <a:rPr lang="en-US" dirty="0"/>
              <a:t>Vulnerability assessments</a:t>
            </a:r>
          </a:p>
          <a:p>
            <a:pPr lvl="1"/>
            <a:r>
              <a:rPr lang="en-US" dirty="0"/>
              <a:t>Penetration tests</a:t>
            </a:r>
          </a:p>
          <a:p>
            <a:pPr lvl="1"/>
            <a:r>
              <a:rPr lang="en-US" dirty="0"/>
              <a:t>Security monitoring </a:t>
            </a:r>
          </a:p>
          <a:p>
            <a:r>
              <a:rPr lang="en-US" dirty="0"/>
              <a:t>Most tools for performing a vulnerability assessment and penetration test, as well as the tools for detecting and investigating security breaches are exclusively for Linux systems</a:t>
            </a:r>
          </a:p>
          <a:p>
            <a:endParaRPr lang="en-US" dirty="0"/>
          </a:p>
        </p:txBody>
      </p:sp>
    </p:spTree>
    <p:extLst>
      <p:ext uri="{BB962C8B-B14F-4D97-AF65-F5344CB8AC3E}">
        <p14:creationId xmlns:p14="http://schemas.microsoft.com/office/powerpoint/2010/main" val="1277786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Mobile Devices</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noAutofit/>
          </a:bodyPr>
          <a:lstStyle/>
          <a:p>
            <a:r>
              <a:rPr lang="en-US" altLang="en-US" dirty="0"/>
              <a:t>Following Apple iPhone introduction in 2007 several Linux-based smartphone and tablets appeared</a:t>
            </a:r>
          </a:p>
          <a:p>
            <a:pPr lvl="1"/>
            <a:r>
              <a:rPr lang="en-US" altLang="en-US" dirty="0"/>
              <a:t>Google Android in 2008 is most notable</a:t>
            </a:r>
          </a:p>
          <a:p>
            <a:r>
              <a:rPr lang="en-US" altLang="en-US" dirty="0"/>
              <a:t>By 2017, Android was installed on over 85 percent of smartphones in the world</a:t>
            </a:r>
          </a:p>
          <a:p>
            <a:pPr lvl="1"/>
            <a:r>
              <a:rPr lang="en-US" altLang="en-US" dirty="0"/>
              <a:t>Google Play Store hosted more than 3.5 million apps and over 85 billion downloads</a:t>
            </a:r>
          </a:p>
          <a:p>
            <a:r>
              <a:rPr lang="en-US" altLang="en-US" dirty="0"/>
              <a:t>Other Linux distributions on mobile devices</a:t>
            </a:r>
          </a:p>
          <a:p>
            <a:pPr lvl="1"/>
            <a:r>
              <a:rPr lang="en-US" altLang="en-US" dirty="0"/>
              <a:t>AsteroidOS, postmarketOS, and Sailfish OS</a:t>
            </a:r>
          </a:p>
          <a:p>
            <a:pPr lvl="1"/>
            <a:r>
              <a:rPr lang="en-US" altLang="en-US" dirty="0"/>
              <a:t>SHR and Tizen </a:t>
            </a:r>
          </a:p>
          <a:p>
            <a:pPr lvl="1"/>
            <a:r>
              <a:rPr lang="en-US" altLang="en-US" dirty="0"/>
              <a:t>Ubuntu Touch</a:t>
            </a:r>
            <a:endParaRPr lang="en-US" dirty="0"/>
          </a:p>
        </p:txBody>
      </p:sp>
    </p:spTree>
    <p:extLst>
      <p:ext uri="{BB962C8B-B14F-4D97-AF65-F5344CB8AC3E}">
        <p14:creationId xmlns:p14="http://schemas.microsoft.com/office/powerpoint/2010/main" val="610828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Summary (1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noAutofit/>
          </a:bodyPr>
          <a:lstStyle/>
          <a:p>
            <a:r>
              <a:rPr lang="en-US" altLang="en-US" dirty="0"/>
              <a:t>Linux is an OS whose kernel and additional software are freely developed and improved upon by a large community of software developers</a:t>
            </a:r>
          </a:p>
          <a:p>
            <a:r>
              <a:rPr lang="en-US" altLang="en-US" dirty="0"/>
              <a:t>Linux is published under the GNU Public License. It is referred to as Open Source Software (OSS)</a:t>
            </a:r>
          </a:p>
          <a:p>
            <a:r>
              <a:rPr lang="en-US" altLang="en-US" dirty="0"/>
              <a:t>Companies find Linux a stable, low-risk, and flexible alternative operating system</a:t>
            </a:r>
          </a:p>
          <a:p>
            <a:pPr marL="0" indent="0">
              <a:buNone/>
            </a:pPr>
            <a:endParaRPr lang="en-US" dirty="0"/>
          </a:p>
        </p:txBody>
      </p:sp>
    </p:spTree>
    <p:extLst>
      <p:ext uri="{BB962C8B-B14F-4D97-AF65-F5344CB8AC3E}">
        <p14:creationId xmlns:p14="http://schemas.microsoft.com/office/powerpoint/2010/main" val="2549694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Summary (2 of 2)</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noAutofit/>
          </a:bodyPr>
          <a:lstStyle/>
          <a:p>
            <a:r>
              <a:rPr lang="en-US" altLang="en-US" dirty="0"/>
              <a:t>Linux is available in different distributions, all having a common kernel, but packaged with different OSS applications</a:t>
            </a:r>
          </a:p>
          <a:p>
            <a:r>
              <a:rPr lang="en-US" altLang="en-US" dirty="0"/>
              <a:t>A wide variety of documentation and resources exist: Internet Web sites, HOWTOs, FAQs, newsgroups, and LUGs</a:t>
            </a:r>
          </a:p>
          <a:p>
            <a:r>
              <a:rPr lang="en-US" altLang="en-US" dirty="0"/>
              <a:t>Linux is an extremely versatile OS that provides a wide range of workstation and server services</a:t>
            </a:r>
          </a:p>
          <a:p>
            <a:pPr lvl="1"/>
            <a:endParaRPr lang="en-US" altLang="en-US" dirty="0"/>
          </a:p>
          <a:p>
            <a:endParaRPr lang="en-US" dirty="0"/>
          </a:p>
        </p:txBody>
      </p:sp>
    </p:spTree>
    <p:extLst>
      <p:ext uri="{BB962C8B-B14F-4D97-AF65-F5344CB8AC3E}">
        <p14:creationId xmlns:p14="http://schemas.microsoft.com/office/powerpoint/2010/main" val="43086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Operating Systems (3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Two types of programs are executed on a computer</a:t>
            </a:r>
          </a:p>
          <a:p>
            <a:pPr lvl="1"/>
            <a:r>
              <a:rPr lang="en-US" altLang="en-US" dirty="0"/>
              <a:t>Applications (apps): programs designed for a specific use and with which a user interacts</a:t>
            </a:r>
          </a:p>
          <a:p>
            <a:pPr lvl="1"/>
            <a:r>
              <a:rPr lang="en-US" altLang="en-US" dirty="0"/>
              <a:t>Operating system (OS) software: software components used to control the hardware of the computer</a:t>
            </a:r>
          </a:p>
          <a:p>
            <a:endParaRPr lang="en-US" dirty="0"/>
          </a:p>
        </p:txBody>
      </p:sp>
    </p:spTree>
    <p:extLst>
      <p:ext uri="{BB962C8B-B14F-4D97-AF65-F5344CB8AC3E}">
        <p14:creationId xmlns:p14="http://schemas.microsoft.com/office/powerpoint/2010/main" val="202596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388B-ADF8-4A49-81AF-DAB51FCDFBAE}"/>
              </a:ext>
            </a:extLst>
          </p:cNvPr>
          <p:cNvSpPr>
            <a:spLocks noGrp="1"/>
          </p:cNvSpPr>
          <p:nvPr>
            <p:ph type="title"/>
          </p:nvPr>
        </p:nvSpPr>
        <p:spPr/>
        <p:txBody>
          <a:bodyPr/>
          <a:lstStyle/>
          <a:p>
            <a:r>
              <a:rPr lang="en-US" altLang="en-US" dirty="0"/>
              <a:t>Operating Systems (4 of 7)</a:t>
            </a:r>
            <a:endParaRPr lang="en-US" dirty="0"/>
          </a:p>
        </p:txBody>
      </p:sp>
      <p:sp>
        <p:nvSpPr>
          <p:cNvPr id="3" name="Text Placeholder 2">
            <a:extLst>
              <a:ext uri="{FF2B5EF4-FFF2-40B4-BE49-F238E27FC236}">
                <a16:creationId xmlns:a16="http://schemas.microsoft.com/office/drawing/2014/main" id="{B9A1599A-278C-4D49-A76C-3CDBD97E0464}"/>
              </a:ext>
            </a:extLst>
          </p:cNvPr>
          <p:cNvSpPr>
            <a:spLocks noGrp="1"/>
          </p:cNvSpPr>
          <p:nvPr>
            <p:ph type="body" sz="quarter" idx="17"/>
          </p:nvPr>
        </p:nvSpPr>
        <p:spPr/>
        <p:txBody>
          <a:bodyPr/>
          <a:lstStyle/>
          <a:p>
            <a:r>
              <a:rPr lang="en-US" altLang="en-US" dirty="0"/>
              <a:t>Device driver: software containing instructions that the OS uses to control and interact with a specific device</a:t>
            </a:r>
          </a:p>
          <a:p>
            <a:r>
              <a:rPr lang="en-US" altLang="en-US" dirty="0"/>
              <a:t>User interface: application program that accepts user input indicating what to do, forwards this input to the OS for completion, and gives results back to the user</a:t>
            </a:r>
          </a:p>
          <a:p>
            <a:pPr lvl="1"/>
            <a:r>
              <a:rPr lang="en-US" altLang="en-US" dirty="0"/>
              <a:t>Can be a command line prompt or a graphical user interface (GUI)</a:t>
            </a:r>
          </a:p>
          <a:p>
            <a:endParaRPr lang="en-US" dirty="0"/>
          </a:p>
        </p:txBody>
      </p:sp>
    </p:spTree>
    <p:extLst>
      <p:ext uri="{BB962C8B-B14F-4D97-AF65-F5344CB8AC3E}">
        <p14:creationId xmlns:p14="http://schemas.microsoft.com/office/powerpoint/2010/main" val="345807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C852-124F-42C1-A2CD-2BCE166DB0B8}"/>
              </a:ext>
            </a:extLst>
          </p:cNvPr>
          <p:cNvSpPr>
            <a:spLocks noGrp="1"/>
          </p:cNvSpPr>
          <p:nvPr>
            <p:ph type="title"/>
          </p:nvPr>
        </p:nvSpPr>
        <p:spPr/>
        <p:txBody>
          <a:bodyPr/>
          <a:lstStyle/>
          <a:p>
            <a:r>
              <a:rPr lang="en-US" altLang="en-US" dirty="0"/>
              <a:t>Operating Systems (5 of 7)</a:t>
            </a:r>
            <a:endParaRPr lang="en-US" dirty="0"/>
          </a:p>
        </p:txBody>
      </p:sp>
      <p:pic>
        <p:nvPicPr>
          <p:cNvPr id="6" name="Picture Placeholder 5" descr="Figure lists roles of operating system software. The following are the roles. Computer users, Application software, Operating system software, and Computer hardware.">
            <a:extLst>
              <a:ext uri="{FF2B5EF4-FFF2-40B4-BE49-F238E27FC236}">
                <a16:creationId xmlns:a16="http://schemas.microsoft.com/office/drawing/2014/main" id="{EE694E4D-B33A-4945-B758-ECCFA67153AC}"/>
              </a:ext>
            </a:extLst>
          </p:cNvPr>
          <p:cNvPicPr>
            <a:picLocks noGrp="1" noChangeAspect="1"/>
          </p:cNvPicPr>
          <p:nvPr>
            <p:ph type="pic" sz="quarter" idx="10"/>
          </p:nvPr>
        </p:nvPicPr>
        <p:blipFill rotWithShape="1">
          <a:blip r:embed="rId2"/>
          <a:srcRect t="-2925" r="25088" b="7410"/>
          <a:stretch/>
        </p:blipFill>
        <p:spPr>
          <a:xfrm>
            <a:off x="4639856" y="1718068"/>
            <a:ext cx="2912288" cy="3589493"/>
          </a:xfrm>
        </p:spPr>
      </p:pic>
      <p:sp>
        <p:nvSpPr>
          <p:cNvPr id="4" name="Text Placeholder 3">
            <a:extLst>
              <a:ext uri="{FF2B5EF4-FFF2-40B4-BE49-F238E27FC236}">
                <a16:creationId xmlns:a16="http://schemas.microsoft.com/office/drawing/2014/main" id="{D687A22C-8BDE-4B0D-A871-0B84C6E610A7}"/>
              </a:ext>
            </a:extLst>
          </p:cNvPr>
          <p:cNvSpPr>
            <a:spLocks noGrp="1"/>
          </p:cNvSpPr>
          <p:nvPr>
            <p:ph type="body" sz="quarter" idx="11"/>
          </p:nvPr>
        </p:nvSpPr>
        <p:spPr>
          <a:xfrm>
            <a:off x="3627455" y="5572153"/>
            <a:ext cx="5312228" cy="414257"/>
          </a:xfrm>
        </p:spPr>
        <p:txBody>
          <a:bodyPr/>
          <a:lstStyle/>
          <a:p>
            <a:r>
              <a:rPr lang="en-US" dirty="0"/>
              <a:t>Figure 1-1: The role of operating system software.</a:t>
            </a:r>
          </a:p>
          <a:p>
            <a:endParaRPr lang="en-US" dirty="0"/>
          </a:p>
        </p:txBody>
      </p:sp>
    </p:spTree>
    <p:extLst>
      <p:ext uri="{BB962C8B-B14F-4D97-AF65-F5344CB8AC3E}">
        <p14:creationId xmlns:p14="http://schemas.microsoft.com/office/powerpoint/2010/main" val="163954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F1F9-F8CA-4EC1-AD44-C55439A984E7}"/>
              </a:ext>
            </a:extLst>
          </p:cNvPr>
          <p:cNvSpPr>
            <a:spLocks noGrp="1"/>
          </p:cNvSpPr>
          <p:nvPr>
            <p:ph type="title"/>
          </p:nvPr>
        </p:nvSpPr>
        <p:spPr/>
        <p:txBody>
          <a:bodyPr/>
          <a:lstStyle/>
          <a:p>
            <a:r>
              <a:rPr lang="en-US" altLang="en-US" dirty="0"/>
              <a:t>Operating Systems (6 of 7)</a:t>
            </a:r>
            <a:endParaRPr lang="en-US" dirty="0"/>
          </a:p>
        </p:txBody>
      </p:sp>
      <p:sp>
        <p:nvSpPr>
          <p:cNvPr id="3" name="Text Placeholder 2">
            <a:extLst>
              <a:ext uri="{FF2B5EF4-FFF2-40B4-BE49-F238E27FC236}">
                <a16:creationId xmlns:a16="http://schemas.microsoft.com/office/drawing/2014/main" id="{8DF5B060-A5A4-4C97-9ED3-51A669D5EF6C}"/>
              </a:ext>
            </a:extLst>
          </p:cNvPr>
          <p:cNvSpPr>
            <a:spLocks noGrp="1"/>
          </p:cNvSpPr>
          <p:nvPr>
            <p:ph type="body" sz="quarter" idx="17"/>
          </p:nvPr>
        </p:nvSpPr>
        <p:spPr/>
        <p:txBody>
          <a:bodyPr/>
          <a:lstStyle/>
          <a:p>
            <a:r>
              <a:rPr lang="en-US" altLang="en-US" dirty="0"/>
              <a:t>Graphical user interface (GUI): component of an OS that the user can interact with using the keyboard or the mouse</a:t>
            </a:r>
          </a:p>
          <a:p>
            <a:pPr lvl="1"/>
            <a:r>
              <a:rPr lang="en-US" altLang="en-US" dirty="0"/>
              <a:t>Consists of menus, dialog boxes, and symbols (known as icons) </a:t>
            </a:r>
          </a:p>
          <a:p>
            <a:r>
              <a:rPr lang="en-US" altLang="en-US" dirty="0"/>
              <a:t>System services: applications that handle system-related tasks</a:t>
            </a:r>
          </a:p>
          <a:p>
            <a:pPr lvl="1"/>
            <a:r>
              <a:rPr lang="en-US" altLang="en-US" dirty="0"/>
              <a:t>Printing</a:t>
            </a:r>
          </a:p>
          <a:p>
            <a:pPr lvl="1"/>
            <a:r>
              <a:rPr lang="en-US" altLang="en-US" dirty="0"/>
              <a:t>Scheduling programs</a:t>
            </a:r>
          </a:p>
          <a:p>
            <a:pPr lvl="1"/>
            <a:r>
              <a:rPr lang="en-US" altLang="en-US" dirty="0"/>
              <a:t>Gaining network access</a:t>
            </a:r>
          </a:p>
          <a:p>
            <a:endParaRPr lang="en-US" dirty="0"/>
          </a:p>
        </p:txBody>
      </p:sp>
    </p:spTree>
    <p:extLst>
      <p:ext uri="{BB962C8B-B14F-4D97-AF65-F5344CB8AC3E}">
        <p14:creationId xmlns:p14="http://schemas.microsoft.com/office/powerpoint/2010/main" val="334413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DF54-2C7C-4E40-96A6-E4EF1DEA02EA}"/>
              </a:ext>
            </a:extLst>
          </p:cNvPr>
          <p:cNvSpPr>
            <a:spLocks noGrp="1"/>
          </p:cNvSpPr>
          <p:nvPr>
            <p:ph type="title"/>
          </p:nvPr>
        </p:nvSpPr>
        <p:spPr/>
        <p:txBody>
          <a:bodyPr/>
          <a:lstStyle/>
          <a:p>
            <a:r>
              <a:rPr lang="en-US" altLang="en-US" dirty="0"/>
              <a:t>Operating Systems (7 of 7)</a:t>
            </a:r>
            <a:endParaRPr lang="en-US" dirty="0"/>
          </a:p>
        </p:txBody>
      </p:sp>
      <p:pic>
        <p:nvPicPr>
          <p:cNvPr id="6" name="Picture Placeholder 5" descr="Graphical user interface of Linux is displayed. The Linux G U I console or desktop is seen with two windows open. One is the file system browser and the other is Libre Office Writer.">
            <a:extLst>
              <a:ext uri="{FF2B5EF4-FFF2-40B4-BE49-F238E27FC236}">
                <a16:creationId xmlns:a16="http://schemas.microsoft.com/office/drawing/2014/main" id="{69823DB6-B2F3-44A9-ACAD-41EFA2FF63B7}"/>
              </a:ext>
            </a:extLst>
          </p:cNvPr>
          <p:cNvPicPr>
            <a:picLocks noGrp="1" noChangeAspect="1"/>
          </p:cNvPicPr>
          <p:nvPr>
            <p:ph type="pic" sz="quarter" idx="10"/>
          </p:nvPr>
        </p:nvPicPr>
        <p:blipFill rotWithShape="1">
          <a:blip r:embed="rId2"/>
          <a:srcRect t="4901" b="11060"/>
          <a:stretch/>
        </p:blipFill>
        <p:spPr>
          <a:xfrm>
            <a:off x="3235350" y="1776249"/>
            <a:ext cx="5721299" cy="3505426"/>
          </a:xfrm>
        </p:spPr>
      </p:pic>
      <p:sp>
        <p:nvSpPr>
          <p:cNvPr id="4" name="Text Placeholder 3">
            <a:extLst>
              <a:ext uri="{FF2B5EF4-FFF2-40B4-BE49-F238E27FC236}">
                <a16:creationId xmlns:a16="http://schemas.microsoft.com/office/drawing/2014/main" id="{A8B5B1F2-7267-4B2D-A28C-164F0F59D03A}"/>
              </a:ext>
            </a:extLst>
          </p:cNvPr>
          <p:cNvSpPr>
            <a:spLocks noGrp="1"/>
          </p:cNvSpPr>
          <p:nvPr>
            <p:ph type="body" sz="quarter" idx="11"/>
          </p:nvPr>
        </p:nvSpPr>
        <p:spPr>
          <a:xfrm>
            <a:off x="3722551" y="5391476"/>
            <a:ext cx="4713028" cy="486829"/>
          </a:xfrm>
        </p:spPr>
        <p:txBody>
          <a:bodyPr/>
          <a:lstStyle/>
          <a:p>
            <a:r>
              <a:rPr lang="en-US" altLang="en-US" dirty="0"/>
              <a:t>Figure 1-2: A Linux graphical user interface.</a:t>
            </a:r>
          </a:p>
          <a:p>
            <a:r>
              <a:rPr lang="en-US" altLang="en-US" dirty="0"/>
              <a:t>Source: Red Hat, Inc. </a:t>
            </a:r>
          </a:p>
          <a:p>
            <a:endParaRPr lang="en-US" dirty="0"/>
          </a:p>
        </p:txBody>
      </p:sp>
    </p:spTree>
    <p:extLst>
      <p:ext uri="{BB962C8B-B14F-4D97-AF65-F5344CB8AC3E}">
        <p14:creationId xmlns:p14="http://schemas.microsoft.com/office/powerpoint/2010/main" val="320493561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Accessible_PPT_Template_Cengage</Template>
  <TotalTime>0</TotalTime>
  <Words>2654</Words>
  <Application>Microsoft Office PowerPoint</Application>
  <PresentationFormat>Widescreen</PresentationFormat>
  <Paragraphs>330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Helvetica</vt:lpstr>
      <vt:lpstr>LucidaGrande</vt:lpstr>
      <vt:lpstr>Open Sans</vt:lpstr>
      <vt:lpstr>Summer Font</vt:lpstr>
      <vt:lpstr>Office Theme</vt:lpstr>
      <vt:lpstr>Introduction to Linux </vt:lpstr>
      <vt:lpstr>Objectives</vt:lpstr>
      <vt:lpstr>Operating Systems (1 of 7)</vt:lpstr>
      <vt:lpstr>Operating Systems (2 of 7)</vt:lpstr>
      <vt:lpstr>Operating Systems (3 of 7)</vt:lpstr>
      <vt:lpstr>Operating Systems (4 of 7)</vt:lpstr>
      <vt:lpstr>Operating Systems (5 of 7)</vt:lpstr>
      <vt:lpstr>Operating Systems (6 of 7)</vt:lpstr>
      <vt:lpstr>Operating Systems (7 of 7)</vt:lpstr>
      <vt:lpstr>The Linux Operating System</vt:lpstr>
      <vt:lpstr>Versions of the Linux Operating System</vt:lpstr>
      <vt:lpstr>Identifying Kernel Versions</vt:lpstr>
      <vt:lpstr>Licensing Linux (1 of 3)</vt:lpstr>
      <vt:lpstr>Licensing Linux (2 of 3)</vt:lpstr>
      <vt:lpstr>Licensing Linux (3 of 3)</vt:lpstr>
      <vt:lpstr>Types of Open Source Licenses</vt:lpstr>
      <vt:lpstr>Types of Closed Source Licenses</vt:lpstr>
      <vt:lpstr>Linux Advantages (1 of 7)</vt:lpstr>
      <vt:lpstr>Linux Advantages (2 of 7)</vt:lpstr>
      <vt:lpstr>Linux Advantages (3 of 7)</vt:lpstr>
      <vt:lpstr>Linux Advantages (4 of 7)</vt:lpstr>
      <vt:lpstr>Linux Advantages (5 of 7)</vt:lpstr>
      <vt:lpstr>Linux Advantages (6 of 7)</vt:lpstr>
      <vt:lpstr>Linux Advantages (7 of 7)</vt:lpstr>
      <vt:lpstr>The History of Linux</vt:lpstr>
      <vt:lpstr>UNIX (1 of 2)</vt:lpstr>
      <vt:lpstr>UNIX (2 of 2)</vt:lpstr>
      <vt:lpstr>The Hacker Culture (1 of 2)</vt:lpstr>
      <vt:lpstr>The Hacker Culture (2 of 2)</vt:lpstr>
      <vt:lpstr>Linux (1 of 2)</vt:lpstr>
      <vt:lpstr>Linux (2 of 2) </vt:lpstr>
      <vt:lpstr>Linux Distributions (1 of 5)</vt:lpstr>
      <vt:lpstr>Linux Distributions (2 of 5)</vt:lpstr>
      <vt:lpstr>Linux Distributions (3 of 5)</vt:lpstr>
      <vt:lpstr>Linux Distributions (4 of 5)</vt:lpstr>
      <vt:lpstr>Linux Distributions (5 of 5)</vt:lpstr>
      <vt:lpstr>Common Uses of Linux (1 of 2)</vt:lpstr>
      <vt:lpstr>Common Uses of Linux (2 of 2) </vt:lpstr>
      <vt:lpstr>Internet Servers</vt:lpstr>
      <vt:lpstr>File and Print Servers</vt:lpstr>
      <vt:lpstr>Application Servers</vt:lpstr>
      <vt:lpstr>Cloud Systems</vt:lpstr>
      <vt:lpstr>Supercomputers</vt:lpstr>
      <vt:lpstr>Scientific/Engineering Workstation</vt:lpstr>
      <vt:lpstr>Office/Personal Workstation</vt:lpstr>
      <vt:lpstr>Cybersecurity Workstations </vt:lpstr>
      <vt:lpstr>Mobile Devices</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2019-03-16T15:56:48Z</dcterms:created>
  <dcterms:modified xsi:type="dcterms:W3CDTF">2019-04-09T15:34:34Z</dcterms:modified>
</cp:coreProperties>
</file>