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25" r:id="rId1"/>
  </p:sldMasterIdLst>
  <p:notesMasterIdLst>
    <p:notesMasterId r:id="rId39"/>
  </p:notesMasterIdLst>
  <p:handoutMasterIdLst>
    <p:handoutMasterId r:id="rId40"/>
  </p:handoutMasterIdLst>
  <p:sldIdLst>
    <p:sldId id="269" r:id="rId2"/>
    <p:sldId id="270" r:id="rId3"/>
    <p:sldId id="273" r:id="rId4"/>
    <p:sldId id="305" r:id="rId5"/>
    <p:sldId id="274" r:id="rId6"/>
    <p:sldId id="276" r:id="rId7"/>
    <p:sldId id="306" r:id="rId8"/>
    <p:sldId id="280" r:id="rId9"/>
    <p:sldId id="281" r:id="rId10"/>
    <p:sldId id="307" r:id="rId11"/>
    <p:sldId id="277" r:id="rId12"/>
    <p:sldId id="278" r:id="rId13"/>
    <p:sldId id="275" r:id="rId14"/>
    <p:sldId id="283" r:id="rId15"/>
    <p:sldId id="308" r:id="rId16"/>
    <p:sldId id="284" r:id="rId17"/>
    <p:sldId id="285" r:id="rId18"/>
    <p:sldId id="286" r:id="rId19"/>
    <p:sldId id="287" r:id="rId20"/>
    <p:sldId id="288" r:id="rId21"/>
    <p:sldId id="310" r:id="rId22"/>
    <p:sldId id="290" r:id="rId23"/>
    <p:sldId id="291" r:id="rId24"/>
    <p:sldId id="292" r:id="rId25"/>
    <p:sldId id="293" r:id="rId26"/>
    <p:sldId id="311" r:id="rId27"/>
    <p:sldId id="294" r:id="rId28"/>
    <p:sldId id="295" r:id="rId29"/>
    <p:sldId id="296" r:id="rId30"/>
    <p:sldId id="297" r:id="rId31"/>
    <p:sldId id="298" r:id="rId32"/>
    <p:sldId id="314" r:id="rId33"/>
    <p:sldId id="299" r:id="rId34"/>
    <p:sldId id="300" r:id="rId35"/>
    <p:sldId id="315" r:id="rId36"/>
    <p:sldId id="301" r:id="rId37"/>
    <p:sldId id="302" r:id="rId3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78"/>
    <a:srgbClr val="006298"/>
    <a:srgbClr val="000000"/>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15E415-A192-43DB-ADAD-CFB099303747}" v="10" dt="2019-04-09T15:36:31.0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6429"/>
  </p:normalViewPr>
  <p:slideViewPr>
    <p:cSldViewPr snapToGrid="0" snapToObjects="1">
      <p:cViewPr varScale="1">
        <p:scale>
          <a:sx n="42" d="100"/>
          <a:sy n="42" d="100"/>
        </p:scale>
        <p:origin x="48" y="931"/>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4/9/2019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4/9/2019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525486"/>
            <a:ext cx="9642852" cy="9035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a:t>
            </a:r>
          </a:p>
        </p:txBody>
      </p:sp>
      <p:sp>
        <p:nvSpPr>
          <p:cNvPr id="2" name="Title 1"/>
          <p:cNvSpPr>
            <a:spLocks noGrp="1"/>
          </p:cNvSpPr>
          <p:nvPr>
            <p:ph type="title"/>
          </p:nvPr>
        </p:nvSpPr>
        <p:spPr>
          <a:xfrm>
            <a:off x="838200" y="3650345"/>
            <a:ext cx="10515600" cy="791026"/>
          </a:xfrm>
        </p:spPr>
        <p:txBody>
          <a:bodyPr/>
          <a:lstStyle>
            <a:lvl1pPr>
              <a:defRPr>
                <a:solidFill>
                  <a:schemeClr val="bg1"/>
                </a:solidFill>
              </a:defRPr>
            </a:lvl1pPr>
          </a:lstStyle>
          <a:p>
            <a:r>
              <a:rPr lang="en-US" dirty="0"/>
              <a:t>Click to edit Master title style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Eckert, Linux+ and LPIC-1 Guide to Linux Certification, 5th Edition. © 2019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302508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a:xfrm>
            <a:off x="318976" y="633047"/>
            <a:ext cx="11708694" cy="986510"/>
          </a:xfrm>
        </p:spPr>
        <p:txBody>
          <a:bodyPr/>
          <a:lstStyle>
            <a:lvl1pPr>
              <a:defRPr sz="3600"/>
            </a:lvl1p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dolore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Eckert, Linux+ and LPIC-1 Guide to Linux Certification, 5th Edition. © 2019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0865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a:xfrm>
            <a:off x="361507" y="633046"/>
            <a:ext cx="11602368" cy="981808"/>
          </a:xfrm>
        </p:spPr>
        <p:txBody>
          <a:bodyPr/>
          <a:lstStyle>
            <a:lvl1pPr>
              <a:defRPr sz="3600"/>
            </a:lvl1pPr>
          </a:lstStyle>
          <a:p>
            <a:r>
              <a:rPr lang="en-US" dirty="0"/>
              <a:t>Click to edit Master title style</a:t>
            </a:r>
          </a:p>
        </p:txBody>
      </p:sp>
      <p:sp>
        <p:nvSpPr>
          <p:cNvPr id="12" name="Text Placeholder 11"/>
          <p:cNvSpPr>
            <a:spLocks noGrp="1"/>
          </p:cNvSpPr>
          <p:nvPr>
            <p:ph type="body" sz="quarter" idx="17" hasCustomPrompt="1"/>
          </p:nvPr>
        </p:nvSpPr>
        <p:spPr>
          <a:xfrm>
            <a:off x="743576" y="1807534"/>
            <a:ext cx="10711543" cy="4224965"/>
          </a:xfrm>
        </p:spPr>
        <p:txBody>
          <a:bodyPr>
            <a:normAutofit/>
          </a:bodyPr>
          <a:lstStyle>
            <a:lvl1pPr marL="342900" indent="-342900">
              <a:buClr>
                <a:srgbClr val="004A78"/>
              </a:buClr>
              <a:buFont typeface="Arial" charset="0"/>
              <a:buChar char="•"/>
              <a:defRPr sz="28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4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Eckert, Linux+ and LPIC-1 Guide to Linux Certification, 5th Edition. © 2019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37844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40242" y="633045"/>
            <a:ext cx="11644897" cy="871883"/>
          </a:xfrm>
        </p:spPr>
        <p:txBody>
          <a:bodyPr/>
          <a:lstStyle>
            <a:lvl1pPr>
              <a:defRPr sz="3600"/>
            </a:lvl1pPr>
          </a:lstStyle>
          <a:p>
            <a:r>
              <a:rPr lang="en-US" dirty="0"/>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Eckert, Linux+ and LPIC-1 Guide to Linux Certification, 5th Edition. © 2019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4682511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6298"/>
                </a:solidFill>
                <a:effectLst/>
                <a:uLnTx/>
                <a:uFillTx/>
                <a:latin typeface="Arial" panose="020B0604020202020204" pitchFamily="34" charset="0"/>
                <a:ea typeface="+mn-ea"/>
                <a:cs typeface="+mn-cs"/>
              </a:rPr>
              <a:t>Eckert, Linux+ and LPIC-1 Guide to Linux Certification, 5th Edition. © 2019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5383457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Lst>
  <p:hf sldNum="0" hd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F27E5E49-1A24-49BB-B367-F55DB8C92D39}"/>
              </a:ext>
            </a:extLst>
          </p:cNvPr>
          <p:cNvSpPr>
            <a:spLocks noGrp="1"/>
          </p:cNvSpPr>
          <p:nvPr>
            <p:ph type="body" sz="quarter" idx="11"/>
          </p:nvPr>
        </p:nvSpPr>
        <p:spPr/>
        <p:txBody>
          <a:bodyPr/>
          <a:lstStyle/>
          <a:p>
            <a:r>
              <a:rPr lang="en-US" dirty="0"/>
              <a:t>Chapter 2</a:t>
            </a:r>
          </a:p>
        </p:txBody>
      </p:sp>
      <p:sp>
        <p:nvSpPr>
          <p:cNvPr id="7" name="Title 6">
            <a:extLst>
              <a:ext uri="{FF2B5EF4-FFF2-40B4-BE49-F238E27FC236}">
                <a16:creationId xmlns:a16="http://schemas.microsoft.com/office/drawing/2014/main" id="{62653EF4-DBEA-4A3D-935C-539EDF623048}"/>
              </a:ext>
            </a:extLst>
          </p:cNvPr>
          <p:cNvSpPr>
            <a:spLocks noGrp="1"/>
          </p:cNvSpPr>
          <p:nvPr>
            <p:ph type="title"/>
          </p:nvPr>
        </p:nvSpPr>
        <p:spPr/>
        <p:txBody>
          <a:bodyPr/>
          <a:lstStyle/>
          <a:p>
            <a:r>
              <a:rPr lang="en-US" altLang="en-US" dirty="0"/>
              <a:t>Linux Installation and Usage</a:t>
            </a:r>
            <a:br>
              <a:rPr lang="en-US" altLang="en-US" dirty="0"/>
            </a:br>
            <a:endParaRPr lang="en-US" dirty="0"/>
          </a:p>
        </p:txBody>
      </p:sp>
      <p:sp>
        <p:nvSpPr>
          <p:cNvPr id="4" name="Footer Placeholder 3">
            <a:extLst>
              <a:ext uri="{FF2B5EF4-FFF2-40B4-BE49-F238E27FC236}">
                <a16:creationId xmlns:a16="http://schemas.microsoft.com/office/drawing/2014/main" id="{42716AAB-F0B9-4915-8EEB-BA245629C864}"/>
              </a:ext>
            </a:extLst>
          </p:cNvPr>
          <p:cNvSpPr>
            <a:spLocks noGrp="1"/>
          </p:cNvSpPr>
          <p:nvPr>
            <p:ph type="ftr" sz="quarter" idx="3"/>
          </p:nvPr>
        </p:nvSpPr>
        <p:spPr/>
        <p:txBody>
          <a:bodyPr/>
          <a:lstStyle/>
          <a:p>
            <a:r>
              <a:rPr lang="en-US" dirty="0"/>
              <a:t>Eckert, Linux+ and LPIC-1 Guide to Linux Certification, 5th Edition. © 2019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00066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F943D-8C56-482C-90DD-75F8EAB9496B}"/>
              </a:ext>
            </a:extLst>
          </p:cNvPr>
          <p:cNvSpPr>
            <a:spLocks noGrp="1"/>
          </p:cNvSpPr>
          <p:nvPr>
            <p:ph type="title"/>
          </p:nvPr>
        </p:nvSpPr>
        <p:spPr/>
        <p:txBody>
          <a:bodyPr/>
          <a:lstStyle/>
          <a:p>
            <a:r>
              <a:rPr lang="en-US" altLang="en-US" dirty="0"/>
              <a:t>Understanding Installation Media (6 of 6)</a:t>
            </a:r>
            <a:endParaRPr lang="en-US" dirty="0"/>
          </a:p>
        </p:txBody>
      </p:sp>
      <p:pic>
        <p:nvPicPr>
          <p:cNvPr id="6" name="Picture Placeholder 5" descr="Microsoft Hyper V new virtual machine wizard screen. The installation options page is active. The option to install an operating system from a bootable image file is selected. The path to a 64 bit Live Fedora Workstation Linux image file is listed under the media selection control.  ">
            <a:extLst>
              <a:ext uri="{FF2B5EF4-FFF2-40B4-BE49-F238E27FC236}">
                <a16:creationId xmlns:a16="http://schemas.microsoft.com/office/drawing/2014/main" id="{8259A121-DFCB-4609-BD4C-F8477FED2D14}"/>
              </a:ext>
            </a:extLst>
          </p:cNvPr>
          <p:cNvPicPr>
            <a:picLocks noGrp="1" noChangeAspect="1"/>
          </p:cNvPicPr>
          <p:nvPr>
            <p:ph type="pic" sz="quarter" idx="10"/>
          </p:nvPr>
        </p:nvPicPr>
        <p:blipFill>
          <a:blip r:embed="rId2"/>
          <a:srcRect t="10436" b="10436"/>
          <a:stretch>
            <a:fillRect/>
          </a:stretch>
        </p:blipFill>
        <p:spPr>
          <a:xfrm>
            <a:off x="1434866" y="1619557"/>
            <a:ext cx="6477000" cy="4259263"/>
          </a:xfrm>
        </p:spPr>
      </p:pic>
      <p:sp>
        <p:nvSpPr>
          <p:cNvPr id="4" name="Text Placeholder 3">
            <a:extLst>
              <a:ext uri="{FF2B5EF4-FFF2-40B4-BE49-F238E27FC236}">
                <a16:creationId xmlns:a16="http://schemas.microsoft.com/office/drawing/2014/main" id="{113D56C4-A013-4EF1-B4D8-C1D5C179C648}"/>
              </a:ext>
            </a:extLst>
          </p:cNvPr>
          <p:cNvSpPr>
            <a:spLocks noGrp="1"/>
          </p:cNvSpPr>
          <p:nvPr>
            <p:ph type="body" sz="quarter" idx="11"/>
          </p:nvPr>
        </p:nvSpPr>
        <p:spPr>
          <a:xfrm>
            <a:off x="8499697" y="3429000"/>
            <a:ext cx="3022980" cy="1808163"/>
          </a:xfrm>
        </p:spPr>
        <p:txBody>
          <a:bodyPr/>
          <a:lstStyle/>
          <a:p>
            <a:r>
              <a:rPr lang="en-US" altLang="en-US" dirty="0"/>
              <a:t>Figure 2-3 Selecting installation media within the Hyper-V New VM Wizard</a:t>
            </a:r>
          </a:p>
          <a:p>
            <a:r>
              <a:rPr lang="en-US" altLang="en-US" dirty="0"/>
              <a:t>Source: Red Hat, Inc</a:t>
            </a:r>
          </a:p>
          <a:p>
            <a:endParaRPr lang="en-US" dirty="0"/>
          </a:p>
        </p:txBody>
      </p:sp>
    </p:spTree>
    <p:extLst>
      <p:ext uri="{BB962C8B-B14F-4D97-AF65-F5344CB8AC3E}">
        <p14:creationId xmlns:p14="http://schemas.microsoft.com/office/powerpoint/2010/main" val="1912338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F7A1-815D-4D0F-8A35-EFB491D1F05E}"/>
              </a:ext>
            </a:extLst>
          </p:cNvPr>
          <p:cNvSpPr>
            <a:spLocks noGrp="1"/>
          </p:cNvSpPr>
          <p:nvPr>
            <p:ph type="title"/>
          </p:nvPr>
        </p:nvSpPr>
        <p:spPr/>
        <p:txBody>
          <a:bodyPr/>
          <a:lstStyle/>
          <a:p>
            <a:r>
              <a:rPr lang="en-US" altLang="en-US" dirty="0"/>
              <a:t>Performing the Installation</a:t>
            </a:r>
            <a:endParaRPr lang="en-US" dirty="0"/>
          </a:p>
        </p:txBody>
      </p:sp>
      <p:sp>
        <p:nvSpPr>
          <p:cNvPr id="3" name="Text Placeholder 2">
            <a:extLst>
              <a:ext uri="{FF2B5EF4-FFF2-40B4-BE49-F238E27FC236}">
                <a16:creationId xmlns:a16="http://schemas.microsoft.com/office/drawing/2014/main" id="{829F7512-E3F9-43D6-853C-5959B43748D1}"/>
              </a:ext>
            </a:extLst>
          </p:cNvPr>
          <p:cNvSpPr>
            <a:spLocks noGrp="1"/>
          </p:cNvSpPr>
          <p:nvPr>
            <p:ph type="body" sz="quarter" idx="17"/>
          </p:nvPr>
        </p:nvSpPr>
        <p:spPr/>
        <p:txBody>
          <a:bodyPr/>
          <a:lstStyle/>
          <a:p>
            <a:r>
              <a:rPr lang="en-US" altLang="en-US" dirty="0"/>
              <a:t>General stages of the installation program for Fedora 28 Linux</a:t>
            </a:r>
          </a:p>
          <a:p>
            <a:pPr lvl="1"/>
            <a:r>
              <a:rPr lang="en-US" altLang="en-US" dirty="0"/>
              <a:t>Starting the installation</a:t>
            </a:r>
          </a:p>
          <a:p>
            <a:pPr lvl="1"/>
            <a:r>
              <a:rPr lang="en-US" altLang="en-US" dirty="0"/>
              <a:t>Choosing an installation language as well as localization and system options</a:t>
            </a:r>
          </a:p>
          <a:p>
            <a:pPr lvl="1"/>
            <a:r>
              <a:rPr lang="en-US" altLang="en-US" dirty="0"/>
              <a:t>Configuring disk partitions and filesystems</a:t>
            </a:r>
          </a:p>
          <a:p>
            <a:pPr lvl="1"/>
            <a:r>
              <a:rPr lang="en-US" altLang="en-US" dirty="0"/>
              <a:t>Configuring user accounts</a:t>
            </a:r>
          </a:p>
          <a:p>
            <a:endParaRPr lang="en-US" dirty="0"/>
          </a:p>
        </p:txBody>
      </p:sp>
    </p:spTree>
    <p:extLst>
      <p:ext uri="{BB962C8B-B14F-4D97-AF65-F5344CB8AC3E}">
        <p14:creationId xmlns:p14="http://schemas.microsoft.com/office/powerpoint/2010/main" val="3736693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F7A1-815D-4D0F-8A35-EFB491D1F05E}"/>
              </a:ext>
            </a:extLst>
          </p:cNvPr>
          <p:cNvSpPr>
            <a:spLocks noGrp="1"/>
          </p:cNvSpPr>
          <p:nvPr>
            <p:ph type="title"/>
          </p:nvPr>
        </p:nvSpPr>
        <p:spPr/>
        <p:txBody>
          <a:bodyPr/>
          <a:lstStyle/>
          <a:p>
            <a:r>
              <a:rPr lang="en-US" altLang="en-US" dirty="0"/>
              <a:t>Starting the Installation (1 of 2)</a:t>
            </a:r>
            <a:endParaRPr lang="en-US" dirty="0"/>
          </a:p>
        </p:txBody>
      </p:sp>
      <p:sp>
        <p:nvSpPr>
          <p:cNvPr id="3" name="Text Placeholder 2">
            <a:extLst>
              <a:ext uri="{FF2B5EF4-FFF2-40B4-BE49-F238E27FC236}">
                <a16:creationId xmlns:a16="http://schemas.microsoft.com/office/drawing/2014/main" id="{829F7512-E3F9-43D6-853C-5959B43748D1}"/>
              </a:ext>
            </a:extLst>
          </p:cNvPr>
          <p:cNvSpPr>
            <a:spLocks noGrp="1"/>
          </p:cNvSpPr>
          <p:nvPr>
            <p:ph type="body" sz="quarter" idx="17"/>
          </p:nvPr>
        </p:nvSpPr>
        <p:spPr/>
        <p:txBody>
          <a:bodyPr/>
          <a:lstStyle/>
          <a:p>
            <a:r>
              <a:rPr lang="en-US" altLang="en-US" dirty="0"/>
              <a:t>Boot from Fedora installation media</a:t>
            </a:r>
          </a:p>
          <a:p>
            <a:pPr lvl="1"/>
            <a:r>
              <a:rPr lang="en-US" altLang="en-US" dirty="0"/>
              <a:t>You will be prompted to:</a:t>
            </a:r>
          </a:p>
          <a:p>
            <a:pPr lvl="2"/>
            <a:r>
              <a:rPr lang="en-US" altLang="en-US" dirty="0"/>
              <a:t>Start the installation </a:t>
            </a:r>
          </a:p>
          <a:p>
            <a:pPr lvl="2"/>
            <a:r>
              <a:rPr lang="en-US" altLang="en-US" dirty="0"/>
              <a:t>Perform troubleshooting actions</a:t>
            </a:r>
          </a:p>
          <a:p>
            <a:pPr lvl="1"/>
            <a:r>
              <a:rPr lang="en-US" altLang="en-US" dirty="0"/>
              <a:t>If you select the troubleshooting option, you will be presented with four additional options</a:t>
            </a:r>
          </a:p>
          <a:p>
            <a:pPr lvl="2"/>
            <a:r>
              <a:rPr lang="en-US" altLang="en-US" dirty="0"/>
              <a:t>Start Fedora-Workstation-Live 28 in basic graphics mode </a:t>
            </a:r>
          </a:p>
          <a:p>
            <a:pPr lvl="2"/>
            <a:r>
              <a:rPr lang="en-US" altLang="en-US" dirty="0"/>
              <a:t>Run a memory test</a:t>
            </a:r>
          </a:p>
          <a:p>
            <a:pPr lvl="2"/>
            <a:r>
              <a:rPr lang="en-US" altLang="en-US" dirty="0"/>
              <a:t>Boot from local drive</a:t>
            </a:r>
          </a:p>
          <a:p>
            <a:pPr lvl="2"/>
            <a:r>
              <a:rPr lang="en-US" altLang="en-US" dirty="0"/>
              <a:t>Return to main menu </a:t>
            </a:r>
          </a:p>
          <a:p>
            <a:pPr lvl="1"/>
            <a:endParaRPr lang="en-US" altLang="en-US" dirty="0"/>
          </a:p>
          <a:p>
            <a:endParaRPr lang="en-US" altLang="en-US" dirty="0"/>
          </a:p>
          <a:p>
            <a:endParaRPr lang="en-US" dirty="0"/>
          </a:p>
        </p:txBody>
      </p:sp>
    </p:spTree>
    <p:extLst>
      <p:ext uri="{BB962C8B-B14F-4D97-AF65-F5344CB8AC3E}">
        <p14:creationId xmlns:p14="http://schemas.microsoft.com/office/powerpoint/2010/main" val="3295212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F7A1-815D-4D0F-8A35-EFB491D1F05E}"/>
              </a:ext>
            </a:extLst>
          </p:cNvPr>
          <p:cNvSpPr>
            <a:spLocks noGrp="1"/>
          </p:cNvSpPr>
          <p:nvPr>
            <p:ph type="title"/>
          </p:nvPr>
        </p:nvSpPr>
        <p:spPr/>
        <p:txBody>
          <a:bodyPr/>
          <a:lstStyle/>
          <a:p>
            <a:r>
              <a:rPr lang="en-US" altLang="en-US" dirty="0"/>
              <a:t>Starting the Installation (2 of 2)</a:t>
            </a:r>
            <a:endParaRPr lang="en-US" dirty="0"/>
          </a:p>
        </p:txBody>
      </p:sp>
      <p:sp>
        <p:nvSpPr>
          <p:cNvPr id="3" name="Text Placeholder 2">
            <a:extLst>
              <a:ext uri="{FF2B5EF4-FFF2-40B4-BE49-F238E27FC236}">
                <a16:creationId xmlns:a16="http://schemas.microsoft.com/office/drawing/2014/main" id="{829F7512-E3F9-43D6-853C-5959B43748D1}"/>
              </a:ext>
            </a:extLst>
          </p:cNvPr>
          <p:cNvSpPr>
            <a:spLocks noGrp="1"/>
          </p:cNvSpPr>
          <p:nvPr>
            <p:ph type="body" sz="quarter" idx="17"/>
          </p:nvPr>
        </p:nvSpPr>
        <p:spPr/>
        <p:txBody>
          <a:bodyPr/>
          <a:lstStyle/>
          <a:p>
            <a:r>
              <a:rPr lang="en-US" altLang="en-US" dirty="0"/>
              <a:t>In most cases, the troubleshooting options are not necessary when installing Fedora Linux</a:t>
            </a:r>
          </a:p>
          <a:p>
            <a:r>
              <a:rPr lang="en-US" altLang="en-US" dirty="0"/>
              <a:t>Simply choose Start Fedora-Workstation-Live 28 to start a live Fedora system</a:t>
            </a:r>
          </a:p>
          <a:p>
            <a:pPr lvl="1"/>
            <a:r>
              <a:rPr lang="en-US" altLang="en-US" dirty="0"/>
              <a:t>Once loaded, you will be presented with a welcome screen that prompts you to install Fedora Linux on permanent storage</a:t>
            </a:r>
          </a:p>
          <a:p>
            <a:pPr lvl="1"/>
            <a:r>
              <a:rPr lang="en-US" altLang="en-US" dirty="0"/>
              <a:t>If you choose Install to Hard Drive, the Fedora installation program will start</a:t>
            </a:r>
          </a:p>
          <a:p>
            <a:endParaRPr lang="en-US" altLang="en-US" dirty="0"/>
          </a:p>
          <a:p>
            <a:endParaRPr lang="en-US" altLang="en-US" dirty="0"/>
          </a:p>
          <a:p>
            <a:endParaRPr lang="en-US" dirty="0"/>
          </a:p>
        </p:txBody>
      </p:sp>
    </p:spTree>
    <p:extLst>
      <p:ext uri="{BB962C8B-B14F-4D97-AF65-F5344CB8AC3E}">
        <p14:creationId xmlns:p14="http://schemas.microsoft.com/office/powerpoint/2010/main" val="3225694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F7A1-815D-4D0F-8A35-EFB491D1F05E}"/>
              </a:ext>
            </a:extLst>
          </p:cNvPr>
          <p:cNvSpPr>
            <a:spLocks noGrp="1"/>
          </p:cNvSpPr>
          <p:nvPr>
            <p:ph type="title"/>
          </p:nvPr>
        </p:nvSpPr>
        <p:spPr/>
        <p:txBody>
          <a:bodyPr/>
          <a:lstStyle/>
          <a:p>
            <a:r>
              <a:rPr lang="en-US" altLang="en-US" dirty="0"/>
              <a:t>Choosing an Installation Language and Localization and System Options (1 of 4)</a:t>
            </a:r>
            <a:endParaRPr lang="en-US" dirty="0"/>
          </a:p>
        </p:txBody>
      </p:sp>
      <p:sp>
        <p:nvSpPr>
          <p:cNvPr id="3" name="Text Placeholder 2">
            <a:extLst>
              <a:ext uri="{FF2B5EF4-FFF2-40B4-BE49-F238E27FC236}">
                <a16:creationId xmlns:a16="http://schemas.microsoft.com/office/drawing/2014/main" id="{829F7512-E3F9-43D6-853C-5959B43748D1}"/>
              </a:ext>
            </a:extLst>
          </p:cNvPr>
          <p:cNvSpPr>
            <a:spLocks noGrp="1"/>
          </p:cNvSpPr>
          <p:nvPr>
            <p:ph type="body" sz="quarter" idx="17"/>
          </p:nvPr>
        </p:nvSpPr>
        <p:spPr/>
        <p:txBody>
          <a:bodyPr/>
          <a:lstStyle/>
          <a:p>
            <a:r>
              <a:rPr lang="en-US" altLang="en-US" dirty="0"/>
              <a:t>You will be prompted to choose installation language</a:t>
            </a:r>
          </a:p>
          <a:p>
            <a:r>
              <a:rPr lang="en-US" altLang="en-US" dirty="0"/>
              <a:t>Keyboard model and layout are automatically detected</a:t>
            </a:r>
          </a:p>
          <a:p>
            <a:r>
              <a:rPr lang="en-US" altLang="en-US" dirty="0"/>
              <a:t>Network interface is set to obtain network configuration automatically using the DHCP protocol</a:t>
            </a:r>
          </a:p>
          <a:p>
            <a:r>
              <a:rPr lang="en-US" altLang="en-US" dirty="0"/>
              <a:t>Date and time are automatically obtained from the Internet if network has Internet connectivity</a:t>
            </a:r>
          </a:p>
          <a:p>
            <a:endParaRPr lang="en-US" dirty="0"/>
          </a:p>
        </p:txBody>
      </p:sp>
    </p:spTree>
    <p:extLst>
      <p:ext uri="{BB962C8B-B14F-4D97-AF65-F5344CB8AC3E}">
        <p14:creationId xmlns:p14="http://schemas.microsoft.com/office/powerpoint/2010/main" val="1312829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B7E3B-8C3D-40FE-89B8-4DA612DE46CB}"/>
              </a:ext>
            </a:extLst>
          </p:cNvPr>
          <p:cNvSpPr>
            <a:spLocks noGrp="1"/>
          </p:cNvSpPr>
          <p:nvPr>
            <p:ph type="title"/>
          </p:nvPr>
        </p:nvSpPr>
        <p:spPr/>
        <p:txBody>
          <a:bodyPr/>
          <a:lstStyle/>
          <a:p>
            <a:r>
              <a:rPr lang="en-US" altLang="en-US" dirty="0"/>
              <a:t>Choosing an Installation Language and Localization and System Options (2 of 4) </a:t>
            </a:r>
            <a:endParaRPr lang="en-US" dirty="0"/>
          </a:p>
        </p:txBody>
      </p:sp>
      <p:pic>
        <p:nvPicPr>
          <p:cNvPr id="6" name="Picture Placeholder 5" descr="Fedora 28 installation screen shows the page where the installation language is selected. Languages are listed for selection. The English language is selected and various variants of the language are further listed for selection. English Canada is currently selected.">
            <a:extLst>
              <a:ext uri="{FF2B5EF4-FFF2-40B4-BE49-F238E27FC236}">
                <a16:creationId xmlns:a16="http://schemas.microsoft.com/office/drawing/2014/main" id="{EFA25E7B-4049-4FD0-9CF1-5BD21014D1D6}"/>
              </a:ext>
            </a:extLst>
          </p:cNvPr>
          <p:cNvPicPr>
            <a:picLocks noGrp="1" noChangeAspect="1"/>
          </p:cNvPicPr>
          <p:nvPr>
            <p:ph type="pic" sz="quarter" idx="10"/>
          </p:nvPr>
        </p:nvPicPr>
        <p:blipFill>
          <a:blip r:embed="rId2"/>
          <a:srcRect t="10035" b="10035"/>
          <a:stretch>
            <a:fillRect/>
          </a:stretch>
        </p:blipFill>
        <p:spPr>
          <a:xfrm>
            <a:off x="2009026" y="1848989"/>
            <a:ext cx="6477000" cy="4259263"/>
          </a:xfrm>
        </p:spPr>
      </p:pic>
      <p:sp>
        <p:nvSpPr>
          <p:cNvPr id="4" name="Text Placeholder 3">
            <a:extLst>
              <a:ext uri="{FF2B5EF4-FFF2-40B4-BE49-F238E27FC236}">
                <a16:creationId xmlns:a16="http://schemas.microsoft.com/office/drawing/2014/main" id="{9B0DC2BD-E9A9-4198-B35F-7B1EA3810EB5}"/>
              </a:ext>
            </a:extLst>
          </p:cNvPr>
          <p:cNvSpPr>
            <a:spLocks noGrp="1"/>
          </p:cNvSpPr>
          <p:nvPr>
            <p:ph type="body" sz="quarter" idx="11"/>
          </p:nvPr>
        </p:nvSpPr>
        <p:spPr>
          <a:xfrm>
            <a:off x="8691084" y="3796080"/>
            <a:ext cx="3004730" cy="1808163"/>
          </a:xfrm>
        </p:spPr>
        <p:txBody>
          <a:bodyPr/>
          <a:lstStyle/>
          <a:p>
            <a:r>
              <a:rPr lang="en-US" altLang="en-US" dirty="0"/>
              <a:t>Figure 2-8 Selecting an installation language</a:t>
            </a:r>
          </a:p>
          <a:p>
            <a:r>
              <a:rPr lang="en-US" altLang="en-US" dirty="0"/>
              <a:t>Source: Red Hat, Inc</a:t>
            </a:r>
          </a:p>
          <a:p>
            <a:endParaRPr lang="en-US" dirty="0"/>
          </a:p>
        </p:txBody>
      </p:sp>
    </p:spTree>
    <p:extLst>
      <p:ext uri="{BB962C8B-B14F-4D97-AF65-F5344CB8AC3E}">
        <p14:creationId xmlns:p14="http://schemas.microsoft.com/office/powerpoint/2010/main" val="1807880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F7A1-815D-4D0F-8A35-EFB491D1F05E}"/>
              </a:ext>
            </a:extLst>
          </p:cNvPr>
          <p:cNvSpPr>
            <a:spLocks noGrp="1"/>
          </p:cNvSpPr>
          <p:nvPr>
            <p:ph type="title"/>
          </p:nvPr>
        </p:nvSpPr>
        <p:spPr/>
        <p:txBody>
          <a:bodyPr/>
          <a:lstStyle/>
          <a:p>
            <a:r>
              <a:rPr lang="en-US" altLang="en-US" dirty="0"/>
              <a:t>Choosing an Installation Language and Localization and System Options (3 of 4) </a:t>
            </a:r>
            <a:endParaRPr lang="en-US" dirty="0"/>
          </a:p>
        </p:txBody>
      </p:sp>
      <p:sp>
        <p:nvSpPr>
          <p:cNvPr id="3" name="Text Placeholder 2">
            <a:extLst>
              <a:ext uri="{FF2B5EF4-FFF2-40B4-BE49-F238E27FC236}">
                <a16:creationId xmlns:a16="http://schemas.microsoft.com/office/drawing/2014/main" id="{829F7512-E3F9-43D6-853C-5959B43748D1}"/>
              </a:ext>
            </a:extLst>
          </p:cNvPr>
          <p:cNvSpPr>
            <a:spLocks noGrp="1"/>
          </p:cNvSpPr>
          <p:nvPr>
            <p:ph type="body" sz="quarter" idx="17"/>
          </p:nvPr>
        </p:nvSpPr>
        <p:spPr/>
        <p:txBody>
          <a:bodyPr/>
          <a:lstStyle/>
          <a:p>
            <a:pPr>
              <a:defRPr/>
            </a:pPr>
            <a:r>
              <a:rPr lang="en-US" altLang="en-US" dirty="0"/>
              <a:t>You must manually select an installation destination before installation can continue</a:t>
            </a:r>
          </a:p>
          <a:p>
            <a:pPr lvl="1">
              <a:defRPr/>
            </a:pPr>
            <a:r>
              <a:rPr lang="en-US" altLang="en-US" dirty="0"/>
              <a:t>Select a permanent storage device that will contain the Linux OS</a:t>
            </a:r>
          </a:p>
          <a:p>
            <a:pPr>
              <a:defRPr/>
            </a:pPr>
            <a:r>
              <a:rPr lang="en-US" altLang="en-US" dirty="0"/>
              <a:t>Most common storage devices for storing Linux OS are hard disks</a:t>
            </a:r>
          </a:p>
          <a:p>
            <a:pPr lvl="1">
              <a:defRPr/>
            </a:pPr>
            <a:r>
              <a:rPr lang="en-US" altLang="en-US" dirty="0"/>
              <a:t>Parallel Advanced Technology Attachment (PATA)</a:t>
            </a:r>
          </a:p>
          <a:p>
            <a:pPr lvl="1">
              <a:defRPr/>
            </a:pPr>
            <a:r>
              <a:rPr lang="en-US" altLang="en-US" dirty="0"/>
              <a:t>Serial Advanced Technology Attachment (SATA)</a:t>
            </a:r>
          </a:p>
          <a:p>
            <a:pPr lvl="1">
              <a:defRPr/>
            </a:pPr>
            <a:r>
              <a:rPr lang="en-US" altLang="en-US" dirty="0"/>
              <a:t>Non-Volatile Memory Express (NVMe) </a:t>
            </a:r>
          </a:p>
          <a:p>
            <a:pPr lvl="1">
              <a:defRPr/>
            </a:pPr>
            <a:r>
              <a:rPr lang="en-US" altLang="en-US" dirty="0"/>
              <a:t>Small Computer Systems Interface (SCSI)</a:t>
            </a:r>
          </a:p>
          <a:p>
            <a:pPr lvl="1">
              <a:defRPr/>
            </a:pPr>
            <a:r>
              <a:rPr lang="en-US" altLang="en-US" dirty="0"/>
              <a:t>Serial Attached SCSI (SAS) </a:t>
            </a:r>
          </a:p>
          <a:p>
            <a:pPr lvl="1">
              <a:defRPr/>
            </a:pPr>
            <a:endParaRPr lang="en-US" altLang="en-US" dirty="0"/>
          </a:p>
          <a:p>
            <a:endParaRPr lang="en-US" dirty="0"/>
          </a:p>
        </p:txBody>
      </p:sp>
    </p:spTree>
    <p:extLst>
      <p:ext uri="{BB962C8B-B14F-4D97-AF65-F5344CB8AC3E}">
        <p14:creationId xmlns:p14="http://schemas.microsoft.com/office/powerpoint/2010/main" val="1732261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F7A1-815D-4D0F-8A35-EFB491D1F05E}"/>
              </a:ext>
            </a:extLst>
          </p:cNvPr>
          <p:cNvSpPr>
            <a:spLocks noGrp="1"/>
          </p:cNvSpPr>
          <p:nvPr>
            <p:ph type="title"/>
          </p:nvPr>
        </p:nvSpPr>
        <p:spPr/>
        <p:txBody>
          <a:bodyPr/>
          <a:lstStyle/>
          <a:p>
            <a:r>
              <a:rPr lang="en-US" altLang="en-US" dirty="0"/>
              <a:t>Choosing an Installation Language and Localization and System Options (4 of 4)</a:t>
            </a:r>
            <a:endParaRPr lang="en-US" dirty="0"/>
          </a:p>
        </p:txBody>
      </p:sp>
      <p:sp>
        <p:nvSpPr>
          <p:cNvPr id="3" name="Text Placeholder 2">
            <a:extLst>
              <a:ext uri="{FF2B5EF4-FFF2-40B4-BE49-F238E27FC236}">
                <a16:creationId xmlns:a16="http://schemas.microsoft.com/office/drawing/2014/main" id="{829F7512-E3F9-43D6-853C-5959B43748D1}"/>
              </a:ext>
            </a:extLst>
          </p:cNvPr>
          <p:cNvSpPr>
            <a:spLocks noGrp="1"/>
          </p:cNvSpPr>
          <p:nvPr>
            <p:ph type="body" sz="quarter" idx="17"/>
          </p:nvPr>
        </p:nvSpPr>
        <p:spPr/>
        <p:txBody>
          <a:bodyPr/>
          <a:lstStyle/>
          <a:p>
            <a:pPr>
              <a:defRPr/>
            </a:pPr>
            <a:r>
              <a:rPr lang="en-US" altLang="en-US" dirty="0"/>
              <a:t>By clicking the Installation Destination icon you will be presented with a list of the different permanent storage devices </a:t>
            </a:r>
          </a:p>
          <a:p>
            <a:pPr lvl="1">
              <a:defRPr/>
            </a:pPr>
            <a:r>
              <a:rPr lang="en-US" altLang="en-US" dirty="0"/>
              <a:t>If you have multiple disk devices select the disk that will be used to contain Linux</a:t>
            </a:r>
          </a:p>
          <a:p>
            <a:pPr lvl="1">
              <a:defRPr/>
            </a:pPr>
            <a:r>
              <a:rPr lang="en-US" altLang="en-US" dirty="0"/>
              <a:t>You can also install Linux on an external iSCSI or FCoE Storage Area Network (SAN), Direct Access Storage Device (DASD), Multipath IO (MPIO), or firmware Redundant Array of Inexpensive Disks (RAID)</a:t>
            </a:r>
          </a:p>
          <a:p>
            <a:endParaRPr lang="en-US" dirty="0"/>
          </a:p>
        </p:txBody>
      </p:sp>
    </p:spTree>
    <p:extLst>
      <p:ext uri="{BB962C8B-B14F-4D97-AF65-F5344CB8AC3E}">
        <p14:creationId xmlns:p14="http://schemas.microsoft.com/office/powerpoint/2010/main" val="31292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F7A1-815D-4D0F-8A35-EFB491D1F05E}"/>
              </a:ext>
            </a:extLst>
          </p:cNvPr>
          <p:cNvSpPr>
            <a:spLocks noGrp="1"/>
          </p:cNvSpPr>
          <p:nvPr>
            <p:ph type="title"/>
          </p:nvPr>
        </p:nvSpPr>
        <p:spPr/>
        <p:txBody>
          <a:bodyPr/>
          <a:lstStyle/>
          <a:p>
            <a:r>
              <a:rPr lang="en-US" altLang="en-US" dirty="0"/>
              <a:t>Configuring Disk Partitions and Filesystems (1 of 5)</a:t>
            </a:r>
            <a:endParaRPr lang="en-US" dirty="0"/>
          </a:p>
        </p:txBody>
      </p:sp>
      <p:sp>
        <p:nvSpPr>
          <p:cNvPr id="3" name="Text Placeholder 2">
            <a:extLst>
              <a:ext uri="{FF2B5EF4-FFF2-40B4-BE49-F238E27FC236}">
                <a16:creationId xmlns:a16="http://schemas.microsoft.com/office/drawing/2014/main" id="{829F7512-E3F9-43D6-853C-5959B43748D1}"/>
              </a:ext>
            </a:extLst>
          </p:cNvPr>
          <p:cNvSpPr>
            <a:spLocks noGrp="1"/>
          </p:cNvSpPr>
          <p:nvPr>
            <p:ph type="body" sz="quarter" idx="17"/>
          </p:nvPr>
        </p:nvSpPr>
        <p:spPr/>
        <p:txBody>
          <a:bodyPr/>
          <a:lstStyle/>
          <a:p>
            <a:r>
              <a:rPr lang="en-US" altLang="en-US" dirty="0"/>
              <a:t>Each hard disk is divided into partitions</a:t>
            </a:r>
          </a:p>
          <a:p>
            <a:pPr lvl="1"/>
            <a:r>
              <a:rPr lang="en-US" altLang="en-US" dirty="0"/>
              <a:t>Partitions are formatted with filesystems</a:t>
            </a:r>
          </a:p>
          <a:p>
            <a:pPr lvl="2"/>
            <a:r>
              <a:rPr lang="en-US" altLang="en-US" dirty="0"/>
              <a:t>Filesystem is a structure that specifies how data should reside on the hard disk</a:t>
            </a:r>
          </a:p>
          <a:p>
            <a:pPr lvl="1"/>
            <a:r>
              <a:rPr lang="en-US" altLang="en-US" dirty="0"/>
              <a:t>Maximum four primary partitions</a:t>
            </a:r>
          </a:p>
          <a:p>
            <a:pPr lvl="1"/>
            <a:r>
              <a:rPr lang="en-US" altLang="en-US" dirty="0"/>
              <a:t>Extended partition can be divided into logical drives</a:t>
            </a:r>
          </a:p>
          <a:p>
            <a:r>
              <a:rPr lang="en-US" altLang="en-US" dirty="0"/>
              <a:t>Master Boot Record (MBR)</a:t>
            </a:r>
          </a:p>
          <a:p>
            <a:pPr lvl="1"/>
            <a:r>
              <a:rPr lang="en-US" altLang="en-US" dirty="0"/>
              <a:t>Table of all partition information for a certain hard disk or SSD</a:t>
            </a:r>
          </a:p>
          <a:p>
            <a:endParaRPr lang="en-US" dirty="0"/>
          </a:p>
        </p:txBody>
      </p:sp>
    </p:spTree>
    <p:extLst>
      <p:ext uri="{BB962C8B-B14F-4D97-AF65-F5344CB8AC3E}">
        <p14:creationId xmlns:p14="http://schemas.microsoft.com/office/powerpoint/2010/main" val="1002112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F7A1-815D-4D0F-8A35-EFB491D1F05E}"/>
              </a:ext>
            </a:extLst>
          </p:cNvPr>
          <p:cNvSpPr>
            <a:spLocks noGrp="1"/>
          </p:cNvSpPr>
          <p:nvPr>
            <p:ph type="title"/>
          </p:nvPr>
        </p:nvSpPr>
        <p:spPr/>
        <p:txBody>
          <a:bodyPr/>
          <a:lstStyle/>
          <a:p>
            <a:r>
              <a:rPr lang="en-US" altLang="en-US" dirty="0"/>
              <a:t>Configuring Disk Partitions and Filesystems (2 of 5)</a:t>
            </a:r>
            <a:endParaRPr lang="en-US" dirty="0"/>
          </a:p>
        </p:txBody>
      </p:sp>
      <p:sp>
        <p:nvSpPr>
          <p:cNvPr id="3" name="Text Placeholder 2">
            <a:extLst>
              <a:ext uri="{FF2B5EF4-FFF2-40B4-BE49-F238E27FC236}">
                <a16:creationId xmlns:a16="http://schemas.microsoft.com/office/drawing/2014/main" id="{829F7512-E3F9-43D6-853C-5959B43748D1}"/>
              </a:ext>
            </a:extLst>
          </p:cNvPr>
          <p:cNvSpPr>
            <a:spLocks noGrp="1"/>
          </p:cNvSpPr>
          <p:nvPr>
            <p:ph type="body" sz="quarter" idx="17"/>
          </p:nvPr>
        </p:nvSpPr>
        <p:spPr/>
        <p:txBody>
          <a:bodyPr/>
          <a:lstStyle/>
          <a:p>
            <a:r>
              <a:rPr lang="en-US" altLang="en-US" dirty="0"/>
              <a:t>Filesystems can be accessed by Linux if it is attached (mounted) to a certain directory</a:t>
            </a:r>
          </a:p>
          <a:p>
            <a:r>
              <a:rPr lang="en-US" altLang="en-US" dirty="0"/>
              <a:t>Fedora installation program can automatically create partitions</a:t>
            </a:r>
          </a:p>
          <a:p>
            <a:pPr lvl="1"/>
            <a:r>
              <a:rPr lang="en-US" altLang="en-US" dirty="0"/>
              <a:t>Generally a good practice to manually partition</a:t>
            </a:r>
          </a:p>
          <a:p>
            <a:r>
              <a:rPr lang="en-US" altLang="en-US" dirty="0"/>
              <a:t>Linux typically requires only two partitions</a:t>
            </a:r>
          </a:p>
          <a:p>
            <a:pPr lvl="1"/>
            <a:r>
              <a:rPr lang="en-US" altLang="en-US" dirty="0"/>
              <a:t>Partition mounted to the root directory</a:t>
            </a:r>
          </a:p>
          <a:p>
            <a:pPr lvl="1"/>
            <a:r>
              <a:rPr lang="en-US" altLang="en-US" dirty="0"/>
              <a:t>Partition for virtual memory (swap memory)</a:t>
            </a:r>
          </a:p>
          <a:p>
            <a:pPr lvl="2"/>
            <a:r>
              <a:rPr lang="en-US" altLang="en-US" dirty="0"/>
              <a:t>Area on hard disk used to store information normally residing in physical memory (RAM)</a:t>
            </a:r>
          </a:p>
          <a:p>
            <a:endParaRPr lang="en-US" dirty="0"/>
          </a:p>
        </p:txBody>
      </p:sp>
    </p:spTree>
    <p:extLst>
      <p:ext uri="{BB962C8B-B14F-4D97-AF65-F5344CB8AC3E}">
        <p14:creationId xmlns:p14="http://schemas.microsoft.com/office/powerpoint/2010/main" val="860414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F7A1-815D-4D0F-8A35-EFB491D1F05E}"/>
              </a:ext>
            </a:extLst>
          </p:cNvPr>
          <p:cNvSpPr>
            <a:spLocks noGrp="1"/>
          </p:cNvSpPr>
          <p:nvPr>
            <p:ph type="title"/>
          </p:nvPr>
        </p:nvSpPr>
        <p:spPr/>
        <p:txBody>
          <a:bodyPr/>
          <a:lstStyle/>
          <a:p>
            <a:r>
              <a:rPr lang="en-US" altLang="en-US" dirty="0"/>
              <a:t>Objectives</a:t>
            </a:r>
            <a:endParaRPr lang="en-US" dirty="0"/>
          </a:p>
        </p:txBody>
      </p:sp>
      <p:sp>
        <p:nvSpPr>
          <p:cNvPr id="3" name="Text Placeholder 2">
            <a:extLst>
              <a:ext uri="{FF2B5EF4-FFF2-40B4-BE49-F238E27FC236}">
                <a16:creationId xmlns:a16="http://schemas.microsoft.com/office/drawing/2014/main" id="{829F7512-E3F9-43D6-853C-5959B43748D1}"/>
              </a:ext>
            </a:extLst>
          </p:cNvPr>
          <p:cNvSpPr>
            <a:spLocks noGrp="1"/>
          </p:cNvSpPr>
          <p:nvPr>
            <p:ph type="body" sz="quarter" idx="17"/>
          </p:nvPr>
        </p:nvSpPr>
        <p:spPr/>
        <p:txBody>
          <a:bodyPr/>
          <a:lstStyle/>
          <a:p>
            <a:r>
              <a:rPr lang="en-US" altLang="en-US" dirty="0"/>
              <a:t>After completing this chapter, you will be able to: </a:t>
            </a:r>
          </a:p>
          <a:p>
            <a:pPr lvl="1"/>
            <a:r>
              <a:rPr lang="en-US" altLang="en-US" dirty="0"/>
              <a:t>Prepare for and install Fedora Linux using good practices</a:t>
            </a:r>
          </a:p>
          <a:p>
            <a:pPr lvl="1"/>
            <a:r>
              <a:rPr lang="en-US" altLang="en-US" dirty="0"/>
              <a:t>Outline the structure of the Linux interface</a:t>
            </a:r>
          </a:p>
          <a:p>
            <a:pPr lvl="1"/>
            <a:r>
              <a:rPr lang="en-US" altLang="en-US" dirty="0"/>
              <a:t>Enter basic shell commands and find command documentation</a:t>
            </a:r>
          </a:p>
          <a:p>
            <a:pPr lvl="1"/>
            <a:r>
              <a:rPr lang="en-US" altLang="en-US" dirty="0"/>
              <a:t>Properly shut down the Linux operating system</a:t>
            </a:r>
          </a:p>
          <a:p>
            <a:endParaRPr lang="en-US" dirty="0"/>
          </a:p>
        </p:txBody>
      </p:sp>
    </p:spTree>
    <p:extLst>
      <p:ext uri="{BB962C8B-B14F-4D97-AF65-F5344CB8AC3E}">
        <p14:creationId xmlns:p14="http://schemas.microsoft.com/office/powerpoint/2010/main" val="2688652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F7A1-815D-4D0F-8A35-EFB491D1F05E}"/>
              </a:ext>
            </a:extLst>
          </p:cNvPr>
          <p:cNvSpPr>
            <a:spLocks noGrp="1"/>
          </p:cNvSpPr>
          <p:nvPr>
            <p:ph type="title"/>
          </p:nvPr>
        </p:nvSpPr>
        <p:spPr/>
        <p:txBody>
          <a:bodyPr/>
          <a:lstStyle/>
          <a:p>
            <a:r>
              <a:rPr lang="en-US" altLang="en-US" dirty="0"/>
              <a:t>Configuring Disk Partitions and Filesystems (3 of 5)</a:t>
            </a:r>
            <a:endParaRPr lang="en-US" dirty="0"/>
          </a:p>
        </p:txBody>
      </p:sp>
      <p:sp>
        <p:nvSpPr>
          <p:cNvPr id="3" name="Text Placeholder 2">
            <a:extLst>
              <a:ext uri="{FF2B5EF4-FFF2-40B4-BE49-F238E27FC236}">
                <a16:creationId xmlns:a16="http://schemas.microsoft.com/office/drawing/2014/main" id="{829F7512-E3F9-43D6-853C-5959B43748D1}"/>
              </a:ext>
            </a:extLst>
          </p:cNvPr>
          <p:cNvSpPr>
            <a:spLocks noGrp="1"/>
          </p:cNvSpPr>
          <p:nvPr>
            <p:ph type="body" sz="quarter" idx="17"/>
          </p:nvPr>
        </p:nvSpPr>
        <p:spPr/>
        <p:txBody>
          <a:bodyPr>
            <a:noAutofit/>
          </a:bodyPr>
          <a:lstStyle/>
          <a:p>
            <a:r>
              <a:rPr lang="en-US" altLang="en-US" dirty="0"/>
              <a:t>Different types of filesystems</a:t>
            </a:r>
          </a:p>
          <a:p>
            <a:pPr lvl="1"/>
            <a:r>
              <a:rPr lang="en-US" altLang="en-US" dirty="0"/>
              <a:t>Ext2, Ext3, Ext4, VFAT, and XFS</a:t>
            </a:r>
          </a:p>
          <a:p>
            <a:r>
              <a:rPr lang="en-US" altLang="en-US" dirty="0"/>
              <a:t>Journaling</a:t>
            </a:r>
          </a:p>
          <a:p>
            <a:pPr lvl="1"/>
            <a:r>
              <a:rPr lang="en-US" altLang="en-US" dirty="0"/>
              <a:t>Keeps track of the information written to the hard drive</a:t>
            </a:r>
          </a:p>
          <a:p>
            <a:r>
              <a:rPr lang="en-US" altLang="en-US" dirty="0"/>
              <a:t>Installation destination </a:t>
            </a:r>
          </a:p>
          <a:p>
            <a:pPr lvl="1"/>
            <a:r>
              <a:rPr lang="en-US" altLang="en-US" dirty="0"/>
              <a:t>Once selected, the installation program will prompt you to choose automatic or custom partitioning scheme</a:t>
            </a:r>
          </a:p>
          <a:p>
            <a:endParaRPr lang="en-US" dirty="0"/>
          </a:p>
        </p:txBody>
      </p:sp>
    </p:spTree>
    <p:extLst>
      <p:ext uri="{BB962C8B-B14F-4D97-AF65-F5344CB8AC3E}">
        <p14:creationId xmlns:p14="http://schemas.microsoft.com/office/powerpoint/2010/main" val="1739762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46815-1D57-4028-BEF5-6443B7F3FFAE}"/>
              </a:ext>
            </a:extLst>
          </p:cNvPr>
          <p:cNvSpPr>
            <a:spLocks noGrp="1"/>
          </p:cNvSpPr>
          <p:nvPr>
            <p:ph type="title"/>
          </p:nvPr>
        </p:nvSpPr>
        <p:spPr/>
        <p:txBody>
          <a:bodyPr/>
          <a:lstStyle/>
          <a:p>
            <a:r>
              <a:rPr lang="en-US" altLang="en-US" dirty="0"/>
              <a:t>Configuring Disk Partitions and Filesystems (4 of 5)</a:t>
            </a:r>
            <a:endParaRPr lang="en-US" dirty="0"/>
          </a:p>
        </p:txBody>
      </p:sp>
      <p:pic>
        <p:nvPicPr>
          <p:cNvPr id="9" name="Picture Placeholder 8" descr="Manual partitioning page of the Fedora installation process. Disk partitioning options are displayed. The hard disk device chosen for partitioning is A T A V Box hard disk. The screen indicates that a total space of 50 Gi B is available for installation of Fedora. 45.02 Gi B has been allocated for the root partition. 1024 Mi B has been allocated for the boot partition. 3.98 Gi B has been allocated for the swap partition. The mount point for the root partition is set as slash. The device type for this partition is set as a Standard Partition and the File System has been selected as e x t 4.">
            <a:extLst>
              <a:ext uri="{FF2B5EF4-FFF2-40B4-BE49-F238E27FC236}">
                <a16:creationId xmlns:a16="http://schemas.microsoft.com/office/drawing/2014/main" id="{20032FCC-31FF-4DDC-BFA8-B73709CA534A}"/>
              </a:ext>
            </a:extLst>
          </p:cNvPr>
          <p:cNvPicPr>
            <a:picLocks noGrp="1" noChangeAspect="1"/>
          </p:cNvPicPr>
          <p:nvPr>
            <p:ph type="pic" sz="quarter" idx="10"/>
          </p:nvPr>
        </p:nvPicPr>
        <p:blipFill rotWithShape="1">
          <a:blip r:embed="rId2"/>
          <a:srcRect t="-4945" b="9631"/>
          <a:stretch/>
        </p:blipFill>
        <p:spPr>
          <a:xfrm>
            <a:off x="1923965" y="1247774"/>
            <a:ext cx="5965394" cy="4631046"/>
          </a:xfrm>
        </p:spPr>
      </p:pic>
      <p:sp>
        <p:nvSpPr>
          <p:cNvPr id="4" name="Text Placeholder 3">
            <a:extLst>
              <a:ext uri="{FF2B5EF4-FFF2-40B4-BE49-F238E27FC236}">
                <a16:creationId xmlns:a16="http://schemas.microsoft.com/office/drawing/2014/main" id="{CD036069-D982-42D8-AC84-C2969AA57428}"/>
              </a:ext>
            </a:extLst>
          </p:cNvPr>
          <p:cNvSpPr>
            <a:spLocks noGrp="1"/>
          </p:cNvSpPr>
          <p:nvPr>
            <p:ph type="body" sz="quarter" idx="11"/>
          </p:nvPr>
        </p:nvSpPr>
        <p:spPr>
          <a:xfrm>
            <a:off x="8200968" y="3922255"/>
            <a:ext cx="3132321" cy="986510"/>
          </a:xfrm>
        </p:spPr>
        <p:txBody>
          <a:bodyPr/>
          <a:lstStyle/>
          <a:p>
            <a:r>
              <a:rPr lang="en-US" altLang="en-US" dirty="0"/>
              <a:t>Figure 2-11 Configuring disk partitions and filesystems</a:t>
            </a:r>
          </a:p>
          <a:p>
            <a:r>
              <a:rPr lang="en-US" dirty="0"/>
              <a:t>Source: Red Hat, Inc</a:t>
            </a:r>
          </a:p>
          <a:p>
            <a:endParaRPr lang="en-US" dirty="0"/>
          </a:p>
        </p:txBody>
      </p:sp>
    </p:spTree>
    <p:extLst>
      <p:ext uri="{BB962C8B-B14F-4D97-AF65-F5344CB8AC3E}">
        <p14:creationId xmlns:p14="http://schemas.microsoft.com/office/powerpoint/2010/main" val="1648446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F7A1-815D-4D0F-8A35-EFB491D1F05E}"/>
              </a:ext>
            </a:extLst>
          </p:cNvPr>
          <p:cNvSpPr>
            <a:spLocks noGrp="1"/>
          </p:cNvSpPr>
          <p:nvPr>
            <p:ph type="title"/>
          </p:nvPr>
        </p:nvSpPr>
        <p:spPr/>
        <p:txBody>
          <a:bodyPr/>
          <a:lstStyle/>
          <a:p>
            <a:r>
              <a:rPr lang="en-US" altLang="en-US" dirty="0"/>
              <a:t>Configuring Disk Partitions and Filesystems (5 of 5)</a:t>
            </a:r>
            <a:endParaRPr lang="en-US" dirty="0"/>
          </a:p>
        </p:txBody>
      </p:sp>
      <p:sp>
        <p:nvSpPr>
          <p:cNvPr id="3" name="Text Placeholder 2">
            <a:extLst>
              <a:ext uri="{FF2B5EF4-FFF2-40B4-BE49-F238E27FC236}">
                <a16:creationId xmlns:a16="http://schemas.microsoft.com/office/drawing/2014/main" id="{829F7512-E3F9-43D6-853C-5959B43748D1}"/>
              </a:ext>
            </a:extLst>
          </p:cNvPr>
          <p:cNvSpPr>
            <a:spLocks noGrp="1"/>
          </p:cNvSpPr>
          <p:nvPr>
            <p:ph type="body" sz="quarter" idx="17"/>
          </p:nvPr>
        </p:nvSpPr>
        <p:spPr/>
        <p:txBody>
          <a:bodyPr/>
          <a:lstStyle/>
          <a:p>
            <a:r>
              <a:rPr lang="en-US" altLang="en-US" dirty="0"/>
              <a:t>Instead of standard partitions, choose a partition scheme that creates logical volumes</a:t>
            </a:r>
          </a:p>
          <a:p>
            <a:pPr lvl="1"/>
            <a:r>
              <a:rPr lang="en-US" altLang="en-US" dirty="0"/>
              <a:t>Use the Logical Volume Manager (LVM)</a:t>
            </a:r>
          </a:p>
          <a:p>
            <a:pPr lvl="1"/>
            <a:r>
              <a:rPr lang="en-US" altLang="en-US" dirty="0"/>
              <a:t>Support the new B-tree Filesystem (BTRFS)</a:t>
            </a:r>
          </a:p>
          <a:p>
            <a:r>
              <a:rPr lang="en-US" altLang="en-US" dirty="0"/>
              <a:t>Easier system recovery</a:t>
            </a:r>
          </a:p>
          <a:p>
            <a:pPr lvl="1"/>
            <a:r>
              <a:rPr lang="en-US" altLang="en-US" dirty="0"/>
              <a:t>Choose a standard partition scheme </a:t>
            </a:r>
          </a:p>
          <a:p>
            <a:pPr lvl="1"/>
            <a:r>
              <a:rPr lang="en-US" altLang="en-US" dirty="0"/>
              <a:t>Ensure that contents of disk partitions are not encrypted</a:t>
            </a:r>
          </a:p>
          <a:p>
            <a:endParaRPr lang="en-US" dirty="0"/>
          </a:p>
        </p:txBody>
      </p:sp>
    </p:spTree>
    <p:extLst>
      <p:ext uri="{BB962C8B-B14F-4D97-AF65-F5344CB8AC3E}">
        <p14:creationId xmlns:p14="http://schemas.microsoft.com/office/powerpoint/2010/main" val="3104086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F7A1-815D-4D0F-8A35-EFB491D1F05E}"/>
              </a:ext>
            </a:extLst>
          </p:cNvPr>
          <p:cNvSpPr>
            <a:spLocks noGrp="1"/>
          </p:cNvSpPr>
          <p:nvPr>
            <p:ph type="title"/>
          </p:nvPr>
        </p:nvSpPr>
        <p:spPr/>
        <p:txBody>
          <a:bodyPr/>
          <a:lstStyle/>
          <a:p>
            <a:r>
              <a:rPr lang="en-US" altLang="en-US" dirty="0"/>
              <a:t>Configuring User Accounts</a:t>
            </a:r>
            <a:endParaRPr lang="en-US" dirty="0"/>
          </a:p>
        </p:txBody>
      </p:sp>
      <p:sp>
        <p:nvSpPr>
          <p:cNvPr id="3" name="Text Placeholder 2">
            <a:extLst>
              <a:ext uri="{FF2B5EF4-FFF2-40B4-BE49-F238E27FC236}">
                <a16:creationId xmlns:a16="http://schemas.microsoft.com/office/drawing/2014/main" id="{829F7512-E3F9-43D6-853C-5959B43748D1}"/>
              </a:ext>
            </a:extLst>
          </p:cNvPr>
          <p:cNvSpPr>
            <a:spLocks noGrp="1"/>
          </p:cNvSpPr>
          <p:nvPr>
            <p:ph type="body" sz="quarter" idx="17"/>
          </p:nvPr>
        </p:nvSpPr>
        <p:spPr/>
        <p:txBody>
          <a:bodyPr/>
          <a:lstStyle/>
          <a:p>
            <a:r>
              <a:rPr lang="en-US" altLang="en-US" dirty="0"/>
              <a:t>Authentication</a:t>
            </a:r>
          </a:p>
          <a:p>
            <a:pPr lvl="1"/>
            <a:r>
              <a:rPr lang="en-US" altLang="en-US" dirty="0"/>
              <a:t>Users log in via valid user name and password</a:t>
            </a:r>
          </a:p>
          <a:p>
            <a:r>
              <a:rPr lang="en-US" altLang="en-US" dirty="0"/>
              <a:t>Configure two user accounts</a:t>
            </a:r>
          </a:p>
          <a:p>
            <a:pPr lvl="1"/>
            <a:r>
              <a:rPr lang="en-US" altLang="en-US" dirty="0"/>
              <a:t>Administrator account (root): full rights to system</a:t>
            </a:r>
          </a:p>
          <a:p>
            <a:pPr lvl="1"/>
            <a:r>
              <a:rPr lang="en-US" altLang="en-US" dirty="0"/>
              <a:t>Regular user account: system administration tasks</a:t>
            </a:r>
          </a:p>
          <a:p>
            <a:endParaRPr lang="en-US" dirty="0"/>
          </a:p>
        </p:txBody>
      </p:sp>
    </p:spTree>
    <p:extLst>
      <p:ext uri="{BB962C8B-B14F-4D97-AF65-F5344CB8AC3E}">
        <p14:creationId xmlns:p14="http://schemas.microsoft.com/office/powerpoint/2010/main" val="2720338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F7A1-815D-4D0F-8A35-EFB491D1F05E}"/>
              </a:ext>
            </a:extLst>
          </p:cNvPr>
          <p:cNvSpPr>
            <a:spLocks noGrp="1"/>
          </p:cNvSpPr>
          <p:nvPr>
            <p:ph type="title"/>
          </p:nvPr>
        </p:nvSpPr>
        <p:spPr/>
        <p:txBody>
          <a:bodyPr/>
          <a:lstStyle/>
          <a:p>
            <a:r>
              <a:rPr lang="en-US" altLang="en-US" dirty="0"/>
              <a:t>Basic Linux Usage</a:t>
            </a:r>
            <a:endParaRPr lang="en-US" dirty="0"/>
          </a:p>
        </p:txBody>
      </p:sp>
      <p:sp>
        <p:nvSpPr>
          <p:cNvPr id="3" name="Text Placeholder 2">
            <a:extLst>
              <a:ext uri="{FF2B5EF4-FFF2-40B4-BE49-F238E27FC236}">
                <a16:creationId xmlns:a16="http://schemas.microsoft.com/office/drawing/2014/main" id="{829F7512-E3F9-43D6-853C-5959B43748D1}"/>
              </a:ext>
            </a:extLst>
          </p:cNvPr>
          <p:cNvSpPr>
            <a:spLocks noGrp="1"/>
          </p:cNvSpPr>
          <p:nvPr>
            <p:ph type="body" sz="quarter" idx="17"/>
          </p:nvPr>
        </p:nvSpPr>
        <p:spPr/>
        <p:txBody>
          <a:bodyPr/>
          <a:lstStyle/>
          <a:p>
            <a:r>
              <a:rPr lang="en-US" altLang="en-US" dirty="0"/>
              <a:t>Different types of user interface</a:t>
            </a:r>
          </a:p>
          <a:p>
            <a:pPr lvl="1"/>
            <a:r>
              <a:rPr lang="en-US" altLang="en-US" dirty="0"/>
              <a:t>Essential to understand</a:t>
            </a:r>
          </a:p>
          <a:p>
            <a:r>
              <a:rPr lang="en-US" altLang="en-US" dirty="0"/>
              <a:t>Basic tasks</a:t>
            </a:r>
          </a:p>
          <a:p>
            <a:pPr lvl="1"/>
            <a:r>
              <a:rPr lang="en-US" altLang="en-US" dirty="0"/>
              <a:t>Command execution</a:t>
            </a:r>
          </a:p>
          <a:p>
            <a:pPr lvl="1"/>
            <a:r>
              <a:rPr lang="en-US" altLang="en-US" dirty="0"/>
              <a:t>Obtaining online help</a:t>
            </a:r>
          </a:p>
          <a:p>
            <a:pPr lvl="1"/>
            <a:r>
              <a:rPr lang="en-US" altLang="en-US" dirty="0"/>
              <a:t>Shutting down the Linux system</a:t>
            </a:r>
          </a:p>
          <a:p>
            <a:endParaRPr lang="en-US" dirty="0"/>
          </a:p>
        </p:txBody>
      </p:sp>
    </p:spTree>
    <p:extLst>
      <p:ext uri="{BB962C8B-B14F-4D97-AF65-F5344CB8AC3E}">
        <p14:creationId xmlns:p14="http://schemas.microsoft.com/office/powerpoint/2010/main" val="1951854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F7A1-815D-4D0F-8A35-EFB491D1F05E}"/>
              </a:ext>
            </a:extLst>
          </p:cNvPr>
          <p:cNvSpPr>
            <a:spLocks noGrp="1"/>
          </p:cNvSpPr>
          <p:nvPr>
            <p:ph type="title"/>
          </p:nvPr>
        </p:nvSpPr>
        <p:spPr/>
        <p:txBody>
          <a:bodyPr/>
          <a:lstStyle/>
          <a:p>
            <a:r>
              <a:rPr lang="en-US" altLang="en-US" dirty="0"/>
              <a:t>Shells, Terminals, and the Kernel (1 of 4)</a:t>
            </a:r>
            <a:endParaRPr lang="en-US" dirty="0"/>
          </a:p>
        </p:txBody>
      </p:sp>
      <p:sp>
        <p:nvSpPr>
          <p:cNvPr id="3" name="Text Placeholder 2">
            <a:extLst>
              <a:ext uri="{FF2B5EF4-FFF2-40B4-BE49-F238E27FC236}">
                <a16:creationId xmlns:a16="http://schemas.microsoft.com/office/drawing/2014/main" id="{829F7512-E3F9-43D6-853C-5959B43748D1}"/>
              </a:ext>
            </a:extLst>
          </p:cNvPr>
          <p:cNvSpPr>
            <a:spLocks noGrp="1"/>
          </p:cNvSpPr>
          <p:nvPr>
            <p:ph type="body" sz="quarter" idx="17"/>
          </p:nvPr>
        </p:nvSpPr>
        <p:spPr/>
        <p:txBody>
          <a:bodyPr/>
          <a:lstStyle/>
          <a:p>
            <a:r>
              <a:rPr lang="en-US" altLang="en-US" dirty="0"/>
              <a:t>Terminal: channel allowing users to log on to the kernel locally or across a network</a:t>
            </a:r>
          </a:p>
          <a:p>
            <a:r>
              <a:rPr lang="en-US" altLang="en-US" dirty="0"/>
              <a:t>Shell: user interface which accepts user inputs and transfers them to the kernel </a:t>
            </a:r>
          </a:p>
          <a:p>
            <a:r>
              <a:rPr lang="en-US" altLang="en-US" dirty="0"/>
              <a:t>BASH Shell (Bourne Again Shell): default Linux shell</a:t>
            </a:r>
          </a:p>
          <a:p>
            <a:r>
              <a:rPr lang="en-US" altLang="en-US" dirty="0"/>
              <a:t>Linux can have many terminals that allow you to log in to the computer locally or across a network</a:t>
            </a:r>
            <a:endParaRPr lang="en-US" altLang="en-US" sz="3200" dirty="0"/>
          </a:p>
          <a:p>
            <a:endParaRPr lang="en-US" dirty="0"/>
          </a:p>
        </p:txBody>
      </p:sp>
    </p:spTree>
    <p:extLst>
      <p:ext uri="{BB962C8B-B14F-4D97-AF65-F5344CB8AC3E}">
        <p14:creationId xmlns:p14="http://schemas.microsoft.com/office/powerpoint/2010/main" val="1425565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2BFBC-37E0-4BEB-8859-1D8204BC5E45}"/>
              </a:ext>
            </a:extLst>
          </p:cNvPr>
          <p:cNvSpPr>
            <a:spLocks noGrp="1"/>
          </p:cNvSpPr>
          <p:nvPr>
            <p:ph type="title"/>
          </p:nvPr>
        </p:nvSpPr>
        <p:spPr/>
        <p:txBody>
          <a:bodyPr/>
          <a:lstStyle/>
          <a:p>
            <a:r>
              <a:rPr lang="en-US" altLang="en-US" dirty="0"/>
              <a:t>Shells, Terminals, and the Kernel (2 of 4) </a:t>
            </a:r>
            <a:endParaRPr lang="en-US" dirty="0"/>
          </a:p>
        </p:txBody>
      </p:sp>
      <p:pic>
        <p:nvPicPr>
          <p:cNvPr id="6" name="Picture Placeholder 5" descr="An illustration explaining shells, terminals, and the kernel. The kernel spawns individual shells and terminals work on these shells. The diagram shows 4 boxes labeled Terminal number 1 to number 4. These are connected to boxes labeled Shell number 1 to number 4. All of the shells are connected to a single box that is labeled, The Kernel.">
            <a:extLst>
              <a:ext uri="{FF2B5EF4-FFF2-40B4-BE49-F238E27FC236}">
                <a16:creationId xmlns:a16="http://schemas.microsoft.com/office/drawing/2014/main" id="{E304350E-8AFD-4251-B414-1CA0DA0F22A5}"/>
              </a:ext>
            </a:extLst>
          </p:cNvPr>
          <p:cNvPicPr>
            <a:picLocks noGrp="1" noChangeAspect="1"/>
          </p:cNvPicPr>
          <p:nvPr>
            <p:ph type="pic" sz="quarter" idx="10"/>
          </p:nvPr>
        </p:nvPicPr>
        <p:blipFill rotWithShape="1">
          <a:blip r:embed="rId2"/>
          <a:srcRect l="-3147" t="-4074" r="3688" b="8714"/>
          <a:stretch/>
        </p:blipFill>
        <p:spPr>
          <a:xfrm>
            <a:off x="2889323" y="1755529"/>
            <a:ext cx="6440410" cy="3761158"/>
          </a:xfrm>
        </p:spPr>
      </p:pic>
      <p:sp>
        <p:nvSpPr>
          <p:cNvPr id="4" name="Text Placeholder 3">
            <a:extLst>
              <a:ext uri="{FF2B5EF4-FFF2-40B4-BE49-F238E27FC236}">
                <a16:creationId xmlns:a16="http://schemas.microsoft.com/office/drawing/2014/main" id="{E38792AB-68F4-46C4-B504-D016FAFFA9F8}"/>
              </a:ext>
            </a:extLst>
          </p:cNvPr>
          <p:cNvSpPr>
            <a:spLocks noGrp="1"/>
          </p:cNvSpPr>
          <p:nvPr>
            <p:ph type="body" sz="quarter" idx="11"/>
          </p:nvPr>
        </p:nvSpPr>
        <p:spPr>
          <a:xfrm>
            <a:off x="3739485" y="5652659"/>
            <a:ext cx="4713029" cy="352487"/>
          </a:xfrm>
        </p:spPr>
        <p:txBody>
          <a:bodyPr/>
          <a:lstStyle/>
          <a:p>
            <a:r>
              <a:rPr lang="en-US" altLang="en-US" dirty="0"/>
              <a:t>Figure 2-13 Shells, terminals, and the kernel</a:t>
            </a:r>
          </a:p>
          <a:p>
            <a:endParaRPr lang="en-US" dirty="0"/>
          </a:p>
        </p:txBody>
      </p:sp>
    </p:spTree>
    <p:extLst>
      <p:ext uri="{BB962C8B-B14F-4D97-AF65-F5344CB8AC3E}">
        <p14:creationId xmlns:p14="http://schemas.microsoft.com/office/powerpoint/2010/main" val="9872913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F7A1-815D-4D0F-8A35-EFB491D1F05E}"/>
              </a:ext>
            </a:extLst>
          </p:cNvPr>
          <p:cNvSpPr>
            <a:spLocks noGrp="1"/>
          </p:cNvSpPr>
          <p:nvPr>
            <p:ph type="title"/>
          </p:nvPr>
        </p:nvSpPr>
        <p:spPr/>
        <p:txBody>
          <a:bodyPr/>
          <a:lstStyle/>
          <a:p>
            <a:r>
              <a:rPr lang="en-US" altLang="en-US" dirty="0"/>
              <a:t>Shells, Terminals, and the Kernel (3 of 4) </a:t>
            </a:r>
            <a:endParaRPr lang="en-US" dirty="0"/>
          </a:p>
        </p:txBody>
      </p:sp>
      <p:sp>
        <p:nvSpPr>
          <p:cNvPr id="3" name="Text Placeholder 2">
            <a:extLst>
              <a:ext uri="{FF2B5EF4-FFF2-40B4-BE49-F238E27FC236}">
                <a16:creationId xmlns:a16="http://schemas.microsoft.com/office/drawing/2014/main" id="{829F7512-E3F9-43D6-853C-5959B43748D1}"/>
              </a:ext>
            </a:extLst>
          </p:cNvPr>
          <p:cNvSpPr>
            <a:spLocks noGrp="1"/>
          </p:cNvSpPr>
          <p:nvPr>
            <p:ph type="body" sz="quarter" idx="17"/>
          </p:nvPr>
        </p:nvSpPr>
        <p:spPr/>
        <p:txBody>
          <a:bodyPr/>
          <a:lstStyle/>
          <a:p>
            <a:r>
              <a:rPr lang="en-US" altLang="en-US" dirty="0"/>
              <a:t>Graphical user interface</a:t>
            </a:r>
          </a:p>
          <a:p>
            <a:pPr lvl="1"/>
            <a:r>
              <a:rPr lang="en-US" altLang="en-US" dirty="0"/>
              <a:t>Start GUI environment on top of BASH shell</a:t>
            </a:r>
          </a:p>
          <a:p>
            <a:pPr lvl="1"/>
            <a:r>
              <a:rPr lang="en-US" altLang="en-US" dirty="0"/>
              <a:t>Switch to a graphical terminal</a:t>
            </a:r>
          </a:p>
          <a:p>
            <a:r>
              <a:rPr lang="en-US" altLang="en-US" dirty="0"/>
              <a:t>From the local server, use key combinations to change to separate terminal</a:t>
            </a:r>
          </a:p>
          <a:p>
            <a:pPr lvl="1"/>
            <a:r>
              <a:rPr lang="en-US" altLang="en-US" dirty="0"/>
              <a:t>Ctrl+Alt+F2</a:t>
            </a:r>
          </a:p>
          <a:p>
            <a:r>
              <a:rPr lang="en-US" altLang="en-US" dirty="0"/>
              <a:t>Command line prompt reflects the type of user that is logged in</a:t>
            </a:r>
          </a:p>
          <a:p>
            <a:pPr lvl="1"/>
            <a:r>
              <a:rPr lang="en-US" altLang="en-US" dirty="0"/>
              <a:t>Root user: #</a:t>
            </a:r>
          </a:p>
          <a:p>
            <a:pPr lvl="1"/>
            <a:r>
              <a:rPr lang="en-US" altLang="en-US" dirty="0"/>
              <a:t>Regular user: $</a:t>
            </a:r>
            <a:endParaRPr lang="en-US" dirty="0"/>
          </a:p>
        </p:txBody>
      </p:sp>
    </p:spTree>
    <p:extLst>
      <p:ext uri="{BB962C8B-B14F-4D97-AF65-F5344CB8AC3E}">
        <p14:creationId xmlns:p14="http://schemas.microsoft.com/office/powerpoint/2010/main" val="14969186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F7A1-815D-4D0F-8A35-EFB491D1F05E}"/>
              </a:ext>
            </a:extLst>
          </p:cNvPr>
          <p:cNvSpPr>
            <a:spLocks noGrp="1"/>
          </p:cNvSpPr>
          <p:nvPr>
            <p:ph type="title"/>
          </p:nvPr>
        </p:nvSpPr>
        <p:spPr/>
        <p:txBody>
          <a:bodyPr/>
          <a:lstStyle/>
          <a:p>
            <a:r>
              <a:rPr lang="en-US" altLang="en-US" dirty="0"/>
              <a:t>Shells, Terminals, and the Kernel (4 of 4)</a:t>
            </a:r>
            <a:endParaRPr lang="en-US" dirty="0"/>
          </a:p>
        </p:txBody>
      </p:sp>
      <p:sp>
        <p:nvSpPr>
          <p:cNvPr id="3" name="Text Placeholder 2">
            <a:extLst>
              <a:ext uri="{FF2B5EF4-FFF2-40B4-BE49-F238E27FC236}">
                <a16:creationId xmlns:a16="http://schemas.microsoft.com/office/drawing/2014/main" id="{829F7512-E3F9-43D6-853C-5959B43748D1}"/>
              </a:ext>
            </a:extLst>
          </p:cNvPr>
          <p:cNvSpPr>
            <a:spLocks noGrp="1"/>
          </p:cNvSpPr>
          <p:nvPr>
            <p:ph type="body" sz="quarter" idx="17"/>
          </p:nvPr>
        </p:nvSpPr>
        <p:spPr/>
        <p:txBody>
          <a:bodyPr/>
          <a:lstStyle/>
          <a:p>
            <a:r>
              <a:rPr lang="en-US" altLang="en-US" dirty="0"/>
              <a:t>Default GUI environment in Fedora Linux is GNOME</a:t>
            </a:r>
          </a:p>
          <a:p>
            <a:r>
              <a:rPr lang="en-US" altLang="en-US" dirty="0"/>
              <a:t>Command-line terminal may be accessed through the Activities menu in the upper left of the desktop</a:t>
            </a:r>
          </a:p>
          <a:p>
            <a:pPr lvl="1"/>
            <a:r>
              <a:rPr lang="en-US" altLang="en-US" dirty="0"/>
              <a:t>Navigate to Show Applications, Utilities, Terminal</a:t>
            </a:r>
          </a:p>
          <a:p>
            <a:pPr lvl="1"/>
            <a:endParaRPr lang="en-US" altLang="en-US" dirty="0"/>
          </a:p>
          <a:p>
            <a:endParaRPr lang="en-US" dirty="0"/>
          </a:p>
        </p:txBody>
      </p:sp>
    </p:spTree>
    <p:extLst>
      <p:ext uri="{BB962C8B-B14F-4D97-AF65-F5344CB8AC3E}">
        <p14:creationId xmlns:p14="http://schemas.microsoft.com/office/powerpoint/2010/main" val="1246862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F7A1-815D-4D0F-8A35-EFB491D1F05E}"/>
              </a:ext>
            </a:extLst>
          </p:cNvPr>
          <p:cNvSpPr>
            <a:spLocks noGrp="1"/>
          </p:cNvSpPr>
          <p:nvPr>
            <p:ph type="title"/>
          </p:nvPr>
        </p:nvSpPr>
        <p:spPr/>
        <p:txBody>
          <a:bodyPr/>
          <a:lstStyle/>
          <a:p>
            <a:r>
              <a:rPr lang="en-US" altLang="en-US" dirty="0"/>
              <a:t>Basic Shell Commands </a:t>
            </a:r>
            <a:endParaRPr lang="en-US" dirty="0"/>
          </a:p>
        </p:txBody>
      </p:sp>
      <p:sp>
        <p:nvSpPr>
          <p:cNvPr id="3" name="Text Placeholder 2">
            <a:extLst>
              <a:ext uri="{FF2B5EF4-FFF2-40B4-BE49-F238E27FC236}">
                <a16:creationId xmlns:a16="http://schemas.microsoft.com/office/drawing/2014/main" id="{829F7512-E3F9-43D6-853C-5959B43748D1}"/>
              </a:ext>
            </a:extLst>
          </p:cNvPr>
          <p:cNvSpPr>
            <a:spLocks noGrp="1"/>
          </p:cNvSpPr>
          <p:nvPr>
            <p:ph type="body" sz="quarter" idx="17"/>
          </p:nvPr>
        </p:nvSpPr>
        <p:spPr/>
        <p:txBody>
          <a:bodyPr/>
          <a:lstStyle/>
          <a:p>
            <a:r>
              <a:rPr lang="en-US" altLang="en-US" dirty="0"/>
              <a:t>Commands: indicate the name of program to execute</a:t>
            </a:r>
            <a:r>
              <a:rPr lang="en-US" altLang="en-US" sz="2200" dirty="0"/>
              <a:t> </a:t>
            </a:r>
          </a:p>
          <a:p>
            <a:pPr lvl="1"/>
            <a:r>
              <a:rPr lang="en-US" altLang="en-US" dirty="0"/>
              <a:t>Case sensitive</a:t>
            </a:r>
          </a:p>
          <a:p>
            <a:r>
              <a:rPr lang="en-US" altLang="en-US" dirty="0"/>
              <a:t>Options: specific letters starting with a dash “-” and appear after command name </a:t>
            </a:r>
          </a:p>
          <a:p>
            <a:pPr lvl="1"/>
            <a:r>
              <a:rPr lang="en-US" altLang="en-US" dirty="0"/>
              <a:t>Alter the way the command works</a:t>
            </a:r>
          </a:p>
          <a:p>
            <a:r>
              <a:rPr lang="en-US" altLang="en-US" dirty="0"/>
              <a:t>Arguments: specify a command’s specific working parameters</a:t>
            </a:r>
          </a:p>
          <a:p>
            <a:pPr lvl="1"/>
            <a:r>
              <a:rPr lang="en-US" altLang="en-US" dirty="0"/>
              <a:t>Do not start with a dash</a:t>
            </a:r>
          </a:p>
          <a:p>
            <a:endParaRPr lang="en-US" dirty="0"/>
          </a:p>
        </p:txBody>
      </p:sp>
    </p:spTree>
    <p:extLst>
      <p:ext uri="{BB962C8B-B14F-4D97-AF65-F5344CB8AC3E}">
        <p14:creationId xmlns:p14="http://schemas.microsoft.com/office/powerpoint/2010/main" val="1853557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F7A1-815D-4D0F-8A35-EFB491D1F05E}"/>
              </a:ext>
            </a:extLst>
          </p:cNvPr>
          <p:cNvSpPr>
            <a:spLocks noGrp="1"/>
          </p:cNvSpPr>
          <p:nvPr>
            <p:ph type="title"/>
          </p:nvPr>
        </p:nvSpPr>
        <p:spPr/>
        <p:txBody>
          <a:bodyPr/>
          <a:lstStyle/>
          <a:p>
            <a:r>
              <a:rPr lang="en-US" altLang="en-US" dirty="0"/>
              <a:t>Installing Linux (1 of 2)</a:t>
            </a:r>
            <a:endParaRPr lang="en-US" dirty="0"/>
          </a:p>
        </p:txBody>
      </p:sp>
      <p:sp>
        <p:nvSpPr>
          <p:cNvPr id="3" name="Text Placeholder 2">
            <a:extLst>
              <a:ext uri="{FF2B5EF4-FFF2-40B4-BE49-F238E27FC236}">
                <a16:creationId xmlns:a16="http://schemas.microsoft.com/office/drawing/2014/main" id="{829F7512-E3F9-43D6-853C-5959B43748D1}"/>
              </a:ext>
            </a:extLst>
          </p:cNvPr>
          <p:cNvSpPr>
            <a:spLocks noGrp="1"/>
          </p:cNvSpPr>
          <p:nvPr>
            <p:ph type="body" sz="quarter" idx="17"/>
          </p:nvPr>
        </p:nvSpPr>
        <p:spPr/>
        <p:txBody>
          <a:bodyPr/>
          <a:lstStyle/>
          <a:p>
            <a:r>
              <a:rPr lang="en-US" altLang="en-US" dirty="0"/>
              <a:t>Preparing for installation</a:t>
            </a:r>
          </a:p>
          <a:p>
            <a:pPr lvl="1"/>
            <a:r>
              <a:rPr lang="en-US" altLang="en-US" dirty="0"/>
              <a:t>All OSs require a minimum set of hardware components to function properly</a:t>
            </a:r>
          </a:p>
          <a:p>
            <a:pPr lvl="2"/>
            <a:r>
              <a:rPr lang="en-US" altLang="en-US" dirty="0"/>
              <a:t>Obtained from manual or file in DVD of OS, or vendor website</a:t>
            </a:r>
          </a:p>
          <a:p>
            <a:pPr lvl="1"/>
            <a:r>
              <a:rPr lang="en-US" altLang="en-US" dirty="0"/>
              <a:t>Each hardware component should be checked against the Hardware Compatibility List (HCL) found on the vendor’s website</a:t>
            </a:r>
            <a:endParaRPr lang="he-IL" altLang="en-US" dirty="0"/>
          </a:p>
          <a:p>
            <a:endParaRPr lang="en-US" dirty="0"/>
          </a:p>
        </p:txBody>
      </p:sp>
    </p:spTree>
    <p:extLst>
      <p:ext uri="{BB962C8B-B14F-4D97-AF65-F5344CB8AC3E}">
        <p14:creationId xmlns:p14="http://schemas.microsoft.com/office/powerpoint/2010/main" val="2127177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F7A1-815D-4D0F-8A35-EFB491D1F05E}"/>
              </a:ext>
            </a:extLst>
          </p:cNvPr>
          <p:cNvSpPr>
            <a:spLocks noGrp="1"/>
          </p:cNvSpPr>
          <p:nvPr>
            <p:ph type="title"/>
          </p:nvPr>
        </p:nvSpPr>
        <p:spPr/>
        <p:txBody>
          <a:bodyPr/>
          <a:lstStyle/>
          <a:p>
            <a:r>
              <a:rPr lang="en-US" altLang="en-US" dirty="0"/>
              <a:t>Shell Metacharacters </a:t>
            </a:r>
            <a:endParaRPr lang="en-US" dirty="0"/>
          </a:p>
        </p:txBody>
      </p:sp>
      <p:sp>
        <p:nvSpPr>
          <p:cNvPr id="3" name="Text Placeholder 2">
            <a:extLst>
              <a:ext uri="{FF2B5EF4-FFF2-40B4-BE49-F238E27FC236}">
                <a16:creationId xmlns:a16="http://schemas.microsoft.com/office/drawing/2014/main" id="{829F7512-E3F9-43D6-853C-5959B43748D1}"/>
              </a:ext>
            </a:extLst>
          </p:cNvPr>
          <p:cNvSpPr>
            <a:spLocks noGrp="1"/>
          </p:cNvSpPr>
          <p:nvPr>
            <p:ph type="body" sz="quarter" idx="17"/>
          </p:nvPr>
        </p:nvSpPr>
        <p:spPr/>
        <p:txBody>
          <a:bodyPr/>
          <a:lstStyle/>
          <a:p>
            <a:r>
              <a:rPr lang="en-US" altLang="en-US" dirty="0"/>
              <a:t>Metacharacters: keyboard characters with a special meaning</a:t>
            </a:r>
          </a:p>
          <a:p>
            <a:pPr lvl="1"/>
            <a:r>
              <a:rPr lang="en-US" altLang="en-US" dirty="0"/>
              <a:t>A $ tells the shell that the following text refers to a variable</a:t>
            </a:r>
          </a:p>
          <a:p>
            <a:pPr lvl="1"/>
            <a:r>
              <a:rPr lang="en-US" altLang="en-US" dirty="0"/>
              <a:t>Avoid use of metacharacters when typing commands unless using their special functionality</a:t>
            </a:r>
          </a:p>
          <a:p>
            <a:pPr lvl="1"/>
            <a:r>
              <a:rPr lang="en-US" altLang="en-US" dirty="0"/>
              <a:t>Single quotation marks ‘ ’ protect metacharacter from being interpreted specially by the shell</a:t>
            </a:r>
          </a:p>
          <a:p>
            <a:endParaRPr lang="en-US" dirty="0"/>
          </a:p>
        </p:txBody>
      </p:sp>
    </p:spTree>
    <p:extLst>
      <p:ext uri="{BB962C8B-B14F-4D97-AF65-F5344CB8AC3E}">
        <p14:creationId xmlns:p14="http://schemas.microsoft.com/office/powerpoint/2010/main" val="518779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F7A1-815D-4D0F-8A35-EFB491D1F05E}"/>
              </a:ext>
            </a:extLst>
          </p:cNvPr>
          <p:cNvSpPr>
            <a:spLocks noGrp="1"/>
          </p:cNvSpPr>
          <p:nvPr>
            <p:ph type="title"/>
          </p:nvPr>
        </p:nvSpPr>
        <p:spPr/>
        <p:txBody>
          <a:bodyPr/>
          <a:lstStyle/>
          <a:p>
            <a:r>
              <a:rPr lang="en-US" altLang="en-US" dirty="0"/>
              <a:t>Getting Command Help (1 of 3)</a:t>
            </a:r>
            <a:endParaRPr lang="en-US" dirty="0"/>
          </a:p>
        </p:txBody>
      </p:sp>
      <p:sp>
        <p:nvSpPr>
          <p:cNvPr id="3" name="Text Placeholder 2">
            <a:extLst>
              <a:ext uri="{FF2B5EF4-FFF2-40B4-BE49-F238E27FC236}">
                <a16:creationId xmlns:a16="http://schemas.microsoft.com/office/drawing/2014/main" id="{829F7512-E3F9-43D6-853C-5959B43748D1}"/>
              </a:ext>
            </a:extLst>
          </p:cNvPr>
          <p:cNvSpPr>
            <a:spLocks noGrp="1"/>
          </p:cNvSpPr>
          <p:nvPr>
            <p:ph type="body" sz="quarter" idx="17"/>
          </p:nvPr>
        </p:nvSpPr>
        <p:spPr/>
        <p:txBody>
          <a:bodyPr/>
          <a:lstStyle/>
          <a:p>
            <a:r>
              <a:rPr lang="en-US" altLang="en-US" dirty="0"/>
              <a:t>Manual (man) pages: most common form of documentation for Linux commands</a:t>
            </a:r>
          </a:p>
          <a:p>
            <a:pPr lvl="1"/>
            <a:r>
              <a:rPr lang="en-US" altLang="en-US" dirty="0"/>
              <a:t>At command prompt, type the </a:t>
            </a:r>
            <a:r>
              <a:rPr lang="en-US" altLang="en-US" dirty="0">
                <a:latin typeface="Arial" panose="020B0604020202020204" pitchFamily="34" charset="0"/>
                <a:cs typeface="Arial" panose="020B0604020202020204" pitchFamily="34" charset="0"/>
              </a:rPr>
              <a:t>man</a:t>
            </a:r>
            <a:r>
              <a:rPr lang="en-US" altLang="en-US" dirty="0"/>
              <a:t> command followed by command name</a:t>
            </a:r>
          </a:p>
          <a:p>
            <a:r>
              <a:rPr lang="en-US" altLang="en-US" dirty="0"/>
              <a:t>Manual pages</a:t>
            </a:r>
          </a:p>
          <a:p>
            <a:pPr lvl="1"/>
            <a:r>
              <a:rPr lang="en-US" altLang="en-US" dirty="0"/>
              <a:t>Contain different sections</a:t>
            </a:r>
          </a:p>
          <a:p>
            <a:pPr lvl="2"/>
            <a:r>
              <a:rPr lang="en-US" altLang="en-US" dirty="0"/>
              <a:t>Section numbers describe the category of the command in the manual page database</a:t>
            </a:r>
          </a:p>
          <a:p>
            <a:pPr lvl="1"/>
            <a:r>
              <a:rPr lang="en-US" altLang="en-US" dirty="0"/>
              <a:t>Searchable by keyword</a:t>
            </a:r>
          </a:p>
          <a:p>
            <a:endParaRPr lang="en-US" dirty="0"/>
          </a:p>
        </p:txBody>
      </p:sp>
    </p:spTree>
    <p:extLst>
      <p:ext uri="{BB962C8B-B14F-4D97-AF65-F5344CB8AC3E}">
        <p14:creationId xmlns:p14="http://schemas.microsoft.com/office/powerpoint/2010/main" val="16766029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D8B8-1E75-4917-B644-21EDB2534407}"/>
              </a:ext>
            </a:extLst>
          </p:cNvPr>
          <p:cNvSpPr>
            <a:spLocks noGrp="1"/>
          </p:cNvSpPr>
          <p:nvPr>
            <p:ph type="title"/>
          </p:nvPr>
        </p:nvSpPr>
        <p:spPr/>
        <p:txBody>
          <a:bodyPr/>
          <a:lstStyle/>
          <a:p>
            <a:r>
              <a:rPr lang="en-US" altLang="en-US" dirty="0"/>
              <a:t>Getting Command Help (2 of 3)</a:t>
            </a:r>
            <a:endParaRPr lang="en-US" dirty="0"/>
          </a:p>
        </p:txBody>
      </p:sp>
      <p:graphicFrame>
        <p:nvGraphicFramePr>
          <p:cNvPr id="4" name="Table Placeholder 3">
            <a:extLst>
              <a:ext uri="{FF2B5EF4-FFF2-40B4-BE49-F238E27FC236}">
                <a16:creationId xmlns:a16="http://schemas.microsoft.com/office/drawing/2014/main" id="{3034D4E9-AB6D-415D-A3F9-ED54BDBE9CD6}"/>
              </a:ext>
            </a:extLst>
          </p:cNvPr>
          <p:cNvGraphicFramePr>
            <a:graphicFrameLocks noGrp="1"/>
          </p:cNvGraphicFramePr>
          <p:nvPr>
            <p:ph type="tbl" sz="quarter" idx="10"/>
            <p:extLst>
              <p:ext uri="{D42A27DB-BD31-4B8C-83A1-F6EECF244321}">
                <p14:modId xmlns:p14="http://schemas.microsoft.com/office/powerpoint/2010/main" val="2440495947"/>
              </p:ext>
            </p:extLst>
          </p:nvPr>
        </p:nvGraphicFramePr>
        <p:xfrm>
          <a:off x="782616" y="1482777"/>
          <a:ext cx="10717619" cy="4434840"/>
        </p:xfrm>
        <a:graphic>
          <a:graphicData uri="http://schemas.openxmlformats.org/drawingml/2006/table">
            <a:tbl>
              <a:tblPr firstRow="1" bandRow="1">
                <a:tableStyleId>{5C22544A-7EE6-4342-B048-85BDC9FD1C3A}</a:tableStyleId>
              </a:tblPr>
              <a:tblGrid>
                <a:gridCol w="5171617">
                  <a:extLst>
                    <a:ext uri="{9D8B030D-6E8A-4147-A177-3AD203B41FA5}">
                      <a16:colId xmlns:a16="http://schemas.microsoft.com/office/drawing/2014/main" val="3588376188"/>
                    </a:ext>
                  </a:extLst>
                </a:gridCol>
                <a:gridCol w="5546002">
                  <a:extLst>
                    <a:ext uri="{9D8B030D-6E8A-4147-A177-3AD203B41FA5}">
                      <a16:colId xmlns:a16="http://schemas.microsoft.com/office/drawing/2014/main" val="3218584359"/>
                    </a:ext>
                  </a:extLst>
                </a:gridCol>
              </a:tblGrid>
              <a:tr h="365059">
                <a:tc>
                  <a:txBody>
                    <a:bodyPr/>
                    <a:lstStyle/>
                    <a:p>
                      <a:r>
                        <a:rPr lang="en-US" b="1" dirty="0"/>
                        <a:t>Table 2-8 Manual page section numbers</a:t>
                      </a:r>
                    </a:p>
                  </a:txBody>
                  <a:tcPr/>
                </a:tc>
                <a:tc>
                  <a:txBody>
                    <a:bodyPr/>
                    <a:lstStyle/>
                    <a:p>
                      <a:endParaRPr lang="en-US" b="1" dirty="0"/>
                    </a:p>
                  </a:txBody>
                  <a:tcPr/>
                </a:tc>
                <a:extLst>
                  <a:ext uri="{0D108BD9-81ED-4DB2-BD59-A6C34878D82A}">
                    <a16:rowId xmlns:a16="http://schemas.microsoft.com/office/drawing/2014/main" val="2280741373"/>
                  </a:ext>
                </a:extLst>
              </a:tr>
              <a:tr h="204204">
                <a:tc>
                  <a:txBody>
                    <a:bodyPr/>
                    <a:lstStyle/>
                    <a:p>
                      <a:r>
                        <a:rPr lang="en-US" b="1" dirty="0"/>
                        <a:t>Manual page section</a:t>
                      </a:r>
                    </a:p>
                  </a:txBody>
                  <a:tcPr/>
                </a:tc>
                <a:tc>
                  <a:txBody>
                    <a:bodyPr/>
                    <a:lstStyle/>
                    <a:p>
                      <a:r>
                        <a:rPr lang="en-US" b="1" dirty="0"/>
                        <a:t>Description</a:t>
                      </a:r>
                    </a:p>
                  </a:txBody>
                  <a:tcPr/>
                </a:tc>
                <a:extLst>
                  <a:ext uri="{0D108BD9-81ED-4DB2-BD59-A6C34878D82A}">
                    <a16:rowId xmlns:a16="http://schemas.microsoft.com/office/drawing/2014/main" val="1907267802"/>
                  </a:ext>
                </a:extLst>
              </a:tr>
              <a:tr h="370840">
                <a:tc>
                  <a:txBody>
                    <a:bodyPr/>
                    <a:lstStyle/>
                    <a:p>
                      <a:r>
                        <a:rPr lang="en-US" b="0" dirty="0"/>
                        <a:t>1</a:t>
                      </a:r>
                    </a:p>
                  </a:txBody>
                  <a:tcPr/>
                </a:tc>
                <a:tc>
                  <a:txBody>
                    <a:bodyPr/>
                    <a:lstStyle/>
                    <a:p>
                      <a:r>
                        <a:rPr lang="en-US" b="0" dirty="0"/>
                        <a:t>Commands that any user can execute </a:t>
                      </a:r>
                    </a:p>
                  </a:txBody>
                  <a:tcPr/>
                </a:tc>
                <a:extLst>
                  <a:ext uri="{0D108BD9-81ED-4DB2-BD59-A6C34878D82A}">
                    <a16:rowId xmlns:a16="http://schemas.microsoft.com/office/drawing/2014/main" val="1431849831"/>
                  </a:ext>
                </a:extLst>
              </a:tr>
              <a:tr h="370840">
                <a:tc>
                  <a:txBody>
                    <a:bodyPr/>
                    <a:lstStyle/>
                    <a:p>
                      <a:r>
                        <a:rPr lang="en-US" b="0" dirty="0"/>
                        <a:t>2</a:t>
                      </a:r>
                    </a:p>
                  </a:txBody>
                  <a:tcPr/>
                </a:tc>
                <a:tc>
                  <a:txBody>
                    <a:bodyPr/>
                    <a:lstStyle/>
                    <a:p>
                      <a:r>
                        <a:rPr lang="en-US" b="0" dirty="0"/>
                        <a:t>Linux system calls </a:t>
                      </a:r>
                    </a:p>
                  </a:txBody>
                  <a:tcPr/>
                </a:tc>
                <a:extLst>
                  <a:ext uri="{0D108BD9-81ED-4DB2-BD59-A6C34878D82A}">
                    <a16:rowId xmlns:a16="http://schemas.microsoft.com/office/drawing/2014/main" val="4061971081"/>
                  </a:ext>
                </a:extLst>
              </a:tr>
              <a:tr h="370840">
                <a:tc>
                  <a:txBody>
                    <a:bodyPr/>
                    <a:lstStyle/>
                    <a:p>
                      <a:r>
                        <a:rPr lang="en-US" b="0" dirty="0"/>
                        <a:t>3</a:t>
                      </a:r>
                    </a:p>
                  </a:txBody>
                  <a:tcPr/>
                </a:tc>
                <a:tc>
                  <a:txBody>
                    <a:bodyPr/>
                    <a:lstStyle/>
                    <a:p>
                      <a:r>
                        <a:rPr lang="en-US" b="0" dirty="0"/>
                        <a:t>Library routines </a:t>
                      </a:r>
                    </a:p>
                  </a:txBody>
                  <a:tcPr/>
                </a:tc>
                <a:extLst>
                  <a:ext uri="{0D108BD9-81ED-4DB2-BD59-A6C34878D82A}">
                    <a16:rowId xmlns:a16="http://schemas.microsoft.com/office/drawing/2014/main" val="1750221617"/>
                  </a:ext>
                </a:extLst>
              </a:tr>
              <a:tr h="370840">
                <a:tc>
                  <a:txBody>
                    <a:bodyPr/>
                    <a:lstStyle/>
                    <a:p>
                      <a:r>
                        <a:rPr lang="en-US" b="0" dirty="0"/>
                        <a:t>4</a:t>
                      </a:r>
                    </a:p>
                  </a:txBody>
                  <a:tcPr/>
                </a:tc>
                <a:tc>
                  <a:txBody>
                    <a:bodyPr/>
                    <a:lstStyle/>
                    <a:p>
                      <a:r>
                        <a:rPr lang="en-US" b="0" dirty="0"/>
                        <a:t>Special device files </a:t>
                      </a:r>
                    </a:p>
                  </a:txBody>
                  <a:tcPr/>
                </a:tc>
                <a:extLst>
                  <a:ext uri="{0D108BD9-81ED-4DB2-BD59-A6C34878D82A}">
                    <a16:rowId xmlns:a16="http://schemas.microsoft.com/office/drawing/2014/main" val="3495927475"/>
                  </a:ext>
                </a:extLst>
              </a:tr>
              <a:tr h="370840">
                <a:tc>
                  <a:txBody>
                    <a:bodyPr/>
                    <a:lstStyle/>
                    <a:p>
                      <a:r>
                        <a:rPr lang="en-US" b="0" dirty="0"/>
                        <a:t>5</a:t>
                      </a:r>
                    </a:p>
                  </a:txBody>
                  <a:tcPr/>
                </a:tc>
                <a:tc>
                  <a:txBody>
                    <a:bodyPr/>
                    <a:lstStyle/>
                    <a:p>
                      <a:r>
                        <a:rPr lang="en-US" b="0" dirty="0"/>
                        <a:t>File formats </a:t>
                      </a:r>
                    </a:p>
                  </a:txBody>
                  <a:tcPr/>
                </a:tc>
                <a:extLst>
                  <a:ext uri="{0D108BD9-81ED-4DB2-BD59-A6C34878D82A}">
                    <a16:rowId xmlns:a16="http://schemas.microsoft.com/office/drawing/2014/main" val="570948206"/>
                  </a:ext>
                </a:extLst>
              </a:tr>
              <a:tr h="370840">
                <a:tc>
                  <a:txBody>
                    <a:bodyPr/>
                    <a:lstStyle/>
                    <a:p>
                      <a:r>
                        <a:rPr lang="en-US" b="0" dirty="0"/>
                        <a:t>6</a:t>
                      </a:r>
                    </a:p>
                  </a:txBody>
                  <a:tcPr/>
                </a:tc>
                <a:tc>
                  <a:txBody>
                    <a:bodyPr/>
                    <a:lstStyle/>
                    <a:p>
                      <a:r>
                        <a:rPr lang="en-US" b="0" dirty="0"/>
                        <a:t>Games</a:t>
                      </a:r>
                    </a:p>
                  </a:txBody>
                  <a:tcPr/>
                </a:tc>
                <a:extLst>
                  <a:ext uri="{0D108BD9-81ED-4DB2-BD59-A6C34878D82A}">
                    <a16:rowId xmlns:a16="http://schemas.microsoft.com/office/drawing/2014/main" val="2136767107"/>
                  </a:ext>
                </a:extLst>
              </a:tr>
              <a:tr h="370840">
                <a:tc>
                  <a:txBody>
                    <a:bodyPr/>
                    <a:lstStyle/>
                    <a:p>
                      <a:r>
                        <a:rPr lang="en-US" b="0" dirty="0"/>
                        <a:t>7</a:t>
                      </a:r>
                    </a:p>
                  </a:txBody>
                  <a:tcPr/>
                </a:tc>
                <a:tc>
                  <a:txBody>
                    <a:bodyPr/>
                    <a:lstStyle/>
                    <a:p>
                      <a:r>
                        <a:rPr lang="en-US" b="0" dirty="0"/>
                        <a:t>Miscellaneous</a:t>
                      </a:r>
                    </a:p>
                  </a:txBody>
                  <a:tcPr/>
                </a:tc>
                <a:extLst>
                  <a:ext uri="{0D108BD9-81ED-4DB2-BD59-A6C34878D82A}">
                    <a16:rowId xmlns:a16="http://schemas.microsoft.com/office/drawing/2014/main" val="578355595"/>
                  </a:ext>
                </a:extLst>
              </a:tr>
              <a:tr h="370840">
                <a:tc>
                  <a:txBody>
                    <a:bodyPr/>
                    <a:lstStyle/>
                    <a:p>
                      <a:r>
                        <a:rPr lang="en-US" b="0" dirty="0"/>
                        <a:t>8</a:t>
                      </a:r>
                    </a:p>
                  </a:txBody>
                  <a:tcPr/>
                </a:tc>
                <a:tc>
                  <a:txBody>
                    <a:bodyPr/>
                    <a:lstStyle/>
                    <a:p>
                      <a:r>
                        <a:rPr lang="en-US" b="0" dirty="0"/>
                        <a:t>Commands that only the root user can execute </a:t>
                      </a:r>
                    </a:p>
                  </a:txBody>
                  <a:tcPr/>
                </a:tc>
                <a:extLst>
                  <a:ext uri="{0D108BD9-81ED-4DB2-BD59-A6C34878D82A}">
                    <a16:rowId xmlns:a16="http://schemas.microsoft.com/office/drawing/2014/main" val="3905861444"/>
                  </a:ext>
                </a:extLst>
              </a:tr>
              <a:tr h="201184">
                <a:tc>
                  <a:txBody>
                    <a:bodyPr/>
                    <a:lstStyle/>
                    <a:p>
                      <a:r>
                        <a:rPr lang="en-US" b="0" dirty="0"/>
                        <a:t>9</a:t>
                      </a:r>
                    </a:p>
                  </a:txBody>
                  <a:tcPr/>
                </a:tc>
                <a:tc>
                  <a:txBody>
                    <a:bodyPr/>
                    <a:lstStyle/>
                    <a:p>
                      <a:r>
                        <a:rPr lang="en-US" b="0" dirty="0"/>
                        <a:t>Linux kernel routines</a:t>
                      </a:r>
                    </a:p>
                  </a:txBody>
                  <a:tcPr/>
                </a:tc>
                <a:extLst>
                  <a:ext uri="{0D108BD9-81ED-4DB2-BD59-A6C34878D82A}">
                    <a16:rowId xmlns:a16="http://schemas.microsoft.com/office/drawing/2014/main" val="2628645693"/>
                  </a:ext>
                </a:extLst>
              </a:tr>
              <a:tr h="370840">
                <a:tc>
                  <a:txBody>
                    <a:bodyPr/>
                    <a:lstStyle/>
                    <a:p>
                      <a:r>
                        <a:rPr lang="en-US" b="0" dirty="0"/>
                        <a:t>n</a:t>
                      </a:r>
                    </a:p>
                  </a:txBody>
                  <a:tcPr/>
                </a:tc>
                <a:tc>
                  <a:txBody>
                    <a:bodyPr/>
                    <a:lstStyle/>
                    <a:p>
                      <a:r>
                        <a:rPr lang="en-US" b="0" dirty="0"/>
                        <a:t>New commands not categorized yet</a:t>
                      </a:r>
                    </a:p>
                  </a:txBody>
                  <a:tcPr/>
                </a:tc>
                <a:extLst>
                  <a:ext uri="{0D108BD9-81ED-4DB2-BD59-A6C34878D82A}">
                    <a16:rowId xmlns:a16="http://schemas.microsoft.com/office/drawing/2014/main" val="1107830151"/>
                  </a:ext>
                </a:extLst>
              </a:tr>
            </a:tbl>
          </a:graphicData>
        </a:graphic>
      </p:graphicFrame>
    </p:spTree>
    <p:extLst>
      <p:ext uri="{BB962C8B-B14F-4D97-AF65-F5344CB8AC3E}">
        <p14:creationId xmlns:p14="http://schemas.microsoft.com/office/powerpoint/2010/main" val="3278839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F7A1-815D-4D0F-8A35-EFB491D1F05E}"/>
              </a:ext>
            </a:extLst>
          </p:cNvPr>
          <p:cNvSpPr>
            <a:spLocks noGrp="1"/>
          </p:cNvSpPr>
          <p:nvPr>
            <p:ph type="title"/>
          </p:nvPr>
        </p:nvSpPr>
        <p:spPr/>
        <p:txBody>
          <a:bodyPr/>
          <a:lstStyle/>
          <a:p>
            <a:r>
              <a:rPr lang="en-US" altLang="en-US" dirty="0"/>
              <a:t>Getting Command Help (3 of 3)</a:t>
            </a:r>
            <a:endParaRPr lang="en-US" dirty="0"/>
          </a:p>
        </p:txBody>
      </p:sp>
      <p:sp>
        <p:nvSpPr>
          <p:cNvPr id="3" name="Text Placeholder 2">
            <a:extLst>
              <a:ext uri="{FF2B5EF4-FFF2-40B4-BE49-F238E27FC236}">
                <a16:creationId xmlns:a16="http://schemas.microsoft.com/office/drawing/2014/main" id="{829F7512-E3F9-43D6-853C-5959B43748D1}"/>
              </a:ext>
            </a:extLst>
          </p:cNvPr>
          <p:cNvSpPr>
            <a:spLocks noGrp="1"/>
          </p:cNvSpPr>
          <p:nvPr>
            <p:ph type="body" sz="quarter" idx="17"/>
          </p:nvPr>
        </p:nvSpPr>
        <p:spPr/>
        <p:txBody>
          <a:bodyPr/>
          <a:lstStyle/>
          <a:p>
            <a:r>
              <a:rPr lang="en-US" altLang="en-US" dirty="0"/>
              <a:t>GNU info pages</a:t>
            </a:r>
          </a:p>
          <a:p>
            <a:pPr lvl="1"/>
            <a:r>
              <a:rPr lang="en-US" altLang="en-US" dirty="0"/>
              <a:t>Originally intended to replace the man command in Linux</a:t>
            </a:r>
          </a:p>
          <a:p>
            <a:pPr lvl="1"/>
            <a:r>
              <a:rPr lang="en-US" altLang="en-US" dirty="0"/>
              <a:t>At command prompt, type the info command followed by a command name</a:t>
            </a:r>
          </a:p>
          <a:p>
            <a:r>
              <a:rPr lang="en-US" altLang="en-US" dirty="0"/>
              <a:t>Some commands do not have manual or info pages</a:t>
            </a:r>
          </a:p>
          <a:p>
            <a:pPr lvl="1"/>
            <a:r>
              <a:rPr lang="en-US" altLang="en-US" dirty="0"/>
              <a:t>Usually functions that are built into the BASH shell</a:t>
            </a:r>
          </a:p>
          <a:p>
            <a:endParaRPr lang="en-US" dirty="0"/>
          </a:p>
        </p:txBody>
      </p:sp>
    </p:spTree>
    <p:extLst>
      <p:ext uri="{BB962C8B-B14F-4D97-AF65-F5344CB8AC3E}">
        <p14:creationId xmlns:p14="http://schemas.microsoft.com/office/powerpoint/2010/main" val="11410135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F7A1-815D-4D0F-8A35-EFB491D1F05E}"/>
              </a:ext>
            </a:extLst>
          </p:cNvPr>
          <p:cNvSpPr>
            <a:spLocks noGrp="1"/>
          </p:cNvSpPr>
          <p:nvPr>
            <p:ph type="title"/>
          </p:nvPr>
        </p:nvSpPr>
        <p:spPr/>
        <p:txBody>
          <a:bodyPr/>
          <a:lstStyle/>
          <a:p>
            <a:r>
              <a:rPr lang="en-US" altLang="en-US" dirty="0"/>
              <a:t>Shutting Down the Linux System (1 of 2)</a:t>
            </a:r>
            <a:endParaRPr lang="en-US" dirty="0"/>
          </a:p>
        </p:txBody>
      </p:sp>
      <p:sp>
        <p:nvSpPr>
          <p:cNvPr id="3" name="Text Placeholder 2">
            <a:extLst>
              <a:ext uri="{FF2B5EF4-FFF2-40B4-BE49-F238E27FC236}">
                <a16:creationId xmlns:a16="http://schemas.microsoft.com/office/drawing/2014/main" id="{829F7512-E3F9-43D6-853C-5959B43748D1}"/>
              </a:ext>
            </a:extLst>
          </p:cNvPr>
          <p:cNvSpPr>
            <a:spLocks noGrp="1"/>
          </p:cNvSpPr>
          <p:nvPr>
            <p:ph type="body" sz="quarter" idx="17"/>
          </p:nvPr>
        </p:nvSpPr>
        <p:spPr/>
        <p:txBody>
          <a:bodyPr/>
          <a:lstStyle/>
          <a:p>
            <a:r>
              <a:rPr lang="en-US" altLang="en-US" dirty="0"/>
              <a:t>OS handles writing data from computer memory to the disk drives</a:t>
            </a:r>
          </a:p>
          <a:p>
            <a:pPr lvl="1"/>
            <a:r>
              <a:rPr lang="en-US" altLang="en-US" dirty="0"/>
              <a:t>Simply turning off power to the computer might result in damaged user and system files</a:t>
            </a:r>
          </a:p>
          <a:p>
            <a:r>
              <a:rPr lang="en-US" altLang="en-US" dirty="0">
                <a:latin typeface="Arial" panose="020B0604020202020204" pitchFamily="34" charset="0"/>
                <a:cs typeface="Arial" panose="020B0604020202020204" pitchFamily="34" charset="0"/>
              </a:rPr>
              <a:t>Shutdown</a:t>
            </a:r>
            <a:r>
              <a:rPr lang="en-US" altLang="en-US" dirty="0"/>
              <a:t> command</a:t>
            </a:r>
          </a:p>
          <a:p>
            <a:pPr lvl="1"/>
            <a:r>
              <a:rPr lang="en-US" altLang="en-US" dirty="0"/>
              <a:t>Can halt or reboot your computer after a certain period of time</a:t>
            </a:r>
          </a:p>
          <a:p>
            <a:endParaRPr lang="en-US" dirty="0"/>
          </a:p>
        </p:txBody>
      </p:sp>
    </p:spTree>
    <p:extLst>
      <p:ext uri="{BB962C8B-B14F-4D97-AF65-F5344CB8AC3E}">
        <p14:creationId xmlns:p14="http://schemas.microsoft.com/office/powerpoint/2010/main" val="3590834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97291-AD3E-4224-BF44-5BF186B0F653}"/>
              </a:ext>
            </a:extLst>
          </p:cNvPr>
          <p:cNvSpPr>
            <a:spLocks noGrp="1"/>
          </p:cNvSpPr>
          <p:nvPr>
            <p:ph type="title"/>
          </p:nvPr>
        </p:nvSpPr>
        <p:spPr/>
        <p:txBody>
          <a:bodyPr/>
          <a:lstStyle/>
          <a:p>
            <a:r>
              <a:rPr lang="en-US" altLang="en-US" dirty="0"/>
              <a:t>Shutting Down the Linux System (2 of 2)</a:t>
            </a:r>
            <a:endParaRPr lang="en-US" dirty="0"/>
          </a:p>
        </p:txBody>
      </p:sp>
      <p:graphicFrame>
        <p:nvGraphicFramePr>
          <p:cNvPr id="4" name="Table Placeholder 3">
            <a:extLst>
              <a:ext uri="{FF2B5EF4-FFF2-40B4-BE49-F238E27FC236}">
                <a16:creationId xmlns:a16="http://schemas.microsoft.com/office/drawing/2014/main" id="{4FA337FD-E4A9-4DE7-8F91-2E34B71242C4}"/>
              </a:ext>
            </a:extLst>
          </p:cNvPr>
          <p:cNvGraphicFramePr>
            <a:graphicFrameLocks noGrp="1"/>
          </p:cNvGraphicFramePr>
          <p:nvPr>
            <p:ph type="tbl" sz="quarter" idx="10"/>
            <p:extLst>
              <p:ext uri="{D42A27DB-BD31-4B8C-83A1-F6EECF244321}">
                <p14:modId xmlns:p14="http://schemas.microsoft.com/office/powerpoint/2010/main" val="3278010209"/>
              </p:ext>
            </p:extLst>
          </p:nvPr>
        </p:nvGraphicFramePr>
        <p:xfrm>
          <a:off x="984635" y="1272492"/>
          <a:ext cx="10356110" cy="4886960"/>
        </p:xfrm>
        <a:graphic>
          <a:graphicData uri="http://schemas.openxmlformats.org/drawingml/2006/table">
            <a:tbl>
              <a:tblPr firstRow="1" bandRow="1">
                <a:tableStyleId>{5C22544A-7EE6-4342-B048-85BDC9FD1C3A}</a:tableStyleId>
              </a:tblPr>
              <a:tblGrid>
                <a:gridCol w="4439823">
                  <a:extLst>
                    <a:ext uri="{9D8B030D-6E8A-4147-A177-3AD203B41FA5}">
                      <a16:colId xmlns:a16="http://schemas.microsoft.com/office/drawing/2014/main" val="3369614373"/>
                    </a:ext>
                  </a:extLst>
                </a:gridCol>
                <a:gridCol w="5916287">
                  <a:extLst>
                    <a:ext uri="{9D8B030D-6E8A-4147-A177-3AD203B41FA5}">
                      <a16:colId xmlns:a16="http://schemas.microsoft.com/office/drawing/2014/main" val="844806169"/>
                    </a:ext>
                  </a:extLst>
                </a:gridCol>
              </a:tblGrid>
              <a:tr h="370840">
                <a:tc>
                  <a:txBody>
                    <a:bodyPr/>
                    <a:lstStyle/>
                    <a:p>
                      <a:r>
                        <a:rPr lang="en-US" b="1" dirty="0"/>
                        <a:t>Table 2-9: Commands to halt and reboot the Linux operating system</a:t>
                      </a:r>
                    </a:p>
                  </a:txBody>
                  <a:tcPr/>
                </a:tc>
                <a:tc>
                  <a:txBody>
                    <a:bodyPr/>
                    <a:lstStyle/>
                    <a:p>
                      <a:endParaRPr lang="en-US" b="1" dirty="0"/>
                    </a:p>
                  </a:txBody>
                  <a:tcPr/>
                </a:tc>
                <a:extLst>
                  <a:ext uri="{0D108BD9-81ED-4DB2-BD59-A6C34878D82A}">
                    <a16:rowId xmlns:a16="http://schemas.microsoft.com/office/drawing/2014/main" val="742686733"/>
                  </a:ext>
                </a:extLst>
              </a:tr>
              <a:tr h="370840">
                <a:tc>
                  <a:txBody>
                    <a:bodyPr/>
                    <a:lstStyle/>
                    <a:p>
                      <a:r>
                        <a:rPr lang="en-US" b="1" dirty="0"/>
                        <a:t>Command</a:t>
                      </a:r>
                    </a:p>
                  </a:txBody>
                  <a:tcPr/>
                </a:tc>
                <a:tc>
                  <a:txBody>
                    <a:bodyPr/>
                    <a:lstStyle/>
                    <a:p>
                      <a:r>
                        <a:rPr lang="en-US" b="1" dirty="0"/>
                        <a:t>Description</a:t>
                      </a:r>
                    </a:p>
                  </a:txBody>
                  <a:tcPr/>
                </a:tc>
                <a:extLst>
                  <a:ext uri="{0D108BD9-81ED-4DB2-BD59-A6C34878D82A}">
                    <a16:rowId xmlns:a16="http://schemas.microsoft.com/office/drawing/2014/main" val="4212932931"/>
                  </a:ext>
                </a:extLst>
              </a:tr>
              <a:tr h="370840">
                <a:tc>
                  <a:txBody>
                    <a:bodyPr/>
                    <a:lstStyle/>
                    <a:p>
                      <a:r>
                        <a:rPr lang="en-US" dirty="0"/>
                        <a:t>shutdown –P +4 </a:t>
                      </a:r>
                    </a:p>
                  </a:txBody>
                  <a:tcPr/>
                </a:tc>
                <a:tc>
                  <a:txBody>
                    <a:bodyPr/>
                    <a:lstStyle/>
                    <a:p>
                      <a:r>
                        <a:rPr lang="en-US" dirty="0"/>
                        <a:t>Powers off your system in four minute</a:t>
                      </a:r>
                    </a:p>
                  </a:txBody>
                  <a:tcPr/>
                </a:tc>
                <a:extLst>
                  <a:ext uri="{0D108BD9-81ED-4DB2-BD59-A6C34878D82A}">
                    <a16:rowId xmlns:a16="http://schemas.microsoft.com/office/drawing/2014/main" val="2838024664"/>
                  </a:ext>
                </a:extLst>
              </a:tr>
              <a:tr h="370840">
                <a:tc>
                  <a:txBody>
                    <a:bodyPr/>
                    <a:lstStyle/>
                    <a:p>
                      <a:r>
                        <a:rPr lang="en-US" dirty="0"/>
                        <a:t>shutdown –H +4 </a:t>
                      </a:r>
                    </a:p>
                  </a:txBody>
                  <a:tcPr/>
                </a:tc>
                <a:tc>
                  <a:txBody>
                    <a:bodyPr/>
                    <a:lstStyle/>
                    <a:p>
                      <a:r>
                        <a:rPr lang="en-US" dirty="0"/>
                        <a:t>Halts the operating system from executing in four minutes, but does not invoke the ACPI function in your BIOS to turn off power to your computer </a:t>
                      </a:r>
                    </a:p>
                  </a:txBody>
                  <a:tcPr/>
                </a:tc>
                <a:extLst>
                  <a:ext uri="{0D108BD9-81ED-4DB2-BD59-A6C34878D82A}">
                    <a16:rowId xmlns:a16="http://schemas.microsoft.com/office/drawing/2014/main" val="2882145364"/>
                  </a:ext>
                </a:extLst>
              </a:tr>
              <a:tr h="370840">
                <a:tc>
                  <a:txBody>
                    <a:bodyPr/>
                    <a:lstStyle/>
                    <a:p>
                      <a:r>
                        <a:rPr lang="en-US" dirty="0"/>
                        <a:t>shutdown –r +4 </a:t>
                      </a:r>
                    </a:p>
                  </a:txBody>
                  <a:tcPr/>
                </a:tc>
                <a:tc>
                  <a:txBody>
                    <a:bodyPr/>
                    <a:lstStyle/>
                    <a:p>
                      <a:r>
                        <a:rPr lang="en-US" dirty="0"/>
                        <a:t>Reboots your system in four minutes </a:t>
                      </a:r>
                    </a:p>
                  </a:txBody>
                  <a:tcPr/>
                </a:tc>
                <a:extLst>
                  <a:ext uri="{0D108BD9-81ED-4DB2-BD59-A6C34878D82A}">
                    <a16:rowId xmlns:a16="http://schemas.microsoft.com/office/drawing/2014/main" val="2482423023"/>
                  </a:ext>
                </a:extLst>
              </a:tr>
              <a:tr h="370840">
                <a:tc>
                  <a:txBody>
                    <a:bodyPr/>
                    <a:lstStyle/>
                    <a:p>
                      <a:r>
                        <a:rPr lang="en-US" dirty="0"/>
                        <a:t>shutdown –P now </a:t>
                      </a:r>
                    </a:p>
                  </a:txBody>
                  <a:tcPr/>
                </a:tc>
                <a:tc>
                  <a:txBody>
                    <a:bodyPr/>
                    <a:lstStyle/>
                    <a:p>
                      <a:r>
                        <a:rPr lang="en-US" dirty="0"/>
                        <a:t>Powers off your system immediately </a:t>
                      </a:r>
                    </a:p>
                  </a:txBody>
                  <a:tcPr/>
                </a:tc>
                <a:extLst>
                  <a:ext uri="{0D108BD9-81ED-4DB2-BD59-A6C34878D82A}">
                    <a16:rowId xmlns:a16="http://schemas.microsoft.com/office/drawing/2014/main" val="3351829283"/>
                  </a:ext>
                </a:extLst>
              </a:tr>
              <a:tr h="370840">
                <a:tc>
                  <a:txBody>
                    <a:bodyPr/>
                    <a:lstStyle/>
                    <a:p>
                      <a:r>
                        <a:rPr lang="en-US" dirty="0"/>
                        <a:t>shutdown –r now </a:t>
                      </a:r>
                    </a:p>
                  </a:txBody>
                  <a:tcPr/>
                </a:tc>
                <a:tc>
                  <a:txBody>
                    <a:bodyPr/>
                    <a:lstStyle/>
                    <a:p>
                      <a:r>
                        <a:rPr lang="en-US" dirty="0"/>
                        <a:t>Reboots your system immediately </a:t>
                      </a:r>
                    </a:p>
                  </a:txBody>
                  <a:tcPr/>
                </a:tc>
                <a:extLst>
                  <a:ext uri="{0D108BD9-81ED-4DB2-BD59-A6C34878D82A}">
                    <a16:rowId xmlns:a16="http://schemas.microsoft.com/office/drawing/2014/main" val="3634465971"/>
                  </a:ext>
                </a:extLst>
              </a:tr>
              <a:tr h="182813">
                <a:tc>
                  <a:txBody>
                    <a:bodyPr/>
                    <a:lstStyle/>
                    <a:p>
                      <a:r>
                        <a:rPr lang="en-US" dirty="0"/>
                        <a:t>shutdown –c </a:t>
                      </a:r>
                    </a:p>
                  </a:txBody>
                  <a:tcPr/>
                </a:tc>
                <a:tc>
                  <a:txBody>
                    <a:bodyPr/>
                    <a:lstStyle/>
                    <a:p>
                      <a:r>
                        <a:rPr lang="en-US" dirty="0"/>
                        <a:t>Cancels a scheduled shutdown </a:t>
                      </a:r>
                    </a:p>
                  </a:txBody>
                  <a:tcPr/>
                </a:tc>
                <a:extLst>
                  <a:ext uri="{0D108BD9-81ED-4DB2-BD59-A6C34878D82A}">
                    <a16:rowId xmlns:a16="http://schemas.microsoft.com/office/drawing/2014/main" val="1657850985"/>
                  </a:ext>
                </a:extLst>
              </a:tr>
              <a:tr h="370840">
                <a:tc>
                  <a:txBody>
                    <a:bodyPr/>
                    <a:lstStyle/>
                    <a:p>
                      <a:r>
                        <a:rPr lang="en-US" dirty="0"/>
                        <a:t>halt</a:t>
                      </a:r>
                    </a:p>
                  </a:txBody>
                  <a:tcPr/>
                </a:tc>
                <a:tc>
                  <a:txBody>
                    <a:bodyPr/>
                    <a:lstStyle/>
                    <a:p>
                      <a:r>
                        <a:rPr lang="en-US" dirty="0"/>
                        <a:t>Halts your system immediately, but does not power it off </a:t>
                      </a:r>
                    </a:p>
                  </a:txBody>
                  <a:tcPr/>
                </a:tc>
                <a:extLst>
                  <a:ext uri="{0D108BD9-81ED-4DB2-BD59-A6C34878D82A}">
                    <a16:rowId xmlns:a16="http://schemas.microsoft.com/office/drawing/2014/main" val="944029130"/>
                  </a:ext>
                </a:extLst>
              </a:tr>
              <a:tr h="370840">
                <a:tc>
                  <a:txBody>
                    <a:bodyPr/>
                    <a:lstStyle/>
                    <a:p>
                      <a:r>
                        <a:rPr lang="en-US" dirty="0"/>
                        <a:t>poweroff</a:t>
                      </a:r>
                    </a:p>
                  </a:txBody>
                  <a:tcPr/>
                </a:tc>
                <a:tc>
                  <a:txBody>
                    <a:bodyPr/>
                    <a:lstStyle/>
                    <a:p>
                      <a:r>
                        <a:rPr lang="en-US" dirty="0"/>
                        <a:t>Powers off your system immediately </a:t>
                      </a:r>
                    </a:p>
                  </a:txBody>
                  <a:tcPr/>
                </a:tc>
                <a:extLst>
                  <a:ext uri="{0D108BD9-81ED-4DB2-BD59-A6C34878D82A}">
                    <a16:rowId xmlns:a16="http://schemas.microsoft.com/office/drawing/2014/main" val="2874097421"/>
                  </a:ext>
                </a:extLst>
              </a:tr>
              <a:tr h="370840">
                <a:tc>
                  <a:txBody>
                    <a:bodyPr/>
                    <a:lstStyle/>
                    <a:p>
                      <a:r>
                        <a:rPr lang="en-US" dirty="0"/>
                        <a:t>reboot</a:t>
                      </a:r>
                    </a:p>
                  </a:txBody>
                  <a:tcPr/>
                </a:tc>
                <a:tc>
                  <a:txBody>
                    <a:bodyPr/>
                    <a:lstStyle/>
                    <a:p>
                      <a:r>
                        <a:rPr lang="en-US" dirty="0"/>
                        <a:t>Reboots your system immediately</a:t>
                      </a:r>
                    </a:p>
                  </a:txBody>
                  <a:tcPr/>
                </a:tc>
                <a:extLst>
                  <a:ext uri="{0D108BD9-81ED-4DB2-BD59-A6C34878D82A}">
                    <a16:rowId xmlns:a16="http://schemas.microsoft.com/office/drawing/2014/main" val="3621970307"/>
                  </a:ext>
                </a:extLst>
              </a:tr>
            </a:tbl>
          </a:graphicData>
        </a:graphic>
      </p:graphicFrame>
    </p:spTree>
    <p:extLst>
      <p:ext uri="{BB962C8B-B14F-4D97-AF65-F5344CB8AC3E}">
        <p14:creationId xmlns:p14="http://schemas.microsoft.com/office/powerpoint/2010/main" val="13347404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F7A1-815D-4D0F-8A35-EFB491D1F05E}"/>
              </a:ext>
            </a:extLst>
          </p:cNvPr>
          <p:cNvSpPr>
            <a:spLocks noGrp="1"/>
          </p:cNvSpPr>
          <p:nvPr>
            <p:ph type="title"/>
          </p:nvPr>
        </p:nvSpPr>
        <p:spPr/>
        <p:txBody>
          <a:bodyPr/>
          <a:lstStyle/>
          <a:p>
            <a:r>
              <a:rPr lang="en-US" altLang="en-US" dirty="0"/>
              <a:t>Summary (1 of 2)</a:t>
            </a:r>
            <a:endParaRPr lang="en-US" dirty="0"/>
          </a:p>
        </p:txBody>
      </p:sp>
      <p:sp>
        <p:nvSpPr>
          <p:cNvPr id="3" name="Text Placeholder 2">
            <a:extLst>
              <a:ext uri="{FF2B5EF4-FFF2-40B4-BE49-F238E27FC236}">
                <a16:creationId xmlns:a16="http://schemas.microsoft.com/office/drawing/2014/main" id="{829F7512-E3F9-43D6-853C-5959B43748D1}"/>
              </a:ext>
            </a:extLst>
          </p:cNvPr>
          <p:cNvSpPr>
            <a:spLocks noGrp="1"/>
          </p:cNvSpPr>
          <p:nvPr>
            <p:ph type="body" sz="quarter" idx="17"/>
          </p:nvPr>
        </p:nvSpPr>
        <p:spPr/>
        <p:txBody>
          <a:bodyPr/>
          <a:lstStyle/>
          <a:p>
            <a:r>
              <a:rPr lang="en-US" altLang="en-US" dirty="0"/>
              <a:t>Prior to installation, verify hardware requirements and compatibility</a:t>
            </a:r>
          </a:p>
          <a:p>
            <a:r>
              <a:rPr lang="en-US" altLang="en-US" dirty="0"/>
              <a:t>You can obtain Linux installation media by downloading an ISO image from the Internet</a:t>
            </a:r>
          </a:p>
          <a:p>
            <a:r>
              <a:rPr lang="en-US" altLang="en-US" dirty="0"/>
              <a:t>Typical Linux installation prompts for language, date, time zone, keyboard layout, network configuration, user account configuration, and permanent storage configuration</a:t>
            </a:r>
          </a:p>
          <a:p>
            <a:endParaRPr lang="en-US" dirty="0"/>
          </a:p>
        </p:txBody>
      </p:sp>
    </p:spTree>
    <p:extLst>
      <p:ext uri="{BB962C8B-B14F-4D97-AF65-F5344CB8AC3E}">
        <p14:creationId xmlns:p14="http://schemas.microsoft.com/office/powerpoint/2010/main" val="15309819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F7A1-815D-4D0F-8A35-EFB491D1F05E}"/>
              </a:ext>
            </a:extLst>
          </p:cNvPr>
          <p:cNvSpPr>
            <a:spLocks noGrp="1"/>
          </p:cNvSpPr>
          <p:nvPr>
            <p:ph type="title"/>
          </p:nvPr>
        </p:nvSpPr>
        <p:spPr/>
        <p:txBody>
          <a:bodyPr/>
          <a:lstStyle/>
          <a:p>
            <a:r>
              <a:rPr lang="en-US" altLang="en-US" dirty="0"/>
              <a:t>Summary (2 of 2)</a:t>
            </a:r>
            <a:endParaRPr lang="en-US" dirty="0"/>
          </a:p>
        </p:txBody>
      </p:sp>
      <p:sp>
        <p:nvSpPr>
          <p:cNvPr id="3" name="Text Placeholder 2">
            <a:extLst>
              <a:ext uri="{FF2B5EF4-FFF2-40B4-BE49-F238E27FC236}">
                <a16:creationId xmlns:a16="http://schemas.microsoft.com/office/drawing/2014/main" id="{829F7512-E3F9-43D6-853C-5959B43748D1}"/>
              </a:ext>
            </a:extLst>
          </p:cNvPr>
          <p:cNvSpPr>
            <a:spLocks noGrp="1"/>
          </p:cNvSpPr>
          <p:nvPr>
            <p:ph type="body" sz="quarter" idx="17"/>
          </p:nvPr>
        </p:nvSpPr>
        <p:spPr/>
        <p:txBody>
          <a:bodyPr/>
          <a:lstStyle/>
          <a:p>
            <a:r>
              <a:rPr lang="en-US" altLang="en-US" dirty="0"/>
              <a:t>Users must log in to a terminal and receive a shell before they are able to interact with the Linux system and kernel</a:t>
            </a:r>
          </a:p>
          <a:p>
            <a:r>
              <a:rPr lang="en-US" altLang="en-US" dirty="0"/>
              <a:t>Regardless of the type of terminal, you can enter commands, options, and arguments at a shell prompt to perform system tasks, obtain command help, or shut down the Linux system. The shell is case sensitive and understands a variety of special characters called shell metacharacters, which should be protected if their special meaning is not required</a:t>
            </a:r>
          </a:p>
          <a:p>
            <a:endParaRPr lang="en-US" altLang="en-US" dirty="0"/>
          </a:p>
          <a:p>
            <a:endParaRPr lang="en-US" dirty="0"/>
          </a:p>
        </p:txBody>
      </p:sp>
    </p:spTree>
    <p:extLst>
      <p:ext uri="{BB962C8B-B14F-4D97-AF65-F5344CB8AC3E}">
        <p14:creationId xmlns:p14="http://schemas.microsoft.com/office/powerpoint/2010/main" val="1662493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2EF27-9EC2-4477-8B8F-8FA21D586711}"/>
              </a:ext>
            </a:extLst>
          </p:cNvPr>
          <p:cNvSpPr>
            <a:spLocks noGrp="1"/>
          </p:cNvSpPr>
          <p:nvPr>
            <p:ph type="title"/>
          </p:nvPr>
        </p:nvSpPr>
        <p:spPr/>
        <p:txBody>
          <a:bodyPr/>
          <a:lstStyle/>
          <a:p>
            <a:r>
              <a:rPr lang="en-US" altLang="en-US" dirty="0"/>
              <a:t>Installing Linux (2 of 2)</a:t>
            </a:r>
            <a:endParaRPr lang="en-US" dirty="0"/>
          </a:p>
        </p:txBody>
      </p:sp>
      <p:graphicFrame>
        <p:nvGraphicFramePr>
          <p:cNvPr id="5" name="Table Placeholder 4">
            <a:extLst>
              <a:ext uri="{FF2B5EF4-FFF2-40B4-BE49-F238E27FC236}">
                <a16:creationId xmlns:a16="http://schemas.microsoft.com/office/drawing/2014/main" id="{76713F82-742A-44A4-B355-2119FEF46E9B}"/>
              </a:ext>
            </a:extLst>
          </p:cNvPr>
          <p:cNvGraphicFramePr>
            <a:graphicFrameLocks noGrp="1"/>
          </p:cNvGraphicFramePr>
          <p:nvPr>
            <p:ph type="tbl" sz="quarter" idx="10"/>
            <p:extLst>
              <p:ext uri="{D42A27DB-BD31-4B8C-83A1-F6EECF244321}">
                <p14:modId xmlns:p14="http://schemas.microsoft.com/office/powerpoint/2010/main" val="1396393544"/>
              </p:ext>
            </p:extLst>
          </p:nvPr>
        </p:nvGraphicFramePr>
        <p:xfrm>
          <a:off x="1070263" y="1861820"/>
          <a:ext cx="10051474" cy="3134360"/>
        </p:xfrm>
        <a:graphic>
          <a:graphicData uri="http://schemas.openxmlformats.org/drawingml/2006/table">
            <a:tbl>
              <a:tblPr firstRow="1" bandRow="1">
                <a:tableStyleId>{5C22544A-7EE6-4342-B048-85BDC9FD1C3A}</a:tableStyleId>
              </a:tblPr>
              <a:tblGrid>
                <a:gridCol w="5025737">
                  <a:extLst>
                    <a:ext uri="{9D8B030D-6E8A-4147-A177-3AD203B41FA5}">
                      <a16:colId xmlns:a16="http://schemas.microsoft.com/office/drawing/2014/main" val="2171849050"/>
                    </a:ext>
                  </a:extLst>
                </a:gridCol>
                <a:gridCol w="5025737">
                  <a:extLst>
                    <a:ext uri="{9D8B030D-6E8A-4147-A177-3AD203B41FA5}">
                      <a16:colId xmlns:a16="http://schemas.microsoft.com/office/drawing/2014/main" val="411995797"/>
                    </a:ext>
                  </a:extLst>
                </a:gridCol>
              </a:tblGrid>
              <a:tr h="370840">
                <a:tc>
                  <a:txBody>
                    <a:bodyPr/>
                    <a:lstStyle/>
                    <a:p>
                      <a:r>
                        <a:rPr lang="en-US" b="1" dirty="0"/>
                        <a:t>Table 2-1: Fedora 28 recommended minimum hardware requirements </a:t>
                      </a:r>
                    </a:p>
                  </a:txBody>
                  <a:tcPr/>
                </a:tc>
                <a:tc>
                  <a:txBody>
                    <a:bodyPr/>
                    <a:lstStyle/>
                    <a:p>
                      <a:endParaRPr lang="en-US" b="1" dirty="0"/>
                    </a:p>
                  </a:txBody>
                  <a:tcPr/>
                </a:tc>
                <a:extLst>
                  <a:ext uri="{0D108BD9-81ED-4DB2-BD59-A6C34878D82A}">
                    <a16:rowId xmlns:a16="http://schemas.microsoft.com/office/drawing/2014/main" val="3535695740"/>
                  </a:ext>
                </a:extLst>
              </a:tr>
              <a:tr h="370840">
                <a:tc>
                  <a:txBody>
                    <a:bodyPr/>
                    <a:lstStyle/>
                    <a:p>
                      <a:r>
                        <a:rPr lang="en-US" b="1" dirty="0"/>
                        <a:t>Type of hardware</a:t>
                      </a:r>
                    </a:p>
                  </a:txBody>
                  <a:tcPr/>
                </a:tc>
                <a:tc>
                  <a:txBody>
                    <a:bodyPr/>
                    <a:lstStyle/>
                    <a:p>
                      <a:r>
                        <a:rPr lang="en-US" b="1" dirty="0"/>
                        <a:t>Requirement</a:t>
                      </a:r>
                    </a:p>
                  </a:txBody>
                  <a:tcPr/>
                </a:tc>
                <a:extLst>
                  <a:ext uri="{0D108BD9-81ED-4DB2-BD59-A6C34878D82A}">
                    <a16:rowId xmlns:a16="http://schemas.microsoft.com/office/drawing/2014/main" val="3422988948"/>
                  </a:ext>
                </a:extLst>
              </a:tr>
              <a:tr h="370840">
                <a:tc>
                  <a:txBody>
                    <a:bodyPr/>
                    <a:lstStyle/>
                    <a:p>
                      <a:r>
                        <a:rPr lang="en-US" dirty="0"/>
                        <a:t>Central processing unit (CPU)</a:t>
                      </a:r>
                    </a:p>
                  </a:txBody>
                  <a:tcPr/>
                </a:tc>
                <a:tc>
                  <a:txBody>
                    <a:bodyPr/>
                    <a:lstStyle/>
                    <a:p>
                      <a:r>
                        <a:rPr lang="en-US" dirty="0"/>
                        <a:t>1GHz or faster Intel x64 CPU</a:t>
                      </a:r>
                    </a:p>
                  </a:txBody>
                  <a:tcPr/>
                </a:tc>
                <a:extLst>
                  <a:ext uri="{0D108BD9-81ED-4DB2-BD59-A6C34878D82A}">
                    <a16:rowId xmlns:a16="http://schemas.microsoft.com/office/drawing/2014/main" val="356676893"/>
                  </a:ext>
                </a:extLst>
              </a:tr>
              <a:tr h="370840">
                <a:tc>
                  <a:txBody>
                    <a:bodyPr/>
                    <a:lstStyle/>
                    <a:p>
                      <a:r>
                        <a:rPr lang="en-US" dirty="0"/>
                        <a:t>Random access memory (RAM) </a:t>
                      </a:r>
                    </a:p>
                  </a:txBody>
                  <a:tcPr/>
                </a:tc>
                <a:tc>
                  <a:txBody>
                    <a:bodyPr/>
                    <a:lstStyle/>
                    <a:p>
                      <a:r>
                        <a:rPr lang="en-US" dirty="0"/>
                        <a:t>1GB</a:t>
                      </a:r>
                    </a:p>
                  </a:txBody>
                  <a:tcPr/>
                </a:tc>
                <a:extLst>
                  <a:ext uri="{0D108BD9-81ED-4DB2-BD59-A6C34878D82A}">
                    <a16:rowId xmlns:a16="http://schemas.microsoft.com/office/drawing/2014/main" val="707689429"/>
                  </a:ext>
                </a:extLst>
              </a:tr>
              <a:tr h="370840">
                <a:tc>
                  <a:txBody>
                    <a:bodyPr/>
                    <a:lstStyle/>
                    <a:p>
                      <a:r>
                        <a:rPr lang="en-US" dirty="0"/>
                        <a:t>Free disk space (permanent storage) </a:t>
                      </a:r>
                    </a:p>
                  </a:txBody>
                  <a:tcPr/>
                </a:tc>
                <a:tc>
                  <a:txBody>
                    <a:bodyPr/>
                    <a:lstStyle/>
                    <a:p>
                      <a:r>
                        <a:rPr lang="en-US" dirty="0"/>
                        <a:t>10GB free space </a:t>
                      </a:r>
                    </a:p>
                  </a:txBody>
                  <a:tcPr/>
                </a:tc>
                <a:extLst>
                  <a:ext uri="{0D108BD9-81ED-4DB2-BD59-A6C34878D82A}">
                    <a16:rowId xmlns:a16="http://schemas.microsoft.com/office/drawing/2014/main" val="535881497"/>
                  </a:ext>
                </a:extLst>
              </a:tr>
              <a:tr h="370840">
                <a:tc>
                  <a:txBody>
                    <a:bodyPr/>
                    <a:lstStyle/>
                    <a:p>
                      <a:r>
                        <a:rPr lang="en-US" dirty="0"/>
                        <a:t>Additional drives </a:t>
                      </a:r>
                    </a:p>
                  </a:txBody>
                  <a:tcPr/>
                </a:tc>
                <a:tc>
                  <a:txBody>
                    <a:bodyPr/>
                    <a:lstStyle/>
                    <a:p>
                      <a:r>
                        <a:rPr lang="en-US" dirty="0"/>
                        <a:t>DVD drive (for DVD-based installation)</a:t>
                      </a:r>
                    </a:p>
                  </a:txBody>
                  <a:tcPr/>
                </a:tc>
                <a:extLst>
                  <a:ext uri="{0D108BD9-81ED-4DB2-BD59-A6C34878D82A}">
                    <a16:rowId xmlns:a16="http://schemas.microsoft.com/office/drawing/2014/main" val="2420159988"/>
                  </a:ext>
                </a:extLst>
              </a:tr>
              <a:tr h="370840">
                <a:tc>
                  <a:txBody>
                    <a:bodyPr/>
                    <a:lstStyle/>
                    <a:p>
                      <a:r>
                        <a:rPr lang="en-US" dirty="0"/>
                        <a:t>Peripheral devices</a:t>
                      </a:r>
                    </a:p>
                  </a:txBody>
                  <a:tcPr/>
                </a:tc>
                <a:tc>
                  <a:txBody>
                    <a:bodyPr/>
                    <a:lstStyle/>
                    <a:p>
                      <a:r>
                        <a:rPr lang="en-US" dirty="0"/>
                        <a:t>Fedora-compliant peripheral devices (e.g., video cards, sound cards, network cards)</a:t>
                      </a:r>
                    </a:p>
                  </a:txBody>
                  <a:tcPr/>
                </a:tc>
                <a:extLst>
                  <a:ext uri="{0D108BD9-81ED-4DB2-BD59-A6C34878D82A}">
                    <a16:rowId xmlns:a16="http://schemas.microsoft.com/office/drawing/2014/main" val="80403373"/>
                  </a:ext>
                </a:extLst>
              </a:tr>
            </a:tbl>
          </a:graphicData>
        </a:graphic>
      </p:graphicFrame>
    </p:spTree>
    <p:extLst>
      <p:ext uri="{BB962C8B-B14F-4D97-AF65-F5344CB8AC3E}">
        <p14:creationId xmlns:p14="http://schemas.microsoft.com/office/powerpoint/2010/main" val="1321446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F7A1-815D-4D0F-8A35-EFB491D1F05E}"/>
              </a:ext>
            </a:extLst>
          </p:cNvPr>
          <p:cNvSpPr>
            <a:spLocks noGrp="1"/>
          </p:cNvSpPr>
          <p:nvPr>
            <p:ph type="title"/>
          </p:nvPr>
        </p:nvSpPr>
        <p:spPr/>
        <p:txBody>
          <a:bodyPr/>
          <a:lstStyle/>
          <a:p>
            <a:r>
              <a:rPr lang="en-US" altLang="en-US" dirty="0"/>
              <a:t>Understanding Installation Media (1 of 6)</a:t>
            </a:r>
            <a:endParaRPr lang="en-US" dirty="0"/>
          </a:p>
        </p:txBody>
      </p:sp>
      <p:sp>
        <p:nvSpPr>
          <p:cNvPr id="3" name="Text Placeholder 2">
            <a:extLst>
              <a:ext uri="{FF2B5EF4-FFF2-40B4-BE49-F238E27FC236}">
                <a16:creationId xmlns:a16="http://schemas.microsoft.com/office/drawing/2014/main" id="{829F7512-E3F9-43D6-853C-5959B43748D1}"/>
              </a:ext>
            </a:extLst>
          </p:cNvPr>
          <p:cNvSpPr>
            <a:spLocks noGrp="1"/>
          </p:cNvSpPr>
          <p:nvPr>
            <p:ph type="body" sz="quarter" idx="17"/>
          </p:nvPr>
        </p:nvSpPr>
        <p:spPr/>
        <p:txBody>
          <a:bodyPr/>
          <a:lstStyle/>
          <a:p>
            <a:pPr>
              <a:defRPr/>
            </a:pPr>
            <a:r>
              <a:rPr lang="en-US" dirty="0"/>
              <a:t>The most common source for Linux packages and installation program is DVD media</a:t>
            </a:r>
          </a:p>
          <a:p>
            <a:pPr lvl="1">
              <a:defRPr/>
            </a:pPr>
            <a:r>
              <a:rPr lang="en-US" dirty="0"/>
              <a:t>To install form DVD, place the Linux DVD in the DVD drive and turn on the computer</a:t>
            </a:r>
          </a:p>
          <a:p>
            <a:pPr>
              <a:defRPr/>
            </a:pPr>
            <a:r>
              <a:rPr lang="en-US" dirty="0"/>
              <a:t>Most Linux distributions provide a website from which you can download DVD images (called ISO images)</a:t>
            </a:r>
          </a:p>
          <a:p>
            <a:pPr lvl="1">
              <a:defRPr/>
            </a:pPr>
            <a:r>
              <a:rPr lang="en-US" dirty="0"/>
              <a:t>Can be written to a blank writable DVD using disc burning software</a:t>
            </a:r>
          </a:p>
          <a:p>
            <a:endParaRPr lang="en-US" dirty="0"/>
          </a:p>
        </p:txBody>
      </p:sp>
    </p:spTree>
    <p:extLst>
      <p:ext uri="{BB962C8B-B14F-4D97-AF65-F5344CB8AC3E}">
        <p14:creationId xmlns:p14="http://schemas.microsoft.com/office/powerpoint/2010/main" val="2939640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F7A1-815D-4D0F-8A35-EFB491D1F05E}"/>
              </a:ext>
            </a:extLst>
          </p:cNvPr>
          <p:cNvSpPr>
            <a:spLocks noGrp="1"/>
          </p:cNvSpPr>
          <p:nvPr>
            <p:ph type="title"/>
          </p:nvPr>
        </p:nvSpPr>
        <p:spPr/>
        <p:txBody>
          <a:bodyPr/>
          <a:lstStyle/>
          <a:p>
            <a:r>
              <a:rPr lang="en-US" altLang="en-US" dirty="0"/>
              <a:t>Understanding Installation Media (2 of 6) </a:t>
            </a:r>
            <a:endParaRPr lang="en-US" dirty="0"/>
          </a:p>
        </p:txBody>
      </p:sp>
      <p:sp>
        <p:nvSpPr>
          <p:cNvPr id="3" name="Text Placeholder 2">
            <a:extLst>
              <a:ext uri="{FF2B5EF4-FFF2-40B4-BE49-F238E27FC236}">
                <a16:creationId xmlns:a16="http://schemas.microsoft.com/office/drawing/2014/main" id="{829F7512-E3F9-43D6-853C-5959B43748D1}"/>
              </a:ext>
            </a:extLst>
          </p:cNvPr>
          <p:cNvSpPr>
            <a:spLocks noGrp="1"/>
          </p:cNvSpPr>
          <p:nvPr>
            <p:ph type="body" sz="quarter" idx="17"/>
          </p:nvPr>
        </p:nvSpPr>
        <p:spPr/>
        <p:txBody>
          <a:bodyPr/>
          <a:lstStyle/>
          <a:p>
            <a:r>
              <a:rPr lang="en-US" dirty="0"/>
              <a:t>Many Linux websites also allow you to download a bootable live media DVD image</a:t>
            </a:r>
          </a:p>
          <a:p>
            <a:pPr lvl="1"/>
            <a:r>
              <a:rPr lang="en-US" dirty="0"/>
              <a:t>A fully functional graphical Linux OS is loaded into RAM</a:t>
            </a:r>
          </a:p>
          <a:p>
            <a:pPr lvl="1"/>
            <a:r>
              <a:rPr lang="en-US" dirty="0"/>
              <a:t>Allows you to test the OS on your computer to ensure all hardware drivers were detected properly</a:t>
            </a:r>
          </a:p>
          <a:p>
            <a:r>
              <a:rPr lang="en-US" dirty="0"/>
              <a:t>Computer does not have a DVD drive</a:t>
            </a:r>
          </a:p>
          <a:p>
            <a:pPr lvl="1"/>
            <a:r>
              <a:rPr lang="en-US" dirty="0"/>
              <a:t>Install Linux by imaging the DVD or live media DVD image to a USB flash drive</a:t>
            </a:r>
          </a:p>
          <a:p>
            <a:endParaRPr lang="en-US" dirty="0"/>
          </a:p>
        </p:txBody>
      </p:sp>
    </p:spTree>
    <p:extLst>
      <p:ext uri="{BB962C8B-B14F-4D97-AF65-F5344CB8AC3E}">
        <p14:creationId xmlns:p14="http://schemas.microsoft.com/office/powerpoint/2010/main" val="3943421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47F8-A99C-430F-86FE-96387A0F1E0B}"/>
              </a:ext>
            </a:extLst>
          </p:cNvPr>
          <p:cNvSpPr>
            <a:spLocks noGrp="1"/>
          </p:cNvSpPr>
          <p:nvPr>
            <p:ph type="title"/>
          </p:nvPr>
        </p:nvSpPr>
        <p:spPr/>
        <p:txBody>
          <a:bodyPr/>
          <a:lstStyle/>
          <a:p>
            <a:r>
              <a:rPr lang="en-US" altLang="en-US" dirty="0"/>
              <a:t>Understanding Installation Media (3 of 6)</a:t>
            </a:r>
            <a:endParaRPr lang="en-US" dirty="0"/>
          </a:p>
        </p:txBody>
      </p:sp>
      <p:pic>
        <p:nvPicPr>
          <p:cNvPr id="6" name="Picture Placeholder 5" descr="The K D E desktop as seen in Fedora Linux is displayed. The Start Menu is open. A Firefox browser window is also seen with the fedora project home page in it.">
            <a:extLst>
              <a:ext uri="{FF2B5EF4-FFF2-40B4-BE49-F238E27FC236}">
                <a16:creationId xmlns:a16="http://schemas.microsoft.com/office/drawing/2014/main" id="{EC3A607A-B448-460B-AC52-57BA4222A5B4}"/>
              </a:ext>
            </a:extLst>
          </p:cNvPr>
          <p:cNvPicPr>
            <a:picLocks noGrp="1" noChangeAspect="1"/>
          </p:cNvPicPr>
          <p:nvPr>
            <p:ph type="pic" sz="quarter" idx="10"/>
          </p:nvPr>
        </p:nvPicPr>
        <p:blipFill rotWithShape="1">
          <a:blip r:embed="rId2"/>
          <a:srcRect t="-380" b="11426"/>
          <a:stretch/>
        </p:blipFill>
        <p:spPr>
          <a:xfrm>
            <a:off x="1597395" y="1603608"/>
            <a:ext cx="6477000" cy="4104167"/>
          </a:xfrm>
        </p:spPr>
      </p:pic>
      <p:sp>
        <p:nvSpPr>
          <p:cNvPr id="4" name="Text Placeholder 3">
            <a:extLst>
              <a:ext uri="{FF2B5EF4-FFF2-40B4-BE49-F238E27FC236}">
                <a16:creationId xmlns:a16="http://schemas.microsoft.com/office/drawing/2014/main" id="{A0BAC65F-2408-452C-9549-195FEBA16CE0}"/>
              </a:ext>
            </a:extLst>
          </p:cNvPr>
          <p:cNvSpPr>
            <a:spLocks noGrp="1"/>
          </p:cNvSpPr>
          <p:nvPr>
            <p:ph type="body" sz="quarter" idx="11"/>
          </p:nvPr>
        </p:nvSpPr>
        <p:spPr>
          <a:xfrm>
            <a:off x="8325383" y="3429000"/>
            <a:ext cx="2855875" cy="986511"/>
          </a:xfrm>
        </p:spPr>
        <p:txBody>
          <a:bodyPr/>
          <a:lstStyle/>
          <a:p>
            <a:r>
              <a:rPr lang="en-US" dirty="0"/>
              <a:t>Figure 2-1 The Fedora Media Writer tool </a:t>
            </a:r>
          </a:p>
          <a:p>
            <a:r>
              <a:rPr lang="en-US" dirty="0"/>
              <a:t>Source: Red Hat, Inc</a:t>
            </a:r>
          </a:p>
          <a:p>
            <a:endParaRPr lang="en-US" dirty="0"/>
          </a:p>
        </p:txBody>
      </p:sp>
    </p:spTree>
    <p:extLst>
      <p:ext uri="{BB962C8B-B14F-4D97-AF65-F5344CB8AC3E}">
        <p14:creationId xmlns:p14="http://schemas.microsoft.com/office/powerpoint/2010/main" val="2816632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F7A1-815D-4D0F-8A35-EFB491D1F05E}"/>
              </a:ext>
            </a:extLst>
          </p:cNvPr>
          <p:cNvSpPr>
            <a:spLocks noGrp="1"/>
          </p:cNvSpPr>
          <p:nvPr>
            <p:ph type="title"/>
          </p:nvPr>
        </p:nvSpPr>
        <p:spPr/>
        <p:txBody>
          <a:bodyPr/>
          <a:lstStyle/>
          <a:p>
            <a:r>
              <a:rPr lang="en-US" altLang="en-US" dirty="0"/>
              <a:t>Understanding Installation Media (4 of 6) </a:t>
            </a:r>
            <a:endParaRPr lang="en-US" dirty="0"/>
          </a:p>
        </p:txBody>
      </p:sp>
      <p:sp>
        <p:nvSpPr>
          <p:cNvPr id="3" name="Text Placeholder 2">
            <a:extLst>
              <a:ext uri="{FF2B5EF4-FFF2-40B4-BE49-F238E27FC236}">
                <a16:creationId xmlns:a16="http://schemas.microsoft.com/office/drawing/2014/main" id="{829F7512-E3F9-43D6-853C-5959B43748D1}"/>
              </a:ext>
            </a:extLst>
          </p:cNvPr>
          <p:cNvSpPr>
            <a:spLocks noGrp="1"/>
          </p:cNvSpPr>
          <p:nvPr>
            <p:ph type="body" sz="quarter" idx="17"/>
          </p:nvPr>
        </p:nvSpPr>
        <p:spPr/>
        <p:txBody>
          <a:bodyPr/>
          <a:lstStyle/>
          <a:p>
            <a:pPr>
              <a:defRPr/>
            </a:pPr>
            <a:r>
              <a:rPr lang="en-US" dirty="0"/>
              <a:t>Virtualization software: used to run an OS within an existing OS concurrently</a:t>
            </a:r>
          </a:p>
          <a:p>
            <a:pPr lvl="1">
              <a:defRPr/>
            </a:pPr>
            <a:r>
              <a:rPr lang="en-US" dirty="0"/>
              <a:t>Microsoft Hyper-V</a:t>
            </a:r>
          </a:p>
          <a:p>
            <a:pPr lvl="1">
              <a:defRPr/>
            </a:pPr>
            <a:r>
              <a:rPr lang="en-US" dirty="0"/>
              <a:t>VMWare</a:t>
            </a:r>
          </a:p>
          <a:p>
            <a:pPr lvl="1">
              <a:defRPr/>
            </a:pPr>
            <a:r>
              <a:rPr lang="en-US" dirty="0"/>
              <a:t>Oracle VM VirtualBox</a:t>
            </a:r>
          </a:p>
          <a:p>
            <a:pPr>
              <a:defRPr/>
            </a:pPr>
            <a:r>
              <a:rPr lang="en-US" dirty="0"/>
              <a:t>Virtual machine (VM): each OS that is run within virtualization software</a:t>
            </a:r>
          </a:p>
          <a:p>
            <a:pPr>
              <a:defRPr/>
            </a:pPr>
            <a:r>
              <a:rPr lang="en-US" dirty="0"/>
              <a:t>Virtual machine host (VM host): underlying OS running the virtualization software</a:t>
            </a:r>
          </a:p>
          <a:p>
            <a:endParaRPr lang="en-US" dirty="0"/>
          </a:p>
        </p:txBody>
      </p:sp>
    </p:spTree>
    <p:extLst>
      <p:ext uri="{BB962C8B-B14F-4D97-AF65-F5344CB8AC3E}">
        <p14:creationId xmlns:p14="http://schemas.microsoft.com/office/powerpoint/2010/main" val="1601311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F7A1-815D-4D0F-8A35-EFB491D1F05E}"/>
              </a:ext>
            </a:extLst>
          </p:cNvPr>
          <p:cNvSpPr>
            <a:spLocks noGrp="1"/>
          </p:cNvSpPr>
          <p:nvPr>
            <p:ph type="title"/>
          </p:nvPr>
        </p:nvSpPr>
        <p:spPr/>
        <p:txBody>
          <a:bodyPr/>
          <a:lstStyle/>
          <a:p>
            <a:r>
              <a:rPr lang="en-US" altLang="en-US" dirty="0"/>
              <a:t>Understanding Installation Media (5 of 6)</a:t>
            </a:r>
            <a:endParaRPr lang="en-US" dirty="0"/>
          </a:p>
        </p:txBody>
      </p:sp>
      <p:sp>
        <p:nvSpPr>
          <p:cNvPr id="3" name="Text Placeholder 2">
            <a:extLst>
              <a:ext uri="{FF2B5EF4-FFF2-40B4-BE49-F238E27FC236}">
                <a16:creationId xmlns:a16="http://schemas.microsoft.com/office/drawing/2014/main" id="{829F7512-E3F9-43D6-853C-5959B43748D1}"/>
              </a:ext>
            </a:extLst>
          </p:cNvPr>
          <p:cNvSpPr>
            <a:spLocks noGrp="1"/>
          </p:cNvSpPr>
          <p:nvPr>
            <p:ph type="body" sz="quarter" idx="17"/>
          </p:nvPr>
        </p:nvSpPr>
        <p:spPr/>
        <p:txBody>
          <a:bodyPr/>
          <a:lstStyle/>
          <a:p>
            <a:r>
              <a:rPr lang="en-US" altLang="en-US" dirty="0"/>
              <a:t>To install Linux as a VM</a:t>
            </a:r>
          </a:p>
          <a:p>
            <a:pPr lvl="1"/>
            <a:r>
              <a:rPr lang="en-US" altLang="en-US" dirty="0"/>
              <a:t>Download the standard DVD or live media DVD ISO image to a directory on your VM host</a:t>
            </a:r>
          </a:p>
          <a:p>
            <a:pPr lvl="1"/>
            <a:r>
              <a:rPr lang="en-US" altLang="en-US" dirty="0"/>
              <a:t>Open virtualization software and choose to create a new virtual machine</a:t>
            </a:r>
          </a:p>
          <a:p>
            <a:pPr lvl="1"/>
            <a:r>
              <a:rPr lang="en-US" altLang="en-US" dirty="0"/>
              <a:t>Specify the location of the appropriate ISO image</a:t>
            </a:r>
          </a:p>
          <a:p>
            <a:pPr lvl="1"/>
            <a:r>
              <a:rPr lang="en-US" altLang="en-US" dirty="0"/>
              <a:t>Virtualization software will boot from the ISO image directly</a:t>
            </a:r>
          </a:p>
          <a:p>
            <a:endParaRPr lang="en-US" dirty="0"/>
          </a:p>
        </p:txBody>
      </p:sp>
    </p:spTree>
    <p:extLst>
      <p:ext uri="{BB962C8B-B14F-4D97-AF65-F5344CB8AC3E}">
        <p14:creationId xmlns:p14="http://schemas.microsoft.com/office/powerpoint/2010/main" val="2014017354"/>
      </p:ext>
    </p:extLst>
  </p:cSld>
  <p:clrMapOvr>
    <a:masterClrMapping/>
  </p:clrMapOvr>
</p:sld>
</file>

<file path=ppt/theme/theme1.xml><?xml version="1.0" encoding="utf-8"?>
<a:theme xmlns:a="http://schemas.openxmlformats.org/drawingml/2006/main" name="1_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2057</Words>
  <Application>Microsoft Office PowerPoint</Application>
  <PresentationFormat>Widescreen</PresentationFormat>
  <Paragraphs>251</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Helvetica</vt:lpstr>
      <vt:lpstr>LucidaGrande</vt:lpstr>
      <vt:lpstr>Open Sans</vt:lpstr>
      <vt:lpstr>Summer Font</vt:lpstr>
      <vt:lpstr>1_Office Theme</vt:lpstr>
      <vt:lpstr>Linux Installation and Usage </vt:lpstr>
      <vt:lpstr>Objectives</vt:lpstr>
      <vt:lpstr>Installing Linux (1 of 2)</vt:lpstr>
      <vt:lpstr>Installing Linux (2 of 2)</vt:lpstr>
      <vt:lpstr>Understanding Installation Media (1 of 6)</vt:lpstr>
      <vt:lpstr>Understanding Installation Media (2 of 6) </vt:lpstr>
      <vt:lpstr>Understanding Installation Media (3 of 6)</vt:lpstr>
      <vt:lpstr>Understanding Installation Media (4 of 6) </vt:lpstr>
      <vt:lpstr>Understanding Installation Media (5 of 6)</vt:lpstr>
      <vt:lpstr>Understanding Installation Media (6 of 6)</vt:lpstr>
      <vt:lpstr>Performing the Installation</vt:lpstr>
      <vt:lpstr>Starting the Installation (1 of 2)</vt:lpstr>
      <vt:lpstr>Starting the Installation (2 of 2)</vt:lpstr>
      <vt:lpstr>Choosing an Installation Language and Localization and System Options (1 of 4)</vt:lpstr>
      <vt:lpstr>Choosing an Installation Language and Localization and System Options (2 of 4) </vt:lpstr>
      <vt:lpstr>Choosing an Installation Language and Localization and System Options (3 of 4) </vt:lpstr>
      <vt:lpstr>Choosing an Installation Language and Localization and System Options (4 of 4)</vt:lpstr>
      <vt:lpstr>Configuring Disk Partitions and Filesystems (1 of 5)</vt:lpstr>
      <vt:lpstr>Configuring Disk Partitions and Filesystems (2 of 5)</vt:lpstr>
      <vt:lpstr>Configuring Disk Partitions and Filesystems (3 of 5)</vt:lpstr>
      <vt:lpstr>Configuring Disk Partitions and Filesystems (4 of 5)</vt:lpstr>
      <vt:lpstr>Configuring Disk Partitions and Filesystems (5 of 5)</vt:lpstr>
      <vt:lpstr>Configuring User Accounts</vt:lpstr>
      <vt:lpstr>Basic Linux Usage</vt:lpstr>
      <vt:lpstr>Shells, Terminals, and the Kernel (1 of 4)</vt:lpstr>
      <vt:lpstr>Shells, Terminals, and the Kernel (2 of 4) </vt:lpstr>
      <vt:lpstr>Shells, Terminals, and the Kernel (3 of 4) </vt:lpstr>
      <vt:lpstr>Shells, Terminals, and the Kernel (4 of 4)</vt:lpstr>
      <vt:lpstr>Basic Shell Commands </vt:lpstr>
      <vt:lpstr>Shell Metacharacters </vt:lpstr>
      <vt:lpstr>Getting Command Help (1 of 3)</vt:lpstr>
      <vt:lpstr>Getting Command Help (2 of 3)</vt:lpstr>
      <vt:lpstr>Getting Command Help (3 of 3)</vt:lpstr>
      <vt:lpstr>Shutting Down the Linux System (1 of 2)</vt:lpstr>
      <vt:lpstr>Shutting Down the Linux System (2 of 2)</vt:lpstr>
      <vt:lpstr>Summary (1 of 2)</vt:lpstr>
      <vt:lpstr>Summary (2 of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2019-03-16T16:59:05Z</dcterms:created>
  <dcterms:modified xsi:type="dcterms:W3CDTF">2019-04-09T15:36:39Z</dcterms:modified>
</cp:coreProperties>
</file>