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5" r:id="rId1"/>
  </p:sldMasterIdLst>
  <p:notesMasterIdLst>
    <p:notesMasterId r:id="rId32"/>
  </p:notesMasterIdLst>
  <p:handoutMasterIdLst>
    <p:handoutMasterId r:id="rId33"/>
  </p:handoutMasterIdLst>
  <p:sldIdLst>
    <p:sldId id="263" r:id="rId2"/>
    <p:sldId id="264" r:id="rId3"/>
    <p:sldId id="265" r:id="rId4"/>
    <p:sldId id="287" r:id="rId5"/>
    <p:sldId id="266" r:id="rId6"/>
    <p:sldId id="267" r:id="rId7"/>
    <p:sldId id="268" r:id="rId8"/>
    <p:sldId id="271" r:id="rId9"/>
    <p:sldId id="272" r:id="rId10"/>
    <p:sldId id="273" r:id="rId11"/>
    <p:sldId id="269" r:id="rId12"/>
    <p:sldId id="270" r:id="rId13"/>
    <p:sldId id="275" r:id="rId14"/>
    <p:sldId id="277" r:id="rId15"/>
    <p:sldId id="278" r:id="rId16"/>
    <p:sldId id="279" r:id="rId17"/>
    <p:sldId id="281" r:id="rId18"/>
    <p:sldId id="283" r:id="rId19"/>
    <p:sldId id="284" r:id="rId20"/>
    <p:sldId id="285" r:id="rId21"/>
    <p:sldId id="286" r:id="rId22"/>
    <p:sldId id="288" r:id="rId23"/>
    <p:sldId id="289" r:id="rId24"/>
    <p:sldId id="290" r:id="rId25"/>
    <p:sldId id="291" r:id="rId26"/>
    <p:sldId id="292" r:id="rId27"/>
    <p:sldId id="293" r:id="rId28"/>
    <p:sldId id="303" r:id="rId29"/>
    <p:sldId id="297" r:id="rId30"/>
    <p:sldId id="299"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92B00-DB89-4114-B7DB-53AF20293F7F}" v="6" dt="2019-04-09T15:37:49.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65" autoAdjust="0"/>
    <p:restoredTop sz="85861" autoAdjust="0"/>
  </p:normalViewPr>
  <p:slideViewPr>
    <p:cSldViewPr snapToGrid="0" snapToObjects="1">
      <p:cViewPr varScale="1">
        <p:scale>
          <a:sx n="23" d="100"/>
          <a:sy n="23" d="100"/>
        </p:scale>
        <p:origin x="34" y="108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40" d="100"/>
          <a:sy n="40" d="100"/>
        </p:scale>
        <p:origin x="2366"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2637436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525486"/>
            <a:ext cx="9642852" cy="9035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a:t>
            </a:r>
          </a:p>
        </p:txBody>
      </p:sp>
      <p:sp>
        <p:nvSpPr>
          <p:cNvPr id="2" name="Title 1"/>
          <p:cNvSpPr>
            <a:spLocks noGrp="1"/>
          </p:cNvSpPr>
          <p:nvPr>
            <p:ph type="title"/>
          </p:nvPr>
        </p:nvSpPr>
        <p:spPr>
          <a:xfrm>
            <a:off x="838200" y="3650345"/>
            <a:ext cx="10515600" cy="791026"/>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5050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a:xfrm>
            <a:off x="838200" y="633047"/>
            <a:ext cx="10515600" cy="1033402"/>
          </a:xfrm>
        </p:spPr>
        <p:txBody>
          <a:bodyPr/>
          <a:lstStyle>
            <a:lvl1pPr>
              <a:defRPr sz="3600"/>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5203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6"/>
            <a:ext cx="10515600" cy="981808"/>
          </a:xfrm>
        </p:spPr>
        <p:txBody>
          <a:bodyPr/>
          <a:lstStyle>
            <a:lvl1pPr>
              <a:defRPr sz="3600"/>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8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4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82519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5"/>
            <a:ext cx="10515600" cy="871883"/>
          </a:xfrm>
        </p:spPr>
        <p:txBody>
          <a:bodyPr/>
          <a:lstStyle>
            <a:lvl1pPr>
              <a:defRPr sz="3600"/>
            </a:lvl1pPr>
          </a:lstStyle>
          <a:p>
            <a:r>
              <a:rPr lang="en-US" dirty="0"/>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76258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4635778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Chapter 3</a:t>
            </a:r>
          </a:p>
        </p:txBody>
      </p:sp>
      <p:sp>
        <p:nvSpPr>
          <p:cNvPr id="5" name="Title 4"/>
          <p:cNvSpPr>
            <a:spLocks noGrp="1"/>
          </p:cNvSpPr>
          <p:nvPr>
            <p:ph type="title"/>
          </p:nvPr>
        </p:nvSpPr>
        <p:spPr/>
        <p:txBody>
          <a:bodyPr/>
          <a:lstStyle/>
          <a:p>
            <a:r>
              <a:rPr lang="en-US" altLang="en-US" sz="3200" dirty="0"/>
              <a:t>Exploring Linux Filesystems</a:t>
            </a:r>
            <a:br>
              <a:rPr lang="en-US" altLang="en-US" sz="3200" dirty="0"/>
            </a:br>
            <a:endParaRPr lang="en-US" dirty="0"/>
          </a:p>
        </p:txBody>
      </p:sp>
      <p:sp>
        <p:nvSpPr>
          <p:cNvPr id="7" name="Footer Placeholder 6"/>
          <p:cNvSpPr>
            <a:spLocks noGrp="1"/>
          </p:cNvSpPr>
          <p:nvPr>
            <p:ph type="ftr" sz="quarter" idx="3"/>
          </p:nvPr>
        </p:nvSpPr>
        <p:spPr/>
        <p:txBody>
          <a:bodyPr/>
          <a:lstStyle/>
          <a:p>
            <a:r>
              <a:rPr lang="en-US" dirty="0"/>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908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Filenames</a:t>
            </a: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Filename </a:t>
            </a:r>
          </a:p>
          <a:p>
            <a:pPr lvl="1"/>
            <a:r>
              <a:rPr lang="en-US" altLang="en-US" dirty="0"/>
              <a:t>Identifier given to a file</a:t>
            </a:r>
          </a:p>
          <a:p>
            <a:pPr lvl="1"/>
            <a:r>
              <a:rPr lang="en-US" altLang="en-US" dirty="0"/>
              <a:t>Up to 255 characters (rarely longer than 20 characters)</a:t>
            </a:r>
          </a:p>
          <a:p>
            <a:pPr lvl="1"/>
            <a:r>
              <a:rPr lang="en-US" altLang="en-US" dirty="0"/>
              <a:t>Alphanumeric characters, underscore (_), dash (-), and period (.) </a:t>
            </a:r>
          </a:p>
          <a:p>
            <a:r>
              <a:rPr lang="en-US" altLang="en-US" dirty="0"/>
              <a:t>Filename extensions</a:t>
            </a:r>
          </a:p>
          <a:p>
            <a:pPr lvl="1"/>
            <a:r>
              <a:rPr lang="en-US" altLang="en-US" dirty="0"/>
              <a:t>Identifiers following a period (.) at end of filename </a:t>
            </a:r>
          </a:p>
          <a:p>
            <a:pPr lvl="1"/>
            <a:r>
              <a:rPr lang="en-US" altLang="en-US" dirty="0"/>
              <a:t>Indicate file type</a:t>
            </a:r>
          </a:p>
          <a:p>
            <a:pPr lvl="1"/>
            <a:r>
              <a:rPr lang="en-US" altLang="en-US" dirty="0"/>
              <a:t>Most files on Linux do not have filename extensions</a:t>
            </a:r>
          </a:p>
          <a:p>
            <a:endParaRPr lang="en-US" dirty="0"/>
          </a:p>
        </p:txBody>
      </p:sp>
    </p:spTree>
    <p:extLst>
      <p:ext uri="{BB962C8B-B14F-4D97-AF65-F5344CB8AC3E}">
        <p14:creationId xmlns:p14="http://schemas.microsoft.com/office/powerpoint/2010/main" val="236148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Listing Files (1 of 3)</a:t>
            </a: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1s command: displays files in a directory</a:t>
            </a:r>
          </a:p>
          <a:p>
            <a:pPr lvl="1"/>
            <a:r>
              <a:rPr lang="en-US" altLang="en-US" dirty="0"/>
              <a:t>1s –F command appends a special character at the end of each filename displayed to indicate the type of file</a:t>
            </a:r>
          </a:p>
          <a:p>
            <a:pPr lvl="1"/>
            <a:r>
              <a:rPr lang="en-US" altLang="en-US" dirty="0"/>
              <a:t>1s –l command can be used to provide a long listing for each file in a certain directory</a:t>
            </a:r>
          </a:p>
          <a:p>
            <a:endParaRPr lang="en-US" dirty="0"/>
          </a:p>
        </p:txBody>
      </p:sp>
    </p:spTree>
    <p:extLst>
      <p:ext uri="{BB962C8B-B14F-4D97-AF65-F5344CB8AC3E}">
        <p14:creationId xmlns:p14="http://schemas.microsoft.com/office/powerpoint/2010/main" val="343772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Listing Files (2 of 3)</a:t>
            </a: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File components</a:t>
            </a:r>
          </a:p>
          <a:p>
            <a:pPr lvl="1"/>
            <a:r>
              <a:rPr lang="en-US" altLang="en-US" dirty="0"/>
              <a:t>File type character</a:t>
            </a:r>
          </a:p>
          <a:p>
            <a:pPr lvl="1"/>
            <a:r>
              <a:rPr lang="en-US" altLang="en-US" dirty="0"/>
              <a:t>List of permissions on the file </a:t>
            </a:r>
          </a:p>
          <a:p>
            <a:pPr lvl="1"/>
            <a:r>
              <a:rPr lang="en-US" altLang="en-US" dirty="0"/>
              <a:t>Hard link count</a:t>
            </a:r>
          </a:p>
          <a:p>
            <a:pPr lvl="1"/>
            <a:r>
              <a:rPr lang="en-US" altLang="en-US" dirty="0"/>
              <a:t>Owner of the file</a:t>
            </a:r>
          </a:p>
          <a:p>
            <a:pPr lvl="1"/>
            <a:r>
              <a:rPr lang="en-US" altLang="en-US" dirty="0"/>
              <a:t>Group owner of the file</a:t>
            </a:r>
          </a:p>
          <a:p>
            <a:pPr lvl="1"/>
            <a:r>
              <a:rPr lang="en-US" altLang="en-US" dirty="0"/>
              <a:t>File size</a:t>
            </a:r>
          </a:p>
          <a:p>
            <a:pPr lvl="1"/>
            <a:r>
              <a:rPr lang="en-US" altLang="en-US" dirty="0"/>
              <a:t>Most recent modification time</a:t>
            </a:r>
          </a:p>
          <a:p>
            <a:pPr lvl="1"/>
            <a:r>
              <a:rPr lang="en-US" altLang="en-US" dirty="0"/>
              <a:t>Filename</a:t>
            </a:r>
            <a:endParaRPr lang="he-IL" altLang="en-US" dirty="0"/>
          </a:p>
          <a:p>
            <a:endParaRPr lang="en-US" dirty="0"/>
          </a:p>
        </p:txBody>
      </p:sp>
    </p:spTree>
    <p:extLst>
      <p:ext uri="{BB962C8B-B14F-4D97-AF65-F5344CB8AC3E}">
        <p14:creationId xmlns:p14="http://schemas.microsoft.com/office/powerpoint/2010/main" val="292812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Listing Files (3 of 3)</a:t>
            </a: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File command: displays file type of any file</a:t>
            </a:r>
          </a:p>
          <a:p>
            <a:pPr lvl="1"/>
            <a:r>
              <a:rPr lang="en-US" altLang="en-US" dirty="0"/>
              <a:t>Argument indicates what file or files to analyze</a:t>
            </a:r>
          </a:p>
          <a:p>
            <a:pPr lvl="1"/>
            <a:r>
              <a:rPr lang="en-US" altLang="en-US" dirty="0"/>
              <a:t>Identifies between different types of executable files</a:t>
            </a:r>
          </a:p>
          <a:p>
            <a:pPr lvl="1"/>
            <a:r>
              <a:rPr lang="en-US" altLang="en-US" dirty="0"/>
              <a:t>Identifies empty files</a:t>
            </a:r>
          </a:p>
          <a:p>
            <a:r>
              <a:rPr lang="en-US" altLang="en-US" dirty="0"/>
              <a:t>Hidden files: files not normally displayed to user</a:t>
            </a:r>
          </a:p>
          <a:p>
            <a:pPr lvl="1"/>
            <a:r>
              <a:rPr lang="en-US" altLang="en-US" dirty="0"/>
              <a:t>Configuration files often hidden</a:t>
            </a:r>
          </a:p>
          <a:p>
            <a:pPr lvl="1"/>
            <a:r>
              <a:rPr lang="en-US" altLang="en-US" dirty="0"/>
              <a:t>Filenames start with a dot (.)</a:t>
            </a:r>
          </a:p>
          <a:p>
            <a:pPr lvl="1"/>
            <a:r>
              <a:rPr lang="en-US" altLang="en-US" dirty="0"/>
              <a:t>ls –a command: displays hidden files</a:t>
            </a:r>
          </a:p>
          <a:p>
            <a:endParaRPr lang="en-US" altLang="en-US" dirty="0"/>
          </a:p>
          <a:p>
            <a:endParaRPr lang="en-US" dirty="0"/>
          </a:p>
        </p:txBody>
      </p:sp>
    </p:spTree>
    <p:extLst>
      <p:ext uri="{BB962C8B-B14F-4D97-AF65-F5344CB8AC3E}">
        <p14:creationId xmlns:p14="http://schemas.microsoft.com/office/powerpoint/2010/main" val="1417771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Wildcard Metacharacters (1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Simplify commands specifying more than one filename on the command line</a:t>
            </a:r>
          </a:p>
          <a:p>
            <a:pPr lvl="1"/>
            <a:r>
              <a:rPr lang="en-US" altLang="en-US" dirty="0"/>
              <a:t>Can match the entire filename or portions of filenames</a:t>
            </a:r>
          </a:p>
          <a:p>
            <a:pPr lvl="1"/>
            <a:r>
              <a:rPr lang="en-US" altLang="en-US" dirty="0"/>
              <a:t>Can be used with most Linux filesystem commands</a:t>
            </a:r>
          </a:p>
          <a:p>
            <a:endParaRPr lang="en-US" dirty="0"/>
          </a:p>
        </p:txBody>
      </p:sp>
    </p:spTree>
    <p:extLst>
      <p:ext uri="{BB962C8B-B14F-4D97-AF65-F5344CB8AC3E}">
        <p14:creationId xmlns:p14="http://schemas.microsoft.com/office/powerpoint/2010/main" val="318809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Wildcard Metacharacters (2 of 2)</a:t>
            </a:r>
            <a:br>
              <a:rPr lang="en-US" altLang="en-US" dirty="0"/>
            </a:br>
            <a:br>
              <a:rPr lang="en-US" altLang="en-US" dirty="0"/>
            </a:br>
            <a:endParaRPr lang="en-US" dirty="0"/>
          </a:p>
        </p:txBody>
      </p:sp>
      <p:graphicFrame>
        <p:nvGraphicFramePr>
          <p:cNvPr id="3" name="Table Placeholder 2">
            <a:extLst>
              <a:ext uri="{FF2B5EF4-FFF2-40B4-BE49-F238E27FC236}">
                <a16:creationId xmlns:a16="http://schemas.microsoft.com/office/drawing/2014/main" id="{3EA46CAE-7207-48E2-87E8-1B7021E1D94B}"/>
              </a:ext>
            </a:extLst>
          </p:cNvPr>
          <p:cNvGraphicFramePr>
            <a:graphicFrameLocks noGrp="1"/>
          </p:cNvGraphicFramePr>
          <p:nvPr>
            <p:ph type="tbl" sz="quarter" idx="10"/>
            <p:extLst>
              <p:ext uri="{D42A27DB-BD31-4B8C-83A1-F6EECF244321}">
                <p14:modId xmlns:p14="http://schemas.microsoft.com/office/powerpoint/2010/main" val="952712447"/>
              </p:ext>
            </p:extLst>
          </p:nvPr>
        </p:nvGraphicFramePr>
        <p:xfrm>
          <a:off x="949569" y="1715943"/>
          <a:ext cx="10292862" cy="4050909"/>
        </p:xfrm>
        <a:graphic>
          <a:graphicData uri="http://schemas.openxmlformats.org/drawingml/2006/table">
            <a:tbl>
              <a:tblPr firstRow="1" bandRow="1">
                <a:tableStyleId>{5C22544A-7EE6-4342-B048-85BDC9FD1C3A}</a:tableStyleId>
              </a:tblPr>
              <a:tblGrid>
                <a:gridCol w="3970270">
                  <a:extLst>
                    <a:ext uri="{9D8B030D-6E8A-4147-A177-3AD203B41FA5}">
                      <a16:colId xmlns:a16="http://schemas.microsoft.com/office/drawing/2014/main" val="1685607839"/>
                    </a:ext>
                  </a:extLst>
                </a:gridCol>
                <a:gridCol w="6322592">
                  <a:extLst>
                    <a:ext uri="{9D8B030D-6E8A-4147-A177-3AD203B41FA5}">
                      <a16:colId xmlns:a16="http://schemas.microsoft.com/office/drawing/2014/main" val="3529842056"/>
                    </a:ext>
                  </a:extLst>
                </a:gridCol>
              </a:tblGrid>
              <a:tr h="515397">
                <a:tc>
                  <a:txBody>
                    <a:bodyPr/>
                    <a:lstStyle/>
                    <a:p>
                      <a:r>
                        <a:rPr lang="en-US" b="1" dirty="0"/>
                        <a:t>Table 3-3: Wildcard metacharacter</a:t>
                      </a:r>
                    </a:p>
                  </a:txBody>
                  <a:tcPr/>
                </a:tc>
                <a:tc>
                  <a:txBody>
                    <a:bodyPr/>
                    <a:lstStyle/>
                    <a:p>
                      <a:endParaRPr lang="en-US" b="1" dirty="0"/>
                    </a:p>
                  </a:txBody>
                  <a:tcPr/>
                </a:tc>
                <a:extLst>
                  <a:ext uri="{0D108BD9-81ED-4DB2-BD59-A6C34878D82A}">
                    <a16:rowId xmlns:a16="http://schemas.microsoft.com/office/drawing/2014/main" val="2323469595"/>
                  </a:ext>
                </a:extLst>
              </a:tr>
              <a:tr h="515397">
                <a:tc>
                  <a:txBody>
                    <a:bodyPr/>
                    <a:lstStyle/>
                    <a:p>
                      <a:r>
                        <a:rPr lang="en-US" b="1" dirty="0"/>
                        <a:t>Metacharacter</a:t>
                      </a:r>
                    </a:p>
                  </a:txBody>
                  <a:tcPr/>
                </a:tc>
                <a:tc>
                  <a:txBody>
                    <a:bodyPr/>
                    <a:lstStyle/>
                    <a:p>
                      <a:r>
                        <a:rPr lang="en-US" b="1" dirty="0"/>
                        <a:t>Description</a:t>
                      </a:r>
                    </a:p>
                  </a:txBody>
                  <a:tcPr/>
                </a:tc>
                <a:extLst>
                  <a:ext uri="{0D108BD9-81ED-4DB2-BD59-A6C34878D82A}">
                    <a16:rowId xmlns:a16="http://schemas.microsoft.com/office/drawing/2014/main" val="955296149"/>
                  </a:ext>
                </a:extLst>
              </a:tr>
              <a:tr h="515397">
                <a:tc>
                  <a:txBody>
                    <a:bodyPr/>
                    <a:lstStyle/>
                    <a:p>
                      <a:r>
                        <a:rPr lang="en-US" dirty="0"/>
                        <a:t>*</a:t>
                      </a:r>
                    </a:p>
                  </a:txBody>
                  <a:tcPr/>
                </a:tc>
                <a:tc>
                  <a:txBody>
                    <a:bodyPr/>
                    <a:lstStyle/>
                    <a:p>
                      <a:r>
                        <a:rPr lang="en-US" dirty="0"/>
                        <a:t>Matches 0 or more characters in a filename </a:t>
                      </a:r>
                    </a:p>
                  </a:txBody>
                  <a:tcPr/>
                </a:tc>
                <a:extLst>
                  <a:ext uri="{0D108BD9-81ED-4DB2-BD59-A6C34878D82A}">
                    <a16:rowId xmlns:a16="http://schemas.microsoft.com/office/drawing/2014/main" val="1672315595"/>
                  </a:ext>
                </a:extLst>
              </a:tr>
              <a:tr h="584478">
                <a:tc>
                  <a:txBody>
                    <a:bodyPr/>
                    <a:lstStyle/>
                    <a:p>
                      <a:r>
                        <a:rPr lang="en-US" dirty="0"/>
                        <a:t>?</a:t>
                      </a:r>
                    </a:p>
                  </a:txBody>
                  <a:tcPr/>
                </a:tc>
                <a:tc>
                  <a:txBody>
                    <a:bodyPr/>
                    <a:lstStyle/>
                    <a:p>
                      <a:r>
                        <a:rPr lang="en-US" dirty="0"/>
                        <a:t>Matches 1 character in a filename </a:t>
                      </a:r>
                    </a:p>
                  </a:txBody>
                  <a:tcPr/>
                </a:tc>
                <a:extLst>
                  <a:ext uri="{0D108BD9-81ED-4DB2-BD59-A6C34878D82A}">
                    <a16:rowId xmlns:a16="http://schemas.microsoft.com/office/drawing/2014/main" val="1339580142"/>
                  </a:ext>
                </a:extLst>
              </a:tr>
              <a:tr h="515397">
                <a:tc>
                  <a:txBody>
                    <a:bodyPr/>
                    <a:lstStyle/>
                    <a:p>
                      <a:r>
                        <a:rPr lang="en-US" dirty="0"/>
                        <a:t>[aegh]</a:t>
                      </a:r>
                    </a:p>
                  </a:txBody>
                  <a:tcPr/>
                </a:tc>
                <a:tc>
                  <a:txBody>
                    <a:bodyPr/>
                    <a:lstStyle/>
                    <a:p>
                      <a:r>
                        <a:rPr lang="en-US" dirty="0"/>
                        <a:t>Matches 1 character in a filename—provided this character is either an a, e, g, or h </a:t>
                      </a:r>
                    </a:p>
                  </a:txBody>
                  <a:tcPr/>
                </a:tc>
                <a:extLst>
                  <a:ext uri="{0D108BD9-81ED-4DB2-BD59-A6C34878D82A}">
                    <a16:rowId xmlns:a16="http://schemas.microsoft.com/office/drawing/2014/main" val="248370619"/>
                  </a:ext>
                </a:extLst>
              </a:tr>
              <a:tr h="515397">
                <a:tc>
                  <a:txBody>
                    <a:bodyPr/>
                    <a:lstStyle/>
                    <a:p>
                      <a:r>
                        <a:rPr lang="en-US" dirty="0"/>
                        <a:t>[a-e]</a:t>
                      </a:r>
                    </a:p>
                  </a:txBody>
                  <a:tcPr/>
                </a:tc>
                <a:tc>
                  <a:txBody>
                    <a:bodyPr/>
                    <a:lstStyle/>
                    <a:p>
                      <a:r>
                        <a:rPr lang="en-US" dirty="0"/>
                        <a:t>Matches 1 character in a filename—provided this character is either an a, b, c, d, or e </a:t>
                      </a:r>
                    </a:p>
                  </a:txBody>
                  <a:tcPr/>
                </a:tc>
                <a:extLst>
                  <a:ext uri="{0D108BD9-81ED-4DB2-BD59-A6C34878D82A}">
                    <a16:rowId xmlns:a16="http://schemas.microsoft.com/office/drawing/2014/main" val="1664423429"/>
                  </a:ext>
                </a:extLst>
              </a:tr>
              <a:tr h="515397">
                <a:tc>
                  <a:txBody>
                    <a:bodyPr/>
                    <a:lstStyle/>
                    <a:p>
                      <a:r>
                        <a:rPr lang="en-US" dirty="0"/>
                        <a:t>[!a-e]</a:t>
                      </a:r>
                    </a:p>
                  </a:txBody>
                  <a:tcPr/>
                </a:tc>
                <a:tc>
                  <a:txBody>
                    <a:bodyPr/>
                    <a:lstStyle/>
                    <a:p>
                      <a:r>
                        <a:rPr lang="en-US" dirty="0"/>
                        <a:t>Matches 1 character in a filename—provided this character is NOT an a, b, c, d, or e</a:t>
                      </a:r>
                    </a:p>
                  </a:txBody>
                  <a:tcPr/>
                </a:tc>
                <a:extLst>
                  <a:ext uri="{0D108BD9-81ED-4DB2-BD59-A6C34878D82A}">
                    <a16:rowId xmlns:a16="http://schemas.microsoft.com/office/drawing/2014/main" val="1818982347"/>
                  </a:ext>
                </a:extLst>
              </a:tr>
            </a:tbl>
          </a:graphicData>
        </a:graphic>
      </p:graphicFrame>
    </p:spTree>
    <p:extLst>
      <p:ext uri="{BB962C8B-B14F-4D97-AF65-F5344CB8AC3E}">
        <p14:creationId xmlns:p14="http://schemas.microsoft.com/office/powerpoint/2010/main" val="58118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Displaying the Contents of Text Files (1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Concatenation: view an entire text file on the terminal screen </a:t>
            </a:r>
          </a:p>
          <a:p>
            <a:r>
              <a:rPr lang="en-US" altLang="en-US" dirty="0"/>
              <a:t>The cat command: displays contents of a text file to the screen</a:t>
            </a:r>
          </a:p>
          <a:p>
            <a:pPr lvl="1"/>
            <a:r>
              <a:rPr lang="en-US" altLang="en-US" dirty="0"/>
              <a:t>The -n option: displays line number of each line in the file</a:t>
            </a:r>
          </a:p>
          <a:p>
            <a:r>
              <a:rPr lang="en-US" altLang="en-US" dirty="0"/>
              <a:t>Log files: contain records of events</a:t>
            </a:r>
          </a:p>
          <a:p>
            <a:pPr lvl="1"/>
            <a:r>
              <a:rPr lang="en-US" altLang="en-US" dirty="0"/>
              <a:t>Most recent events are appended to end of the file</a:t>
            </a:r>
          </a:p>
          <a:p>
            <a:pPr lvl="1"/>
            <a:r>
              <a:rPr lang="en-US" altLang="en-US" dirty="0"/>
              <a:t>The tac command: displays contents of a text file in reverse order</a:t>
            </a:r>
          </a:p>
          <a:p>
            <a:r>
              <a:rPr lang="en-US" altLang="en-US" dirty="0"/>
              <a:t>Head command: displays the first ten lines of a file</a:t>
            </a:r>
          </a:p>
          <a:p>
            <a:r>
              <a:rPr lang="en-US" altLang="en-US" dirty="0"/>
              <a:t>Tail command: displays the last ten lines of a file</a:t>
            </a:r>
          </a:p>
          <a:p>
            <a:pPr marL="457200" lvl="1" indent="0">
              <a:buNone/>
            </a:pPr>
            <a:endParaRPr lang="en-US" altLang="en-US" dirty="0"/>
          </a:p>
          <a:p>
            <a:endParaRPr lang="en-US" dirty="0"/>
          </a:p>
        </p:txBody>
      </p:sp>
    </p:spTree>
    <p:extLst>
      <p:ext uri="{BB962C8B-B14F-4D97-AF65-F5344CB8AC3E}">
        <p14:creationId xmlns:p14="http://schemas.microsoft.com/office/powerpoint/2010/main" val="1051577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Displaying the Contents of Text Files (2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Large text files can not be viewed using the cat command</a:t>
            </a:r>
          </a:p>
          <a:p>
            <a:pPr lvl="1"/>
            <a:r>
              <a:rPr lang="en-US" altLang="en-US" dirty="0"/>
              <a:t>Screen will only fit a portion of the file</a:t>
            </a:r>
          </a:p>
          <a:p>
            <a:pPr lvl="1"/>
            <a:r>
              <a:rPr lang="en-US" altLang="en-US" dirty="0"/>
              <a:t>The more command: displays text files page-by-page</a:t>
            </a:r>
          </a:p>
          <a:p>
            <a:pPr lvl="1"/>
            <a:r>
              <a:rPr lang="en-US" altLang="en-US" dirty="0"/>
              <a:t>The less command: same as more command, but can also use arrow keys</a:t>
            </a:r>
          </a:p>
          <a:p>
            <a:pPr lvl="1"/>
            <a:r>
              <a:rPr lang="en-US" altLang="en-US" dirty="0"/>
              <a:t>The more and less commands can be used with output of other commands </a:t>
            </a:r>
          </a:p>
          <a:p>
            <a:endParaRPr lang="en-US" dirty="0"/>
          </a:p>
        </p:txBody>
      </p:sp>
    </p:spTree>
    <p:extLst>
      <p:ext uri="{BB962C8B-B14F-4D97-AF65-F5344CB8AC3E}">
        <p14:creationId xmlns:p14="http://schemas.microsoft.com/office/powerpoint/2010/main" val="99293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Displaying the Contents of Binary Files</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To view contents of binary files, you typically use the program that created the file</a:t>
            </a:r>
          </a:p>
          <a:p>
            <a:r>
              <a:rPr lang="en-US" altLang="en-US" dirty="0"/>
              <a:t>The strings command: searches for and displays text characters in a binary file</a:t>
            </a:r>
          </a:p>
          <a:p>
            <a:pPr lvl="1"/>
            <a:r>
              <a:rPr lang="en-US" altLang="en-US" dirty="0"/>
              <a:t>Might indicate purpose of binary file</a:t>
            </a:r>
          </a:p>
          <a:p>
            <a:r>
              <a:rPr lang="en-US" altLang="en-US" dirty="0"/>
              <a:t>The od command: displays contents of file in octal format (numeric base 8 format)</a:t>
            </a:r>
          </a:p>
          <a:p>
            <a:pPr lvl="1"/>
            <a:r>
              <a:rPr lang="en-US" altLang="en-US" dirty="0"/>
              <a:t>The -x option displays contents of the file in hexadecimal format (numeric base 16 format)</a:t>
            </a:r>
          </a:p>
          <a:p>
            <a:endParaRPr lang="en-US" altLang="en-US" dirty="0"/>
          </a:p>
          <a:p>
            <a:endParaRPr lang="en-US" dirty="0"/>
          </a:p>
        </p:txBody>
      </p:sp>
    </p:spTree>
    <p:extLst>
      <p:ext uri="{BB962C8B-B14F-4D97-AF65-F5344CB8AC3E}">
        <p14:creationId xmlns:p14="http://schemas.microsoft.com/office/powerpoint/2010/main" val="322566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Searching for Text Within Files</a:t>
            </a: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Text tools</a:t>
            </a:r>
          </a:p>
          <a:p>
            <a:pPr lvl="1"/>
            <a:r>
              <a:rPr lang="en-US" altLang="en-US" dirty="0"/>
              <a:t>Commands that search for and manipulate text </a:t>
            </a:r>
          </a:p>
          <a:p>
            <a:pPr lvl="1"/>
            <a:r>
              <a:rPr lang="en-US" altLang="en-US" dirty="0"/>
              <a:t>Such as database information</a:t>
            </a:r>
          </a:p>
          <a:p>
            <a:r>
              <a:rPr lang="en-US" altLang="en-US" dirty="0"/>
              <a:t>Regular expressions (regexp)</a:t>
            </a:r>
          </a:p>
          <a:p>
            <a:pPr lvl="1"/>
            <a:r>
              <a:rPr lang="en-US" altLang="en-US" dirty="0"/>
              <a:t>Text wildcards that ease the search for specific text</a:t>
            </a:r>
          </a:p>
          <a:p>
            <a:pPr lvl="1"/>
            <a:r>
              <a:rPr lang="en-US" altLang="en-US" dirty="0"/>
              <a:t>Recognized by several text tools and programming languages</a:t>
            </a:r>
            <a:endParaRPr lang="en-US" dirty="0"/>
          </a:p>
        </p:txBody>
      </p:sp>
    </p:spTree>
    <p:extLst>
      <p:ext uri="{BB962C8B-B14F-4D97-AF65-F5344CB8AC3E}">
        <p14:creationId xmlns:p14="http://schemas.microsoft.com/office/powerpoint/2010/main" val="129823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74B9-BB39-44D3-9A47-6E541F35A233}"/>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3017CEF4-3118-4DA7-B495-8FC190A7E6E0}"/>
              </a:ext>
            </a:extLst>
          </p:cNvPr>
          <p:cNvSpPr>
            <a:spLocks noGrp="1"/>
          </p:cNvSpPr>
          <p:nvPr>
            <p:ph type="body" sz="quarter" idx="17"/>
          </p:nvPr>
        </p:nvSpPr>
        <p:spPr/>
        <p:txBody>
          <a:bodyPr/>
          <a:lstStyle/>
          <a:p>
            <a:r>
              <a:rPr lang="en-US" dirty="0"/>
              <a:t>After completing this chapter, you will be able to: </a:t>
            </a:r>
          </a:p>
          <a:p>
            <a:pPr lvl="1"/>
            <a:r>
              <a:rPr lang="en-US" altLang="en-US" dirty="0"/>
              <a:t>Understand and navigate the Linux directory structure using relative and absolute pathnames</a:t>
            </a:r>
          </a:p>
          <a:p>
            <a:pPr lvl="1"/>
            <a:r>
              <a:rPr lang="en-US" altLang="en-US" dirty="0"/>
              <a:t>Describe the various types of Linux files</a:t>
            </a:r>
          </a:p>
          <a:p>
            <a:pPr lvl="1"/>
            <a:r>
              <a:rPr lang="en-US" altLang="en-US" dirty="0"/>
              <a:t>View filenames and file types</a:t>
            </a:r>
          </a:p>
          <a:p>
            <a:pPr lvl="1"/>
            <a:r>
              <a:rPr lang="en-US" altLang="en-US" dirty="0"/>
              <a:t>Use shell wildcards to specify multiple filenames</a:t>
            </a:r>
          </a:p>
          <a:p>
            <a:pPr lvl="1"/>
            <a:r>
              <a:rPr lang="en-US" altLang="en-US" dirty="0"/>
              <a:t>Display the contents of text files and binary files</a:t>
            </a:r>
          </a:p>
          <a:p>
            <a:pPr lvl="1"/>
            <a:r>
              <a:rPr lang="en-US" altLang="en-US" dirty="0"/>
              <a:t>Search text files for regular expressions using grep</a:t>
            </a:r>
          </a:p>
          <a:p>
            <a:pPr lvl="1"/>
            <a:r>
              <a:rPr lang="en-US" altLang="en-US" dirty="0"/>
              <a:t>Use the vi editor to manipulate text files</a:t>
            </a:r>
          </a:p>
          <a:p>
            <a:pPr lvl="1"/>
            <a:r>
              <a:rPr lang="en-US" altLang="en-US" dirty="0"/>
              <a:t>Identify common alternatives to the vi text editor used today</a:t>
            </a:r>
          </a:p>
          <a:p>
            <a:pPr lvl="1"/>
            <a:endParaRPr lang="en-US" altLang="en-US" dirty="0"/>
          </a:p>
          <a:p>
            <a:pPr lvl="1"/>
            <a:endParaRPr lang="en-US" altLang="en-US" dirty="0"/>
          </a:p>
          <a:p>
            <a:endParaRPr lang="en-US" dirty="0"/>
          </a:p>
          <a:p>
            <a:endParaRPr lang="en-US" dirty="0"/>
          </a:p>
        </p:txBody>
      </p:sp>
    </p:spTree>
    <p:extLst>
      <p:ext uri="{BB962C8B-B14F-4D97-AF65-F5344CB8AC3E}">
        <p14:creationId xmlns:p14="http://schemas.microsoft.com/office/powerpoint/2010/main" val="3344407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Regular Expressions (1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Different from wildcard metacharacters</a:t>
            </a:r>
          </a:p>
          <a:p>
            <a:pPr lvl="1"/>
            <a:r>
              <a:rPr lang="en-US" altLang="en-US" dirty="0"/>
              <a:t>Wildcard metacharacters are interpreted by the shell, whereas regular expressions are interpreted by a text tool program</a:t>
            </a:r>
          </a:p>
          <a:p>
            <a:pPr lvl="1"/>
            <a:r>
              <a:rPr lang="en-US" altLang="en-US" dirty="0"/>
              <a:t>Wildcard metacharacters match characters in filenames (or directory names) on a Linux filesystem, whereas regular expressions match characters within text files on a Linux filesystem</a:t>
            </a:r>
          </a:p>
          <a:p>
            <a:pPr lvl="1"/>
            <a:r>
              <a:rPr lang="en-US" altLang="en-US" dirty="0"/>
              <a:t>Wildcard metacharacters typically have different definitions than regular expression metacharacters</a:t>
            </a:r>
          </a:p>
          <a:p>
            <a:pPr lvl="1"/>
            <a:r>
              <a:rPr lang="en-US" altLang="en-US" dirty="0"/>
              <a:t>More regular expression metacharacters are available than wildcard metacharacters</a:t>
            </a:r>
            <a:endParaRPr lang="en-US" dirty="0"/>
          </a:p>
        </p:txBody>
      </p:sp>
    </p:spTree>
    <p:extLst>
      <p:ext uri="{BB962C8B-B14F-4D97-AF65-F5344CB8AC3E}">
        <p14:creationId xmlns:p14="http://schemas.microsoft.com/office/powerpoint/2010/main" val="811754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Regular Expressions (2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Regular expressions are divided into two different categories</a:t>
            </a:r>
          </a:p>
          <a:p>
            <a:pPr lvl="1"/>
            <a:r>
              <a:rPr lang="en-US" altLang="en-US" dirty="0"/>
              <a:t>Common regular expressions: available to most text tools</a:t>
            </a:r>
          </a:p>
          <a:p>
            <a:pPr lvl="1"/>
            <a:r>
              <a:rPr lang="en-US" altLang="en-US" dirty="0"/>
              <a:t>Extended regular expressions: less common and available in only certain text tools</a:t>
            </a:r>
          </a:p>
          <a:p>
            <a:endParaRPr lang="en-US" dirty="0"/>
          </a:p>
        </p:txBody>
      </p:sp>
    </p:spTree>
    <p:extLst>
      <p:ext uri="{BB962C8B-B14F-4D97-AF65-F5344CB8AC3E}">
        <p14:creationId xmlns:p14="http://schemas.microsoft.com/office/powerpoint/2010/main" val="423532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The grep Command (1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The global regular expression print (grep) command: displays lines in a text file that match common regular expressions </a:t>
            </a:r>
          </a:p>
          <a:p>
            <a:r>
              <a:rPr lang="en-US" altLang="en-US" dirty="0"/>
              <a:t>The </a:t>
            </a:r>
            <a:r>
              <a:rPr lang="en-US" altLang="en-US" dirty="0" err="1"/>
              <a:t>egrep</a:t>
            </a:r>
            <a:r>
              <a:rPr lang="en-US" altLang="en-US" dirty="0"/>
              <a:t> command: displays lines in a text file that match extended regular expressions </a:t>
            </a:r>
          </a:p>
          <a:p>
            <a:r>
              <a:rPr lang="en-US" altLang="en-US" dirty="0"/>
              <a:t>The </a:t>
            </a:r>
            <a:r>
              <a:rPr lang="en-US" altLang="en-US" dirty="0" err="1"/>
              <a:t>fgrep</a:t>
            </a:r>
            <a:r>
              <a:rPr lang="en-US" altLang="en-US" dirty="0"/>
              <a:t> command: does not interpret any regular expressions and returns results much faster</a:t>
            </a:r>
            <a:endParaRPr lang="en-US" dirty="0"/>
          </a:p>
        </p:txBody>
      </p:sp>
    </p:spTree>
    <p:extLst>
      <p:ext uri="{BB962C8B-B14F-4D97-AF65-F5344CB8AC3E}">
        <p14:creationId xmlns:p14="http://schemas.microsoft.com/office/powerpoint/2010/main" val="114431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The grep Command (2 of 2)</a:t>
            </a:r>
            <a:br>
              <a:rPr lang="en-US" altLang="en-US" dirty="0"/>
            </a:br>
            <a:br>
              <a:rPr lang="he-IL"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Requires two arguments</a:t>
            </a:r>
          </a:p>
          <a:p>
            <a:pPr lvl="1"/>
            <a:r>
              <a:rPr lang="en-US" altLang="en-US" dirty="0"/>
              <a:t>Text to search for </a:t>
            </a:r>
          </a:p>
          <a:p>
            <a:pPr lvl="1"/>
            <a:r>
              <a:rPr lang="en-US" altLang="en-US" dirty="0"/>
              <a:t>Files to search</a:t>
            </a:r>
          </a:p>
          <a:p>
            <a:r>
              <a:rPr lang="en-US" altLang="en-US" dirty="0"/>
              <a:t>Case sensitive</a:t>
            </a:r>
          </a:p>
          <a:p>
            <a:pPr lvl="1"/>
            <a:r>
              <a:rPr lang="en-US" altLang="en-US" dirty="0"/>
              <a:t>For case-insensitive search, use –i option</a:t>
            </a:r>
          </a:p>
          <a:p>
            <a:r>
              <a:rPr lang="en-US" altLang="en-US" dirty="0"/>
              <a:t>Matches patterns of text</a:t>
            </a:r>
          </a:p>
          <a:p>
            <a:pPr lvl="1"/>
            <a:r>
              <a:rPr lang="en-US" altLang="en-US" dirty="0"/>
              <a:t>Unable to discern words or phrases unless they are specified</a:t>
            </a:r>
            <a:endParaRPr lang="en-US" dirty="0"/>
          </a:p>
        </p:txBody>
      </p:sp>
    </p:spTree>
    <p:extLst>
      <p:ext uri="{BB962C8B-B14F-4D97-AF65-F5344CB8AC3E}">
        <p14:creationId xmlns:p14="http://schemas.microsoft.com/office/powerpoint/2010/main" val="2509923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Editing Text Files</a:t>
            </a: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Most system configuration is stored in text files</a:t>
            </a:r>
          </a:p>
          <a:p>
            <a:pPr lvl="1"/>
            <a:r>
              <a:rPr lang="en-US" altLang="en-US" dirty="0"/>
              <a:t>As is commonly accessed information such as e-mail and program source code</a:t>
            </a:r>
          </a:p>
          <a:p>
            <a:r>
              <a:rPr lang="en-US" altLang="en-US" dirty="0"/>
              <a:t>Most Linux distributions come with several text editors</a:t>
            </a:r>
          </a:p>
          <a:p>
            <a:pPr lvl="1"/>
            <a:r>
              <a:rPr lang="en-US" altLang="en-US" dirty="0"/>
              <a:t>Editors that can be used on the command line</a:t>
            </a:r>
          </a:p>
          <a:p>
            <a:pPr lvl="1"/>
            <a:r>
              <a:rPr lang="en-US" altLang="en-US" dirty="0"/>
              <a:t>Editors that can be used in a GUI environment</a:t>
            </a:r>
          </a:p>
          <a:p>
            <a:endParaRPr lang="en-US" dirty="0"/>
          </a:p>
        </p:txBody>
      </p:sp>
    </p:spTree>
    <p:extLst>
      <p:ext uri="{BB962C8B-B14F-4D97-AF65-F5344CB8AC3E}">
        <p14:creationId xmlns:p14="http://schemas.microsoft.com/office/powerpoint/2010/main" val="3140397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The vi Editor (1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One of the oldest and most popular text editors for UNIX OSs</a:t>
            </a:r>
          </a:p>
          <a:p>
            <a:r>
              <a:rPr lang="en-US" altLang="en-US" dirty="0"/>
              <a:t>Linux equivalent of vi: vim </a:t>
            </a:r>
          </a:p>
          <a:p>
            <a:pPr lvl="1"/>
            <a:r>
              <a:rPr lang="en-US" altLang="en-US" dirty="0"/>
              <a:t>Standard on most Linux distributions</a:t>
            </a:r>
          </a:p>
          <a:p>
            <a:r>
              <a:rPr lang="en-US" altLang="en-US" dirty="0"/>
              <a:t>Advantage is portability, not usability</a:t>
            </a:r>
          </a:p>
          <a:p>
            <a:pPr lvl="1"/>
            <a:r>
              <a:rPr lang="en-US" altLang="en-US" dirty="0"/>
              <a:t>Used on Unix and Linux</a:t>
            </a:r>
          </a:p>
          <a:p>
            <a:r>
              <a:rPr lang="en-US" altLang="en-US" dirty="0"/>
              <a:t>The vi editor supports regular expressions</a:t>
            </a:r>
          </a:p>
          <a:p>
            <a:pPr lvl="1"/>
            <a:r>
              <a:rPr lang="en-US" altLang="en-US" dirty="0"/>
              <a:t>Can perform over 1000 different functions for the user</a:t>
            </a:r>
          </a:p>
          <a:p>
            <a:endParaRPr lang="en-US" dirty="0"/>
          </a:p>
        </p:txBody>
      </p:sp>
    </p:spTree>
    <p:extLst>
      <p:ext uri="{BB962C8B-B14F-4D97-AF65-F5344CB8AC3E}">
        <p14:creationId xmlns:p14="http://schemas.microsoft.com/office/powerpoint/2010/main" val="4165348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The vi Editor (2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The vi editor is called a bi-modal editor </a:t>
            </a:r>
          </a:p>
          <a:p>
            <a:pPr lvl="1"/>
            <a:r>
              <a:rPr lang="en-US" altLang="en-US" dirty="0"/>
              <a:t>Command mode: performs text editing tasks not related to inserting text</a:t>
            </a:r>
          </a:p>
          <a:p>
            <a:pPr lvl="2"/>
            <a:r>
              <a:rPr lang="en-US" altLang="en-US" dirty="0"/>
              <a:t>Such as deleting text, copying text, saving changes to a file, and exiting the vi editor</a:t>
            </a:r>
          </a:p>
          <a:p>
            <a:pPr lvl="1"/>
            <a:r>
              <a:rPr lang="en-US" altLang="en-US" dirty="0"/>
              <a:t>Insert mode: inserts text, but nothing else</a:t>
            </a:r>
          </a:p>
          <a:p>
            <a:pPr lvl="2"/>
            <a:r>
              <a:rPr lang="en-US" altLang="en-US" dirty="0"/>
              <a:t>Press the Esc key to return to command mode</a:t>
            </a:r>
          </a:p>
          <a:p>
            <a:r>
              <a:rPr lang="en-US" altLang="en-US" dirty="0"/>
              <a:t>User environment is customizable</a:t>
            </a:r>
          </a:p>
          <a:p>
            <a:pPr lvl="1"/>
            <a:r>
              <a:rPr lang="en-US" altLang="en-US" dirty="0"/>
              <a:t>Through settings that can be altered at the : prompt</a:t>
            </a:r>
          </a:p>
          <a:p>
            <a:endParaRPr lang="en-US" dirty="0"/>
          </a:p>
        </p:txBody>
      </p:sp>
    </p:spTree>
    <p:extLst>
      <p:ext uri="{BB962C8B-B14F-4D97-AF65-F5344CB8AC3E}">
        <p14:creationId xmlns:p14="http://schemas.microsoft.com/office/powerpoint/2010/main" val="290819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Other Common Text Editors (1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GNU Emacs (Editor MACroS) editor: offers comparable functionality to vi</a:t>
            </a:r>
          </a:p>
          <a:p>
            <a:r>
              <a:rPr lang="en-US" altLang="en-US" dirty="0"/>
              <a:t>Nano editor: text editor that uses Ctrl key combinations for performing functions</a:t>
            </a:r>
          </a:p>
          <a:p>
            <a:r>
              <a:rPr lang="en-US" altLang="en-US" dirty="0"/>
              <a:t>The </a:t>
            </a:r>
            <a:r>
              <a:rPr lang="en-US" altLang="en-US" dirty="0" err="1"/>
              <a:t>gedit</a:t>
            </a:r>
            <a:r>
              <a:rPr lang="en-US" altLang="en-US" dirty="0"/>
              <a:t> editor: graphical text editor functional in a GUI environment</a:t>
            </a:r>
          </a:p>
          <a:p>
            <a:endParaRPr lang="en-US" altLang="en-US" dirty="0"/>
          </a:p>
          <a:p>
            <a:endParaRPr lang="en-US" altLang="en-US" dirty="0"/>
          </a:p>
          <a:p>
            <a:endParaRPr lang="en-US" dirty="0"/>
          </a:p>
        </p:txBody>
      </p:sp>
    </p:spTree>
    <p:extLst>
      <p:ext uri="{BB962C8B-B14F-4D97-AF65-F5344CB8AC3E}">
        <p14:creationId xmlns:p14="http://schemas.microsoft.com/office/powerpoint/2010/main" val="4100293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9BBA-6048-4A3C-ABF7-3B5CC430D438}"/>
              </a:ext>
            </a:extLst>
          </p:cNvPr>
          <p:cNvSpPr>
            <a:spLocks noGrp="1"/>
          </p:cNvSpPr>
          <p:nvPr>
            <p:ph type="title"/>
          </p:nvPr>
        </p:nvSpPr>
        <p:spPr/>
        <p:txBody>
          <a:bodyPr/>
          <a:lstStyle/>
          <a:p>
            <a:r>
              <a:rPr lang="en-US" altLang="en-US" dirty="0"/>
              <a:t>Other Common Text Editors (2 of 2)</a:t>
            </a:r>
            <a:br>
              <a:rPr lang="en-US" altLang="en-US" dirty="0"/>
            </a:br>
            <a:br>
              <a:rPr lang="en-US" altLang="en-US" dirty="0"/>
            </a:br>
            <a:endParaRPr lang="en-US" dirty="0"/>
          </a:p>
        </p:txBody>
      </p:sp>
      <p:pic>
        <p:nvPicPr>
          <p:cNvPr id="5" name="Picture Placeholder 4" descr="A screenshot of the gedit text editor is displayed. Some sample text is seen. A menu listing relevant commands is also visible. ">
            <a:extLst>
              <a:ext uri="{FF2B5EF4-FFF2-40B4-BE49-F238E27FC236}">
                <a16:creationId xmlns:a16="http://schemas.microsoft.com/office/drawing/2014/main" id="{48C08E17-AE46-4DD4-8ACB-0C09DF11F9B8}"/>
              </a:ext>
            </a:extLst>
          </p:cNvPr>
          <p:cNvPicPr>
            <a:picLocks noGrp="1" noChangeAspect="1"/>
          </p:cNvPicPr>
          <p:nvPr>
            <p:ph type="pic" sz="quarter" idx="10"/>
          </p:nvPr>
        </p:nvPicPr>
        <p:blipFill>
          <a:blip r:embed="rId2"/>
          <a:srcRect l="184" r="184"/>
          <a:stretch>
            <a:fillRect/>
          </a:stretch>
        </p:blipFill>
        <p:spPr>
          <a:xfrm>
            <a:off x="733118" y="1619558"/>
            <a:ext cx="6113159" cy="4020002"/>
          </a:xfrm>
        </p:spPr>
      </p:pic>
      <p:sp>
        <p:nvSpPr>
          <p:cNvPr id="4" name="Text Placeholder 3" descr=" ">
            <a:extLst>
              <a:ext uri="{FF2B5EF4-FFF2-40B4-BE49-F238E27FC236}">
                <a16:creationId xmlns:a16="http://schemas.microsoft.com/office/drawing/2014/main" id="{46389274-D976-4CBA-9FAB-1CAEF8BE8335}"/>
              </a:ext>
            </a:extLst>
          </p:cNvPr>
          <p:cNvSpPr>
            <a:spLocks noGrp="1"/>
          </p:cNvSpPr>
          <p:nvPr>
            <p:ph type="body" sz="quarter" idx="11"/>
          </p:nvPr>
        </p:nvSpPr>
        <p:spPr/>
        <p:txBody>
          <a:bodyPr/>
          <a:lstStyle/>
          <a:p>
            <a:r>
              <a:rPr lang="en-US" dirty="0"/>
              <a:t>Figure 3-3: The gedit text editor</a:t>
            </a:r>
          </a:p>
          <a:p>
            <a:endParaRPr lang="he-IL" dirty="0"/>
          </a:p>
          <a:p>
            <a:endParaRPr lang="en-US" dirty="0"/>
          </a:p>
        </p:txBody>
      </p:sp>
    </p:spTree>
    <p:extLst>
      <p:ext uri="{BB962C8B-B14F-4D97-AF65-F5344CB8AC3E}">
        <p14:creationId xmlns:p14="http://schemas.microsoft.com/office/powerpoint/2010/main" val="3692863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Summary (1 of 2)</a:t>
            </a: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normAutofit/>
          </a:bodyPr>
          <a:lstStyle/>
          <a:p>
            <a:r>
              <a:rPr lang="en-US" altLang="en-US" dirty="0"/>
              <a:t>The Linux filesystem is arranged hierarchically </a:t>
            </a:r>
          </a:p>
          <a:p>
            <a:pPr lvl="1"/>
            <a:r>
              <a:rPr lang="en-US" altLang="en-US" dirty="0"/>
              <a:t>Series of directories store files</a:t>
            </a:r>
          </a:p>
          <a:p>
            <a:r>
              <a:rPr lang="en-US" altLang="en-US" dirty="0"/>
              <a:t>The ls command is used to view filenames</a:t>
            </a:r>
          </a:p>
          <a:p>
            <a:pPr lvl="1"/>
            <a:r>
              <a:rPr lang="en-US" altLang="en-US" dirty="0"/>
              <a:t>Wide range of options to modify views</a:t>
            </a:r>
          </a:p>
          <a:p>
            <a:r>
              <a:rPr lang="en-US" dirty="0"/>
              <a:t>Wildcard metacharacters are special keyboard characters</a:t>
            </a:r>
          </a:p>
          <a:p>
            <a:pPr lvl="1"/>
            <a:r>
              <a:rPr lang="en-US" dirty="0"/>
              <a:t>Simplify selection of several files when using common Linux file commands</a:t>
            </a:r>
          </a:p>
          <a:p>
            <a:r>
              <a:rPr lang="en-US" dirty="0"/>
              <a:t>Text files are the most common file type </a:t>
            </a:r>
          </a:p>
          <a:p>
            <a:pPr lvl="1"/>
            <a:r>
              <a:rPr lang="en-US" dirty="0"/>
              <a:t>Contents can be viewed by several utilities: head, tail, cat, tac, more, and less</a:t>
            </a:r>
          </a:p>
          <a:p>
            <a:endParaRPr lang="en-US" dirty="0"/>
          </a:p>
        </p:txBody>
      </p:sp>
    </p:spTree>
    <p:extLst>
      <p:ext uri="{BB962C8B-B14F-4D97-AF65-F5344CB8AC3E}">
        <p14:creationId xmlns:p14="http://schemas.microsoft.com/office/powerpoint/2010/main" val="263700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The Linux Directory Structure (1 of 3)</a:t>
            </a: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Directory</a:t>
            </a:r>
          </a:p>
          <a:p>
            <a:pPr lvl="1"/>
            <a:r>
              <a:rPr lang="en-US" altLang="en-US" dirty="0"/>
              <a:t>Used to organize other files into a logical tree structure</a:t>
            </a:r>
          </a:p>
          <a:p>
            <a:pPr lvl="1"/>
            <a:r>
              <a:rPr lang="en-US" altLang="en-US" dirty="0"/>
              <a:t>Stored in a filesystem of a specific partition in the hard disk or SSD</a:t>
            </a:r>
          </a:p>
          <a:p>
            <a:r>
              <a:rPr lang="en-US" altLang="en-US" dirty="0"/>
              <a:t>Absolute pathname</a:t>
            </a:r>
          </a:p>
          <a:p>
            <a:pPr lvl="1"/>
            <a:r>
              <a:rPr lang="en-US" altLang="en-US" dirty="0"/>
              <a:t>Pathname from the root directory to a certain file or directory</a:t>
            </a:r>
          </a:p>
          <a:p>
            <a:r>
              <a:rPr lang="en-US" altLang="en-US" dirty="0"/>
              <a:t>Root</a:t>
            </a:r>
          </a:p>
          <a:p>
            <a:pPr lvl="1"/>
            <a:r>
              <a:rPr lang="en-US" altLang="en-US" dirty="0"/>
              <a:t>Top level directory</a:t>
            </a:r>
          </a:p>
          <a:p>
            <a:pPr lvl="1"/>
            <a:r>
              <a:rPr lang="en-US" altLang="en-US" dirty="0"/>
              <a:t>Referred to using /root</a:t>
            </a:r>
          </a:p>
          <a:p>
            <a:endParaRPr lang="en-US" dirty="0"/>
          </a:p>
        </p:txBody>
      </p:sp>
    </p:spTree>
    <p:extLst>
      <p:ext uri="{BB962C8B-B14F-4D97-AF65-F5344CB8AC3E}">
        <p14:creationId xmlns:p14="http://schemas.microsoft.com/office/powerpoint/2010/main" val="344156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Summary (2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Regular expression metacharacters can be used to specify certain patterns of text </a:t>
            </a:r>
          </a:p>
          <a:p>
            <a:pPr lvl="1"/>
            <a:r>
              <a:rPr lang="en-US" altLang="en-US" dirty="0"/>
              <a:t>Used with certain programming languages and text tool utilities such as grep</a:t>
            </a:r>
          </a:p>
          <a:p>
            <a:r>
              <a:rPr lang="en-US" altLang="en-US" dirty="0"/>
              <a:t>Although many command-line and graphical text editors exist, vi (vim) is a powerful, bimodal text editor </a:t>
            </a:r>
          </a:p>
          <a:p>
            <a:pPr lvl="1"/>
            <a:r>
              <a:rPr lang="en-US" altLang="en-US" dirty="0"/>
              <a:t>Standard on most UNIX and Linux systems</a:t>
            </a:r>
          </a:p>
          <a:p>
            <a:endParaRPr lang="en-US" dirty="0"/>
          </a:p>
        </p:txBody>
      </p:sp>
    </p:spTree>
    <p:extLst>
      <p:ext uri="{BB962C8B-B14F-4D97-AF65-F5344CB8AC3E}">
        <p14:creationId xmlns:p14="http://schemas.microsoft.com/office/powerpoint/2010/main" val="203923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4C67-16F5-4876-9AE7-A25C043B78B4}"/>
              </a:ext>
            </a:extLst>
          </p:cNvPr>
          <p:cNvSpPr>
            <a:spLocks noGrp="1"/>
          </p:cNvSpPr>
          <p:nvPr>
            <p:ph type="title"/>
          </p:nvPr>
        </p:nvSpPr>
        <p:spPr/>
        <p:txBody>
          <a:bodyPr/>
          <a:lstStyle/>
          <a:p>
            <a:r>
              <a:rPr lang="en-US" altLang="en-US" dirty="0"/>
              <a:t>The Linux Directory Structure (2 of 3)</a:t>
            </a:r>
            <a:endParaRPr lang="en-US" dirty="0"/>
          </a:p>
        </p:txBody>
      </p:sp>
      <p:pic>
        <p:nvPicPr>
          <p:cNvPr id="5" name="Picture Placeholder 4" descr="Illustration shows windows filesystem structure. Windows uses hard drive partitions that are represented by drive letters. For instance C and D are drive letters. The illustration shows drive C having the folders windows and root. The windows folder has two more folders system and color. The illustration also shows drive D having the folders data, e t c, and home. The home folder in turn has the folders mary, bob, and sue.">
            <a:extLst>
              <a:ext uri="{FF2B5EF4-FFF2-40B4-BE49-F238E27FC236}">
                <a16:creationId xmlns:a16="http://schemas.microsoft.com/office/drawing/2014/main" id="{B96289DC-F8D5-4955-A1BD-17FCEDC6E742}"/>
              </a:ext>
            </a:extLst>
          </p:cNvPr>
          <p:cNvPicPr>
            <a:picLocks noGrp="1" noChangeAspect="1"/>
          </p:cNvPicPr>
          <p:nvPr>
            <p:ph type="pic" sz="quarter" idx="10"/>
          </p:nvPr>
        </p:nvPicPr>
        <p:blipFill rotWithShape="1">
          <a:blip r:embed="rId2"/>
          <a:srcRect l="-802" t="-2631" r="-268" b="11679"/>
          <a:stretch/>
        </p:blipFill>
        <p:spPr>
          <a:xfrm>
            <a:off x="1664677" y="2224635"/>
            <a:ext cx="8862646" cy="2368062"/>
          </a:xfrm>
        </p:spPr>
      </p:pic>
      <p:sp>
        <p:nvSpPr>
          <p:cNvPr id="4" name="Text Placeholder 3">
            <a:extLst>
              <a:ext uri="{FF2B5EF4-FFF2-40B4-BE49-F238E27FC236}">
                <a16:creationId xmlns:a16="http://schemas.microsoft.com/office/drawing/2014/main" id="{AA4C2FDF-0CF4-4D24-BB5E-3CED6F34109D}"/>
              </a:ext>
            </a:extLst>
          </p:cNvPr>
          <p:cNvSpPr>
            <a:spLocks noGrp="1"/>
          </p:cNvSpPr>
          <p:nvPr>
            <p:ph type="body" sz="quarter" idx="11"/>
          </p:nvPr>
        </p:nvSpPr>
        <p:spPr>
          <a:xfrm>
            <a:off x="3470031" y="4884036"/>
            <a:ext cx="5603631" cy="501343"/>
          </a:xfrm>
        </p:spPr>
        <p:txBody>
          <a:bodyPr/>
          <a:lstStyle/>
          <a:p>
            <a:r>
              <a:rPr lang="en-US" altLang="en-US" dirty="0"/>
              <a:t>Figure 3-1: The Windows filesystem structure</a:t>
            </a:r>
          </a:p>
          <a:p>
            <a:endParaRPr lang="en-US" dirty="0"/>
          </a:p>
        </p:txBody>
      </p:sp>
    </p:spTree>
    <p:extLst>
      <p:ext uri="{BB962C8B-B14F-4D97-AF65-F5344CB8AC3E}">
        <p14:creationId xmlns:p14="http://schemas.microsoft.com/office/powerpoint/2010/main" val="258381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The Linux Directory Structure (3 of 3)</a:t>
            </a:r>
            <a:endParaRPr lang="en-US" dirty="0"/>
          </a:p>
        </p:txBody>
      </p:sp>
      <p:pic>
        <p:nvPicPr>
          <p:cNvPr id="4" name="Picture Placeholder 3" descr="Illustration shows the Linux filesystem structure. Linux does not user driver letters but contains a single root referred to using the forward slash character. Different filesystems on the hard drive partitions are mounted to different directories on this directory tree. The illustration shows root with the following directories underneath it. They are windows, root, data, e t c, and home. The windows directory has the directories system and color underneath it. The home directory has the directories mary, bob, and sue underneath it.">
            <a:extLst>
              <a:ext uri="{FF2B5EF4-FFF2-40B4-BE49-F238E27FC236}">
                <a16:creationId xmlns:a16="http://schemas.microsoft.com/office/drawing/2014/main" id="{BE4BF7A2-41F7-41DD-8912-117A6CA6087B}"/>
              </a:ext>
            </a:extLst>
          </p:cNvPr>
          <p:cNvPicPr>
            <a:picLocks noGrp="1" noChangeAspect="1"/>
          </p:cNvPicPr>
          <p:nvPr>
            <p:ph type="pic" sz="quarter" idx="10"/>
          </p:nvPr>
        </p:nvPicPr>
        <p:blipFill rotWithShape="1">
          <a:blip r:embed="rId2"/>
          <a:srcRect t="-1332" r="-693" b="8852"/>
          <a:stretch/>
        </p:blipFill>
        <p:spPr>
          <a:xfrm>
            <a:off x="1539496" y="1875042"/>
            <a:ext cx="8671305" cy="3107916"/>
          </a:xfrm>
        </p:spPr>
      </p:pic>
      <p:sp>
        <p:nvSpPr>
          <p:cNvPr id="5" name="Text Placeholder 4">
            <a:extLst>
              <a:ext uri="{FF2B5EF4-FFF2-40B4-BE49-F238E27FC236}">
                <a16:creationId xmlns:a16="http://schemas.microsoft.com/office/drawing/2014/main" id="{4060C462-29A1-4614-B8D1-A3F055201CD3}"/>
              </a:ext>
            </a:extLst>
          </p:cNvPr>
          <p:cNvSpPr>
            <a:spLocks noGrp="1"/>
          </p:cNvSpPr>
          <p:nvPr>
            <p:ph type="body" sz="quarter" idx="11"/>
          </p:nvPr>
        </p:nvSpPr>
        <p:spPr>
          <a:xfrm>
            <a:off x="3634154" y="5373228"/>
            <a:ext cx="7024055" cy="504151"/>
          </a:xfrm>
        </p:spPr>
        <p:txBody>
          <a:bodyPr/>
          <a:lstStyle/>
          <a:p>
            <a:r>
              <a:rPr lang="en-US" altLang="en-US" dirty="0"/>
              <a:t>Figure 3-2: The Linux filesystem structure</a:t>
            </a:r>
          </a:p>
          <a:p>
            <a:endParaRPr lang="en-US" dirty="0"/>
          </a:p>
        </p:txBody>
      </p:sp>
    </p:spTree>
    <p:extLst>
      <p:ext uri="{BB962C8B-B14F-4D97-AF65-F5344CB8AC3E}">
        <p14:creationId xmlns:p14="http://schemas.microsoft.com/office/powerpoint/2010/main" val="173066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Changing Directories (1 of 2)</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Home directory</a:t>
            </a:r>
          </a:p>
          <a:p>
            <a:pPr lvl="1"/>
            <a:r>
              <a:rPr lang="en-US" altLang="en-US" dirty="0"/>
              <a:t>Unique to each user account</a:t>
            </a:r>
          </a:p>
          <a:p>
            <a:pPr lvl="1"/>
            <a:r>
              <a:rPr lang="en-US" altLang="en-US" dirty="0"/>
              <a:t>The ~ metacharacter can be used to refer to home directory</a:t>
            </a:r>
          </a:p>
          <a:p>
            <a:r>
              <a:rPr lang="en-US" altLang="en-US" dirty="0"/>
              <a:t>Print working directory (pwd) command</a:t>
            </a:r>
          </a:p>
          <a:p>
            <a:pPr lvl="1"/>
            <a:r>
              <a:rPr lang="en-US" altLang="en-US" dirty="0"/>
              <a:t>Displays current directory in the directory tree</a:t>
            </a:r>
          </a:p>
          <a:p>
            <a:r>
              <a:rPr lang="en-US" altLang="en-US" dirty="0"/>
              <a:t>Change directory (cd) command</a:t>
            </a:r>
          </a:p>
          <a:p>
            <a:pPr lvl="1"/>
            <a:r>
              <a:rPr lang="en-US" altLang="en-US" dirty="0"/>
              <a:t>Change the current directory </a:t>
            </a:r>
          </a:p>
          <a:p>
            <a:r>
              <a:rPr lang="en-US" altLang="en-US" dirty="0"/>
              <a:t>Relative pathname</a:t>
            </a:r>
          </a:p>
          <a:p>
            <a:pPr lvl="1"/>
            <a:r>
              <a:rPr lang="en-US" altLang="en-US" dirty="0"/>
              <a:t>Pathname of target file or directory relative to current directory</a:t>
            </a:r>
          </a:p>
          <a:p>
            <a:endParaRPr lang="en-US" dirty="0"/>
          </a:p>
        </p:txBody>
      </p:sp>
    </p:spTree>
    <p:extLst>
      <p:ext uri="{BB962C8B-B14F-4D97-AF65-F5344CB8AC3E}">
        <p14:creationId xmlns:p14="http://schemas.microsoft.com/office/powerpoint/2010/main" val="29273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Changing Directories (2 of 2)</a:t>
            </a:r>
            <a:br>
              <a:rPr lang="en-US" altLang="en-US" dirty="0"/>
            </a:br>
            <a:r>
              <a:rPr lang="en-US" altLang="en-US" dirty="0"/>
              <a:t> </a:t>
            </a: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Parent directory</a:t>
            </a:r>
          </a:p>
          <a:p>
            <a:pPr lvl="1"/>
            <a:r>
              <a:rPr lang="en-US" altLang="en-US" dirty="0"/>
              <a:t>Directory one step closer to the root of the tree</a:t>
            </a:r>
          </a:p>
          <a:p>
            <a:pPr lvl="1"/>
            <a:r>
              <a:rPr lang="en-US" altLang="en-US" dirty="0"/>
              <a:t>Referred to by two dots (..)</a:t>
            </a:r>
          </a:p>
          <a:p>
            <a:r>
              <a:rPr lang="en-US" altLang="en-US" dirty="0"/>
              <a:t>Subdirectory</a:t>
            </a:r>
          </a:p>
          <a:p>
            <a:pPr lvl="1"/>
            <a:r>
              <a:rPr lang="en-US" altLang="en-US" dirty="0"/>
              <a:t>Directory residing within another directory</a:t>
            </a:r>
          </a:p>
          <a:p>
            <a:r>
              <a:rPr lang="en-US" altLang="en-US" dirty="0"/>
              <a:t>Tab-completion</a:t>
            </a:r>
          </a:p>
          <a:p>
            <a:pPr lvl="1"/>
            <a:r>
              <a:rPr lang="en-US" altLang="en-US" dirty="0"/>
              <a:t>Pressing the Tab key fills in remaining characters</a:t>
            </a:r>
          </a:p>
          <a:p>
            <a:pPr lvl="1"/>
            <a:r>
              <a:rPr lang="en-US" altLang="en-US" dirty="0"/>
              <a:t>BASH shell feature</a:t>
            </a:r>
          </a:p>
          <a:p>
            <a:pPr lvl="1"/>
            <a:r>
              <a:rPr lang="en-US" altLang="en-US" dirty="0"/>
              <a:t>Alerts user if there is more than one possible match</a:t>
            </a:r>
          </a:p>
          <a:p>
            <a:endParaRPr lang="en-US" dirty="0"/>
          </a:p>
        </p:txBody>
      </p:sp>
    </p:spTree>
    <p:extLst>
      <p:ext uri="{BB962C8B-B14F-4D97-AF65-F5344CB8AC3E}">
        <p14:creationId xmlns:p14="http://schemas.microsoft.com/office/powerpoint/2010/main" val="22307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Viewing Files and Directories</a:t>
            </a: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Point of a directory structure </a:t>
            </a:r>
          </a:p>
          <a:p>
            <a:pPr lvl="1"/>
            <a:r>
              <a:rPr lang="en-US" altLang="en-US" dirty="0"/>
              <a:t>Organize files into an easy-to-use format</a:t>
            </a:r>
          </a:p>
          <a:p>
            <a:r>
              <a:rPr lang="en-US" altLang="en-US" dirty="0"/>
              <a:t>This sections covers various types of files and filenames</a:t>
            </a:r>
          </a:p>
          <a:p>
            <a:pPr lvl="1"/>
            <a:r>
              <a:rPr lang="en-US" altLang="en-US" dirty="0"/>
              <a:t>As well as different commands used to select filenames for viewing</a:t>
            </a:r>
          </a:p>
          <a:p>
            <a:endParaRPr lang="en-US" dirty="0"/>
          </a:p>
        </p:txBody>
      </p:sp>
    </p:spTree>
    <p:extLst>
      <p:ext uri="{BB962C8B-B14F-4D97-AF65-F5344CB8AC3E}">
        <p14:creationId xmlns:p14="http://schemas.microsoft.com/office/powerpoint/2010/main" val="81745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File Types</a:t>
            </a: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normAutofit lnSpcReduction="10000"/>
          </a:bodyPr>
          <a:lstStyle/>
          <a:p>
            <a:r>
              <a:rPr lang="en-US" altLang="en-US" dirty="0"/>
              <a:t>Text files: contain configuration information</a:t>
            </a:r>
          </a:p>
          <a:p>
            <a:r>
              <a:rPr lang="en-US" altLang="en-US" dirty="0"/>
              <a:t>Binary data files: store information such as common functions and graphics</a:t>
            </a:r>
          </a:p>
          <a:p>
            <a:r>
              <a:rPr lang="en-US" altLang="en-US" dirty="0"/>
              <a:t>Linked files: files that have an association with one another</a:t>
            </a:r>
          </a:p>
          <a:p>
            <a:r>
              <a:rPr lang="en-US" altLang="en-US" dirty="0"/>
              <a:t>Special device files: files that represent different devices on the system</a:t>
            </a:r>
          </a:p>
          <a:p>
            <a:r>
              <a:rPr lang="en-US" altLang="en-US" dirty="0"/>
              <a:t>Named pipe files: identify channels that pass information from one process in memory to another</a:t>
            </a:r>
          </a:p>
          <a:p>
            <a:r>
              <a:rPr lang="en-US" altLang="en-US" dirty="0"/>
              <a:t>Socket files: allow a process on another computer to write to a file on the local computer while another process reads from that file</a:t>
            </a:r>
          </a:p>
          <a:p>
            <a:endParaRPr lang="en-US" dirty="0"/>
          </a:p>
        </p:txBody>
      </p:sp>
    </p:spTree>
    <p:extLst>
      <p:ext uri="{BB962C8B-B14F-4D97-AF65-F5344CB8AC3E}">
        <p14:creationId xmlns:p14="http://schemas.microsoft.com/office/powerpoint/2010/main" val="496958622"/>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1676</Words>
  <Application>Microsoft Office PowerPoint</Application>
  <PresentationFormat>Widescreen</PresentationFormat>
  <Paragraphs>204</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Helvetica</vt:lpstr>
      <vt:lpstr>LucidaGrande</vt:lpstr>
      <vt:lpstr>Open Sans</vt:lpstr>
      <vt:lpstr>Summer Font</vt:lpstr>
      <vt:lpstr>1_Office Theme</vt:lpstr>
      <vt:lpstr>Exploring Linux Filesystems </vt:lpstr>
      <vt:lpstr>Objectives</vt:lpstr>
      <vt:lpstr>The Linux Directory Structure (1 of 3)</vt:lpstr>
      <vt:lpstr>The Linux Directory Structure (2 of 3)</vt:lpstr>
      <vt:lpstr>The Linux Directory Structure (3 of 3)</vt:lpstr>
      <vt:lpstr>Changing Directories (1 of 2) </vt:lpstr>
      <vt:lpstr>Changing Directories (2 of 2)  </vt:lpstr>
      <vt:lpstr>Viewing Files and Directories</vt:lpstr>
      <vt:lpstr>File Types</vt:lpstr>
      <vt:lpstr>Filenames</vt:lpstr>
      <vt:lpstr>Listing Files (1 of 3)</vt:lpstr>
      <vt:lpstr>Listing Files (2 of 3)</vt:lpstr>
      <vt:lpstr>Listing Files (3 of 3)</vt:lpstr>
      <vt:lpstr>Wildcard Metacharacters (1 of 2)  </vt:lpstr>
      <vt:lpstr>Wildcard Metacharacters (2 of 2)  </vt:lpstr>
      <vt:lpstr>Displaying the Contents of Text Files (1 of 2)  </vt:lpstr>
      <vt:lpstr>Displaying the Contents of Text Files (2 of 2)  </vt:lpstr>
      <vt:lpstr>Displaying the Contents of Binary Files </vt:lpstr>
      <vt:lpstr>Searching for Text Within Files </vt:lpstr>
      <vt:lpstr>Regular Expressions (1 of 2)  </vt:lpstr>
      <vt:lpstr>Regular Expressions (2 of 2)  </vt:lpstr>
      <vt:lpstr>The grep Command (1 of 2)  </vt:lpstr>
      <vt:lpstr>The grep Command (2 of 2)  </vt:lpstr>
      <vt:lpstr>Editing Text Files </vt:lpstr>
      <vt:lpstr>The vi Editor (1 of 2)  </vt:lpstr>
      <vt:lpstr>The vi Editor (2 of 2)  </vt:lpstr>
      <vt:lpstr>Other Common Text Editors (1 of 2)  </vt:lpstr>
      <vt:lpstr>Other Common Text Editors (2 of 2)  </vt:lpstr>
      <vt:lpstr>Summary (1 of 2) </vt:lpstr>
      <vt:lpstr>Summary (2 of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2019-03-19T17:31:09Z</dcterms:created>
  <dcterms:modified xsi:type="dcterms:W3CDTF">2019-04-09T15:37:58Z</dcterms:modified>
</cp:coreProperties>
</file>