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5" r:id="rId1"/>
  </p:sldMasterIdLst>
  <p:notesMasterIdLst>
    <p:notesMasterId r:id="rId44"/>
  </p:notesMasterIdLst>
  <p:handoutMasterIdLst>
    <p:handoutMasterId r:id="rId45"/>
  </p:handoutMasterIdLst>
  <p:sldIdLst>
    <p:sldId id="263" r:id="rId2"/>
    <p:sldId id="264" r:id="rId3"/>
    <p:sldId id="265" r:id="rId4"/>
    <p:sldId id="266" r:id="rId5"/>
    <p:sldId id="267" r:id="rId6"/>
    <p:sldId id="268" r:id="rId7"/>
    <p:sldId id="271" r:id="rId8"/>
    <p:sldId id="287" r:id="rId9"/>
    <p:sldId id="273" r:id="rId10"/>
    <p:sldId id="274" r:id="rId11"/>
    <p:sldId id="269" r:id="rId12"/>
    <p:sldId id="270" r:id="rId13"/>
    <p:sldId id="275" r:id="rId14"/>
    <p:sldId id="276" r:id="rId15"/>
    <p:sldId id="288" r:id="rId16"/>
    <p:sldId id="277" r:id="rId17"/>
    <p:sldId id="289" r:id="rId18"/>
    <p:sldId id="278" r:id="rId19"/>
    <p:sldId id="279" r:id="rId20"/>
    <p:sldId id="280" r:id="rId21"/>
    <p:sldId id="281" r:id="rId22"/>
    <p:sldId id="282" r:id="rId23"/>
    <p:sldId id="283" r:id="rId24"/>
    <p:sldId id="284" r:id="rId25"/>
    <p:sldId id="285" r:id="rId26"/>
    <p:sldId id="286" r:id="rId27"/>
    <p:sldId id="294" r:id="rId28"/>
    <p:sldId id="290" r:id="rId29"/>
    <p:sldId id="292" r:id="rId30"/>
    <p:sldId id="293" r:id="rId31"/>
    <p:sldId id="296" r:id="rId32"/>
    <p:sldId id="298" r:id="rId33"/>
    <p:sldId id="299" r:id="rId34"/>
    <p:sldId id="300" r:id="rId35"/>
    <p:sldId id="297" r:id="rId36"/>
    <p:sldId id="304" r:id="rId37"/>
    <p:sldId id="302" r:id="rId38"/>
    <p:sldId id="305" r:id="rId39"/>
    <p:sldId id="303" r:id="rId40"/>
    <p:sldId id="306" r:id="rId41"/>
    <p:sldId id="308" r:id="rId42"/>
    <p:sldId id="309"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B5ECB-40E3-446C-8EDE-50FE8405A6BC}" v="18" dt="2019-04-09T15:40:15.5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06" autoAdjust="0"/>
    <p:restoredTop sz="85656" autoAdjust="0"/>
  </p:normalViewPr>
  <p:slideViewPr>
    <p:cSldViewPr snapToGrid="0" snapToObjects="1">
      <p:cViewPr varScale="1">
        <p:scale>
          <a:sx n="22" d="100"/>
          <a:sy n="22" d="100"/>
        </p:scale>
        <p:origin x="29" y="109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40" d="100"/>
          <a:sy n="40" d="100"/>
        </p:scale>
        <p:origin x="2366"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latin typeface="Arial" panose="020B0604020202020204" pitchFamily="34" charset="0"/>
              </a:rPr>
              <a:t>4/9/2019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defRPr>
            </a:lvl1pPr>
          </a:lstStyle>
          <a:p>
            <a:pPr>
              <a:defRPr/>
            </a:pPr>
            <a:fld id="{86680D68-05FF-7942-990A-B21BB8E6CE33}" type="datetimeFigureOut">
              <a:rPr lang="en-US" smtClean="0"/>
              <a:pPr>
                <a:defRPr/>
              </a:pPr>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rial" panose="020B0604020202020204" pitchFamily="34" charset="0"/>
              </a:defRPr>
            </a:lvl1pPr>
          </a:lstStyle>
          <a:p>
            <a:pPr>
              <a:defRPr/>
            </a:pPr>
            <a:fld id="{91CAE60C-72A0-D14D-8733-C13212F694AD}" type="slidenum">
              <a:rPr lang="en-US" smtClean="0"/>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3416761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259331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776332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525486"/>
            <a:ext cx="9642852" cy="9035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a:t>
            </a:r>
          </a:p>
        </p:txBody>
      </p:sp>
      <p:sp>
        <p:nvSpPr>
          <p:cNvPr id="2" name="Title 1"/>
          <p:cNvSpPr>
            <a:spLocks noGrp="1"/>
          </p:cNvSpPr>
          <p:nvPr>
            <p:ph type="title"/>
          </p:nvPr>
        </p:nvSpPr>
        <p:spPr>
          <a:xfrm>
            <a:off x="838200" y="3650345"/>
            <a:ext cx="10515600" cy="791026"/>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5050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a:xfrm>
            <a:off x="838200" y="633047"/>
            <a:ext cx="10515600" cy="1033402"/>
          </a:xfrm>
        </p:spPr>
        <p:txBody>
          <a:bodyPr/>
          <a:lstStyle>
            <a:lvl1pPr>
              <a:defRPr sz="3600"/>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5203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6"/>
            <a:ext cx="10515600" cy="981808"/>
          </a:xfrm>
        </p:spPr>
        <p:txBody>
          <a:bodyPr/>
          <a:lstStyle>
            <a:lvl1pPr>
              <a:defRPr sz="3600"/>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8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4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82519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5"/>
            <a:ext cx="10515600" cy="871883"/>
          </a:xfrm>
        </p:spPr>
        <p:txBody>
          <a:bodyPr/>
          <a:lstStyle>
            <a:lvl1pPr>
              <a:defRPr sz="3600"/>
            </a:lvl1pPr>
          </a:lstStyle>
          <a:p>
            <a:r>
              <a:rPr lang="en-US" dirty="0"/>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76258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463577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Chapter 4</a:t>
            </a:r>
          </a:p>
        </p:txBody>
      </p:sp>
      <p:sp>
        <p:nvSpPr>
          <p:cNvPr id="5" name="Title 4"/>
          <p:cNvSpPr>
            <a:spLocks noGrp="1"/>
          </p:cNvSpPr>
          <p:nvPr>
            <p:ph type="title"/>
          </p:nvPr>
        </p:nvSpPr>
        <p:spPr/>
        <p:txBody>
          <a:bodyPr/>
          <a:lstStyle/>
          <a:p>
            <a:r>
              <a:rPr lang="en-US" altLang="en-US" dirty="0"/>
              <a:t>Linux Filesystem Management</a:t>
            </a:r>
            <a:br>
              <a:rPr lang="en-US" altLang="en-US" dirty="0"/>
            </a:br>
            <a:endParaRPr lang="en-US" dirty="0"/>
          </a:p>
        </p:txBody>
      </p:sp>
      <p:sp>
        <p:nvSpPr>
          <p:cNvPr id="7" name="Footer Placeholder 6"/>
          <p:cNvSpPr>
            <a:spLocks noGrp="1"/>
          </p:cNvSpPr>
          <p:nvPr>
            <p:ph type="ftr" sz="quarter" idx="3"/>
          </p:nvPr>
        </p:nvSpPr>
        <p:spPr/>
        <p:txBody>
          <a:bodyPr/>
          <a:lstStyle/>
          <a:p>
            <a:r>
              <a:rPr lang="en-US" dirty="0"/>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Finding Files (2 of 3)</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find command: recursively search for files starting from a specified directory</a:t>
            </a:r>
          </a:p>
          <a:p>
            <a:pPr lvl="1"/>
            <a:r>
              <a:rPr lang="en-US" altLang="en-US" dirty="0"/>
              <a:t>Slower than locate command, but more versatile</a:t>
            </a:r>
          </a:p>
          <a:p>
            <a:pPr lvl="1"/>
            <a:r>
              <a:rPr lang="en-US" altLang="en-US" dirty="0"/>
              <a:t>Format: find &lt;start directory&gt; -criteria &lt;what to find&gt;</a:t>
            </a:r>
          </a:p>
          <a:p>
            <a:pPr lvl="1"/>
            <a:r>
              <a:rPr lang="en-US" altLang="en-US" dirty="0"/>
              <a:t>If using wildcard metacharacters, ensure that they are interpreted by the find command; place wildcards in quotation marks</a:t>
            </a:r>
          </a:p>
          <a:p>
            <a:pPr lvl="1"/>
            <a:r>
              <a:rPr lang="en-US" altLang="en-US" dirty="0"/>
              <a:t>To reduce search time, specify subdirectory to be searched</a:t>
            </a:r>
          </a:p>
          <a:p>
            <a:endParaRPr lang="en-US" dirty="0"/>
          </a:p>
        </p:txBody>
      </p:sp>
    </p:spTree>
    <p:extLst>
      <p:ext uri="{BB962C8B-B14F-4D97-AF65-F5344CB8AC3E}">
        <p14:creationId xmlns:p14="http://schemas.microsoft.com/office/powerpoint/2010/main" val="313640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Finding Files (3 of 3)</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PATH variable: lists directories on system where executable files are located </a:t>
            </a:r>
          </a:p>
          <a:p>
            <a:pPr lvl="1"/>
            <a:r>
              <a:rPr lang="en-US" altLang="en-US" dirty="0"/>
              <a:t>Allows executable files to be run without specifying absolute or relative path</a:t>
            </a:r>
          </a:p>
          <a:p>
            <a:r>
              <a:rPr lang="en-US" altLang="en-US" dirty="0"/>
              <a:t>The which command: search for an executable file</a:t>
            </a:r>
          </a:p>
          <a:p>
            <a:pPr lvl="1"/>
            <a:r>
              <a:rPr lang="en-US" altLang="en-US" dirty="0"/>
              <a:t>Searches the PATH variable</a:t>
            </a:r>
          </a:p>
          <a:p>
            <a:pPr lvl="1"/>
            <a:r>
              <a:rPr lang="en-US" altLang="en-US" dirty="0"/>
              <a:t>If the file is not found, lists the directories that were searched</a:t>
            </a:r>
          </a:p>
          <a:p>
            <a:pPr lvl="1"/>
            <a:r>
              <a:rPr lang="en-US" altLang="en-US" dirty="0"/>
              <a:t>Alternatives: type command and whereis command </a:t>
            </a:r>
          </a:p>
          <a:p>
            <a:endParaRPr lang="en-US" dirty="0"/>
          </a:p>
        </p:txBody>
      </p:sp>
    </p:spTree>
    <p:extLst>
      <p:ext uri="{BB962C8B-B14F-4D97-AF65-F5344CB8AC3E}">
        <p14:creationId xmlns:p14="http://schemas.microsoft.com/office/powerpoint/2010/main" val="343772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Linking Files (1 of 7)</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Files can be linked to one another </a:t>
            </a:r>
          </a:p>
          <a:p>
            <a:pPr lvl="1"/>
            <a:r>
              <a:rPr lang="en-US" altLang="en-US" dirty="0"/>
              <a:t>Symbolic link (symlink): one file is a pointer or shortcut to another</a:t>
            </a:r>
          </a:p>
          <a:p>
            <a:pPr lvl="1"/>
            <a:r>
              <a:rPr lang="en-US" altLang="en-US" dirty="0"/>
              <a:t>Hard link: two files share the same data</a:t>
            </a:r>
          </a:p>
          <a:p>
            <a:r>
              <a:rPr lang="en-US" altLang="en-US" dirty="0"/>
              <a:t>To better understand how files are linked, you must understand how files are stored on a filesystem</a:t>
            </a:r>
          </a:p>
          <a:p>
            <a:pPr lvl="1"/>
            <a:r>
              <a:rPr lang="en-US" altLang="en-US" dirty="0"/>
              <a:t>Superblock </a:t>
            </a:r>
          </a:p>
          <a:p>
            <a:pPr lvl="1"/>
            <a:r>
              <a:rPr lang="en-US" altLang="en-US" dirty="0"/>
              <a:t>Inode table </a:t>
            </a:r>
          </a:p>
          <a:p>
            <a:pPr lvl="1"/>
            <a:r>
              <a:rPr lang="en-US" altLang="en-US" dirty="0"/>
              <a:t>Data blocks </a:t>
            </a:r>
          </a:p>
          <a:p>
            <a:endParaRPr lang="en-US" dirty="0"/>
          </a:p>
        </p:txBody>
      </p:sp>
    </p:spTree>
    <p:extLst>
      <p:ext uri="{BB962C8B-B14F-4D97-AF65-F5344CB8AC3E}">
        <p14:creationId xmlns:p14="http://schemas.microsoft.com/office/powerpoint/2010/main" val="292812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Linking Files (2 of 7)</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Superblock: contains information about the filesystem </a:t>
            </a:r>
          </a:p>
          <a:p>
            <a:pPr lvl="1"/>
            <a:r>
              <a:rPr lang="en-US" altLang="en-US" dirty="0"/>
              <a:t>Number of inodes and data blocks</a:t>
            </a:r>
          </a:p>
          <a:p>
            <a:pPr lvl="1"/>
            <a:r>
              <a:rPr lang="en-US" altLang="en-US" dirty="0"/>
              <a:t>Size of each data block</a:t>
            </a:r>
          </a:p>
          <a:p>
            <a:r>
              <a:rPr lang="en-US" altLang="en-US" dirty="0"/>
              <a:t>The inode table: consists of several inodes</a:t>
            </a:r>
          </a:p>
          <a:p>
            <a:pPr lvl="1"/>
            <a:r>
              <a:rPr lang="en-US" altLang="en-US" dirty="0"/>
              <a:t>Each describes a file or directory and contains a unique inode number for identification</a:t>
            </a:r>
          </a:p>
          <a:p>
            <a:pPr lvl="1"/>
            <a:r>
              <a:rPr lang="en-US" altLang="en-US" dirty="0"/>
              <a:t>The inode stores file size, data block locations, last date modified, permissions, and ownership</a:t>
            </a:r>
          </a:p>
          <a:p>
            <a:r>
              <a:rPr lang="en-US" altLang="en-US" dirty="0"/>
              <a:t>Data blocks: data making up contents of a file</a:t>
            </a:r>
          </a:p>
          <a:p>
            <a:pPr lvl="1"/>
            <a:r>
              <a:rPr lang="en-US" altLang="en-US" dirty="0"/>
              <a:t>Referenced by the inode</a:t>
            </a:r>
          </a:p>
          <a:p>
            <a:endParaRPr lang="en-US" dirty="0"/>
          </a:p>
        </p:txBody>
      </p:sp>
    </p:spTree>
    <p:extLst>
      <p:ext uri="{BB962C8B-B14F-4D97-AF65-F5344CB8AC3E}">
        <p14:creationId xmlns:p14="http://schemas.microsoft.com/office/powerpoint/2010/main" val="141777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Linking Files (3 of 7)</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Hard linked files share the same inode and inode number</a:t>
            </a:r>
          </a:p>
          <a:p>
            <a:pPr lvl="1"/>
            <a:r>
              <a:rPr lang="en-US" altLang="en-US" dirty="0"/>
              <a:t>Must reside on the same filesystem</a:t>
            </a:r>
          </a:p>
          <a:p>
            <a:r>
              <a:rPr lang="en-US" altLang="en-US" dirty="0"/>
              <a:t>To create a hard link, use the ln (link) command and specify two arguments</a:t>
            </a:r>
          </a:p>
          <a:p>
            <a:pPr lvl="1"/>
            <a:r>
              <a:rPr lang="en-US" altLang="en-US" dirty="0"/>
              <a:t>The existing file to hard-link and the target file that will be created as a hard link to the existing file</a:t>
            </a:r>
          </a:p>
          <a:p>
            <a:r>
              <a:rPr lang="en-US" altLang="en-US" dirty="0"/>
              <a:t>To remove hard linked files, delete one of the linked files</a:t>
            </a:r>
          </a:p>
          <a:p>
            <a:pPr lvl="1"/>
            <a:r>
              <a:rPr lang="en-US" altLang="en-US" dirty="0"/>
              <a:t>Reduces the link count for the file</a:t>
            </a:r>
          </a:p>
          <a:p>
            <a:endParaRPr lang="en-US" dirty="0"/>
          </a:p>
        </p:txBody>
      </p:sp>
    </p:spTree>
    <p:extLst>
      <p:ext uri="{BB962C8B-B14F-4D97-AF65-F5344CB8AC3E}">
        <p14:creationId xmlns:p14="http://schemas.microsoft.com/office/powerpoint/2010/main" val="254773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50232F-DFEB-412A-B668-61684496344B}"/>
              </a:ext>
            </a:extLst>
          </p:cNvPr>
          <p:cNvSpPr>
            <a:spLocks noGrp="1"/>
          </p:cNvSpPr>
          <p:nvPr>
            <p:ph type="title"/>
          </p:nvPr>
        </p:nvSpPr>
        <p:spPr/>
        <p:txBody>
          <a:bodyPr/>
          <a:lstStyle/>
          <a:p>
            <a:r>
              <a:rPr lang="en-US" dirty="0"/>
              <a:t>Linking Files (4 of 7)</a:t>
            </a:r>
            <a:br>
              <a:rPr lang="en-US" dirty="0"/>
            </a:br>
            <a:endParaRPr lang="en-US" dirty="0"/>
          </a:p>
        </p:txBody>
      </p:sp>
      <p:pic>
        <p:nvPicPr>
          <p:cNvPr id="9" name="Picture Placeholder 8" descr="Illustration shows the structure of hard linked files. The hard linked files file 1 and file 2 both have the same inode number followed by data blocks. The inode number could be for instance, 1204.">
            <a:extLst>
              <a:ext uri="{FF2B5EF4-FFF2-40B4-BE49-F238E27FC236}">
                <a16:creationId xmlns:a16="http://schemas.microsoft.com/office/drawing/2014/main" id="{335A41A7-E279-45DF-979A-9626CD8CCCA9}"/>
              </a:ext>
            </a:extLst>
          </p:cNvPr>
          <p:cNvPicPr>
            <a:picLocks noGrp="1" noChangeAspect="1"/>
          </p:cNvPicPr>
          <p:nvPr>
            <p:ph type="pic" sz="quarter" idx="10"/>
          </p:nvPr>
        </p:nvPicPr>
        <p:blipFill rotWithShape="1">
          <a:blip r:embed="rId2"/>
          <a:srcRect l="19142" r="-4397" b="21324"/>
          <a:stretch/>
        </p:blipFill>
        <p:spPr>
          <a:xfrm>
            <a:off x="2028091" y="2186685"/>
            <a:ext cx="8135815" cy="2484630"/>
          </a:xfrm>
        </p:spPr>
      </p:pic>
      <p:sp>
        <p:nvSpPr>
          <p:cNvPr id="4" name="Text Placeholder 3">
            <a:extLst>
              <a:ext uri="{FF2B5EF4-FFF2-40B4-BE49-F238E27FC236}">
                <a16:creationId xmlns:a16="http://schemas.microsoft.com/office/drawing/2014/main" id="{0496A847-1AEE-4BA4-875A-E8F9C8F5AA68}"/>
              </a:ext>
            </a:extLst>
          </p:cNvPr>
          <p:cNvSpPr>
            <a:spLocks noGrp="1"/>
          </p:cNvSpPr>
          <p:nvPr>
            <p:ph type="body" sz="quarter" idx="11"/>
          </p:nvPr>
        </p:nvSpPr>
        <p:spPr>
          <a:xfrm>
            <a:off x="3695216" y="5011840"/>
            <a:ext cx="4801567" cy="338331"/>
          </a:xfrm>
        </p:spPr>
        <p:txBody>
          <a:bodyPr/>
          <a:lstStyle/>
          <a:p>
            <a:r>
              <a:rPr lang="en-US" altLang="en-US" dirty="0"/>
              <a:t>Figure 4-1: The structure of hard linked files</a:t>
            </a:r>
          </a:p>
          <a:p>
            <a:endParaRPr lang="en-US" dirty="0"/>
          </a:p>
        </p:txBody>
      </p:sp>
    </p:spTree>
    <p:extLst>
      <p:ext uri="{BB962C8B-B14F-4D97-AF65-F5344CB8AC3E}">
        <p14:creationId xmlns:p14="http://schemas.microsoft.com/office/powerpoint/2010/main" val="229271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Linking Files (5 of 7)</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Symbolic linked files do not share the same inode and data blocks with their target file</a:t>
            </a:r>
          </a:p>
          <a:p>
            <a:pPr lvl="1"/>
            <a:r>
              <a:rPr lang="en-US" altLang="en-US" dirty="0"/>
              <a:t>Symbolic linked file is a pointer to the target file</a:t>
            </a:r>
          </a:p>
          <a:p>
            <a:pPr lvl="1"/>
            <a:r>
              <a:rPr lang="en-US" altLang="en-US" dirty="0"/>
              <a:t>Data blocks in the linked file contain only a pathname to the target file</a:t>
            </a:r>
          </a:p>
          <a:p>
            <a:pPr lvl="1"/>
            <a:r>
              <a:rPr lang="en-US" altLang="en-US" dirty="0"/>
              <a:t>Editing a symbolic linked file actually edits the target file</a:t>
            </a:r>
          </a:p>
          <a:p>
            <a:pPr lvl="1"/>
            <a:r>
              <a:rPr lang="en-US" altLang="en-US" dirty="0"/>
              <a:t>If the target file is deleted, symbolic link serves no function</a:t>
            </a:r>
          </a:p>
          <a:p>
            <a:endParaRPr lang="en-US" dirty="0"/>
          </a:p>
        </p:txBody>
      </p:sp>
    </p:spTree>
    <p:extLst>
      <p:ext uri="{BB962C8B-B14F-4D97-AF65-F5344CB8AC3E}">
        <p14:creationId xmlns:p14="http://schemas.microsoft.com/office/powerpoint/2010/main" val="318809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A2EE-7296-4423-8252-C37D4537FC60}"/>
              </a:ext>
            </a:extLst>
          </p:cNvPr>
          <p:cNvSpPr>
            <a:spLocks noGrp="1"/>
          </p:cNvSpPr>
          <p:nvPr>
            <p:ph type="title"/>
          </p:nvPr>
        </p:nvSpPr>
        <p:spPr/>
        <p:txBody>
          <a:bodyPr/>
          <a:lstStyle/>
          <a:p>
            <a:r>
              <a:rPr lang="en-US" altLang="en-US" dirty="0"/>
              <a:t>Linking Files (6 of 7)</a:t>
            </a:r>
            <a:br>
              <a:rPr lang="en-US" altLang="en-US" dirty="0"/>
            </a:br>
            <a:br>
              <a:rPr lang="en-US" altLang="en-US" dirty="0"/>
            </a:br>
            <a:endParaRPr lang="en-US" dirty="0"/>
          </a:p>
        </p:txBody>
      </p:sp>
      <p:pic>
        <p:nvPicPr>
          <p:cNvPr id="9" name="Picture Placeholder 8" descr="Illustration shows the structure of symbolically linked files. The symbolically linked files, file 3 and file 4 have different inode numbers. The inode number for file 3 could be 17440 and for file 4 could be 19926. The data blocks of file 4 points to the data blocks of file 3.&#10;">
            <a:extLst>
              <a:ext uri="{FF2B5EF4-FFF2-40B4-BE49-F238E27FC236}">
                <a16:creationId xmlns:a16="http://schemas.microsoft.com/office/drawing/2014/main" id="{7A45EA99-38CC-4E30-B4AD-D687C6EFEFB3}"/>
              </a:ext>
            </a:extLst>
          </p:cNvPr>
          <p:cNvPicPr>
            <a:picLocks noGrp="1" noChangeAspect="1"/>
          </p:cNvPicPr>
          <p:nvPr>
            <p:ph type="pic" sz="quarter" idx="10"/>
          </p:nvPr>
        </p:nvPicPr>
        <p:blipFill rotWithShape="1">
          <a:blip r:embed="rId2"/>
          <a:srcRect l="-4803" t="-6759" r="-4151" b="6126"/>
          <a:stretch/>
        </p:blipFill>
        <p:spPr>
          <a:xfrm>
            <a:off x="3318933" y="1712854"/>
            <a:ext cx="5554133" cy="3432292"/>
          </a:xfrm>
        </p:spPr>
      </p:pic>
      <p:sp>
        <p:nvSpPr>
          <p:cNvPr id="4" name="Text Placeholder 3">
            <a:extLst>
              <a:ext uri="{FF2B5EF4-FFF2-40B4-BE49-F238E27FC236}">
                <a16:creationId xmlns:a16="http://schemas.microsoft.com/office/drawing/2014/main" id="{AF2965F0-81CB-4772-95EE-C40C822F0AA4}"/>
              </a:ext>
            </a:extLst>
          </p:cNvPr>
          <p:cNvSpPr>
            <a:spLocks noGrp="1"/>
          </p:cNvSpPr>
          <p:nvPr>
            <p:ph type="body" sz="quarter" idx="11"/>
          </p:nvPr>
        </p:nvSpPr>
        <p:spPr>
          <a:xfrm>
            <a:off x="3318932" y="5462990"/>
            <a:ext cx="5554133" cy="382809"/>
          </a:xfrm>
        </p:spPr>
        <p:txBody>
          <a:bodyPr/>
          <a:lstStyle/>
          <a:p>
            <a:r>
              <a:rPr lang="en-US" altLang="en-US" dirty="0"/>
              <a:t>Figure 4-2: The structure of symbolically linked files</a:t>
            </a:r>
          </a:p>
          <a:p>
            <a:endParaRPr lang="en-US" dirty="0"/>
          </a:p>
        </p:txBody>
      </p:sp>
    </p:spTree>
    <p:extLst>
      <p:ext uri="{BB962C8B-B14F-4D97-AF65-F5344CB8AC3E}">
        <p14:creationId xmlns:p14="http://schemas.microsoft.com/office/powerpoint/2010/main" val="23148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Linking Files (7 of 7)</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To create a symbolic link, use the -s option with the ln command</a:t>
            </a:r>
          </a:p>
          <a:p>
            <a:pPr lvl="1"/>
            <a:r>
              <a:rPr lang="en-US" altLang="en-US" dirty="0"/>
              <a:t>Arguments can be relative or absolute pathnames, as with hard links</a:t>
            </a:r>
          </a:p>
          <a:p>
            <a:pPr lvl="1"/>
            <a:r>
              <a:rPr lang="en-US" altLang="en-US" dirty="0"/>
              <a:t>Use the ls -l command to view both hard link and symbolic link files</a:t>
            </a:r>
          </a:p>
          <a:p>
            <a:pPr lvl="1"/>
            <a:r>
              <a:rPr lang="en-US" altLang="en-US" dirty="0"/>
              <a:t>Symbolic links need not reside on the same filesystem as their target</a:t>
            </a:r>
          </a:p>
          <a:p>
            <a:endParaRPr lang="en-US" dirty="0"/>
          </a:p>
        </p:txBody>
      </p:sp>
    </p:spTree>
    <p:extLst>
      <p:ext uri="{BB962C8B-B14F-4D97-AF65-F5344CB8AC3E}">
        <p14:creationId xmlns:p14="http://schemas.microsoft.com/office/powerpoint/2010/main" val="58118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File and Directory Permissions</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All users must login with a username and password</a:t>
            </a:r>
          </a:p>
          <a:p>
            <a:r>
              <a:rPr lang="en-US" altLang="en-US" dirty="0"/>
              <a:t>Users identified by username and group memberships</a:t>
            </a:r>
          </a:p>
          <a:p>
            <a:pPr lvl="1"/>
            <a:r>
              <a:rPr lang="en-US" altLang="en-US" dirty="0"/>
              <a:t>Access to resources depends on username and group membership</a:t>
            </a:r>
          </a:p>
          <a:p>
            <a:pPr lvl="1"/>
            <a:r>
              <a:rPr lang="en-US" altLang="en-US" dirty="0"/>
              <a:t>Must have required permissions</a:t>
            </a:r>
          </a:p>
          <a:p>
            <a:endParaRPr lang="en-US" dirty="0"/>
          </a:p>
        </p:txBody>
      </p:sp>
    </p:spTree>
    <p:extLst>
      <p:ext uri="{BB962C8B-B14F-4D97-AF65-F5344CB8AC3E}">
        <p14:creationId xmlns:p14="http://schemas.microsoft.com/office/powerpoint/2010/main" val="105157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74B9-BB39-44D3-9A47-6E541F35A233}"/>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3017CEF4-3118-4DA7-B495-8FC190A7E6E0}"/>
              </a:ext>
            </a:extLst>
          </p:cNvPr>
          <p:cNvSpPr>
            <a:spLocks noGrp="1"/>
          </p:cNvSpPr>
          <p:nvPr>
            <p:ph type="body" sz="quarter" idx="17"/>
          </p:nvPr>
        </p:nvSpPr>
        <p:spPr/>
        <p:txBody>
          <a:bodyPr/>
          <a:lstStyle/>
          <a:p>
            <a:r>
              <a:rPr lang="en-US" dirty="0"/>
              <a:t>After completing this chapter, you will be able to: </a:t>
            </a:r>
          </a:p>
          <a:p>
            <a:pPr lvl="1"/>
            <a:r>
              <a:rPr lang="en-US" altLang="en-US" dirty="0"/>
              <a:t>Find files and directories on the filesystem</a:t>
            </a:r>
          </a:p>
          <a:p>
            <a:pPr lvl="1"/>
            <a:r>
              <a:rPr lang="en-US" altLang="en-US" dirty="0"/>
              <a:t>Understand and create linked files</a:t>
            </a:r>
          </a:p>
          <a:p>
            <a:pPr lvl="1"/>
            <a:r>
              <a:rPr lang="en-US" altLang="en-US" dirty="0"/>
              <a:t>Explain the function of the Filesystem Hierarchy Standard</a:t>
            </a:r>
          </a:p>
          <a:p>
            <a:pPr lvl="1"/>
            <a:r>
              <a:rPr lang="en-US" altLang="en-US" dirty="0"/>
              <a:t>Use standard Linux commands to manage files and directories</a:t>
            </a:r>
          </a:p>
          <a:p>
            <a:pPr lvl="1"/>
            <a:r>
              <a:rPr lang="en-US" altLang="en-US" dirty="0"/>
              <a:t>Modify file and directory ownership</a:t>
            </a:r>
          </a:p>
          <a:p>
            <a:pPr lvl="1"/>
            <a:r>
              <a:rPr lang="en-US" altLang="en-US" dirty="0"/>
              <a:t>Define and change Linux file and directory permissions</a:t>
            </a:r>
          </a:p>
          <a:p>
            <a:pPr lvl="1"/>
            <a:r>
              <a:rPr lang="en-US" altLang="en-US" dirty="0"/>
              <a:t>Identify the default permissions created on files and directories</a:t>
            </a:r>
          </a:p>
          <a:p>
            <a:pPr lvl="1"/>
            <a:r>
              <a:rPr lang="en-US" altLang="en-US" dirty="0"/>
              <a:t>Apply special file and directory permissions</a:t>
            </a:r>
          </a:p>
          <a:p>
            <a:pPr lvl="1"/>
            <a:r>
              <a:rPr lang="en-US" altLang="en-US" dirty="0"/>
              <a:t>Modify the default access control list (ACL)</a:t>
            </a:r>
          </a:p>
          <a:p>
            <a:pPr lvl="1"/>
            <a:r>
              <a:rPr lang="en-US" altLang="en-US" dirty="0"/>
              <a:t>View and set filesystem attributes</a:t>
            </a:r>
          </a:p>
          <a:p>
            <a:pPr lvl="1"/>
            <a:endParaRPr lang="en-US" dirty="0"/>
          </a:p>
        </p:txBody>
      </p:sp>
    </p:spTree>
    <p:extLst>
      <p:ext uri="{BB962C8B-B14F-4D97-AF65-F5344CB8AC3E}">
        <p14:creationId xmlns:p14="http://schemas.microsoft.com/office/powerpoint/2010/main" val="334440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File and Directory Ownership (1 of 2)</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During file creation, that user’s name and primary group becomes the owner and group owner of the file</a:t>
            </a:r>
          </a:p>
          <a:p>
            <a:pPr lvl="1"/>
            <a:r>
              <a:rPr lang="en-US" altLang="en-US" dirty="0"/>
              <a:t>Same for directory creation</a:t>
            </a:r>
          </a:p>
          <a:p>
            <a:r>
              <a:rPr lang="en-US" altLang="en-US" dirty="0"/>
              <a:t>The whoami command: views current user name</a:t>
            </a:r>
          </a:p>
          <a:p>
            <a:r>
              <a:rPr lang="en-US" altLang="en-US" dirty="0"/>
              <a:t>The groups command: views group memberships and primary group</a:t>
            </a:r>
          </a:p>
          <a:p>
            <a:r>
              <a:rPr lang="en-US" altLang="en-US" dirty="0"/>
              <a:t>The touch command: creates an empty file</a:t>
            </a:r>
          </a:p>
          <a:p>
            <a:endParaRPr lang="en-US" dirty="0"/>
          </a:p>
        </p:txBody>
      </p:sp>
    </p:spTree>
    <p:extLst>
      <p:ext uri="{BB962C8B-B14F-4D97-AF65-F5344CB8AC3E}">
        <p14:creationId xmlns:p14="http://schemas.microsoft.com/office/powerpoint/2010/main" val="194564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File and Directory Ownership (2 of 2)</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chown (change owner) command: change ownership of a file or directory</a:t>
            </a:r>
          </a:p>
          <a:p>
            <a:pPr lvl="1"/>
            <a:r>
              <a:rPr lang="en-US" altLang="en-US" dirty="0"/>
              <a:t>Two arguments</a:t>
            </a:r>
          </a:p>
          <a:p>
            <a:pPr lvl="2"/>
            <a:r>
              <a:rPr lang="en-US" altLang="en-US" dirty="0"/>
              <a:t>New owner</a:t>
            </a:r>
          </a:p>
          <a:p>
            <a:pPr lvl="2"/>
            <a:r>
              <a:rPr lang="en-US" altLang="en-US" dirty="0"/>
              <a:t>File or directory to change</a:t>
            </a:r>
          </a:p>
          <a:p>
            <a:pPr lvl="1"/>
            <a:r>
              <a:rPr lang="en-US" altLang="en-US" dirty="0"/>
              <a:t>Can use –R option to change permissions recursively throughout the directory tree</a:t>
            </a:r>
          </a:p>
          <a:p>
            <a:r>
              <a:rPr lang="en-US" altLang="en-US" dirty="0"/>
              <a:t>The chgrp (change group) command: change group owner of a file or directory</a:t>
            </a:r>
          </a:p>
          <a:p>
            <a:pPr lvl="1"/>
            <a:r>
              <a:rPr lang="en-US" altLang="en-US" dirty="0"/>
              <a:t>Same arguments and options as for chown command</a:t>
            </a:r>
          </a:p>
          <a:p>
            <a:endParaRPr lang="en-US" dirty="0"/>
          </a:p>
        </p:txBody>
      </p:sp>
    </p:spTree>
    <p:extLst>
      <p:ext uri="{BB962C8B-B14F-4D97-AF65-F5344CB8AC3E}">
        <p14:creationId xmlns:p14="http://schemas.microsoft.com/office/powerpoint/2010/main" val="9929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Managing File and Directory Permissions</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Mode: inode section that stores permissions </a:t>
            </a:r>
          </a:p>
          <a:p>
            <a:pPr lvl="1"/>
            <a:r>
              <a:rPr lang="en-US" altLang="en-US" dirty="0"/>
              <a:t>User permissions: owner</a:t>
            </a:r>
          </a:p>
          <a:p>
            <a:pPr lvl="1"/>
            <a:r>
              <a:rPr lang="en-US" altLang="en-US" dirty="0"/>
              <a:t>Group permissions: group owner</a:t>
            </a:r>
          </a:p>
          <a:p>
            <a:pPr lvl="1"/>
            <a:r>
              <a:rPr lang="en-US" altLang="en-US" dirty="0"/>
              <a:t>Other permissions: everyone on system</a:t>
            </a:r>
          </a:p>
          <a:p>
            <a:r>
              <a:rPr lang="en-US" altLang="en-US" dirty="0"/>
              <a:t>Three regular permissions may be assigned to each user</a:t>
            </a:r>
          </a:p>
          <a:p>
            <a:pPr lvl="1"/>
            <a:r>
              <a:rPr lang="en-US" altLang="en-US" dirty="0"/>
              <a:t>Read</a:t>
            </a:r>
          </a:p>
          <a:p>
            <a:pPr lvl="1"/>
            <a:r>
              <a:rPr lang="en-US" altLang="en-US" dirty="0"/>
              <a:t>Write</a:t>
            </a:r>
          </a:p>
          <a:p>
            <a:pPr lvl="1"/>
            <a:r>
              <a:rPr lang="en-US" altLang="en-US" dirty="0"/>
              <a:t>Execute</a:t>
            </a:r>
            <a:endParaRPr lang="en-US" dirty="0"/>
          </a:p>
        </p:txBody>
      </p:sp>
    </p:spTree>
    <p:extLst>
      <p:ext uri="{BB962C8B-B14F-4D97-AF65-F5344CB8AC3E}">
        <p14:creationId xmlns:p14="http://schemas.microsoft.com/office/powerpoint/2010/main" val="574261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Interpreting the Mode (1 of 2)</a:t>
            </a:r>
            <a:br>
              <a:rPr lang="en-US" altLang="en-US" dirty="0"/>
            </a:br>
            <a:endParaRPr lang="en-US" dirty="0"/>
          </a:p>
        </p:txBody>
      </p:sp>
      <p:pic>
        <p:nvPicPr>
          <p:cNvPr id="9" name="Picture Placeholder 8" descr="Illustration shows how a mode in an inode stores permissions for a file or directory. Permissions are divided into three sections. One for the user, group, and other users. Each section has a read, write, and execute permission represented by the letters r, w, and x. The entire permission set looks like the following. r w x r w x r w x.  The first set of r w x is assigned to the user. The second set of r w x is assigned to the group that the user belongs to. The third r w x is assigned to other users.">
            <a:extLst>
              <a:ext uri="{FF2B5EF4-FFF2-40B4-BE49-F238E27FC236}">
                <a16:creationId xmlns:a16="http://schemas.microsoft.com/office/drawing/2014/main" id="{224A92F7-029F-4BA4-8973-A690B3C0BA63}"/>
              </a:ext>
            </a:extLst>
          </p:cNvPr>
          <p:cNvPicPr>
            <a:picLocks noGrp="1" noChangeAspect="1"/>
          </p:cNvPicPr>
          <p:nvPr>
            <p:ph type="pic" sz="quarter" idx="10"/>
          </p:nvPr>
        </p:nvPicPr>
        <p:blipFill rotWithShape="1">
          <a:blip r:embed="rId2"/>
          <a:srcRect l="-976" r="-423" b="10314"/>
          <a:stretch/>
        </p:blipFill>
        <p:spPr>
          <a:xfrm>
            <a:off x="2540977" y="1834525"/>
            <a:ext cx="7110045" cy="2972136"/>
          </a:xfrm>
        </p:spPr>
      </p:pic>
      <p:sp>
        <p:nvSpPr>
          <p:cNvPr id="5" name="Text Placeholder 4">
            <a:extLst>
              <a:ext uri="{FF2B5EF4-FFF2-40B4-BE49-F238E27FC236}">
                <a16:creationId xmlns:a16="http://schemas.microsoft.com/office/drawing/2014/main" id="{E7CB8881-76F8-4093-A272-A939E64A24F7}"/>
              </a:ext>
            </a:extLst>
          </p:cNvPr>
          <p:cNvSpPr>
            <a:spLocks noGrp="1"/>
          </p:cNvSpPr>
          <p:nvPr>
            <p:ph type="body" sz="quarter" idx="11"/>
          </p:nvPr>
        </p:nvSpPr>
        <p:spPr>
          <a:xfrm>
            <a:off x="4501311" y="4974738"/>
            <a:ext cx="3976406" cy="521403"/>
          </a:xfrm>
        </p:spPr>
        <p:txBody>
          <a:bodyPr/>
          <a:lstStyle/>
          <a:p>
            <a:r>
              <a:rPr lang="en-US" altLang="en-US" dirty="0"/>
              <a:t>Figure 4-3: The structure of a mode</a:t>
            </a:r>
          </a:p>
          <a:p>
            <a:endParaRPr lang="en-US" dirty="0"/>
          </a:p>
        </p:txBody>
      </p:sp>
    </p:spTree>
    <p:extLst>
      <p:ext uri="{BB962C8B-B14F-4D97-AF65-F5344CB8AC3E}">
        <p14:creationId xmlns:p14="http://schemas.microsoft.com/office/powerpoint/2010/main" val="322566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Interpreting the Mode (2 of 2)</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User or owner: refers to users with read, write, and execute permission</a:t>
            </a:r>
          </a:p>
          <a:p>
            <a:r>
              <a:rPr lang="en-US" altLang="en-US" dirty="0"/>
              <a:t>Other: refers to all users on system</a:t>
            </a:r>
          </a:p>
          <a:p>
            <a:r>
              <a:rPr lang="en-US" altLang="en-US" dirty="0"/>
              <a:t>Permissions are not additive</a:t>
            </a:r>
          </a:p>
          <a:p>
            <a:pPr lvl="1"/>
            <a:r>
              <a:rPr lang="en-US" altLang="en-US" dirty="0"/>
              <a:t>The system assigns the first set of permissions that are matched in the mode order: user, group, other</a:t>
            </a:r>
          </a:p>
          <a:p>
            <a:r>
              <a:rPr lang="en-US" altLang="en-US" dirty="0"/>
              <a:t>Linux permission should not be assigned to other only</a:t>
            </a:r>
          </a:p>
          <a:p>
            <a:endParaRPr lang="en-US" dirty="0"/>
          </a:p>
        </p:txBody>
      </p:sp>
    </p:spTree>
    <p:extLst>
      <p:ext uri="{BB962C8B-B14F-4D97-AF65-F5344CB8AC3E}">
        <p14:creationId xmlns:p14="http://schemas.microsoft.com/office/powerpoint/2010/main" val="1298234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FCBA5B-3623-4DD2-993C-CCA6535ECAEE}"/>
              </a:ext>
            </a:extLst>
          </p:cNvPr>
          <p:cNvSpPr>
            <a:spLocks noGrp="1"/>
          </p:cNvSpPr>
          <p:nvPr>
            <p:ph type="title"/>
          </p:nvPr>
        </p:nvSpPr>
        <p:spPr/>
        <p:txBody>
          <a:bodyPr/>
          <a:lstStyle/>
          <a:p>
            <a:r>
              <a:rPr lang="en-US" altLang="en-US" dirty="0"/>
              <a:t>Interpreting Permissions</a:t>
            </a:r>
            <a:br>
              <a:rPr lang="en-US" altLang="en-US" dirty="0"/>
            </a:br>
            <a:endParaRPr lang="en-US" dirty="0"/>
          </a:p>
        </p:txBody>
      </p:sp>
      <p:graphicFrame>
        <p:nvGraphicFramePr>
          <p:cNvPr id="6" name="Table Placeholder 5">
            <a:extLst>
              <a:ext uri="{FF2B5EF4-FFF2-40B4-BE49-F238E27FC236}">
                <a16:creationId xmlns:a16="http://schemas.microsoft.com/office/drawing/2014/main" id="{48AA6734-155D-48DB-B29D-8295FCD733DB}"/>
              </a:ext>
            </a:extLst>
          </p:cNvPr>
          <p:cNvGraphicFramePr>
            <a:graphicFrameLocks noGrp="1"/>
          </p:cNvGraphicFramePr>
          <p:nvPr>
            <p:ph type="tbl" sz="quarter" idx="10"/>
            <p:extLst>
              <p:ext uri="{D42A27DB-BD31-4B8C-83A1-F6EECF244321}">
                <p14:modId xmlns:p14="http://schemas.microsoft.com/office/powerpoint/2010/main" val="965501522"/>
              </p:ext>
            </p:extLst>
          </p:nvPr>
        </p:nvGraphicFramePr>
        <p:xfrm>
          <a:off x="1167545" y="1863970"/>
          <a:ext cx="9856910" cy="3749040"/>
        </p:xfrm>
        <a:graphic>
          <a:graphicData uri="http://schemas.openxmlformats.org/drawingml/2006/table">
            <a:tbl>
              <a:tblPr firstRow="1" bandRow="1">
                <a:tableStyleId>{5C22544A-7EE6-4342-B048-85BDC9FD1C3A}</a:tableStyleId>
              </a:tblPr>
              <a:tblGrid>
                <a:gridCol w="2137264">
                  <a:extLst>
                    <a:ext uri="{9D8B030D-6E8A-4147-A177-3AD203B41FA5}">
                      <a16:colId xmlns:a16="http://schemas.microsoft.com/office/drawing/2014/main" val="3076895893"/>
                    </a:ext>
                  </a:extLst>
                </a:gridCol>
                <a:gridCol w="3563815">
                  <a:extLst>
                    <a:ext uri="{9D8B030D-6E8A-4147-A177-3AD203B41FA5}">
                      <a16:colId xmlns:a16="http://schemas.microsoft.com/office/drawing/2014/main" val="1534912480"/>
                    </a:ext>
                  </a:extLst>
                </a:gridCol>
                <a:gridCol w="4155831">
                  <a:extLst>
                    <a:ext uri="{9D8B030D-6E8A-4147-A177-3AD203B41FA5}">
                      <a16:colId xmlns:a16="http://schemas.microsoft.com/office/drawing/2014/main" val="1733119144"/>
                    </a:ext>
                  </a:extLst>
                </a:gridCol>
              </a:tblGrid>
              <a:tr h="370840">
                <a:tc>
                  <a:txBody>
                    <a:bodyPr/>
                    <a:lstStyle/>
                    <a:p>
                      <a:r>
                        <a:rPr lang="en-US" b="1" dirty="0"/>
                        <a:t>Table 4-4 : Linux permissions</a:t>
                      </a:r>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2992684104"/>
                  </a:ext>
                </a:extLst>
              </a:tr>
              <a:tr h="188937">
                <a:tc>
                  <a:txBody>
                    <a:bodyPr/>
                    <a:lstStyle/>
                    <a:p>
                      <a:r>
                        <a:rPr lang="en-US" b="1" dirty="0"/>
                        <a:t>Permission</a:t>
                      </a:r>
                    </a:p>
                  </a:txBody>
                  <a:tcPr/>
                </a:tc>
                <a:tc>
                  <a:txBody>
                    <a:bodyPr/>
                    <a:lstStyle/>
                    <a:p>
                      <a:r>
                        <a:rPr lang="en-US" b="1" dirty="0"/>
                        <a:t>Definition for files </a:t>
                      </a:r>
                    </a:p>
                  </a:txBody>
                  <a:tcPr/>
                </a:tc>
                <a:tc>
                  <a:txBody>
                    <a:bodyPr/>
                    <a:lstStyle/>
                    <a:p>
                      <a:r>
                        <a:rPr lang="en-US" b="1" dirty="0"/>
                        <a:t>Definition for files </a:t>
                      </a:r>
                    </a:p>
                  </a:txBody>
                  <a:tcPr/>
                </a:tc>
                <a:extLst>
                  <a:ext uri="{0D108BD9-81ED-4DB2-BD59-A6C34878D82A}">
                    <a16:rowId xmlns:a16="http://schemas.microsoft.com/office/drawing/2014/main" val="601610486"/>
                  </a:ext>
                </a:extLst>
              </a:tr>
              <a:tr h="370840">
                <a:tc>
                  <a:txBody>
                    <a:bodyPr/>
                    <a:lstStyle/>
                    <a:p>
                      <a:r>
                        <a:rPr lang="en-US" dirty="0"/>
                        <a:t>Read</a:t>
                      </a:r>
                    </a:p>
                  </a:txBody>
                  <a:tcPr/>
                </a:tc>
                <a:tc>
                  <a:txBody>
                    <a:bodyPr/>
                    <a:lstStyle/>
                    <a:p>
                      <a:r>
                        <a:rPr lang="en-US" dirty="0"/>
                        <a:t>Allows a user to open and read the contents of a file</a:t>
                      </a:r>
                    </a:p>
                  </a:txBody>
                  <a:tcPr/>
                </a:tc>
                <a:tc>
                  <a:txBody>
                    <a:bodyPr/>
                    <a:lstStyle/>
                    <a:p>
                      <a:r>
                        <a:rPr lang="en-US" dirty="0"/>
                        <a:t>Allows a user to list the contents of the directory (if the user has also been given execute permission)</a:t>
                      </a:r>
                    </a:p>
                  </a:txBody>
                  <a:tcPr/>
                </a:tc>
                <a:extLst>
                  <a:ext uri="{0D108BD9-81ED-4DB2-BD59-A6C34878D82A}">
                    <a16:rowId xmlns:a16="http://schemas.microsoft.com/office/drawing/2014/main" val="71359631"/>
                  </a:ext>
                </a:extLst>
              </a:tr>
              <a:tr h="370840">
                <a:tc>
                  <a:txBody>
                    <a:bodyPr/>
                    <a:lstStyle/>
                    <a:p>
                      <a:r>
                        <a:rPr lang="en-US" dirty="0"/>
                        <a:t>Write</a:t>
                      </a:r>
                    </a:p>
                  </a:txBody>
                  <a:tcPr/>
                </a:tc>
                <a:tc>
                  <a:txBody>
                    <a:bodyPr/>
                    <a:lstStyle/>
                    <a:p>
                      <a:r>
                        <a:rPr lang="en-US" dirty="0"/>
                        <a:t>Allows a user to open, read, and edit the contents of a file</a:t>
                      </a:r>
                    </a:p>
                  </a:txBody>
                  <a:tcPr/>
                </a:tc>
                <a:tc>
                  <a:txBody>
                    <a:bodyPr/>
                    <a:lstStyle/>
                    <a:p>
                      <a:r>
                        <a:rPr lang="en-US" dirty="0"/>
                        <a:t>Allows a user to add or remove files to and from the directory (if the user has also been given execute permission)</a:t>
                      </a:r>
                    </a:p>
                  </a:txBody>
                  <a:tcPr/>
                </a:tc>
                <a:extLst>
                  <a:ext uri="{0D108BD9-81ED-4DB2-BD59-A6C34878D82A}">
                    <a16:rowId xmlns:a16="http://schemas.microsoft.com/office/drawing/2014/main" val="1510461548"/>
                  </a:ext>
                </a:extLst>
              </a:tr>
              <a:tr h="370840">
                <a:tc>
                  <a:txBody>
                    <a:bodyPr/>
                    <a:lstStyle/>
                    <a:p>
                      <a:r>
                        <a:rPr lang="en-US" dirty="0"/>
                        <a:t>Execute</a:t>
                      </a:r>
                    </a:p>
                  </a:txBody>
                  <a:tcPr/>
                </a:tc>
                <a:tc>
                  <a:txBody>
                    <a:bodyPr/>
                    <a:lstStyle/>
                    <a:p>
                      <a:r>
                        <a:rPr lang="en-US" dirty="0"/>
                        <a:t>Allows a user to execute the file in memory (if it is a program file or script)</a:t>
                      </a:r>
                    </a:p>
                  </a:txBody>
                  <a:tcPr/>
                </a:tc>
                <a:tc>
                  <a:txBody>
                    <a:bodyPr/>
                    <a:lstStyle/>
                    <a:p>
                      <a:r>
                        <a:rPr lang="en-US" dirty="0"/>
                        <a:t>Allows a user to enter the directory and work with directory contents</a:t>
                      </a:r>
                    </a:p>
                    <a:p>
                      <a:endParaRPr lang="en-US" dirty="0"/>
                    </a:p>
                  </a:txBody>
                  <a:tcPr/>
                </a:tc>
                <a:extLst>
                  <a:ext uri="{0D108BD9-81ED-4DB2-BD59-A6C34878D82A}">
                    <a16:rowId xmlns:a16="http://schemas.microsoft.com/office/drawing/2014/main" val="1401743905"/>
                  </a:ext>
                </a:extLst>
              </a:tr>
            </a:tbl>
          </a:graphicData>
        </a:graphic>
      </p:graphicFrame>
    </p:spTree>
    <p:extLst>
      <p:ext uri="{BB962C8B-B14F-4D97-AF65-F5344CB8AC3E}">
        <p14:creationId xmlns:p14="http://schemas.microsoft.com/office/powerpoint/2010/main" val="81175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Changing Permissions (1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The chmod (change mode) command: change mode (permissions) of files or directories</a:t>
            </a:r>
          </a:p>
          <a:p>
            <a:pPr lvl="1"/>
            <a:r>
              <a:rPr lang="en-US" altLang="en-US" dirty="0"/>
              <a:t>Takes two arguments at minimum</a:t>
            </a:r>
          </a:p>
          <a:p>
            <a:pPr lvl="2"/>
            <a:r>
              <a:rPr lang="en-US" altLang="en-US" dirty="0"/>
              <a:t>Criteria used to change permissions</a:t>
            </a:r>
          </a:p>
          <a:p>
            <a:pPr lvl="2"/>
            <a:r>
              <a:rPr lang="en-US" altLang="en-US" dirty="0"/>
              <a:t>Filenames to change</a:t>
            </a:r>
          </a:p>
          <a:p>
            <a:pPr lvl="1"/>
            <a:r>
              <a:rPr lang="en-US" altLang="en-US" dirty="0"/>
              <a:t>If the permissions to be changed are identical for the user, group, and other categories, you can use the “a” character to refer to all categories</a:t>
            </a:r>
          </a:p>
          <a:p>
            <a:pPr marL="0" indent="0">
              <a:buNone/>
            </a:pPr>
            <a:endParaRPr lang="en-US" dirty="0"/>
          </a:p>
        </p:txBody>
      </p:sp>
    </p:spTree>
    <p:extLst>
      <p:ext uri="{BB962C8B-B14F-4D97-AF65-F5344CB8AC3E}">
        <p14:creationId xmlns:p14="http://schemas.microsoft.com/office/powerpoint/2010/main" val="423532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A7AF-CE96-4AA9-8C21-21F14875E988}"/>
              </a:ext>
            </a:extLst>
          </p:cNvPr>
          <p:cNvSpPr>
            <a:spLocks noGrp="1"/>
          </p:cNvSpPr>
          <p:nvPr>
            <p:ph type="title"/>
          </p:nvPr>
        </p:nvSpPr>
        <p:spPr/>
        <p:txBody>
          <a:bodyPr/>
          <a:lstStyle/>
          <a:p>
            <a:r>
              <a:rPr lang="en-US" altLang="en-US" dirty="0"/>
              <a:t>Changing Permissions (2 of 3)</a:t>
            </a:r>
            <a:br>
              <a:rPr lang="en-US" altLang="en-US" dirty="0"/>
            </a:br>
            <a:endParaRPr lang="en-US" dirty="0"/>
          </a:p>
        </p:txBody>
      </p:sp>
      <p:graphicFrame>
        <p:nvGraphicFramePr>
          <p:cNvPr id="3" name="Table Placeholder 2">
            <a:extLst>
              <a:ext uri="{FF2B5EF4-FFF2-40B4-BE49-F238E27FC236}">
                <a16:creationId xmlns:a16="http://schemas.microsoft.com/office/drawing/2014/main" id="{858E61BC-B85C-42F2-91B6-97B2968E39C2}"/>
              </a:ext>
            </a:extLst>
          </p:cNvPr>
          <p:cNvGraphicFramePr>
            <a:graphicFrameLocks noGrp="1"/>
          </p:cNvGraphicFramePr>
          <p:nvPr>
            <p:ph type="tbl" sz="quarter" idx="10"/>
            <p:extLst>
              <p:ext uri="{D42A27DB-BD31-4B8C-83A1-F6EECF244321}">
                <p14:modId xmlns:p14="http://schemas.microsoft.com/office/powerpoint/2010/main" val="3404591912"/>
              </p:ext>
            </p:extLst>
          </p:nvPr>
        </p:nvGraphicFramePr>
        <p:xfrm>
          <a:off x="1275983" y="1504928"/>
          <a:ext cx="9640033" cy="4205654"/>
        </p:xfrm>
        <a:graphic>
          <a:graphicData uri="http://schemas.openxmlformats.org/drawingml/2006/table">
            <a:tbl>
              <a:tblPr firstRow="1" bandRow="1">
                <a:tableStyleId>{5C22544A-7EE6-4342-B048-85BDC9FD1C3A}</a:tableStyleId>
              </a:tblPr>
              <a:tblGrid>
                <a:gridCol w="3213344">
                  <a:extLst>
                    <a:ext uri="{9D8B030D-6E8A-4147-A177-3AD203B41FA5}">
                      <a16:colId xmlns:a16="http://schemas.microsoft.com/office/drawing/2014/main" val="2783789770"/>
                    </a:ext>
                  </a:extLst>
                </a:gridCol>
                <a:gridCol w="4465951">
                  <a:extLst>
                    <a:ext uri="{9D8B030D-6E8A-4147-A177-3AD203B41FA5}">
                      <a16:colId xmlns:a16="http://schemas.microsoft.com/office/drawing/2014/main" val="3624214698"/>
                    </a:ext>
                  </a:extLst>
                </a:gridCol>
                <a:gridCol w="1960738">
                  <a:extLst>
                    <a:ext uri="{9D8B030D-6E8A-4147-A177-3AD203B41FA5}">
                      <a16:colId xmlns:a16="http://schemas.microsoft.com/office/drawing/2014/main" val="3830053390"/>
                    </a:ext>
                  </a:extLst>
                </a:gridCol>
              </a:tblGrid>
              <a:tr h="1389024">
                <a:tc>
                  <a:txBody>
                    <a:bodyPr/>
                    <a:lstStyle/>
                    <a:p>
                      <a:r>
                        <a:rPr lang="en-US" b="1" dirty="0"/>
                        <a:t>Table 4-5: Criteria used within the chmod command</a:t>
                      </a:r>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3787014733"/>
                  </a:ext>
                </a:extLst>
              </a:tr>
              <a:tr h="563326">
                <a:tc>
                  <a:txBody>
                    <a:bodyPr/>
                    <a:lstStyle/>
                    <a:p>
                      <a:r>
                        <a:rPr lang="en-US" b="1" dirty="0"/>
                        <a:t>Category</a:t>
                      </a:r>
                    </a:p>
                  </a:txBody>
                  <a:tcPr/>
                </a:tc>
                <a:tc>
                  <a:txBody>
                    <a:bodyPr/>
                    <a:lstStyle/>
                    <a:p>
                      <a:r>
                        <a:rPr lang="en-US" b="1" dirty="0"/>
                        <a:t>Operation</a:t>
                      </a:r>
                    </a:p>
                  </a:txBody>
                  <a:tcPr/>
                </a:tc>
                <a:tc>
                  <a:txBody>
                    <a:bodyPr/>
                    <a:lstStyle/>
                    <a:p>
                      <a:r>
                        <a:rPr lang="en-US" b="1" dirty="0"/>
                        <a:t>Permission</a:t>
                      </a:r>
                    </a:p>
                  </a:txBody>
                  <a:tcPr/>
                </a:tc>
                <a:extLst>
                  <a:ext uri="{0D108BD9-81ED-4DB2-BD59-A6C34878D82A}">
                    <a16:rowId xmlns:a16="http://schemas.microsoft.com/office/drawing/2014/main" val="2715607010"/>
                  </a:ext>
                </a:extLst>
              </a:tr>
              <a:tr h="563326">
                <a:tc>
                  <a:txBody>
                    <a:bodyPr/>
                    <a:lstStyle/>
                    <a:p>
                      <a:r>
                        <a:rPr lang="en-US" dirty="0"/>
                        <a:t>u (user)</a:t>
                      </a:r>
                    </a:p>
                  </a:txBody>
                  <a:tcPr/>
                </a:tc>
                <a:tc>
                  <a:txBody>
                    <a:bodyPr/>
                    <a:lstStyle/>
                    <a:p>
                      <a:r>
                        <a:rPr lang="en-US" dirty="0"/>
                        <a:t>+ (adds a permission)</a:t>
                      </a:r>
                    </a:p>
                  </a:txBody>
                  <a:tcPr/>
                </a:tc>
                <a:tc>
                  <a:txBody>
                    <a:bodyPr/>
                    <a:lstStyle/>
                    <a:p>
                      <a:r>
                        <a:rPr lang="en-US" dirty="0"/>
                        <a:t>r (read)</a:t>
                      </a:r>
                    </a:p>
                  </a:txBody>
                  <a:tcPr/>
                </a:tc>
                <a:extLst>
                  <a:ext uri="{0D108BD9-81ED-4DB2-BD59-A6C34878D82A}">
                    <a16:rowId xmlns:a16="http://schemas.microsoft.com/office/drawing/2014/main" val="1537878504"/>
                  </a:ext>
                </a:extLst>
              </a:tr>
              <a:tr h="563326">
                <a:tc>
                  <a:txBody>
                    <a:bodyPr/>
                    <a:lstStyle/>
                    <a:p>
                      <a:r>
                        <a:rPr lang="en-US" dirty="0"/>
                        <a:t>g (group)</a:t>
                      </a:r>
                    </a:p>
                  </a:txBody>
                  <a:tcPr/>
                </a:tc>
                <a:tc>
                  <a:txBody>
                    <a:bodyPr/>
                    <a:lstStyle/>
                    <a:p>
                      <a:r>
                        <a:rPr lang="en-US" dirty="0"/>
                        <a:t>- (removes a permission)</a:t>
                      </a:r>
                    </a:p>
                  </a:txBody>
                  <a:tcPr/>
                </a:tc>
                <a:tc>
                  <a:txBody>
                    <a:bodyPr/>
                    <a:lstStyle/>
                    <a:p>
                      <a:r>
                        <a:rPr lang="en-US" dirty="0"/>
                        <a:t>w (write)</a:t>
                      </a:r>
                    </a:p>
                  </a:txBody>
                  <a:tcPr/>
                </a:tc>
                <a:extLst>
                  <a:ext uri="{0D108BD9-81ED-4DB2-BD59-A6C34878D82A}">
                    <a16:rowId xmlns:a16="http://schemas.microsoft.com/office/drawing/2014/main" val="2272710520"/>
                  </a:ext>
                </a:extLst>
              </a:tr>
              <a:tr h="563326">
                <a:tc>
                  <a:txBody>
                    <a:bodyPr/>
                    <a:lstStyle/>
                    <a:p>
                      <a:r>
                        <a:rPr lang="en-US" dirty="0"/>
                        <a:t>o (other)</a:t>
                      </a:r>
                    </a:p>
                  </a:txBody>
                  <a:tcPr/>
                </a:tc>
                <a:tc>
                  <a:txBody>
                    <a:bodyPr/>
                    <a:lstStyle/>
                    <a:p>
                      <a:r>
                        <a:rPr lang="en-US" dirty="0"/>
                        <a:t>= (makes a permission equal to)</a:t>
                      </a:r>
                    </a:p>
                  </a:txBody>
                  <a:tcPr/>
                </a:tc>
                <a:tc>
                  <a:txBody>
                    <a:bodyPr/>
                    <a:lstStyle/>
                    <a:p>
                      <a:r>
                        <a:rPr lang="en-US" dirty="0"/>
                        <a:t>x (execute)</a:t>
                      </a:r>
                    </a:p>
                  </a:txBody>
                  <a:tcPr/>
                </a:tc>
                <a:extLst>
                  <a:ext uri="{0D108BD9-81ED-4DB2-BD59-A6C34878D82A}">
                    <a16:rowId xmlns:a16="http://schemas.microsoft.com/office/drawing/2014/main" val="1631736886"/>
                  </a:ext>
                </a:extLst>
              </a:tr>
              <a:tr h="563326">
                <a:tc>
                  <a:txBody>
                    <a:bodyPr/>
                    <a:lstStyle/>
                    <a:p>
                      <a:r>
                        <a:rPr lang="en-US" dirty="0"/>
                        <a:t>a (all categories)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7729941"/>
                  </a:ext>
                </a:extLst>
              </a:tr>
            </a:tbl>
          </a:graphicData>
        </a:graphic>
      </p:graphicFrame>
    </p:spTree>
    <p:extLst>
      <p:ext uri="{BB962C8B-B14F-4D97-AF65-F5344CB8AC3E}">
        <p14:creationId xmlns:p14="http://schemas.microsoft.com/office/powerpoint/2010/main" val="341929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DEB124-39E6-4B3D-8065-E8E2CDF97E72}"/>
              </a:ext>
            </a:extLst>
          </p:cNvPr>
          <p:cNvSpPr>
            <a:spLocks noGrp="1"/>
          </p:cNvSpPr>
          <p:nvPr>
            <p:ph type="title"/>
          </p:nvPr>
        </p:nvSpPr>
        <p:spPr/>
        <p:txBody>
          <a:bodyPr/>
          <a:lstStyle/>
          <a:p>
            <a:r>
              <a:rPr lang="en-US" altLang="en-US" dirty="0"/>
              <a:t>Changing Permissions (3 of 3)</a:t>
            </a:r>
            <a:br>
              <a:rPr lang="en-US" altLang="en-US" dirty="0"/>
            </a:br>
            <a:endParaRPr lang="en-US" dirty="0"/>
          </a:p>
        </p:txBody>
      </p:sp>
      <p:pic>
        <p:nvPicPr>
          <p:cNvPr id="3" name="Picture Placeholder 2" descr="Illustration shows how numbers are used to represent permissions in a mode. The permissions that can be assigned are r w x r w x r w x. Read permission is represented by the number 4. Write permission is represented by the number 2. Execute permission is represented by the number 1. For each of the 3 sections in the mode, the numbers can be totalled up to get a combination of the permission to be assigned. For instance, the number 7 in a section would mean that read, write, and execute permissions have been assigned because 4 plus 2 plus 1 is 7.&#10;">
            <a:extLst>
              <a:ext uri="{FF2B5EF4-FFF2-40B4-BE49-F238E27FC236}">
                <a16:creationId xmlns:a16="http://schemas.microsoft.com/office/drawing/2014/main" id="{FE8CC115-6812-4693-BC6E-895A3D9EE7B3}"/>
              </a:ext>
            </a:extLst>
          </p:cNvPr>
          <p:cNvPicPr>
            <a:picLocks noGrp="1" noChangeAspect="1"/>
          </p:cNvPicPr>
          <p:nvPr>
            <p:ph type="pic" sz="quarter" idx="10"/>
          </p:nvPr>
        </p:nvPicPr>
        <p:blipFill rotWithShape="1">
          <a:blip r:embed="rId2"/>
          <a:srcRect l="142" t="-1561" b="14246"/>
          <a:stretch/>
        </p:blipFill>
        <p:spPr>
          <a:xfrm>
            <a:off x="1948960" y="1920290"/>
            <a:ext cx="8294077" cy="3017419"/>
          </a:xfrm>
        </p:spPr>
      </p:pic>
      <p:sp>
        <p:nvSpPr>
          <p:cNvPr id="6" name="Text Placeholder 5">
            <a:extLst>
              <a:ext uri="{FF2B5EF4-FFF2-40B4-BE49-F238E27FC236}">
                <a16:creationId xmlns:a16="http://schemas.microsoft.com/office/drawing/2014/main" id="{0190C6A0-0583-4908-93F4-D02C8D71B4A0}"/>
              </a:ext>
            </a:extLst>
          </p:cNvPr>
          <p:cNvSpPr>
            <a:spLocks noGrp="1"/>
          </p:cNvSpPr>
          <p:nvPr>
            <p:ph type="body" sz="quarter" idx="11"/>
          </p:nvPr>
        </p:nvSpPr>
        <p:spPr>
          <a:xfrm>
            <a:off x="3446584" y="5433314"/>
            <a:ext cx="5298831" cy="595128"/>
          </a:xfrm>
        </p:spPr>
        <p:txBody>
          <a:bodyPr/>
          <a:lstStyle/>
          <a:p>
            <a:r>
              <a:rPr lang="en-US" altLang="en-US" dirty="0"/>
              <a:t>Figure 4-4: Numeric representation of the mode</a:t>
            </a:r>
          </a:p>
          <a:p>
            <a:endParaRPr lang="en-US" dirty="0"/>
          </a:p>
        </p:txBody>
      </p:sp>
    </p:spTree>
    <p:extLst>
      <p:ext uri="{BB962C8B-B14F-4D97-AF65-F5344CB8AC3E}">
        <p14:creationId xmlns:p14="http://schemas.microsoft.com/office/powerpoint/2010/main" val="2935068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Default Permissions (1 of 2)</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New files are given rw-rw-rw- permissions by default</a:t>
            </a:r>
          </a:p>
          <a:p>
            <a:r>
              <a:rPr lang="en-US" altLang="en-US" dirty="0"/>
              <a:t>The umask variable: a special variable that takes away permissions on new files and directories</a:t>
            </a:r>
          </a:p>
          <a:p>
            <a:r>
              <a:rPr lang="en-US" altLang="en-US" dirty="0"/>
              <a:t>The umask command: displays the umask</a:t>
            </a:r>
          </a:p>
          <a:p>
            <a:r>
              <a:rPr lang="en-US" altLang="en-US" dirty="0"/>
              <a:t>Changing the umask: se a new umask as an argument to the umask command</a:t>
            </a:r>
          </a:p>
          <a:p>
            <a:endParaRPr lang="en-US" dirty="0"/>
          </a:p>
        </p:txBody>
      </p:sp>
    </p:spTree>
    <p:extLst>
      <p:ext uri="{BB962C8B-B14F-4D97-AF65-F5344CB8AC3E}">
        <p14:creationId xmlns:p14="http://schemas.microsoft.com/office/powerpoint/2010/main" val="312923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The Filesystem Hierarchy Standard</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Standard set of directories for Linux and UNIX systems</a:t>
            </a:r>
          </a:p>
          <a:p>
            <a:pPr lvl="1"/>
            <a:r>
              <a:rPr lang="en-US" altLang="en-US" dirty="0"/>
              <a:t>Standard file and subdirectory contents</a:t>
            </a:r>
          </a:p>
          <a:p>
            <a:pPr lvl="1"/>
            <a:r>
              <a:rPr lang="en-US" altLang="en-US" dirty="0"/>
              <a:t>Simplifies the task of finding specific files</a:t>
            </a:r>
          </a:p>
          <a:p>
            <a:pPr lvl="1"/>
            <a:r>
              <a:rPr lang="en-US" altLang="en-US" dirty="0"/>
              <a:t>Gives Linux software developers ability to locate files on any Linux system</a:t>
            </a:r>
          </a:p>
          <a:p>
            <a:pPr lvl="2"/>
            <a:r>
              <a:rPr lang="en-US" altLang="en-US" dirty="0"/>
              <a:t>Create non-distribution–specific software</a:t>
            </a:r>
            <a:endParaRPr lang="en-US" dirty="0"/>
          </a:p>
        </p:txBody>
      </p:sp>
    </p:spTree>
    <p:extLst>
      <p:ext uri="{BB962C8B-B14F-4D97-AF65-F5344CB8AC3E}">
        <p14:creationId xmlns:p14="http://schemas.microsoft.com/office/powerpoint/2010/main" val="34415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51711-B564-4F14-A970-6FD401066924}"/>
              </a:ext>
            </a:extLst>
          </p:cNvPr>
          <p:cNvSpPr>
            <a:spLocks noGrp="1"/>
          </p:cNvSpPr>
          <p:nvPr>
            <p:ph type="title"/>
          </p:nvPr>
        </p:nvSpPr>
        <p:spPr/>
        <p:txBody>
          <a:bodyPr/>
          <a:lstStyle/>
          <a:p>
            <a:r>
              <a:rPr lang="en-US" altLang="en-US" dirty="0"/>
              <a:t>Default Permissions (2 of 2)</a:t>
            </a:r>
            <a:br>
              <a:rPr lang="en-US" altLang="en-US" dirty="0"/>
            </a:br>
            <a:endParaRPr lang="en-US" dirty="0"/>
          </a:p>
        </p:txBody>
      </p:sp>
      <p:sp>
        <p:nvSpPr>
          <p:cNvPr id="6" name="Text Placeholder 5">
            <a:extLst>
              <a:ext uri="{FF2B5EF4-FFF2-40B4-BE49-F238E27FC236}">
                <a16:creationId xmlns:a16="http://schemas.microsoft.com/office/drawing/2014/main" id="{EC02E350-3A4C-466C-90EC-0AA998BC6EDA}"/>
              </a:ext>
            </a:extLst>
          </p:cNvPr>
          <p:cNvSpPr>
            <a:spLocks noGrp="1"/>
          </p:cNvSpPr>
          <p:nvPr>
            <p:ph type="body" sz="quarter" idx="11"/>
          </p:nvPr>
        </p:nvSpPr>
        <p:spPr>
          <a:xfrm>
            <a:off x="3462237" y="5121247"/>
            <a:ext cx="6555132" cy="431006"/>
          </a:xfrm>
        </p:spPr>
        <p:txBody>
          <a:bodyPr/>
          <a:lstStyle/>
          <a:p>
            <a:r>
              <a:rPr lang="en-US" altLang="en-US" dirty="0"/>
              <a:t>Figure 4-6: Performing a umask 007 calculation</a:t>
            </a:r>
          </a:p>
          <a:p>
            <a:endParaRPr lang="en-US" dirty="0"/>
          </a:p>
        </p:txBody>
      </p:sp>
      <p:pic>
        <p:nvPicPr>
          <p:cNvPr id="10" name="Picture Placeholder 9" descr="Illustration shows how to perform a umask calculation if it is set to 0 0 7. New files have the permission r w dash r w dash r w dash and new directories have the permission r w x r w x r w x. The umask takes away the permission of 0 0 7 once it is applied. It takes away nothing for user and group but takes away read, write, execute for other users. The resulting permission for files is r w dash r w dash dash dash dash and for directories is r w x r w x dash dash dash.">
            <a:extLst>
              <a:ext uri="{FF2B5EF4-FFF2-40B4-BE49-F238E27FC236}">
                <a16:creationId xmlns:a16="http://schemas.microsoft.com/office/drawing/2014/main" id="{8C889F9E-6963-4C3C-ACB2-0DECE574799A}"/>
              </a:ext>
            </a:extLst>
          </p:cNvPr>
          <p:cNvPicPr>
            <a:picLocks noGrp="1" noChangeAspect="1"/>
          </p:cNvPicPr>
          <p:nvPr>
            <p:ph type="pic" sz="quarter" idx="10"/>
          </p:nvPr>
        </p:nvPicPr>
        <p:blipFill rotWithShape="1">
          <a:blip r:embed="rId2"/>
          <a:srcRect l="1736" t="-2434" r="-1077" b="11604"/>
          <a:stretch/>
        </p:blipFill>
        <p:spPr>
          <a:xfrm>
            <a:off x="2174631" y="1934522"/>
            <a:ext cx="7842738" cy="2885289"/>
          </a:xfrm>
        </p:spPr>
      </p:pic>
    </p:spTree>
    <p:extLst>
      <p:ext uri="{BB962C8B-B14F-4D97-AF65-F5344CB8AC3E}">
        <p14:creationId xmlns:p14="http://schemas.microsoft.com/office/powerpoint/2010/main" val="120591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Special Permissions</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Three more optional special permissions for files and directories</a:t>
            </a:r>
          </a:p>
          <a:p>
            <a:pPr lvl="1"/>
            <a:r>
              <a:rPr lang="en-US" altLang="en-US" dirty="0"/>
              <a:t>SUID (Set User ID)</a:t>
            </a:r>
          </a:p>
          <a:p>
            <a:pPr lvl="1"/>
            <a:r>
              <a:rPr lang="en-US" altLang="en-US" dirty="0"/>
              <a:t>SGID (Set Group ID)</a:t>
            </a:r>
          </a:p>
          <a:p>
            <a:pPr lvl="1"/>
            <a:r>
              <a:rPr lang="en-US" altLang="en-US" dirty="0"/>
              <a:t>Sticky bit</a:t>
            </a:r>
          </a:p>
          <a:p>
            <a:endParaRPr lang="en-US" dirty="0"/>
          </a:p>
        </p:txBody>
      </p:sp>
    </p:spTree>
    <p:extLst>
      <p:ext uri="{BB962C8B-B14F-4D97-AF65-F5344CB8AC3E}">
        <p14:creationId xmlns:p14="http://schemas.microsoft.com/office/powerpoint/2010/main" val="769614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Defining Special Permissions (1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If SUID is set on a file, user who executes the file becomes owner of the file during execution (e.g., passwd command)</a:t>
            </a:r>
          </a:p>
          <a:p>
            <a:pPr lvl="1"/>
            <a:r>
              <a:rPr lang="en-US" altLang="en-US" dirty="0"/>
              <a:t>No special functionality when set on a directory</a:t>
            </a:r>
          </a:p>
          <a:p>
            <a:pPr lvl="1"/>
            <a:r>
              <a:rPr lang="en-US" altLang="en-US" dirty="0"/>
              <a:t>Only applicable to binary compiled programs</a:t>
            </a:r>
          </a:p>
          <a:p>
            <a:pPr lvl="1"/>
            <a:r>
              <a:rPr lang="en-US" altLang="en-US" dirty="0"/>
              <a:t>Cannot be used on shell scripts</a:t>
            </a:r>
          </a:p>
          <a:p>
            <a:endParaRPr lang="en-US" dirty="0"/>
          </a:p>
        </p:txBody>
      </p:sp>
    </p:spTree>
    <p:extLst>
      <p:ext uri="{BB962C8B-B14F-4D97-AF65-F5344CB8AC3E}">
        <p14:creationId xmlns:p14="http://schemas.microsoft.com/office/powerpoint/2010/main" val="122949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Defining Special Permissions (2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SGID: applicable to files and directories</a:t>
            </a:r>
          </a:p>
          <a:p>
            <a:pPr lvl="1"/>
            <a:r>
              <a:rPr lang="en-US" altLang="en-US" dirty="0"/>
              <a:t>If set on a file, user who executes the file becomes member of the file’s group during execution</a:t>
            </a:r>
          </a:p>
          <a:p>
            <a:pPr lvl="1"/>
            <a:r>
              <a:rPr lang="en-US" altLang="en-US" dirty="0"/>
              <a:t>If a user creates a file in a directory with SGID set, the file’s group owner is set to be the directory’s group owner and not the user’s primary group</a:t>
            </a:r>
          </a:p>
          <a:p>
            <a:endParaRPr lang="en-US" dirty="0"/>
          </a:p>
        </p:txBody>
      </p:sp>
    </p:spTree>
    <p:extLst>
      <p:ext uri="{BB962C8B-B14F-4D97-AF65-F5344CB8AC3E}">
        <p14:creationId xmlns:p14="http://schemas.microsoft.com/office/powerpoint/2010/main" val="790465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Defining Special Permissions (3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Sticky bit: previously used to lock files in memory</a:t>
            </a:r>
          </a:p>
          <a:p>
            <a:pPr lvl="1"/>
            <a:r>
              <a:rPr lang="en-US" altLang="en-US" dirty="0"/>
              <a:t>Currently only applicable to directories</a:t>
            </a:r>
          </a:p>
          <a:p>
            <a:pPr lvl="1"/>
            <a:r>
              <a:rPr lang="en-US" altLang="en-US" dirty="0"/>
              <a:t>Ensures that a user can only delete his/her own files when given write permissions in a directory</a:t>
            </a:r>
          </a:p>
          <a:p>
            <a:endParaRPr lang="en-US" dirty="0"/>
          </a:p>
        </p:txBody>
      </p:sp>
    </p:spTree>
    <p:extLst>
      <p:ext uri="{BB962C8B-B14F-4D97-AF65-F5344CB8AC3E}">
        <p14:creationId xmlns:p14="http://schemas.microsoft.com/office/powerpoint/2010/main" val="1717795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Setting Special Permissions (1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Special permissions require execute</a:t>
            </a:r>
          </a:p>
          <a:p>
            <a:pPr lvl="1"/>
            <a:r>
              <a:rPr lang="en-US" altLang="en-US" dirty="0"/>
              <a:t>They mask the execute permission when displayed by the ls –l command</a:t>
            </a:r>
          </a:p>
          <a:p>
            <a:r>
              <a:rPr lang="en-US" altLang="en-US" dirty="0"/>
              <a:t>May be set even if file or directory does not have execute permission</a:t>
            </a:r>
          </a:p>
          <a:p>
            <a:pPr lvl="1"/>
            <a:r>
              <a:rPr lang="en-US" altLang="en-US" dirty="0"/>
              <a:t>Indicating letter in the mode will be capitalized</a:t>
            </a:r>
          </a:p>
          <a:p>
            <a:r>
              <a:rPr lang="en-US" altLang="en-US" dirty="0"/>
              <a:t>Add special permissions via chmod command</a:t>
            </a:r>
          </a:p>
          <a:p>
            <a:endParaRPr lang="en-US" dirty="0"/>
          </a:p>
        </p:txBody>
      </p:sp>
    </p:spTree>
    <p:extLst>
      <p:ext uri="{BB962C8B-B14F-4D97-AF65-F5344CB8AC3E}">
        <p14:creationId xmlns:p14="http://schemas.microsoft.com/office/powerpoint/2010/main" val="4161283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3629-7962-4D39-96A5-82839F7D1AD0}"/>
              </a:ext>
            </a:extLst>
          </p:cNvPr>
          <p:cNvSpPr>
            <a:spLocks noGrp="1"/>
          </p:cNvSpPr>
          <p:nvPr>
            <p:ph type="title"/>
          </p:nvPr>
        </p:nvSpPr>
        <p:spPr/>
        <p:txBody>
          <a:bodyPr/>
          <a:lstStyle/>
          <a:p>
            <a:r>
              <a:rPr lang="en-US" altLang="en-US" dirty="0"/>
              <a:t>Setting Special Permissions (2 of 3)</a:t>
            </a:r>
            <a:br>
              <a:rPr lang="en-US" altLang="en-US" dirty="0"/>
            </a:br>
            <a:endParaRPr lang="en-US" dirty="0"/>
          </a:p>
        </p:txBody>
      </p:sp>
      <p:pic>
        <p:nvPicPr>
          <p:cNvPr id="5" name="Picture Placeholder 4" descr="Illustration shows how special permissions are represented in a mode. Special permissions require execute permission and when set they mask the execute bit in a mode. Permissions normally look like this. r w x r w x r w x. The S U I D is set on the execute bit for the user with the letter s. The G U I D is set on the execute bit for the group with the letter s. The sticky bit is set on the execute bit for other users with the letter t. Once all three special permissions have been set, the mode is represented thus. r w s r w s r w t.">
            <a:extLst>
              <a:ext uri="{FF2B5EF4-FFF2-40B4-BE49-F238E27FC236}">
                <a16:creationId xmlns:a16="http://schemas.microsoft.com/office/drawing/2014/main" id="{4AE46E11-3860-4232-B188-D4302F1ECC44}"/>
              </a:ext>
            </a:extLst>
          </p:cNvPr>
          <p:cNvPicPr>
            <a:picLocks noGrp="1" noChangeAspect="1"/>
          </p:cNvPicPr>
          <p:nvPr>
            <p:ph type="pic" sz="quarter" idx="10"/>
          </p:nvPr>
        </p:nvPicPr>
        <p:blipFill rotWithShape="1">
          <a:blip r:embed="rId2"/>
          <a:srcRect l="208" r="472" b="10865"/>
          <a:stretch/>
        </p:blipFill>
        <p:spPr>
          <a:xfrm>
            <a:off x="3165231" y="1916269"/>
            <a:ext cx="5861538" cy="3163912"/>
          </a:xfrm>
        </p:spPr>
      </p:pic>
      <p:sp>
        <p:nvSpPr>
          <p:cNvPr id="4" name="Text Placeholder 3">
            <a:extLst>
              <a:ext uri="{FF2B5EF4-FFF2-40B4-BE49-F238E27FC236}">
                <a16:creationId xmlns:a16="http://schemas.microsoft.com/office/drawing/2014/main" id="{F77EC060-1F1F-485D-A363-12A0324D703E}"/>
              </a:ext>
            </a:extLst>
          </p:cNvPr>
          <p:cNvSpPr>
            <a:spLocks noGrp="1"/>
          </p:cNvSpPr>
          <p:nvPr>
            <p:ph type="body" sz="quarter" idx="11"/>
          </p:nvPr>
        </p:nvSpPr>
        <p:spPr>
          <a:xfrm>
            <a:off x="3024554" y="5330002"/>
            <a:ext cx="6142892" cy="454451"/>
          </a:xfrm>
        </p:spPr>
        <p:txBody>
          <a:bodyPr/>
          <a:lstStyle/>
          <a:p>
            <a:r>
              <a:rPr lang="en-US" altLang="en-US" dirty="0"/>
              <a:t>Figure 4-7: Representing special permissions in the mode</a:t>
            </a:r>
          </a:p>
          <a:p>
            <a:endParaRPr lang="en-US" dirty="0"/>
          </a:p>
        </p:txBody>
      </p:sp>
    </p:spTree>
    <p:extLst>
      <p:ext uri="{BB962C8B-B14F-4D97-AF65-F5344CB8AC3E}">
        <p14:creationId xmlns:p14="http://schemas.microsoft.com/office/powerpoint/2010/main" val="4170986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Setting Special Permissions (3 of 3)</a:t>
            </a:r>
            <a:br>
              <a:rPr lang="en-US" altLang="en-US" dirty="0"/>
            </a:br>
            <a:endParaRPr lang="en-US" dirty="0"/>
          </a:p>
        </p:txBody>
      </p:sp>
      <p:pic>
        <p:nvPicPr>
          <p:cNvPr id="4" name="Picture Placeholder 3" descr="Special permissions can be set numerically. Special permissions are assigned to the left when normally using the c h mod command. The number 4 represents S U I D. The number 2 represents S G I D. The number 1 represents sticky bit. Special permissions total to 7 as do the permissions for user, group, and other permissions. Special permissions comes first followed by permissions for the user, group, and other users.">
            <a:extLst>
              <a:ext uri="{FF2B5EF4-FFF2-40B4-BE49-F238E27FC236}">
                <a16:creationId xmlns:a16="http://schemas.microsoft.com/office/drawing/2014/main" id="{0F27257D-7146-4129-B7CA-8B8E5B1DA787}"/>
              </a:ext>
            </a:extLst>
          </p:cNvPr>
          <p:cNvPicPr>
            <a:picLocks noGrp="1" noChangeAspect="1"/>
          </p:cNvPicPr>
          <p:nvPr>
            <p:ph type="pic" sz="quarter" idx="10"/>
          </p:nvPr>
        </p:nvPicPr>
        <p:blipFill rotWithShape="1">
          <a:blip r:embed="rId2"/>
          <a:srcRect l="-1029" t="-5326" r="-296" b="13509"/>
          <a:stretch/>
        </p:blipFill>
        <p:spPr>
          <a:xfrm>
            <a:off x="1739910" y="2385053"/>
            <a:ext cx="8712179" cy="2776011"/>
          </a:xfrm>
        </p:spPr>
      </p:pic>
      <p:sp>
        <p:nvSpPr>
          <p:cNvPr id="5" name="Text Placeholder 4">
            <a:extLst>
              <a:ext uri="{FF2B5EF4-FFF2-40B4-BE49-F238E27FC236}">
                <a16:creationId xmlns:a16="http://schemas.microsoft.com/office/drawing/2014/main" id="{2A8414BE-1B93-4FC6-9667-F219B09CC46E}"/>
              </a:ext>
            </a:extLst>
          </p:cNvPr>
          <p:cNvSpPr>
            <a:spLocks noGrp="1"/>
          </p:cNvSpPr>
          <p:nvPr>
            <p:ph type="body" sz="quarter" idx="11"/>
          </p:nvPr>
        </p:nvSpPr>
        <p:spPr>
          <a:xfrm>
            <a:off x="2450123" y="5352994"/>
            <a:ext cx="7291754" cy="454451"/>
          </a:xfrm>
        </p:spPr>
        <p:txBody>
          <a:bodyPr/>
          <a:lstStyle/>
          <a:p>
            <a:r>
              <a:rPr lang="en-US" altLang="en-US" dirty="0"/>
              <a:t>Figure 4-9: Numeric representation of regular and special permissions</a:t>
            </a:r>
          </a:p>
          <a:p>
            <a:endParaRPr lang="en-US" dirty="0"/>
          </a:p>
        </p:txBody>
      </p:sp>
    </p:spTree>
    <p:extLst>
      <p:ext uri="{BB962C8B-B14F-4D97-AF65-F5344CB8AC3E}">
        <p14:creationId xmlns:p14="http://schemas.microsoft.com/office/powerpoint/2010/main" val="3252903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07B-C70B-4237-9A52-FC2280092068}"/>
              </a:ext>
            </a:extLst>
          </p:cNvPr>
          <p:cNvSpPr>
            <a:spLocks noGrp="1"/>
          </p:cNvSpPr>
          <p:nvPr>
            <p:ph type="title"/>
          </p:nvPr>
        </p:nvSpPr>
        <p:spPr/>
        <p:txBody>
          <a:bodyPr/>
          <a:lstStyle/>
          <a:p>
            <a:r>
              <a:rPr lang="en-US" altLang="en-US" dirty="0"/>
              <a:t>Setting Custom Permissions in the Access Control List (ACL)</a:t>
            </a:r>
            <a:br>
              <a:rPr lang="en-US" altLang="en-US" dirty="0"/>
            </a:br>
            <a:endParaRPr lang="en-US" dirty="0"/>
          </a:p>
        </p:txBody>
      </p:sp>
      <p:sp>
        <p:nvSpPr>
          <p:cNvPr id="3" name="Text Placeholder 2">
            <a:extLst>
              <a:ext uri="{FF2B5EF4-FFF2-40B4-BE49-F238E27FC236}">
                <a16:creationId xmlns:a16="http://schemas.microsoft.com/office/drawing/2014/main" id="{E3602305-90BC-4B29-ACB9-A32D8A867D29}"/>
              </a:ext>
            </a:extLst>
          </p:cNvPr>
          <p:cNvSpPr>
            <a:spLocks noGrp="1"/>
          </p:cNvSpPr>
          <p:nvPr>
            <p:ph type="body" sz="quarter" idx="17"/>
          </p:nvPr>
        </p:nvSpPr>
        <p:spPr/>
        <p:txBody>
          <a:bodyPr/>
          <a:lstStyle/>
          <a:p>
            <a:r>
              <a:rPr lang="en-US" altLang="en-US" dirty="0"/>
              <a:t>Access control list (ACL): a list of users or groups that you can assign permissions </a:t>
            </a:r>
          </a:p>
          <a:p>
            <a:r>
              <a:rPr lang="en-US" altLang="en-US" dirty="0"/>
              <a:t>The setfacl (set file ACL) command: used to modify ACL entries for a particular Linux file or directory</a:t>
            </a:r>
          </a:p>
          <a:p>
            <a:pPr lvl="1"/>
            <a:r>
              <a:rPr lang="en-US" altLang="en-US" dirty="0"/>
              <a:t>Use the -m option to modify the ACL</a:t>
            </a:r>
          </a:p>
          <a:p>
            <a:pPr lvl="1"/>
            <a:r>
              <a:rPr lang="en-US" altLang="en-US" dirty="0"/>
              <a:t>Use the -b option to remove all extra ACL assignments on a particular file or directory</a:t>
            </a:r>
          </a:p>
          <a:p>
            <a:r>
              <a:rPr lang="en-US" altLang="en-US" dirty="0"/>
              <a:t>The getfacl (get file ACL) command: used to list all additional entries in the ACL </a:t>
            </a:r>
          </a:p>
          <a:p>
            <a:endParaRPr lang="en-US" dirty="0"/>
          </a:p>
        </p:txBody>
      </p:sp>
    </p:spTree>
    <p:extLst>
      <p:ext uri="{BB962C8B-B14F-4D97-AF65-F5344CB8AC3E}">
        <p14:creationId xmlns:p14="http://schemas.microsoft.com/office/powerpoint/2010/main" val="1282705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Managing Filesystem Attributes</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Linux has file attributes that can be set; work outside Linux permissions and are filesystem-specific</a:t>
            </a:r>
          </a:p>
          <a:p>
            <a:r>
              <a:rPr lang="en-US" altLang="en-US" dirty="0"/>
              <a:t>The lsattr (list attributes) command: used to list filesystem attributes</a:t>
            </a:r>
          </a:p>
          <a:p>
            <a:r>
              <a:rPr lang="en-US" altLang="en-US" dirty="0"/>
              <a:t>The chattr (change attributes) command: used to add or remove filesystem attributes</a:t>
            </a:r>
          </a:p>
          <a:p>
            <a:r>
              <a:rPr lang="en-US" altLang="en-US" dirty="0"/>
              <a:t>Immutable attribute (i): prevents the file from being modified in any way</a:t>
            </a:r>
          </a:p>
          <a:p>
            <a:endParaRPr lang="en-US" dirty="0"/>
          </a:p>
        </p:txBody>
      </p:sp>
    </p:spTree>
    <p:extLst>
      <p:ext uri="{BB962C8B-B14F-4D97-AF65-F5344CB8AC3E}">
        <p14:creationId xmlns:p14="http://schemas.microsoft.com/office/powerpoint/2010/main" val="54359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Managing Files and Directories (1 of 5)</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The mkdir (make directory) command: creates new directories</a:t>
            </a:r>
          </a:p>
          <a:p>
            <a:pPr lvl="1"/>
            <a:r>
              <a:rPr lang="en-US" altLang="en-US" dirty="0"/>
              <a:t>Arguments specify directory’s absolute or relative pathname</a:t>
            </a:r>
          </a:p>
          <a:p>
            <a:r>
              <a:rPr lang="en-US" altLang="en-US" dirty="0"/>
              <a:t>The mv (move) command: moves files</a:t>
            </a:r>
          </a:p>
          <a:p>
            <a:pPr lvl="1"/>
            <a:r>
              <a:rPr lang="en-US" altLang="en-US" dirty="0"/>
              <a:t>Minimum of two arguments</a:t>
            </a:r>
          </a:p>
          <a:p>
            <a:pPr lvl="2"/>
            <a:r>
              <a:rPr lang="en-US" altLang="en-US" dirty="0"/>
              <a:t>Source file/directory </a:t>
            </a:r>
          </a:p>
          <a:p>
            <a:pPr lvl="2"/>
            <a:r>
              <a:rPr lang="en-US" altLang="en-US" dirty="0"/>
              <a:t>Target file/directory</a:t>
            </a:r>
          </a:p>
          <a:p>
            <a:pPr lvl="1"/>
            <a:r>
              <a:rPr lang="en-US" altLang="en-US" dirty="0"/>
              <a:t>Pathnames can be absolute or relative</a:t>
            </a:r>
          </a:p>
          <a:p>
            <a:pPr lvl="2"/>
            <a:r>
              <a:rPr lang="en-US" altLang="en-US" dirty="0"/>
              <a:t>For multiple files, can use wildcards in pathname</a:t>
            </a:r>
          </a:p>
          <a:p>
            <a:pPr lvl="1"/>
            <a:r>
              <a:rPr lang="en-US" altLang="en-US" dirty="0"/>
              <a:t>Also used to rename files</a:t>
            </a:r>
          </a:p>
          <a:p>
            <a:endParaRPr lang="en-US" dirty="0"/>
          </a:p>
        </p:txBody>
      </p:sp>
    </p:spTree>
    <p:extLst>
      <p:ext uri="{BB962C8B-B14F-4D97-AF65-F5344CB8AC3E}">
        <p14:creationId xmlns:p14="http://schemas.microsoft.com/office/powerpoint/2010/main" val="1730666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07B-C70B-4237-9A52-FC2280092068}"/>
              </a:ext>
            </a:extLst>
          </p:cNvPr>
          <p:cNvSpPr>
            <a:spLocks noGrp="1"/>
          </p:cNvSpPr>
          <p:nvPr>
            <p:ph type="title"/>
          </p:nvPr>
        </p:nvSpPr>
        <p:spPr/>
        <p:txBody>
          <a:bodyPr/>
          <a:lstStyle/>
          <a:p>
            <a:r>
              <a:rPr lang="en-US" altLang="en-US" dirty="0"/>
              <a:t>Summary (1 of 3)</a:t>
            </a:r>
            <a:br>
              <a:rPr lang="en-US" altLang="en-US" dirty="0"/>
            </a:br>
            <a:endParaRPr lang="en-US" dirty="0"/>
          </a:p>
        </p:txBody>
      </p:sp>
      <p:sp>
        <p:nvSpPr>
          <p:cNvPr id="3" name="Text Placeholder 2">
            <a:extLst>
              <a:ext uri="{FF2B5EF4-FFF2-40B4-BE49-F238E27FC236}">
                <a16:creationId xmlns:a16="http://schemas.microsoft.com/office/drawing/2014/main" id="{E3602305-90BC-4B29-ACB9-A32D8A867D29}"/>
              </a:ext>
            </a:extLst>
          </p:cNvPr>
          <p:cNvSpPr>
            <a:spLocks noGrp="1"/>
          </p:cNvSpPr>
          <p:nvPr>
            <p:ph type="body" sz="quarter" idx="17"/>
          </p:nvPr>
        </p:nvSpPr>
        <p:spPr/>
        <p:txBody>
          <a:bodyPr/>
          <a:lstStyle/>
          <a:p>
            <a:r>
              <a:rPr lang="en-US" altLang="en-US" dirty="0"/>
              <a:t>The Linux directory tree obeys the Filesystem Hierarchy Standard</a:t>
            </a:r>
          </a:p>
          <a:p>
            <a:pPr lvl="1"/>
            <a:r>
              <a:rPr lang="en-US" altLang="en-US" dirty="0"/>
              <a:t>Allows system files to be located in standard directories</a:t>
            </a:r>
          </a:p>
          <a:p>
            <a:r>
              <a:rPr lang="en-US" altLang="en-US" dirty="0"/>
              <a:t>Many file management commands exist</a:t>
            </a:r>
          </a:p>
          <a:p>
            <a:pPr lvl="1"/>
            <a:r>
              <a:rPr lang="en-US" altLang="en-US" dirty="0"/>
              <a:t>Create, change the location of, or remove files</a:t>
            </a:r>
          </a:p>
          <a:p>
            <a:r>
              <a:rPr lang="en-US" altLang="en-US" dirty="0"/>
              <a:t>You can find files using different commands</a:t>
            </a:r>
          </a:p>
          <a:p>
            <a:pPr lvl="1"/>
            <a:r>
              <a:rPr lang="en-US" altLang="en-US" dirty="0"/>
              <a:t>locate: search preindexed database</a:t>
            </a:r>
          </a:p>
          <a:p>
            <a:pPr lvl="1"/>
            <a:r>
              <a:rPr lang="en-US" altLang="en-US" dirty="0"/>
              <a:t>which: search PATH variable</a:t>
            </a:r>
          </a:p>
          <a:p>
            <a:pPr lvl="1"/>
            <a:r>
              <a:rPr lang="en-US" altLang="en-US" dirty="0"/>
              <a:t>find: search for file based on criteria</a:t>
            </a:r>
          </a:p>
          <a:p>
            <a:endParaRPr lang="en-US" dirty="0"/>
          </a:p>
        </p:txBody>
      </p:sp>
    </p:spTree>
    <p:extLst>
      <p:ext uri="{BB962C8B-B14F-4D97-AF65-F5344CB8AC3E}">
        <p14:creationId xmlns:p14="http://schemas.microsoft.com/office/powerpoint/2010/main" val="3815817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07B-C70B-4237-9A52-FC2280092068}"/>
              </a:ext>
            </a:extLst>
          </p:cNvPr>
          <p:cNvSpPr>
            <a:spLocks noGrp="1"/>
          </p:cNvSpPr>
          <p:nvPr>
            <p:ph type="title"/>
          </p:nvPr>
        </p:nvSpPr>
        <p:spPr/>
        <p:txBody>
          <a:bodyPr/>
          <a:lstStyle/>
          <a:p>
            <a:r>
              <a:rPr lang="en-US" altLang="en-US" dirty="0"/>
              <a:t>Summary (2 of 3)</a:t>
            </a:r>
            <a:br>
              <a:rPr lang="en-US" altLang="en-US" dirty="0"/>
            </a:br>
            <a:endParaRPr lang="en-US" dirty="0"/>
          </a:p>
        </p:txBody>
      </p:sp>
      <p:sp>
        <p:nvSpPr>
          <p:cNvPr id="3" name="Text Placeholder 2">
            <a:extLst>
              <a:ext uri="{FF2B5EF4-FFF2-40B4-BE49-F238E27FC236}">
                <a16:creationId xmlns:a16="http://schemas.microsoft.com/office/drawing/2014/main" id="{E3602305-90BC-4B29-ACB9-A32D8A867D29}"/>
              </a:ext>
            </a:extLst>
          </p:cNvPr>
          <p:cNvSpPr>
            <a:spLocks noGrp="1"/>
          </p:cNvSpPr>
          <p:nvPr>
            <p:ph type="body" sz="quarter" idx="17"/>
          </p:nvPr>
        </p:nvSpPr>
        <p:spPr/>
        <p:txBody>
          <a:bodyPr/>
          <a:lstStyle/>
          <a:p>
            <a:r>
              <a:rPr lang="en-US" altLang="en-US" dirty="0"/>
              <a:t>Files can be linked two different ways</a:t>
            </a:r>
          </a:p>
          <a:p>
            <a:pPr lvl="1"/>
            <a:r>
              <a:rPr lang="en-US" altLang="en-US" dirty="0"/>
              <a:t>Symbolic link: a file serves as a pointer to another</a:t>
            </a:r>
          </a:p>
          <a:p>
            <a:pPr lvl="1"/>
            <a:r>
              <a:rPr lang="en-US" altLang="en-US" dirty="0"/>
              <a:t>Hard links: one file is a linked duplicate of another</a:t>
            </a:r>
          </a:p>
          <a:p>
            <a:r>
              <a:rPr lang="en-US" altLang="en-US" dirty="0"/>
              <a:t>Each file and directory has an owner and a group owner</a:t>
            </a:r>
          </a:p>
          <a:p>
            <a:pPr lvl="1"/>
            <a:r>
              <a:rPr lang="en-US" altLang="en-US" dirty="0"/>
              <a:t>Owner can change permissions and grant ownership</a:t>
            </a:r>
          </a:p>
          <a:p>
            <a:r>
              <a:rPr lang="en-US" altLang="en-US" dirty="0"/>
              <a:t>Permissions can be set on the owner of a file, members of the group of the file, and everyone on the system (other)</a:t>
            </a:r>
          </a:p>
          <a:p>
            <a:r>
              <a:rPr lang="en-US" altLang="en-US" dirty="0"/>
              <a:t>There are three regular file and directory permissions (read, write, execute) and three special file and directory permissions (SUID, SGID, sticky bit) </a:t>
            </a:r>
          </a:p>
          <a:p>
            <a:endParaRPr lang="en-US" dirty="0"/>
          </a:p>
        </p:txBody>
      </p:sp>
    </p:spTree>
    <p:extLst>
      <p:ext uri="{BB962C8B-B14F-4D97-AF65-F5344CB8AC3E}">
        <p14:creationId xmlns:p14="http://schemas.microsoft.com/office/powerpoint/2010/main" val="903929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Summary (3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noAutofit/>
          </a:bodyPr>
          <a:lstStyle/>
          <a:p>
            <a:r>
              <a:rPr lang="en-US" altLang="en-US" dirty="0"/>
              <a:t>Permissions can be changed using chmod command </a:t>
            </a:r>
          </a:p>
          <a:p>
            <a:r>
              <a:rPr lang="en-US" altLang="en-US" dirty="0"/>
              <a:t>New files and directories receive default permissions</a:t>
            </a:r>
          </a:p>
          <a:p>
            <a:r>
              <a:rPr lang="en-US" altLang="en-US" dirty="0"/>
              <a:t>The root user has all permissions to all files and directories on the Linux filesystem</a:t>
            </a:r>
          </a:p>
          <a:p>
            <a:pPr lvl="1"/>
            <a:r>
              <a:rPr lang="en-US" altLang="en-US" dirty="0"/>
              <a:t>Root user can change the ownership of any file or directory </a:t>
            </a:r>
          </a:p>
          <a:p>
            <a:r>
              <a:rPr lang="en-US" dirty="0"/>
              <a:t>The default ACL on a file or directory can be modified to include additional users or groups</a:t>
            </a:r>
          </a:p>
          <a:p>
            <a:r>
              <a:rPr lang="en-US" dirty="0"/>
              <a:t>Filesystem attributes can be set on Linux files to provide low-level functionality such as immutability</a:t>
            </a:r>
          </a:p>
          <a:p>
            <a:endParaRPr lang="en-US" dirty="0"/>
          </a:p>
        </p:txBody>
      </p:sp>
    </p:spTree>
    <p:extLst>
      <p:ext uri="{BB962C8B-B14F-4D97-AF65-F5344CB8AC3E}">
        <p14:creationId xmlns:p14="http://schemas.microsoft.com/office/powerpoint/2010/main" val="105007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Managing Files and Directories (2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The cp (copy) command: copies files</a:t>
            </a:r>
          </a:p>
          <a:p>
            <a:pPr lvl="1"/>
            <a:r>
              <a:rPr lang="en-US" altLang="en-US" dirty="0"/>
              <a:t>Same arguments as the mv command</a:t>
            </a:r>
          </a:p>
          <a:p>
            <a:pPr lvl="1"/>
            <a:r>
              <a:rPr lang="en-US" altLang="en-US" dirty="0"/>
              <a:t>Also used to make copies of files </a:t>
            </a:r>
          </a:p>
          <a:p>
            <a:r>
              <a:rPr lang="en-US" altLang="en-US" dirty="0"/>
              <a:t>To copy a directory full of files, you must tell the cp command that the copy will be recursive</a:t>
            </a:r>
          </a:p>
          <a:p>
            <a:pPr lvl="1"/>
            <a:r>
              <a:rPr lang="en-US" altLang="en-US" dirty="0"/>
              <a:t>Copies files and subdirectories</a:t>
            </a:r>
          </a:p>
          <a:p>
            <a:pPr lvl="1"/>
            <a:r>
              <a:rPr lang="en-US" altLang="en-US" dirty="0"/>
              <a:t>Use –r option</a:t>
            </a:r>
            <a:endParaRPr lang="en-US" dirty="0"/>
          </a:p>
        </p:txBody>
      </p:sp>
    </p:spTree>
    <p:extLst>
      <p:ext uri="{BB962C8B-B14F-4D97-AF65-F5344CB8AC3E}">
        <p14:creationId xmlns:p14="http://schemas.microsoft.com/office/powerpoint/2010/main" val="29273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Managing Files and Directories (3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target is a file that exists</a:t>
            </a:r>
          </a:p>
          <a:p>
            <a:pPr lvl="1"/>
            <a:r>
              <a:rPr lang="en-US" altLang="en-US" dirty="0"/>
              <a:t>Both the mv and cp commands warn the user that the target file will be overwritten and will ask whether to continue</a:t>
            </a:r>
          </a:p>
          <a:p>
            <a:pPr lvl="1"/>
            <a:r>
              <a:rPr lang="en-US" altLang="en-US" dirty="0"/>
              <a:t>A feature of the default configuration in Fedora Linux because the BASH shell contains aliases to the cp and mv commands</a:t>
            </a:r>
          </a:p>
          <a:p>
            <a:r>
              <a:rPr lang="en-US" altLang="en-US" dirty="0"/>
              <a:t>To see the aliases present in the current shell, type alias at the prompt</a:t>
            </a:r>
          </a:p>
          <a:p>
            <a:endParaRPr lang="en-US" dirty="0"/>
          </a:p>
        </p:txBody>
      </p:sp>
    </p:spTree>
    <p:extLst>
      <p:ext uri="{BB962C8B-B14F-4D97-AF65-F5344CB8AC3E}">
        <p14:creationId xmlns:p14="http://schemas.microsoft.com/office/powerpoint/2010/main" val="22307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Managing Files and Directories (4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Interactive mode: prompts user before overwriting files</a:t>
            </a:r>
          </a:p>
          <a:p>
            <a:pPr lvl="1"/>
            <a:r>
              <a:rPr lang="en-US" altLang="en-US" dirty="0"/>
              <a:t>–f option (force): overrides interactive mode</a:t>
            </a:r>
          </a:p>
          <a:p>
            <a:r>
              <a:rPr lang="en-US" altLang="en-US" dirty="0"/>
              <a:t>The rm (remove) command: removes files </a:t>
            </a:r>
          </a:p>
          <a:p>
            <a:pPr lvl="1"/>
            <a:r>
              <a:rPr lang="en-US" altLang="en-US" dirty="0"/>
              <a:t>Arguments are a list of files</a:t>
            </a:r>
          </a:p>
          <a:p>
            <a:pPr lvl="1"/>
            <a:r>
              <a:rPr lang="en-US" altLang="en-US" dirty="0"/>
              <a:t>Can use wildcards</a:t>
            </a:r>
          </a:p>
          <a:p>
            <a:pPr lvl="1"/>
            <a:r>
              <a:rPr lang="en-US" altLang="en-US" dirty="0"/>
              <a:t>Interactive mode by default</a:t>
            </a:r>
          </a:p>
          <a:p>
            <a:pPr lvl="2"/>
            <a:r>
              <a:rPr lang="en-US" altLang="en-US" dirty="0"/>
              <a:t>Use -f option to override</a:t>
            </a:r>
          </a:p>
          <a:p>
            <a:r>
              <a:rPr lang="en-US" altLang="en-US" dirty="0"/>
              <a:t>The rmdir (remove directory) command: removes directories</a:t>
            </a:r>
          </a:p>
          <a:p>
            <a:pPr lvl="1"/>
            <a:r>
              <a:rPr lang="en-US" altLang="en-US" dirty="0"/>
              <a:t>Only removes a directory if it contains no files</a:t>
            </a:r>
          </a:p>
          <a:p>
            <a:endParaRPr lang="en-US" dirty="0"/>
          </a:p>
        </p:txBody>
      </p:sp>
    </p:spTree>
    <p:extLst>
      <p:ext uri="{BB962C8B-B14F-4D97-AF65-F5344CB8AC3E}">
        <p14:creationId xmlns:p14="http://schemas.microsoft.com/office/powerpoint/2010/main" val="81745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469D-5A44-4745-8DCE-6A84A3578A0D}"/>
              </a:ext>
            </a:extLst>
          </p:cNvPr>
          <p:cNvSpPr>
            <a:spLocks noGrp="1"/>
          </p:cNvSpPr>
          <p:nvPr>
            <p:ph type="title"/>
          </p:nvPr>
        </p:nvSpPr>
        <p:spPr/>
        <p:txBody>
          <a:bodyPr/>
          <a:lstStyle/>
          <a:p>
            <a:r>
              <a:rPr lang="en-US" altLang="en-US" dirty="0"/>
              <a:t>Managing Files and Directories (5 of 5)</a:t>
            </a:r>
            <a:br>
              <a:rPr lang="en-US" altLang="en-US" dirty="0"/>
            </a:br>
            <a:br>
              <a:rPr lang="en-US" altLang="en-US" dirty="0"/>
            </a:br>
            <a:endParaRPr lang="en-US" dirty="0"/>
          </a:p>
        </p:txBody>
      </p:sp>
      <p:graphicFrame>
        <p:nvGraphicFramePr>
          <p:cNvPr id="6" name="Table Placeholder 5">
            <a:extLst>
              <a:ext uri="{FF2B5EF4-FFF2-40B4-BE49-F238E27FC236}">
                <a16:creationId xmlns:a16="http://schemas.microsoft.com/office/drawing/2014/main" id="{12295FC1-D949-4D73-A222-FB1E15D4223D}"/>
              </a:ext>
            </a:extLst>
          </p:cNvPr>
          <p:cNvGraphicFramePr>
            <a:graphicFrameLocks noGrp="1"/>
          </p:cNvGraphicFramePr>
          <p:nvPr>
            <p:ph type="tbl" sz="quarter" idx="10"/>
            <p:extLst>
              <p:ext uri="{D42A27DB-BD31-4B8C-83A1-F6EECF244321}">
                <p14:modId xmlns:p14="http://schemas.microsoft.com/office/powerpoint/2010/main" val="548916079"/>
              </p:ext>
            </p:extLst>
          </p:nvPr>
        </p:nvGraphicFramePr>
        <p:xfrm>
          <a:off x="838200" y="1504928"/>
          <a:ext cx="10515600" cy="3601720"/>
        </p:xfrm>
        <a:graphic>
          <a:graphicData uri="http://schemas.openxmlformats.org/drawingml/2006/table">
            <a:tbl>
              <a:tblPr firstRow="1" bandRow="1">
                <a:tableStyleId>{5C22544A-7EE6-4342-B048-85BDC9FD1C3A}</a:tableStyleId>
              </a:tblPr>
              <a:tblGrid>
                <a:gridCol w="3496733">
                  <a:extLst>
                    <a:ext uri="{9D8B030D-6E8A-4147-A177-3AD203B41FA5}">
                      <a16:colId xmlns:a16="http://schemas.microsoft.com/office/drawing/2014/main" val="1358945663"/>
                    </a:ext>
                  </a:extLst>
                </a:gridCol>
                <a:gridCol w="7018867">
                  <a:extLst>
                    <a:ext uri="{9D8B030D-6E8A-4147-A177-3AD203B41FA5}">
                      <a16:colId xmlns:a16="http://schemas.microsoft.com/office/drawing/2014/main" val="1694757440"/>
                    </a:ext>
                  </a:extLst>
                </a:gridCol>
              </a:tblGrid>
              <a:tr h="370840">
                <a:tc>
                  <a:txBody>
                    <a:bodyPr/>
                    <a:lstStyle/>
                    <a:p>
                      <a:r>
                        <a:rPr lang="fr-FR" b="1" dirty="0"/>
                        <a:t>Table 4-2: Common Linux file management command</a:t>
                      </a:r>
                      <a:endParaRPr lang="en-US" b="1" dirty="0"/>
                    </a:p>
                  </a:txBody>
                  <a:tcPr/>
                </a:tc>
                <a:tc>
                  <a:txBody>
                    <a:bodyPr/>
                    <a:lstStyle/>
                    <a:p>
                      <a:endParaRPr lang="en-US" b="1" dirty="0"/>
                    </a:p>
                  </a:txBody>
                  <a:tcPr/>
                </a:tc>
                <a:extLst>
                  <a:ext uri="{0D108BD9-81ED-4DB2-BD59-A6C34878D82A}">
                    <a16:rowId xmlns:a16="http://schemas.microsoft.com/office/drawing/2014/main" val="1832426560"/>
                  </a:ext>
                </a:extLst>
              </a:tr>
              <a:tr h="0">
                <a:tc>
                  <a:txBody>
                    <a:bodyPr/>
                    <a:lstStyle/>
                    <a:p>
                      <a:r>
                        <a:rPr lang="en-US" b="1" dirty="0"/>
                        <a:t>Command</a:t>
                      </a:r>
                    </a:p>
                  </a:txBody>
                  <a:tcPr/>
                </a:tc>
                <a:tc>
                  <a:txBody>
                    <a:bodyPr/>
                    <a:lstStyle/>
                    <a:p>
                      <a:r>
                        <a:rPr lang="en-US" b="1" dirty="0"/>
                        <a:t>Description</a:t>
                      </a:r>
                    </a:p>
                  </a:txBody>
                  <a:tcPr/>
                </a:tc>
                <a:extLst>
                  <a:ext uri="{0D108BD9-81ED-4DB2-BD59-A6C34878D82A}">
                    <a16:rowId xmlns:a16="http://schemas.microsoft.com/office/drawing/2014/main" val="654520363"/>
                  </a:ext>
                </a:extLst>
              </a:tr>
              <a:tr h="370840">
                <a:tc>
                  <a:txBody>
                    <a:bodyPr/>
                    <a:lstStyle/>
                    <a:p>
                      <a:r>
                        <a:rPr lang="en-US" dirty="0"/>
                        <a:t>mkdir</a:t>
                      </a:r>
                    </a:p>
                  </a:txBody>
                  <a:tcPr/>
                </a:tc>
                <a:tc>
                  <a:txBody>
                    <a:bodyPr/>
                    <a:lstStyle/>
                    <a:p>
                      <a:r>
                        <a:rPr lang="en-US" dirty="0"/>
                        <a:t>Creates directories </a:t>
                      </a:r>
                    </a:p>
                  </a:txBody>
                  <a:tcPr/>
                </a:tc>
                <a:extLst>
                  <a:ext uri="{0D108BD9-81ED-4DB2-BD59-A6C34878D82A}">
                    <a16:rowId xmlns:a16="http://schemas.microsoft.com/office/drawing/2014/main" val="398881207"/>
                  </a:ext>
                </a:extLst>
              </a:tr>
              <a:tr h="370840">
                <a:tc>
                  <a:txBody>
                    <a:bodyPr/>
                    <a:lstStyle/>
                    <a:p>
                      <a:r>
                        <a:rPr lang="en-US" dirty="0"/>
                        <a:t>rmdir</a:t>
                      </a:r>
                    </a:p>
                  </a:txBody>
                  <a:tcPr/>
                </a:tc>
                <a:tc>
                  <a:txBody>
                    <a:bodyPr/>
                    <a:lstStyle/>
                    <a:p>
                      <a:r>
                        <a:rPr lang="en-US" dirty="0"/>
                        <a:t>Removes empty directories </a:t>
                      </a:r>
                    </a:p>
                  </a:txBody>
                  <a:tcPr/>
                </a:tc>
                <a:extLst>
                  <a:ext uri="{0D108BD9-81ED-4DB2-BD59-A6C34878D82A}">
                    <a16:rowId xmlns:a16="http://schemas.microsoft.com/office/drawing/2014/main" val="1780385176"/>
                  </a:ext>
                </a:extLst>
              </a:tr>
              <a:tr h="370840">
                <a:tc>
                  <a:txBody>
                    <a:bodyPr/>
                    <a:lstStyle/>
                    <a:p>
                      <a:r>
                        <a:rPr lang="en-US" dirty="0"/>
                        <a:t>mv</a:t>
                      </a:r>
                    </a:p>
                  </a:txBody>
                  <a:tcPr/>
                </a:tc>
                <a:tc>
                  <a:txBody>
                    <a:bodyPr/>
                    <a:lstStyle/>
                    <a:p>
                      <a:r>
                        <a:rPr lang="en-US" dirty="0"/>
                        <a:t>Moves/renames files and directories </a:t>
                      </a:r>
                    </a:p>
                  </a:txBody>
                  <a:tcPr/>
                </a:tc>
                <a:extLst>
                  <a:ext uri="{0D108BD9-81ED-4DB2-BD59-A6C34878D82A}">
                    <a16:rowId xmlns:a16="http://schemas.microsoft.com/office/drawing/2014/main" val="980879727"/>
                  </a:ext>
                </a:extLst>
              </a:tr>
              <a:tr h="370840">
                <a:tc>
                  <a:txBody>
                    <a:bodyPr/>
                    <a:lstStyle/>
                    <a:p>
                      <a:r>
                        <a:rPr lang="en-US" dirty="0"/>
                        <a:t>cp</a:t>
                      </a:r>
                    </a:p>
                  </a:txBody>
                  <a:tcPr/>
                </a:tc>
                <a:tc>
                  <a:txBody>
                    <a:bodyPr/>
                    <a:lstStyle/>
                    <a:p>
                      <a:r>
                        <a:rPr lang="en-US" dirty="0"/>
                        <a:t>Copies files and directories full of files (with the –r or –R option)</a:t>
                      </a:r>
                    </a:p>
                  </a:txBody>
                  <a:tcPr/>
                </a:tc>
                <a:extLst>
                  <a:ext uri="{0D108BD9-81ED-4DB2-BD59-A6C34878D82A}">
                    <a16:rowId xmlns:a16="http://schemas.microsoft.com/office/drawing/2014/main" val="3222689815"/>
                  </a:ext>
                </a:extLst>
              </a:tr>
              <a:tr h="370840">
                <a:tc>
                  <a:txBody>
                    <a:bodyPr/>
                    <a:lstStyle/>
                    <a:p>
                      <a:r>
                        <a:rPr lang="en-US" dirty="0"/>
                        <a:t>alias</a:t>
                      </a:r>
                    </a:p>
                  </a:txBody>
                  <a:tcPr/>
                </a:tc>
                <a:tc>
                  <a:txBody>
                    <a:bodyPr/>
                    <a:lstStyle/>
                    <a:p>
                      <a:r>
                        <a:rPr lang="en-US" dirty="0"/>
                        <a:t>Displays BASH shell aliases </a:t>
                      </a:r>
                    </a:p>
                  </a:txBody>
                  <a:tcPr/>
                </a:tc>
                <a:extLst>
                  <a:ext uri="{0D108BD9-81ED-4DB2-BD59-A6C34878D82A}">
                    <a16:rowId xmlns:a16="http://schemas.microsoft.com/office/drawing/2014/main" val="401668365"/>
                  </a:ext>
                </a:extLst>
              </a:tr>
              <a:tr h="370840">
                <a:tc>
                  <a:txBody>
                    <a:bodyPr/>
                    <a:lstStyle/>
                    <a:p>
                      <a:r>
                        <a:rPr lang="en-US" dirty="0"/>
                        <a:t>rm</a:t>
                      </a:r>
                    </a:p>
                  </a:txBody>
                  <a:tcPr/>
                </a:tc>
                <a:tc>
                  <a:txBody>
                    <a:bodyPr/>
                    <a:lstStyle/>
                    <a:p>
                      <a:r>
                        <a:rPr lang="en-US" dirty="0"/>
                        <a:t>Removes files and directories full of files (with the –r or –R option) </a:t>
                      </a:r>
                    </a:p>
                  </a:txBody>
                  <a:tcPr/>
                </a:tc>
                <a:extLst>
                  <a:ext uri="{0D108BD9-81ED-4DB2-BD59-A6C34878D82A}">
                    <a16:rowId xmlns:a16="http://schemas.microsoft.com/office/drawing/2014/main" val="2753380272"/>
                  </a:ext>
                </a:extLst>
              </a:tr>
              <a:tr h="370840">
                <a:tc>
                  <a:txBody>
                    <a:bodyPr/>
                    <a:lstStyle/>
                    <a:p>
                      <a:r>
                        <a:rPr lang="en-US" dirty="0"/>
                        <a:t>unlink</a:t>
                      </a:r>
                    </a:p>
                  </a:txBody>
                  <a:tcPr/>
                </a:tc>
                <a:tc>
                  <a:txBody>
                    <a:bodyPr/>
                    <a:lstStyle/>
                    <a:p>
                      <a:r>
                        <a:rPr lang="en-US" dirty="0"/>
                        <a:t>Removes files</a:t>
                      </a:r>
                    </a:p>
                  </a:txBody>
                  <a:tcPr/>
                </a:tc>
                <a:extLst>
                  <a:ext uri="{0D108BD9-81ED-4DB2-BD59-A6C34878D82A}">
                    <a16:rowId xmlns:a16="http://schemas.microsoft.com/office/drawing/2014/main" val="1039042227"/>
                  </a:ext>
                </a:extLst>
              </a:tr>
            </a:tbl>
          </a:graphicData>
        </a:graphic>
      </p:graphicFrame>
    </p:spTree>
    <p:extLst>
      <p:ext uri="{BB962C8B-B14F-4D97-AF65-F5344CB8AC3E}">
        <p14:creationId xmlns:p14="http://schemas.microsoft.com/office/powerpoint/2010/main" val="91861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Finding Files (1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The locate command: search for files in the Linux directory tree </a:t>
            </a:r>
          </a:p>
          <a:p>
            <a:pPr lvl="1"/>
            <a:r>
              <a:rPr lang="en-US" altLang="en-US" dirty="0"/>
              <a:t>Looks in a premade indexed database of all files on system</a:t>
            </a:r>
          </a:p>
          <a:p>
            <a:pPr lvl="2"/>
            <a:r>
              <a:rPr lang="en-US" altLang="en-US" dirty="0"/>
              <a:t>To update the database use the updatedb command</a:t>
            </a:r>
          </a:p>
          <a:p>
            <a:pPr lvl="1"/>
            <a:r>
              <a:rPr lang="en-US" altLang="en-US" dirty="0"/>
              <a:t>Information returned may not fit on screen</a:t>
            </a:r>
          </a:p>
          <a:p>
            <a:pPr lvl="2"/>
            <a:r>
              <a:rPr lang="en-US" altLang="en-US" dirty="0"/>
              <a:t>Use with more or less commands</a:t>
            </a:r>
          </a:p>
          <a:p>
            <a:endParaRPr lang="en-US" dirty="0"/>
          </a:p>
        </p:txBody>
      </p:sp>
    </p:spTree>
    <p:extLst>
      <p:ext uri="{BB962C8B-B14F-4D97-AF65-F5344CB8AC3E}">
        <p14:creationId xmlns:p14="http://schemas.microsoft.com/office/powerpoint/2010/main" val="2361486952"/>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2398</Words>
  <Application>Microsoft Office PowerPoint</Application>
  <PresentationFormat>Widescreen</PresentationFormat>
  <Paragraphs>275</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Helvetica</vt:lpstr>
      <vt:lpstr>LucidaGrande</vt:lpstr>
      <vt:lpstr>Open Sans</vt:lpstr>
      <vt:lpstr>Summer Font</vt:lpstr>
      <vt:lpstr>1_Office Theme</vt:lpstr>
      <vt:lpstr>Linux Filesystem Management </vt:lpstr>
      <vt:lpstr>Objectives</vt:lpstr>
      <vt:lpstr>The Filesystem Hierarchy Standard </vt:lpstr>
      <vt:lpstr>Managing Files and Directories (1 of 5) </vt:lpstr>
      <vt:lpstr>Managing Files and Directories (2 of 5)  </vt:lpstr>
      <vt:lpstr>Managing Files and Directories (3 of 5)  </vt:lpstr>
      <vt:lpstr>Managing Files and Directories (4 of 5)  </vt:lpstr>
      <vt:lpstr>Managing Files and Directories (5 of 5)  </vt:lpstr>
      <vt:lpstr>Finding Files (1 of 3) </vt:lpstr>
      <vt:lpstr>Finding Files (2 of 3) </vt:lpstr>
      <vt:lpstr>Finding Files (3 of 3) </vt:lpstr>
      <vt:lpstr>Linking Files (1 of 7) </vt:lpstr>
      <vt:lpstr>Linking Files (2 of 7)  </vt:lpstr>
      <vt:lpstr>Linking Files (3 of 7)  </vt:lpstr>
      <vt:lpstr>Linking Files (4 of 7) </vt:lpstr>
      <vt:lpstr>Linking Files (5 of 7)  </vt:lpstr>
      <vt:lpstr>Linking Files (6 of 7)  </vt:lpstr>
      <vt:lpstr>Linking Files (7 of 7) </vt:lpstr>
      <vt:lpstr>File and Directory Permissions </vt:lpstr>
      <vt:lpstr>File and Directory Ownership (1 of 2) </vt:lpstr>
      <vt:lpstr>File and Directory Ownership (2 of 2) </vt:lpstr>
      <vt:lpstr>Managing File and Directory Permissions </vt:lpstr>
      <vt:lpstr>Interpreting the Mode (1 of 2) </vt:lpstr>
      <vt:lpstr>Interpreting the Mode (2 of 2) </vt:lpstr>
      <vt:lpstr>Interpreting Permissions </vt:lpstr>
      <vt:lpstr>Changing Permissions (1 of 3) </vt:lpstr>
      <vt:lpstr>Changing Permissions (2 of 3) </vt:lpstr>
      <vt:lpstr>Changing Permissions (3 of 3) </vt:lpstr>
      <vt:lpstr>Default Permissions (1 of 2) </vt:lpstr>
      <vt:lpstr>Default Permissions (2 of 2) </vt:lpstr>
      <vt:lpstr>Special Permissions </vt:lpstr>
      <vt:lpstr>Defining Special Permissions (1 of 3) </vt:lpstr>
      <vt:lpstr>Defining Special Permissions (2 of 3) </vt:lpstr>
      <vt:lpstr>Defining Special Permissions (3 of 3) </vt:lpstr>
      <vt:lpstr>Setting Special Permissions (1 of 3) </vt:lpstr>
      <vt:lpstr>Setting Special Permissions (2 of 3) </vt:lpstr>
      <vt:lpstr>Setting Special Permissions (3 of 3) </vt:lpstr>
      <vt:lpstr>Setting Custom Permissions in the Access Control List (ACL) </vt:lpstr>
      <vt:lpstr>Managing Filesystem Attributes </vt:lpstr>
      <vt:lpstr>Summary (1 of 3) </vt:lpstr>
      <vt:lpstr>Summary (2 of 3) </vt:lpstr>
      <vt:lpstr>Summary (3 of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2019-03-19T20:59:26Z</dcterms:created>
  <dcterms:modified xsi:type="dcterms:W3CDTF">2019-04-09T15:40:24Z</dcterms:modified>
</cp:coreProperties>
</file>