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5" r:id="rId1"/>
  </p:sldMasterIdLst>
  <p:notesMasterIdLst>
    <p:notesMasterId r:id="rId47"/>
  </p:notesMasterIdLst>
  <p:handoutMasterIdLst>
    <p:handoutMasterId r:id="rId48"/>
  </p:handoutMasterIdLst>
  <p:sldIdLst>
    <p:sldId id="263" r:id="rId2"/>
    <p:sldId id="264" r:id="rId3"/>
    <p:sldId id="265" r:id="rId4"/>
    <p:sldId id="266" r:id="rId5"/>
    <p:sldId id="268" r:id="rId6"/>
    <p:sldId id="272" r:id="rId7"/>
    <p:sldId id="273" r:id="rId8"/>
    <p:sldId id="287" r:id="rId9"/>
    <p:sldId id="274" r:id="rId10"/>
    <p:sldId id="288" r:id="rId11"/>
    <p:sldId id="269" r:id="rId12"/>
    <p:sldId id="270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9" r:id="rId25"/>
    <p:sldId id="290" r:id="rId26"/>
    <p:sldId id="291" r:id="rId27"/>
    <p:sldId id="292" r:id="rId28"/>
    <p:sldId id="293" r:id="rId29"/>
    <p:sldId id="301" r:id="rId30"/>
    <p:sldId id="302" r:id="rId31"/>
    <p:sldId id="303" r:id="rId32"/>
    <p:sldId id="305" r:id="rId33"/>
    <p:sldId id="306" r:id="rId34"/>
    <p:sldId id="307" r:id="rId35"/>
    <p:sldId id="308" r:id="rId36"/>
    <p:sldId id="295" r:id="rId37"/>
    <p:sldId id="314" r:id="rId38"/>
    <p:sldId id="309" r:id="rId39"/>
    <p:sldId id="310" r:id="rId40"/>
    <p:sldId id="311" r:id="rId41"/>
    <p:sldId id="312" r:id="rId42"/>
    <p:sldId id="296" r:id="rId43"/>
    <p:sldId id="297" r:id="rId44"/>
    <p:sldId id="298" r:id="rId45"/>
    <p:sldId id="313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91648-02A5-4C34-8E0F-CB0AC2A4DFF7}" v="8" dt="2019-04-09T15:45:49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84426" autoAdjust="0"/>
  </p:normalViewPr>
  <p:slideViewPr>
    <p:cSldViewPr snapToGrid="0" snapToObjects="1">
      <p:cViewPr varScale="1">
        <p:scale>
          <a:sx n="97" d="100"/>
          <a:sy n="97" d="100"/>
        </p:scale>
        <p:origin x="13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2366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8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4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6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525486"/>
            <a:ext cx="9642852" cy="9035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0345"/>
            <a:ext cx="10515600" cy="791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Eckert, Linux+ and LPIC-1 Guide to Linux Certification, 5th Edition. © 2019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5050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33047"/>
            <a:ext cx="10515600" cy="103340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sed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dolore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Eckert, Linux+ and LPIC-1 Guide to Linux Certification, 5th Edition. © 2019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5203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046"/>
            <a:ext cx="10515600" cy="98180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8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4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Eckert, Linux+ and LPIC-1 Guide to Linux Certification, 5th Edition. © 2019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251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045"/>
            <a:ext cx="10515600" cy="87188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Eckert, Linux+ and LPIC-1 Guide to Linux Certification, 5th Edition. © 2019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762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Eckert, Linux+ and LPIC-1 Guide to Linux Certification, 5th Edition. © 2019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635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Chapter 7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Working with the BASH Shell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Eckert, Linux+ and LPIC-1 Guide to Linux Certification, 5th Edition. © 2019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2047-48BE-47CC-9DDA-E9B523F9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Pipes (4 of 6)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6" name="Picture Placeholder 5" descr="Illustration shows how several commands can be piped. A pipe is used between command 1 and command 2, between command 2 and command 3, and between command 3 and command 4. s t d out pipes the result of command 1 to s t d in of command 2. s t d out of command 2 pipes the result of the command to s t d in of command 3. s t d out of command 3 pipes the result of the command to s t d in of command 4.">
            <a:extLst>
              <a:ext uri="{FF2B5EF4-FFF2-40B4-BE49-F238E27FC236}">
                <a16:creationId xmlns:a16="http://schemas.microsoft.com/office/drawing/2014/main" id="{A58501FD-ECC2-4E3A-BA66-974F771DDB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772" t="-11459" r="-1623" b="22485"/>
          <a:stretch/>
        </p:blipFill>
        <p:spPr>
          <a:xfrm>
            <a:off x="539262" y="2300282"/>
            <a:ext cx="11301046" cy="1808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0DE47-AF99-42E0-848D-8FD37A829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6782" y="4525527"/>
            <a:ext cx="3976406" cy="401762"/>
          </a:xfrm>
        </p:spPr>
        <p:txBody>
          <a:bodyPr/>
          <a:lstStyle/>
          <a:p>
            <a:r>
              <a:rPr lang="en-US" altLang="en-US" dirty="0"/>
              <a:t>Figure 7-3: Piping several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Pipes (5 of 6)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You can combine redirection and piping</a:t>
            </a:r>
          </a:p>
          <a:p>
            <a:pPr lvl="1"/>
            <a:r>
              <a:rPr lang="en-US" altLang="en-US" dirty="0"/>
              <a:t>Input redirection must occur at beginning of pipe </a:t>
            </a:r>
          </a:p>
          <a:p>
            <a:pPr lvl="1"/>
            <a:r>
              <a:rPr lang="en-US" altLang="en-US" dirty="0"/>
              <a:t>Output redirection must occur at end of pipe</a:t>
            </a:r>
          </a:p>
          <a:p>
            <a:r>
              <a:rPr lang="en-US" altLang="en-US" dirty="0"/>
              <a:t>The sed command: filter command used to search for and replace text strings</a:t>
            </a:r>
          </a:p>
          <a:p>
            <a:pPr lvl="1"/>
            <a:r>
              <a:rPr lang="en-US" altLang="en-US" dirty="0"/>
              <a:t>Can be used to replace some or all appearances of the search term and to delete specific input lines</a:t>
            </a:r>
          </a:p>
        </p:txBody>
      </p:sp>
    </p:spTree>
    <p:extLst>
      <p:ext uri="{BB962C8B-B14F-4D97-AF65-F5344CB8AC3E}">
        <p14:creationId xmlns:p14="http://schemas.microsoft.com/office/powerpoint/2010/main" val="343772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Pipes (6 of 6)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The awk command: searches for patterns of text and performs some action on the text it finds</a:t>
            </a:r>
          </a:p>
          <a:p>
            <a:pPr lvl="1"/>
            <a:r>
              <a:rPr lang="en-US" altLang="en-US" dirty="0"/>
              <a:t>Treats each line of text as a record in a database, and each word in a line as a database field</a:t>
            </a:r>
          </a:p>
          <a:p>
            <a:pPr lvl="1"/>
            <a:r>
              <a:rPr lang="en-US" dirty="0"/>
              <a:t>Uses space or tab characters as delimiters for each field in a line </a:t>
            </a:r>
          </a:p>
        </p:txBody>
      </p:sp>
    </p:spTree>
    <p:extLst>
      <p:ext uri="{BB962C8B-B14F-4D97-AF65-F5344CB8AC3E}">
        <p14:creationId xmlns:p14="http://schemas.microsoft.com/office/powerpoint/2010/main" val="292812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Shell Variables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Variable: a reserved portion of memory containing information that might be accessed</a:t>
            </a:r>
          </a:p>
          <a:p>
            <a:pPr lvl="1"/>
            <a:r>
              <a:rPr lang="en-US" altLang="en-US" dirty="0"/>
              <a:t>BASH shell has several variables in memory</a:t>
            </a:r>
          </a:p>
          <a:p>
            <a:pPr lvl="2"/>
            <a:r>
              <a:rPr lang="en-US" altLang="en-US" dirty="0"/>
              <a:t>Environment variables: contain information that the system and programs access regularly</a:t>
            </a:r>
          </a:p>
          <a:p>
            <a:pPr lvl="2"/>
            <a:r>
              <a:rPr lang="en-US" altLang="en-US" dirty="0"/>
              <a:t>User-defined variables: custom variables defined by users</a:t>
            </a:r>
          </a:p>
          <a:p>
            <a:pPr lvl="2"/>
            <a:r>
              <a:rPr lang="en-US" altLang="en-US" dirty="0"/>
              <a:t>Special variables: useful when executing commands and creating new files and directories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Environment Variables (1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The set command: lists environment variables and current values</a:t>
            </a:r>
          </a:p>
          <a:p>
            <a:r>
              <a:rPr lang="en-US" altLang="en-US" dirty="0"/>
              <a:t>The echo command: view contents of a specified variable</a:t>
            </a:r>
          </a:p>
          <a:p>
            <a:pPr lvl="1"/>
            <a:r>
              <a:rPr lang="en-US" altLang="en-US" dirty="0"/>
              <a:t>Prefix variable name with the $ shell metacharacter</a:t>
            </a:r>
          </a:p>
          <a:p>
            <a:r>
              <a:rPr lang="en-US" altLang="en-US" dirty="0"/>
              <a:t>Changing value of a variable</a:t>
            </a:r>
          </a:p>
          <a:p>
            <a:pPr lvl="1"/>
            <a:r>
              <a:rPr lang="en-US" altLang="en-US" dirty="0"/>
              <a:t>Specify variable name followed by equal sign (=) and new value</a:t>
            </a:r>
          </a:p>
          <a:p>
            <a:pPr lvl="1"/>
            <a:r>
              <a:rPr lang="en-US" altLang="en-US" dirty="0"/>
              <a:t>HOME and PWD variables should not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3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Environment Variables (2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PATH variable: one of the most important variables in the BASH shell</a:t>
            </a:r>
          </a:p>
          <a:p>
            <a:pPr lvl="1"/>
            <a:r>
              <a:rPr lang="en-US" altLang="en-US" dirty="0"/>
              <a:t>Allows users to execute commands by typing the command name alone</a:t>
            </a:r>
          </a:p>
          <a:p>
            <a:r>
              <a:rPr lang="en-US" altLang="en-US" dirty="0"/>
              <a:t>If a command is located within a directory that is listed in the PATH variable you can type the name of the command on the command line to execute it</a:t>
            </a:r>
          </a:p>
          <a:p>
            <a:pPr lvl="1"/>
            <a:r>
              <a:rPr lang="en-US" dirty="0"/>
              <a:t>Shell will then find the appropriate executable file on the filesystem</a:t>
            </a:r>
          </a:p>
          <a:p>
            <a:r>
              <a:rPr lang="en-US" dirty="0"/>
              <a:t>The history command: used view a list of previously executed commands</a:t>
            </a:r>
          </a:p>
        </p:txBody>
      </p:sp>
    </p:spTree>
    <p:extLst>
      <p:ext uri="{BB962C8B-B14F-4D97-AF65-F5344CB8AC3E}">
        <p14:creationId xmlns:p14="http://schemas.microsoft.com/office/powerpoint/2010/main" val="318809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User-Defined Variables (1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Variable identifier: name of a variable</a:t>
            </a:r>
          </a:p>
          <a:p>
            <a:pPr lvl="1"/>
            <a:r>
              <a:rPr lang="en-US" altLang="en-US" dirty="0"/>
              <a:t>Specify variable identifier followed by equal sign and the new contents</a:t>
            </a:r>
          </a:p>
          <a:p>
            <a:r>
              <a:rPr lang="en-US" altLang="en-US" dirty="0"/>
              <a:t>Features of variable identifiers</a:t>
            </a:r>
          </a:p>
          <a:p>
            <a:pPr lvl="1"/>
            <a:r>
              <a:rPr lang="en-US" altLang="en-US" dirty="0"/>
              <a:t>Can contain alphanumeric characters, the dash character, or the underscore character</a:t>
            </a:r>
          </a:p>
          <a:p>
            <a:pPr lvl="1"/>
            <a:r>
              <a:rPr lang="en-US" altLang="en-US" dirty="0"/>
              <a:t>Must not start with a number</a:t>
            </a:r>
          </a:p>
          <a:p>
            <a:pPr lvl="1"/>
            <a:r>
              <a:rPr lang="en-US" altLang="en-US" dirty="0"/>
              <a:t>Typically capitalized to follow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8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User-Defined Variables (2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Subshell: shell created by current shell</a:t>
            </a:r>
          </a:p>
          <a:p>
            <a:pPr lvl="1"/>
            <a:r>
              <a:rPr lang="en-US" altLang="en-US" dirty="0"/>
              <a:t>Most shell commands run in a subshell</a:t>
            </a:r>
          </a:p>
          <a:p>
            <a:pPr lvl="1"/>
            <a:r>
              <a:rPr lang="en-US" altLang="en-US" dirty="0"/>
              <a:t>Variables created in current shell are not available to subshells</a:t>
            </a:r>
          </a:p>
          <a:p>
            <a:r>
              <a:rPr lang="en-US" altLang="en-US" dirty="0"/>
              <a:t>The export command: exports user-defined variables to subshells </a:t>
            </a:r>
          </a:p>
          <a:p>
            <a:pPr lvl="1"/>
            <a:r>
              <a:rPr lang="en-US" altLang="en-US" dirty="0"/>
              <a:t>Ensures that programs started by current shell have access to variables</a:t>
            </a:r>
          </a:p>
          <a:p>
            <a:r>
              <a:rPr lang="en-US" altLang="en-US" dirty="0"/>
              <a:t>The env command: lists all exported environment and user-defined variables in a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Variables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Not displayed by set or env commands</a:t>
            </a:r>
          </a:p>
          <a:p>
            <a:pPr lvl="1"/>
            <a:r>
              <a:rPr lang="en-US" altLang="en-US" dirty="0"/>
              <a:t>Perform specialized functions in the shell</a:t>
            </a:r>
          </a:p>
          <a:p>
            <a:pPr lvl="1"/>
            <a:r>
              <a:rPr lang="en-US" altLang="en-US" dirty="0"/>
              <a:t>UMASK variable</a:t>
            </a:r>
          </a:p>
          <a:p>
            <a:r>
              <a:rPr lang="en-US" altLang="en-US" dirty="0"/>
              <a:t>The alias command: creates shortcuts to commands</a:t>
            </a:r>
          </a:p>
          <a:p>
            <a:pPr lvl="1"/>
            <a:r>
              <a:rPr lang="en-US" altLang="en-US" dirty="0"/>
              <a:t>Can create single alias to multiple commands</a:t>
            </a:r>
          </a:p>
          <a:p>
            <a:pPr lvl="2"/>
            <a:r>
              <a:rPr lang="en-US" altLang="en-US" dirty="0"/>
              <a:t>Use ; metacharacter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4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Environment Files (1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When exiting the BASH shell, all stored variables are destroyed</a:t>
            </a:r>
          </a:p>
          <a:p>
            <a:r>
              <a:rPr lang="en-US" altLang="en-US" dirty="0"/>
              <a:t>Environment files: store variables and values</a:t>
            </a:r>
          </a:p>
          <a:p>
            <a:pPr lvl="1"/>
            <a:r>
              <a:rPr lang="en-US" altLang="en-US" dirty="0"/>
              <a:t>Executed each time BASH shell is started</a:t>
            </a:r>
          </a:p>
          <a:p>
            <a:pPr lvl="1"/>
            <a:r>
              <a:rPr lang="en-US" altLang="en-US" dirty="0"/>
              <a:t>Ensures variables are always accessible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74B9-BB39-44D3-9A47-6E541F35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EF4-3118-4DA7-B495-8FC190A7E6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After completing this chapter, you will be able to: </a:t>
            </a:r>
          </a:p>
          <a:p>
            <a:pPr lvl="1"/>
            <a:r>
              <a:rPr lang="en-US" altLang="en-US" dirty="0"/>
              <a:t>Redirect the input and output of a command</a:t>
            </a:r>
          </a:p>
          <a:p>
            <a:pPr lvl="1"/>
            <a:r>
              <a:rPr lang="en-US" altLang="en-US" dirty="0"/>
              <a:t>Identify and manipulate common shell environment variables</a:t>
            </a:r>
          </a:p>
          <a:p>
            <a:pPr lvl="1"/>
            <a:r>
              <a:rPr lang="en-US" altLang="en-US" dirty="0"/>
              <a:t>Create and export new shell variables</a:t>
            </a:r>
          </a:p>
          <a:p>
            <a:pPr lvl="1"/>
            <a:r>
              <a:rPr lang="en-US" altLang="en-US" dirty="0"/>
              <a:t>Edit environment files to create variables upon shell startup</a:t>
            </a:r>
          </a:p>
          <a:p>
            <a:pPr lvl="1"/>
            <a:r>
              <a:rPr lang="en-US" altLang="en-US" dirty="0"/>
              <a:t>Describe the purpose and nature of shell scripts</a:t>
            </a:r>
          </a:p>
          <a:p>
            <a:pPr lvl="1"/>
            <a:r>
              <a:rPr lang="en-US" altLang="en-US" dirty="0"/>
              <a:t>Create and execute basic shell scripts</a:t>
            </a:r>
          </a:p>
          <a:p>
            <a:pPr lvl="1"/>
            <a:r>
              <a:rPr lang="en-US" altLang="en-US" dirty="0"/>
              <a:t>Effectively use constructs, special variables, and functions in shell scripts</a:t>
            </a:r>
          </a:p>
          <a:p>
            <a:pPr lvl="1"/>
            <a:r>
              <a:rPr lang="en-US" altLang="en-US" dirty="0"/>
              <a:t>Use Git to perform version control for shell scripts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Environment Files (2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Common BASH shell environment </a:t>
            </a:r>
          </a:p>
          <a:p>
            <a:pPr lvl="1"/>
            <a:r>
              <a:rPr lang="en-US" altLang="en-US" dirty="0"/>
              <a:t>/etc/profile</a:t>
            </a:r>
          </a:p>
          <a:p>
            <a:pPr lvl="1"/>
            <a:r>
              <a:rPr lang="en-US" altLang="en-US" dirty="0"/>
              <a:t>/etc/bashrc</a:t>
            </a:r>
          </a:p>
          <a:p>
            <a:pPr lvl="1"/>
            <a:r>
              <a:rPr lang="en-US" altLang="en-US" dirty="0"/>
              <a:t>~/.bashrc</a:t>
            </a:r>
          </a:p>
          <a:p>
            <a:pPr lvl="1"/>
            <a:r>
              <a:rPr lang="en-US" altLang="en-US" dirty="0"/>
              <a:t>~/.bash_profile</a:t>
            </a:r>
          </a:p>
          <a:p>
            <a:pPr lvl="1"/>
            <a:r>
              <a:rPr lang="en-US" altLang="en-US" dirty="0"/>
              <a:t>~/.bash_login</a:t>
            </a:r>
          </a:p>
          <a:p>
            <a:pPr lvl="1"/>
            <a:r>
              <a:rPr lang="en-US" altLang="en-US" dirty="0"/>
              <a:t>~/.profile</a:t>
            </a:r>
          </a:p>
          <a:p>
            <a:r>
              <a:rPr lang="en-US" altLang="en-US" dirty="0"/>
              <a:t>Hidden environment files allow users to set customized variables</a:t>
            </a:r>
          </a:p>
          <a:p>
            <a:r>
              <a:rPr lang="en-US" dirty="0"/>
              <a:t>To add a variable, add a line to environment file</a:t>
            </a:r>
          </a:p>
          <a:p>
            <a:pPr lvl="1"/>
            <a:r>
              <a:rPr lang="en-US" dirty="0"/>
              <a:t>Use command line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6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Shell Scripts (1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Shell script: text file containing a list of commands or constructs for the shell to execute</a:t>
            </a:r>
          </a:p>
          <a:p>
            <a:pPr lvl="1"/>
            <a:r>
              <a:rPr lang="en-US" altLang="en-US" dirty="0"/>
              <a:t>May contain any command that can be entered on command line</a:t>
            </a:r>
          </a:p>
          <a:p>
            <a:r>
              <a:rPr lang="en-US" altLang="en-US" dirty="0"/>
              <a:t>Hashpling (or shebang): first line in a shell script</a:t>
            </a:r>
          </a:p>
          <a:p>
            <a:pPr lvl="1"/>
            <a:r>
              <a:rPr lang="en-US" altLang="en-US" dirty="0"/>
              <a:t>Specifies the pathname to the shell that is used to interpret the contents of the shell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3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Shell Scripts (2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Executing shell scripts with read permission: </a:t>
            </a:r>
          </a:p>
          <a:p>
            <a:pPr lvl="1"/>
            <a:r>
              <a:rPr lang="en-US" altLang="en-US" dirty="0"/>
              <a:t>Start another BASH shell, specify the shell script as an argument</a:t>
            </a:r>
          </a:p>
          <a:p>
            <a:r>
              <a:rPr lang="en-US" altLang="en-US" dirty="0"/>
              <a:t>Executing shell scripts with read/execute permission:</a:t>
            </a:r>
          </a:p>
          <a:p>
            <a:pPr lvl="1"/>
            <a:r>
              <a:rPr lang="en-US" altLang="en-US" dirty="0"/>
              <a:t>Executed like any executable program</a:t>
            </a:r>
          </a:p>
          <a:p>
            <a:r>
              <a:rPr lang="en-US" altLang="en-US" dirty="0"/>
              <a:t>Use echo command to add descriptions and spaces to script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5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Escape Sequences (1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Character sequences that have special meaning in the echo command</a:t>
            </a:r>
          </a:p>
          <a:p>
            <a:pPr lvl="1"/>
            <a:r>
              <a:rPr lang="en-US" altLang="en-US" dirty="0"/>
              <a:t>Must use –e option in echo command</a:t>
            </a:r>
          </a:p>
          <a:p>
            <a:pPr lvl="1"/>
            <a:r>
              <a:rPr lang="en-US" altLang="en-US" dirty="0"/>
              <a:t>Prefixed by \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2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B7885-16B0-4619-B79C-D9B250D5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Escape Sequences (2 of 2)</a:t>
            </a:r>
            <a:br>
              <a:rPr lang="en-US" altLang="en-US" dirty="0"/>
            </a:br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4927A173-D385-4B7B-8120-1DF0A29850F3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94205163"/>
              </p:ext>
            </p:extLst>
          </p:nvPr>
        </p:nvGraphicFramePr>
        <p:xfrm>
          <a:off x="641838" y="1353236"/>
          <a:ext cx="1092883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83">
                  <a:extLst>
                    <a:ext uri="{9D8B030D-6E8A-4147-A177-3AD203B41FA5}">
                      <a16:colId xmlns:a16="http://schemas.microsoft.com/office/drawing/2014/main" val="1141041628"/>
                    </a:ext>
                  </a:extLst>
                </a:gridCol>
                <a:gridCol w="8649256">
                  <a:extLst>
                    <a:ext uri="{9D8B030D-6E8A-4147-A177-3AD203B41FA5}">
                      <a16:colId xmlns:a16="http://schemas.microsoft.com/office/drawing/2014/main" val="1006861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Table 7-4: Common echo escape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1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Escape sequence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6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\0???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an ASCII character represented by a three-digit octal number (???)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6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\x??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an ASCII character represented by a two-digit hexadecimal number (??)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3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ASCII beep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1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0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a new line following the command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feed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1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a new line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0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Carriage return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3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8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Standard Input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Shell scripts may need input from user</a:t>
            </a:r>
          </a:p>
          <a:p>
            <a:pPr lvl="1"/>
            <a:r>
              <a:rPr lang="en-US" altLang="en-US" dirty="0"/>
              <a:t>Input may be stored in a variable for later use</a:t>
            </a:r>
          </a:p>
          <a:p>
            <a:r>
              <a:rPr lang="en-US" altLang="en-US" dirty="0"/>
              <a:t>The read command: takes user input from Standard Input and places it in a variable </a:t>
            </a:r>
          </a:p>
          <a:p>
            <a:pPr lvl="1"/>
            <a:r>
              <a:rPr lang="en-US" altLang="en-US" dirty="0"/>
              <a:t>Variable name specified by an argument to read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33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Constructs (1 of 3)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Most common type of construct used in shell scripts</a:t>
            </a:r>
          </a:p>
          <a:p>
            <a:pPr lvl="1"/>
            <a:r>
              <a:rPr lang="en-US" altLang="en-US" dirty="0"/>
              <a:t>Alter flow of a program based on whether a command completed successfully or on a decision that the user makes in response to a question posed by the program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24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ED8EA-8DC6-4FB9-8324-8873E4CD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Constructs (2 of 3)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9" name="Picture Placeholder 8" descr="A two question decision construct is illustrated with a flowchart. Program starts. It is followed by a question. If the answer is yes, a list of commands is executed. If the answer is no, the flow goes on to another question. If the answer is yes, a list of commands is executed. If the answer is no, another list of commands is executed.&#10;">
            <a:extLst>
              <a:ext uri="{FF2B5EF4-FFF2-40B4-BE49-F238E27FC236}">
                <a16:creationId xmlns:a16="http://schemas.microsoft.com/office/drawing/2014/main" id="{93547B4C-10F7-4D7F-B5EC-AC8D3DDEEC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0170" t="-4278" r="-11172" b="9033"/>
          <a:stretch/>
        </p:blipFill>
        <p:spPr>
          <a:xfrm>
            <a:off x="3681046" y="1619557"/>
            <a:ext cx="4196862" cy="389028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CF6F3-C10D-4148-960E-11D3770DF7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7908" y="4155469"/>
            <a:ext cx="2813890" cy="697886"/>
          </a:xfrm>
        </p:spPr>
        <p:txBody>
          <a:bodyPr/>
          <a:lstStyle/>
          <a:p>
            <a:r>
              <a:rPr lang="en-US" altLang="en-US" dirty="0"/>
              <a:t>Figure 7-4: A two-question decision construct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73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84D6F-0BEC-41F2-BACF-F8BC325B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Constructs (3 of 3)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9" name="Picture Placeholder 8" descr="A command based decision construct is illustrated with a flowchart. Program starts. Did the command complete successfully? If yes, a list of commands is executed. If no, another list of commands is executed.">
            <a:extLst>
              <a:ext uri="{FF2B5EF4-FFF2-40B4-BE49-F238E27FC236}">
                <a16:creationId xmlns:a16="http://schemas.microsoft.com/office/drawing/2014/main" id="{4659A325-C7D9-4834-A143-563C2E6CAA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7227" t="-3374" r="-9816" b="9493"/>
          <a:stretch/>
        </p:blipFill>
        <p:spPr>
          <a:xfrm>
            <a:off x="3399341" y="1298088"/>
            <a:ext cx="4337538" cy="461526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7E7458-65C4-46C1-8B64-7CDCAD454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78972" y="4070657"/>
            <a:ext cx="2954566" cy="782697"/>
          </a:xfrm>
        </p:spPr>
        <p:txBody>
          <a:bodyPr/>
          <a:lstStyle/>
          <a:p>
            <a:r>
              <a:rPr lang="en-US" altLang="en-US" dirty="0"/>
              <a:t>Figure 7-5: A command-based decision construct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6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if Construct (1 of 3)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Control flow of program based on true/false decisions</a:t>
            </a:r>
          </a:p>
          <a:p>
            <a:pPr lvl="1"/>
            <a:r>
              <a:rPr lang="en-US" altLang="en-US" dirty="0"/>
              <a:t>Most common type of decision construct</a:t>
            </a:r>
          </a:p>
          <a:p>
            <a:r>
              <a:rPr lang="en-US" altLang="en-US" dirty="0"/>
              <a:t>Common rules governing if constructs</a:t>
            </a:r>
          </a:p>
          <a:p>
            <a:pPr lvl="1"/>
            <a:r>
              <a:rPr lang="en-US" altLang="en-US" dirty="0"/>
              <a:t>elif (else if) and else statements are optional</a:t>
            </a:r>
          </a:p>
          <a:p>
            <a:pPr lvl="1"/>
            <a:r>
              <a:rPr lang="en-US" altLang="en-US" dirty="0"/>
              <a:t>Unlimited number of elif statements</a:t>
            </a:r>
          </a:p>
          <a:p>
            <a:pPr lvl="1"/>
            <a:r>
              <a:rPr lang="en-US" altLang="en-US" dirty="0"/>
              <a:t>Do these commands section may consist of multiple commands</a:t>
            </a:r>
          </a:p>
          <a:p>
            <a:pPr lvl="2"/>
            <a:r>
              <a:rPr lang="en-US" altLang="en-US" dirty="0"/>
              <a:t>One per line</a:t>
            </a:r>
          </a:p>
          <a:p>
            <a:pPr lvl="2"/>
            <a:r>
              <a:rPr lang="en-US" altLang="en-US" dirty="0"/>
              <a:t>Typically indented for readability</a:t>
            </a:r>
          </a:p>
          <a:p>
            <a:pPr lvl="1"/>
            <a:r>
              <a:rPr lang="en-US" altLang="en-US" dirty="0"/>
              <a:t>End of statement must be fi (backward “if”)</a:t>
            </a:r>
          </a:p>
          <a:p>
            <a:pPr lvl="1"/>
            <a:r>
              <a:rPr lang="en-US" altLang="en-US" dirty="0"/>
              <a:t>This is true portion may be a command or test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Command Input and Output (1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BASH shell </a:t>
            </a:r>
          </a:p>
          <a:p>
            <a:pPr lvl="1"/>
            <a:r>
              <a:rPr lang="en-US" altLang="en-US" dirty="0"/>
              <a:t>Provides a user interface </a:t>
            </a:r>
          </a:p>
          <a:p>
            <a:pPr lvl="1"/>
            <a:r>
              <a:rPr lang="en-US" altLang="en-US" dirty="0"/>
              <a:t>Interprets commands</a:t>
            </a:r>
          </a:p>
          <a:p>
            <a:pPr lvl="1"/>
            <a:r>
              <a:rPr lang="en-US" altLang="en-US" dirty="0"/>
              <a:t>Manipulates command input and output</a:t>
            </a:r>
          </a:p>
          <a:p>
            <a:pPr lvl="2"/>
            <a:r>
              <a:rPr lang="en-US" altLang="en-US" dirty="0"/>
              <a:t>Provided the user specifies certain shell metacharacters alongside the command</a:t>
            </a:r>
          </a:p>
          <a:p>
            <a:r>
              <a:rPr lang="en-US" altLang="en-US" dirty="0"/>
              <a:t>File descriptors</a:t>
            </a:r>
          </a:p>
          <a:p>
            <a:pPr lvl="1"/>
            <a:r>
              <a:rPr lang="en-US" altLang="en-US" dirty="0"/>
              <a:t>Numeric labels that represent command input and command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6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if Construct (2 of 3)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Test statement: used to test a condition</a:t>
            </a:r>
          </a:p>
          <a:p>
            <a:pPr lvl="1"/>
            <a:r>
              <a:rPr lang="en-US" altLang="en-US" dirty="0"/>
              <a:t>Generates a true/false value</a:t>
            </a:r>
          </a:p>
          <a:p>
            <a:r>
              <a:rPr lang="en-US" altLang="en-US" dirty="0"/>
              <a:t>Special comparison operators: used to combine test statements</a:t>
            </a:r>
          </a:p>
          <a:p>
            <a:pPr lvl="1"/>
            <a:r>
              <a:rPr lang="en-US" altLang="en-US" dirty="0"/>
              <a:t>–o (OR) </a:t>
            </a:r>
          </a:p>
          <a:p>
            <a:pPr lvl="1"/>
            <a:r>
              <a:rPr lang="en-US" altLang="en-US" dirty="0"/>
              <a:t>–a (AND)</a:t>
            </a:r>
          </a:p>
          <a:p>
            <a:pPr lvl="1"/>
            <a:r>
              <a:rPr lang="en-US" altLang="en-US" dirty="0"/>
              <a:t>! (NOT)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812C30-FC22-47B9-9A9E-C908F399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if Construct (3 of 3)</a:t>
            </a:r>
            <a:br>
              <a:rPr lang="en-US" altLang="en-US" dirty="0"/>
            </a:br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0057D0E-DAD9-4197-A133-BBD24B141BAA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93885060"/>
              </p:ext>
            </p:extLst>
          </p:nvPr>
        </p:nvGraphicFramePr>
        <p:xfrm>
          <a:off x="838200" y="2019300"/>
          <a:ext cx="1020493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469">
                  <a:extLst>
                    <a:ext uri="{9D8B030D-6E8A-4147-A177-3AD203B41FA5}">
                      <a16:colId xmlns:a16="http://schemas.microsoft.com/office/drawing/2014/main" val="2232000898"/>
                    </a:ext>
                  </a:extLst>
                </a:gridCol>
                <a:gridCol w="5102469">
                  <a:extLst>
                    <a:ext uri="{9D8B030D-6E8A-4147-A177-3AD203B41FA5}">
                      <a16:colId xmlns:a16="http://schemas.microsoft.com/office/drawing/2014/main" val="317321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Table 7-6: Special operators in test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5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Returns true if: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[ A = B –o C = D 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A is equal to String B OR String C is equal to String 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9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[ A = B –a C = D 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A is equal to String B AND String C is equal to String 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5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! A = B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A is NOT equal to String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7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634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case Construct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Compares value of a variable with several different patterns of text or numbers</a:t>
            </a:r>
          </a:p>
          <a:p>
            <a:pPr lvl="1"/>
            <a:r>
              <a:rPr lang="en-US" altLang="en-US" dirty="0"/>
              <a:t>If a match is found, the commands to the right of pattern are executed</a:t>
            </a:r>
          </a:p>
          <a:p>
            <a:r>
              <a:rPr lang="en-US" altLang="en-US" dirty="0"/>
              <a:t>Must end with esac (backward “case”)</a:t>
            </a:r>
          </a:p>
          <a:p>
            <a:r>
              <a:rPr lang="en-US" altLang="en-US" dirty="0"/>
              <a:t>Any statements present in the shell script following the case construct are executed after the case construct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3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&amp;&amp; and || Constructs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Time-saving shortcut constructs</a:t>
            </a:r>
          </a:p>
          <a:p>
            <a:pPr lvl="1"/>
            <a:r>
              <a:rPr lang="en-US" altLang="en-US" dirty="0"/>
              <a:t>When only one decision needs to be made during execution</a:t>
            </a:r>
          </a:p>
          <a:p>
            <a:r>
              <a:rPr lang="en-US" altLang="en-US" dirty="0"/>
              <a:t>Syntax</a:t>
            </a:r>
          </a:p>
          <a:p>
            <a:pPr lvl="1"/>
            <a:r>
              <a:rPr lang="en-US" altLang="en-US" dirty="0"/>
              <a:t>command &amp;&amp; command</a:t>
            </a:r>
          </a:p>
          <a:p>
            <a:pPr lvl="1"/>
            <a:r>
              <a:rPr lang="en-US" altLang="en-US" dirty="0"/>
              <a:t>command || command</a:t>
            </a:r>
          </a:p>
          <a:p>
            <a:r>
              <a:rPr lang="en-US" altLang="en-US" dirty="0"/>
              <a:t>&amp;&amp;: second command executed only if first completes successfully</a:t>
            </a:r>
          </a:p>
          <a:p>
            <a:r>
              <a:rPr lang="en-US" altLang="en-US" dirty="0"/>
              <a:t>||: second command executed only if first did not complete successfully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5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Loop Constructs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Loop constructs: execute commands repetitively</a:t>
            </a:r>
          </a:p>
          <a:p>
            <a:pPr lvl="1"/>
            <a:r>
              <a:rPr lang="en-US" altLang="en-US" dirty="0"/>
              <a:t>Alter the flow of a program based on the results of a particular statement</a:t>
            </a:r>
          </a:p>
          <a:p>
            <a:pPr lvl="1"/>
            <a:r>
              <a:rPr lang="en-US" altLang="en-US" dirty="0"/>
              <a:t>Repeats entire program until desired result is reached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79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for Construct</a:t>
            </a:r>
            <a:br>
              <a:rPr lang="he-IL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Can be used to process a list of objects</a:t>
            </a:r>
          </a:p>
          <a:p>
            <a:pPr lvl="1"/>
            <a:r>
              <a:rPr lang="en-US" dirty="0"/>
              <a:t>Files, directories, users, printers, and so on</a:t>
            </a:r>
          </a:p>
          <a:p>
            <a:r>
              <a:rPr lang="en-US" dirty="0"/>
              <a:t>During execution, it creates a variable (var_name), sets its value equal to string1, and executes the commands between do and done, which can access the var_name variable</a:t>
            </a:r>
          </a:p>
          <a:p>
            <a:pPr lvl="1"/>
            <a:r>
              <a:rPr lang="en-US" dirty="0"/>
              <a:t>Repeats for all the strings</a:t>
            </a:r>
          </a:p>
        </p:txBody>
      </p:sp>
    </p:spTree>
    <p:extLst>
      <p:ext uri="{BB962C8B-B14F-4D97-AF65-F5344CB8AC3E}">
        <p14:creationId xmlns:p14="http://schemas.microsoft.com/office/powerpoint/2010/main" val="3534037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while Construct</a:t>
            </a:r>
            <a:br>
              <a:rPr lang="he-IL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Begins with a test statement</a:t>
            </a:r>
          </a:p>
          <a:p>
            <a:pPr lvl="1"/>
            <a:r>
              <a:rPr lang="en-US" dirty="0"/>
              <a:t>Commands within the loop construct are executed as long as the test statement returns true</a:t>
            </a:r>
          </a:p>
          <a:p>
            <a:pPr lvl="1"/>
            <a:r>
              <a:rPr lang="en-US" dirty="0"/>
              <a:t>Contains a counter variable</a:t>
            </a:r>
          </a:p>
          <a:p>
            <a:pPr lvl="2"/>
            <a:r>
              <a:rPr lang="en-US" dirty="0"/>
              <a:t>Value changes with each iteration of the loop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while this returns true</a:t>
            </a:r>
          </a:p>
          <a:p>
            <a:pPr lvl="1"/>
            <a:r>
              <a:rPr lang="en-US" dirty="0"/>
              <a:t>do</a:t>
            </a:r>
          </a:p>
          <a:p>
            <a:pPr lvl="1"/>
            <a:r>
              <a:rPr lang="en-US" dirty="0"/>
              <a:t>these commands</a:t>
            </a:r>
          </a:p>
          <a:p>
            <a:pPr lvl="1"/>
            <a:r>
              <a:rPr lang="en-US" dirty="0"/>
              <a:t>done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1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until Construct</a:t>
            </a:r>
            <a:br>
              <a:rPr lang="he-IL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Opposite of the while construct</a:t>
            </a:r>
          </a:p>
          <a:p>
            <a:pPr lvl="1"/>
            <a:r>
              <a:rPr lang="en-US" dirty="0"/>
              <a:t>Begins with a test statement </a:t>
            </a:r>
          </a:p>
          <a:p>
            <a:pPr lvl="1"/>
            <a:r>
              <a:rPr lang="en-US" dirty="0"/>
              <a:t>Commands within the loop construct are executed until the test statement returns true</a:t>
            </a:r>
          </a:p>
          <a:p>
            <a:pPr lvl="1"/>
            <a:r>
              <a:rPr lang="en-US" dirty="0"/>
              <a:t>Typically contains a counter variable</a:t>
            </a:r>
          </a:p>
          <a:p>
            <a:pPr lvl="2"/>
            <a:r>
              <a:rPr lang="en-US" dirty="0"/>
              <a:t>Value changes with each iteration of the loop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until this returns true</a:t>
            </a:r>
          </a:p>
          <a:p>
            <a:pPr lvl="1"/>
            <a:r>
              <a:rPr lang="en-US" dirty="0"/>
              <a:t>do</a:t>
            </a:r>
          </a:p>
          <a:p>
            <a:pPr lvl="1"/>
            <a:r>
              <a:rPr lang="en-US" dirty="0"/>
              <a:t>these commands</a:t>
            </a:r>
          </a:p>
          <a:p>
            <a:pPr lvl="1"/>
            <a:r>
              <a:rPr lang="en-US" dirty="0"/>
              <a:t>done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18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9812-A4B0-4D8F-BC7A-E6A5DD89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Variables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EA25-5631-46EF-AF82-D051C3BD2E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Shell expansion variables </a:t>
            </a:r>
          </a:p>
          <a:p>
            <a:pPr lvl="1"/>
            <a:r>
              <a:rPr lang="en-US" dirty="0"/>
              <a:t>Common for performing command substitution within a shell script as it is easier to read</a:t>
            </a:r>
          </a:p>
          <a:p>
            <a:pPr lvl="1"/>
            <a:r>
              <a:rPr lang="en-US" dirty="0"/>
              <a:t>Also used to perform variable substitution</a:t>
            </a:r>
          </a:p>
          <a:p>
            <a:r>
              <a:rPr lang="en-US" dirty="0"/>
              <a:t>Positional parameters </a:t>
            </a:r>
          </a:p>
          <a:p>
            <a:pPr lvl="1"/>
            <a:r>
              <a:rPr lang="en-US" dirty="0"/>
              <a:t>Shell script takes arguments when executed on the command line</a:t>
            </a:r>
          </a:p>
          <a:p>
            <a:pPr lvl="1"/>
            <a:r>
              <a:rPr lang="en-US" dirty="0"/>
              <a:t>May be referenced using special variables within the shell script itself</a:t>
            </a:r>
          </a:p>
          <a:p>
            <a:pPr lvl="1"/>
            <a:r>
              <a:rPr lang="en-US" dirty="0"/>
              <a:t>Efficient alternative to prompting the user for input</a:t>
            </a:r>
          </a:p>
        </p:txBody>
      </p:sp>
    </p:spTree>
    <p:extLst>
      <p:ext uri="{BB962C8B-B14F-4D97-AF65-F5344CB8AC3E}">
        <p14:creationId xmlns:p14="http://schemas.microsoft.com/office/powerpoint/2010/main" val="2544403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9812-A4B0-4D8F-BC7A-E6A5DD89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Variables (2 of 2)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F79872D8-A888-4826-9C03-8B650CF16A56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756833234"/>
              </p:ext>
            </p:extLst>
          </p:nvPr>
        </p:nvGraphicFramePr>
        <p:xfrm>
          <a:off x="1662845" y="1995854"/>
          <a:ext cx="886630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772">
                  <a:extLst>
                    <a:ext uri="{9D8B030D-6E8A-4147-A177-3AD203B41FA5}">
                      <a16:colId xmlns:a16="http://schemas.microsoft.com/office/drawing/2014/main" val="316224775"/>
                    </a:ext>
                  </a:extLst>
                </a:gridCol>
                <a:gridCol w="5230537">
                  <a:extLst>
                    <a:ext uri="{9D8B030D-6E8A-4147-A177-3AD203B41FA5}">
                      <a16:colId xmlns:a16="http://schemas.microsoft.com/office/drawing/2014/main" val="817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Table 7-7: Special built-in shell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Return value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4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positional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4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positional parameter values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7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 status of the last foreground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3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ID (PID) of the current shell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6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ID (PID) of the last background process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3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Flags set in the current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5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Command Input and Output (2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For each command that can be manipulated by the BASH shell, there are three file descriptors</a:t>
            </a:r>
          </a:p>
          <a:p>
            <a:pPr lvl="1"/>
            <a:r>
              <a:rPr lang="en-US" altLang="en-US" dirty="0"/>
              <a:t>Standard input (stdin): refers to information processed by the command during execution</a:t>
            </a:r>
          </a:p>
          <a:p>
            <a:pPr lvl="1"/>
            <a:r>
              <a:rPr lang="en-US" altLang="en-US" dirty="0"/>
              <a:t>Standard output (stdout): refers to normal output of the command</a:t>
            </a:r>
          </a:p>
          <a:p>
            <a:pPr lvl="1"/>
            <a:r>
              <a:rPr lang="en-US" altLang="en-US" dirty="0"/>
              <a:t>Standard error (stderror): refers to error messages generated by the command</a:t>
            </a:r>
          </a:p>
        </p:txBody>
      </p:sp>
    </p:spTree>
    <p:extLst>
      <p:ext uri="{BB962C8B-B14F-4D97-AF65-F5344CB8AC3E}">
        <p14:creationId xmlns:p14="http://schemas.microsoft.com/office/powerpoint/2010/main" val="1730666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4B76-F2DD-4FD6-9F6C-9C966546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B384-D024-488E-86BA-EC6B58D17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Contain the appropriate commands and constructs at the beginning of the shell script</a:t>
            </a:r>
          </a:p>
          <a:p>
            <a:pPr lvl="1"/>
            <a:r>
              <a:rPr lang="en-US" dirty="0"/>
              <a:t>Used for specific commands and constructs that are used in various places throughout the shell script</a:t>
            </a:r>
          </a:p>
          <a:p>
            <a:pPr lvl="1"/>
            <a:r>
              <a:rPr lang="en-US" dirty="0"/>
              <a:t>Save time </a:t>
            </a:r>
          </a:p>
          <a:p>
            <a:r>
              <a:rPr lang="en-US" dirty="0"/>
              <a:t> Function library</a:t>
            </a:r>
          </a:p>
          <a:p>
            <a:pPr lvl="1"/>
            <a:r>
              <a:rPr lang="en-US" dirty="0"/>
              <a:t>Single shell script that contains functions only</a:t>
            </a:r>
          </a:p>
        </p:txBody>
      </p:sp>
    </p:spTree>
    <p:extLst>
      <p:ext uri="{BB962C8B-B14F-4D97-AF65-F5344CB8AC3E}">
        <p14:creationId xmlns:p14="http://schemas.microsoft.com/office/powerpoint/2010/main" val="202372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DB04-FF55-4B97-958A-3E866B96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using Git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20D3-B6D6-483F-A15F-7AE8229DF7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Version control </a:t>
            </a:r>
          </a:p>
          <a:p>
            <a:pPr lvl="1"/>
            <a:r>
              <a:rPr lang="en-US" dirty="0"/>
              <a:t>System that keeps track of the changes that you make to files that you create, such as shell scripts</a:t>
            </a:r>
          </a:p>
          <a:p>
            <a:r>
              <a:rPr lang="en-US" dirty="0"/>
              <a:t>Git is the most common open source version control system used today</a:t>
            </a:r>
          </a:p>
          <a:p>
            <a:pPr lvl="1"/>
            <a:r>
              <a:rPr lang="en-US" dirty="0"/>
              <a:t>Primarily used to provide version control for software development projects on Linux, macOS, and Windows computers</a:t>
            </a:r>
          </a:p>
          <a:p>
            <a:pPr lvl="1"/>
            <a:r>
              <a:rPr lang="en-US" dirty="0"/>
              <a:t>Performs version control by taking snapshots of what your files look like The files and the associated commits that are managed by Git are stored in a directory called a Git repository </a:t>
            </a:r>
          </a:p>
          <a:p>
            <a:pPr lvl="1"/>
            <a:r>
              <a:rPr lang="en-US" dirty="0"/>
              <a:t>Nearly all Git management is performed using the git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18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(1 of 4)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Three components are available to commands: Standard Input (stdin), Standard Output (stdout), and Standard Error (stderr)</a:t>
            </a:r>
          </a:p>
          <a:p>
            <a:r>
              <a:rPr lang="en-US" altLang="en-US" dirty="0"/>
              <a:t>Standard Input is typically user input taken from the keyboard, whereas Standard Output and Standard Error are sent to the terminal screen by default</a:t>
            </a:r>
          </a:p>
          <a:p>
            <a:r>
              <a:rPr lang="en-US" altLang="en-US" dirty="0"/>
              <a:t>You can redirect the Standard Output and Standard Error of a command to a file using redirection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04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(2 of 4)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To redirect the Standard Output from one command to the Standard Input of another, you must use the pipe symbol (|)</a:t>
            </a:r>
          </a:p>
          <a:p>
            <a:r>
              <a:rPr lang="en-US" altLang="en-US" dirty="0"/>
              <a:t>Most variables available to the BASH shell are environment variables that are loaded into memory after login from environment files</a:t>
            </a:r>
          </a:p>
          <a:p>
            <a:r>
              <a:rPr lang="en-US" altLang="en-US" dirty="0"/>
              <a:t>You can create your own variables in the BASH shell and export them so that they are available to programs started by the shell</a:t>
            </a:r>
          </a:p>
          <a:p>
            <a:r>
              <a:rPr lang="en-US" altLang="en-US" dirty="0"/>
              <a:t>The UMASK variable and command aliases are special variables that must be set using a certain command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98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(3 of 4)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Shell scripts can be used to execute several Linux commands</a:t>
            </a:r>
          </a:p>
          <a:p>
            <a:r>
              <a:rPr lang="en-US" altLang="en-US" dirty="0"/>
              <a:t>Decision constructs can be used in shell scripts to execute certain Linux commands based on user input or the results of a certain command</a:t>
            </a:r>
          </a:p>
          <a:p>
            <a:r>
              <a:rPr lang="en-US" altLang="en-US" dirty="0"/>
              <a:t>Loop constructs can be used within shell scripts to execute a series of commands repetitively</a:t>
            </a:r>
          </a:p>
          <a:p>
            <a:r>
              <a:rPr lang="en-US" altLang="en-US" dirty="0"/>
              <a:t>Special variables can be used within shell scripts to access built-in shell information, access positional parameters, and to expand commands and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57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(4 of 4)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Functions can be created within a shell script to store commands and constructs for later execution</a:t>
            </a:r>
          </a:p>
          <a:p>
            <a:r>
              <a:rPr lang="en-US" dirty="0"/>
              <a:t>Git can be used to provide version control for files on your system that are modified over time, including shell scripts</a:t>
            </a:r>
          </a:p>
          <a:p>
            <a:r>
              <a:rPr lang="en-US" dirty="0"/>
              <a:t>After changes are made to files within a Git repo, they are normally staged and added to a commit that provides a snapshot of the files at that time</a:t>
            </a:r>
          </a:p>
        </p:txBody>
      </p:sp>
    </p:spTree>
    <p:extLst>
      <p:ext uri="{BB962C8B-B14F-4D97-AF65-F5344CB8AC3E}">
        <p14:creationId xmlns:p14="http://schemas.microsoft.com/office/powerpoint/2010/main" val="37849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Redirection (1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Redirect stdout and stderr from terminal screen to a file </a:t>
            </a:r>
          </a:p>
          <a:p>
            <a:pPr lvl="1"/>
            <a:r>
              <a:rPr lang="en-US" altLang="en-US" dirty="0"/>
              <a:t>Use “&gt;” shell metacharacter (redirection symbol)</a:t>
            </a:r>
          </a:p>
          <a:p>
            <a:pPr lvl="1"/>
            <a:r>
              <a:rPr lang="en-US" altLang="en-US" dirty="0"/>
              <a:t>Can redirect stdout and stderr to separate files using file descriptor numbers</a:t>
            </a:r>
          </a:p>
          <a:p>
            <a:pPr lvl="1"/>
            <a:r>
              <a:rPr lang="en-US" altLang="en-US" dirty="0"/>
              <a:t>Use “&gt;&gt;” to append additional output to an existing file a file</a:t>
            </a:r>
          </a:p>
          <a:p>
            <a:pPr lvl="1"/>
            <a:r>
              <a:rPr lang="en-US" altLang="en-US" dirty="0"/>
              <a:t>Use “&lt;“ shell metacharacter to redirect stdin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D33-C8C5-47BC-A5BF-9CCB0D5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Redirection (2 of 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FC6-4C3F-4C50-B9FE-D3FDA2635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The tr command: used to replace characters in a file sent via stdin</a:t>
            </a:r>
          </a:p>
          <a:p>
            <a:r>
              <a:rPr lang="en-US" altLang="en-US" dirty="0"/>
              <a:t>To save a copy of the Standard Output for later use, you can redirect stdin and stdout for the same command using “&lt;” and “&gt;“ </a:t>
            </a:r>
          </a:p>
          <a:p>
            <a:pPr lvl="1"/>
            <a:r>
              <a:rPr lang="en-US" altLang="en-US" dirty="0"/>
              <a:t>Use different filenames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89D-3B87-4794-9C84-CCA0A8C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Pipes (1 of 6)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DDE2-335D-435D-B7E2-2EF634DBF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Send Standard Output of one command to another command as Standard Input</a:t>
            </a:r>
          </a:p>
          <a:p>
            <a:pPr lvl="1"/>
            <a:r>
              <a:rPr lang="en-US" altLang="en-US" dirty="0"/>
              <a:t>Use the pipe “|” metacharacter</a:t>
            </a:r>
          </a:p>
          <a:p>
            <a:pPr lvl="1"/>
            <a:r>
              <a:rPr lang="en-US" altLang="en-US" dirty="0"/>
              <a:t>Pipe: series of commands connected by “|” metacharacters</a:t>
            </a:r>
          </a:p>
          <a:p>
            <a:pPr lvl="1"/>
            <a:r>
              <a:rPr lang="en-US" altLang="en-US" dirty="0"/>
              <a:t>Commonly used to reduce amount of information displayed on terminal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8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95D8-3306-4712-876C-A0525045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Pipes (2 of 6)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6" name="Picture Placeholder 5" descr="Illustration shows information piped from one command to another. A pipe symbol is used after one command and the next command follows. S t d out pipes the result of the first command to the s t d in of the second command.&#10;">
            <a:extLst>
              <a:ext uri="{FF2B5EF4-FFF2-40B4-BE49-F238E27FC236}">
                <a16:creationId xmlns:a16="http://schemas.microsoft.com/office/drawing/2014/main" id="{67F68FDC-0D77-4936-ACE3-8A4110DFC7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646" r="-911" b="33434"/>
          <a:stretch/>
        </p:blipFill>
        <p:spPr>
          <a:xfrm>
            <a:off x="1969476" y="2108808"/>
            <a:ext cx="8253047" cy="22876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C43DD-4B59-4249-9880-6769FDF99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49416" y="4985184"/>
            <a:ext cx="6541477" cy="360666"/>
          </a:xfrm>
        </p:spPr>
        <p:txBody>
          <a:bodyPr/>
          <a:lstStyle/>
          <a:p>
            <a:r>
              <a:rPr lang="en-US" altLang="en-US" dirty="0"/>
              <a:t>Figure 7-2: Piping information from one command to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BFA-A41B-428A-A584-70A813B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Pipes (3 of 6)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A750-B03D-424D-824D-5C7C3F1EB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Can use multiple pipes on command line</a:t>
            </a:r>
          </a:p>
          <a:p>
            <a:pPr lvl="1"/>
            <a:r>
              <a:rPr lang="en-US" altLang="en-US" dirty="0"/>
              <a:t>Pipe information from one command to another command</a:t>
            </a:r>
          </a:p>
          <a:p>
            <a:r>
              <a:rPr lang="en-US" altLang="en-US" dirty="0"/>
              <a:t>Filter commands: commands that can take from stdin and give to stdout</a:t>
            </a:r>
          </a:p>
          <a:p>
            <a:r>
              <a:rPr lang="en-US" altLang="en-US" dirty="0"/>
              <a:t>The tee command: receives information from stdin and sends that information to a file, as well as to stdout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08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2506</Words>
  <Application>Microsoft Office PowerPoint</Application>
  <PresentationFormat>Widescreen</PresentationFormat>
  <Paragraphs>299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Helvetica</vt:lpstr>
      <vt:lpstr>LucidaGrande</vt:lpstr>
      <vt:lpstr>Open Sans</vt:lpstr>
      <vt:lpstr>Summer Font</vt:lpstr>
      <vt:lpstr>1_Office Theme</vt:lpstr>
      <vt:lpstr>Working with the BASH Shell </vt:lpstr>
      <vt:lpstr>Objectives</vt:lpstr>
      <vt:lpstr>Command Input and Output (1 of 2) </vt:lpstr>
      <vt:lpstr>Command Input and Output (2 of 2) </vt:lpstr>
      <vt:lpstr>Redirection (1 of 2) </vt:lpstr>
      <vt:lpstr>Redirection (2 of 2) </vt:lpstr>
      <vt:lpstr>Pipes (1 of 6) </vt:lpstr>
      <vt:lpstr>Pipes (2 of 6) </vt:lpstr>
      <vt:lpstr>Pipes (3 of 6) </vt:lpstr>
      <vt:lpstr>Pipes (4 of 6) </vt:lpstr>
      <vt:lpstr>Pipes (5 of 6) </vt:lpstr>
      <vt:lpstr>Pipes (6 of 6) </vt:lpstr>
      <vt:lpstr>Shell Variables </vt:lpstr>
      <vt:lpstr>Environment Variables (1 of 2) </vt:lpstr>
      <vt:lpstr>Environment Variables (2 of 2) </vt:lpstr>
      <vt:lpstr>User-Defined Variables (1 of 2) </vt:lpstr>
      <vt:lpstr>User-Defined Variables (2 of 2) </vt:lpstr>
      <vt:lpstr>Other Variables </vt:lpstr>
      <vt:lpstr>Environment Files (1 of 2) </vt:lpstr>
      <vt:lpstr>Environment Files (2 of 2) </vt:lpstr>
      <vt:lpstr>Shell Scripts (1 of 2) </vt:lpstr>
      <vt:lpstr>Shell Scripts (2 of 2) </vt:lpstr>
      <vt:lpstr>Escape Sequences (1 of 2) </vt:lpstr>
      <vt:lpstr>Escape Sequences (2 of 2) </vt:lpstr>
      <vt:lpstr>Reading Standard Input </vt:lpstr>
      <vt:lpstr>Decision Constructs (1 of 3) </vt:lpstr>
      <vt:lpstr>Decision Constructs (2 of 3) </vt:lpstr>
      <vt:lpstr>Decision Constructs (3 of 3) </vt:lpstr>
      <vt:lpstr>The if Construct (1 of 3) </vt:lpstr>
      <vt:lpstr>The if Construct (2 of 3) </vt:lpstr>
      <vt:lpstr>The if Construct (3 of 3) </vt:lpstr>
      <vt:lpstr>The case Construct </vt:lpstr>
      <vt:lpstr>The &amp;&amp; and || Constructs </vt:lpstr>
      <vt:lpstr>Loop Constructs </vt:lpstr>
      <vt:lpstr>The for Construct </vt:lpstr>
      <vt:lpstr>The while Construct </vt:lpstr>
      <vt:lpstr>The until Construct </vt:lpstr>
      <vt:lpstr>Special Variables (1 of 2)</vt:lpstr>
      <vt:lpstr>Special Variables (2 of 2)</vt:lpstr>
      <vt:lpstr>Functions</vt:lpstr>
      <vt:lpstr>Version Control using Git </vt:lpstr>
      <vt:lpstr>Summary (1 of 4) </vt:lpstr>
      <vt:lpstr>Summary (2 of 4) </vt:lpstr>
      <vt:lpstr>Summary (3 of 4) </vt:lpstr>
      <vt:lpstr>Summary (4 of 4)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2019-03-20T18:29:03Z</dcterms:created>
  <dcterms:modified xsi:type="dcterms:W3CDTF">2021-05-07T11:36:46Z</dcterms:modified>
</cp:coreProperties>
</file>