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25" r:id="rId1"/>
  </p:sldMasterIdLst>
  <p:notesMasterIdLst>
    <p:notesMasterId r:id="rId39"/>
  </p:notesMasterIdLst>
  <p:handoutMasterIdLst>
    <p:handoutMasterId r:id="rId40"/>
  </p:handoutMasterIdLst>
  <p:sldIdLst>
    <p:sldId id="263" r:id="rId2"/>
    <p:sldId id="264" r:id="rId3"/>
    <p:sldId id="265" r:id="rId4"/>
    <p:sldId id="266" r:id="rId5"/>
    <p:sldId id="309" r:id="rId6"/>
    <p:sldId id="267" r:id="rId7"/>
    <p:sldId id="310" r:id="rId8"/>
    <p:sldId id="268" r:id="rId9"/>
    <p:sldId id="271" r:id="rId10"/>
    <p:sldId id="272" r:id="rId11"/>
    <p:sldId id="273" r:id="rId12"/>
    <p:sldId id="274" r:id="rId13"/>
    <p:sldId id="269" r:id="rId14"/>
    <p:sldId id="270" r:id="rId15"/>
    <p:sldId id="275" r:id="rId16"/>
    <p:sldId id="276" r:id="rId17"/>
    <p:sldId id="277" r:id="rId18"/>
    <p:sldId id="278" r:id="rId19"/>
    <p:sldId id="312" r:id="rId20"/>
    <p:sldId id="279" r:id="rId21"/>
    <p:sldId id="280" r:id="rId22"/>
    <p:sldId id="281" r:id="rId23"/>
    <p:sldId id="282" r:id="rId24"/>
    <p:sldId id="283" r:id="rId25"/>
    <p:sldId id="286" r:id="rId26"/>
    <p:sldId id="287" r:id="rId27"/>
    <p:sldId id="288" r:id="rId28"/>
    <p:sldId id="289" r:id="rId29"/>
    <p:sldId id="290" r:id="rId30"/>
    <p:sldId id="292" r:id="rId31"/>
    <p:sldId id="293" r:id="rId32"/>
    <p:sldId id="294" r:id="rId33"/>
    <p:sldId id="295" r:id="rId34"/>
    <p:sldId id="296" r:id="rId35"/>
    <p:sldId id="297" r:id="rId36"/>
    <p:sldId id="298" r:id="rId37"/>
    <p:sldId id="299" r:id="rId3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78"/>
    <a:srgbClr val="006298"/>
    <a:srgbClr val="000000"/>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20AD45-BBFF-405D-B2A4-04BCC1FC6513}" v="10" dt="2019-04-09T17:23:17.4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24" autoAdjust="0"/>
    <p:restoredTop sz="84631" autoAdjust="0"/>
  </p:normalViewPr>
  <p:slideViewPr>
    <p:cSldViewPr snapToGrid="0" snapToObjects="1">
      <p:cViewPr varScale="1">
        <p:scale>
          <a:sx n="97" d="100"/>
          <a:sy n="97" d="100"/>
        </p:scale>
        <p:origin x="606"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40" d="100"/>
          <a:sy n="40" d="100"/>
        </p:scale>
        <p:origin x="2366" y="3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5/7/2021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5/7/2021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14</a:t>
            </a:fld>
            <a:endParaRPr lang="en-US" dirty="0"/>
          </a:p>
        </p:txBody>
      </p:sp>
    </p:spTree>
    <p:extLst>
      <p:ext uri="{BB962C8B-B14F-4D97-AF65-F5344CB8AC3E}">
        <p14:creationId xmlns:p14="http://schemas.microsoft.com/office/powerpoint/2010/main" val="8523389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525486"/>
            <a:ext cx="9642852" cy="9035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a:t>
            </a:r>
          </a:p>
        </p:txBody>
      </p:sp>
      <p:sp>
        <p:nvSpPr>
          <p:cNvPr id="2" name="Title 1"/>
          <p:cNvSpPr>
            <a:spLocks noGrp="1"/>
          </p:cNvSpPr>
          <p:nvPr>
            <p:ph type="title"/>
          </p:nvPr>
        </p:nvSpPr>
        <p:spPr>
          <a:xfrm>
            <a:off x="838200" y="3650345"/>
            <a:ext cx="10515600" cy="791026"/>
          </a:xfrm>
        </p:spPr>
        <p:txBody>
          <a:bodyPr/>
          <a:lstStyle>
            <a:lvl1pPr>
              <a:defRPr>
                <a:solidFill>
                  <a:schemeClr val="bg1"/>
                </a:solidFill>
              </a:defRPr>
            </a:lvl1pPr>
          </a:lstStyle>
          <a:p>
            <a:r>
              <a:rPr lang="en-US" dirty="0"/>
              <a:t>Click to edit Master title style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Eckert, Linux+ and LPIC-1 Guide to Linux Certification, 5th Edition. © 2019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650504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a:xfrm>
            <a:off x="838200" y="633047"/>
            <a:ext cx="10515600" cy="1033402"/>
          </a:xfrm>
        </p:spPr>
        <p:txBody>
          <a:bodyPr/>
          <a:lstStyle>
            <a:lvl1pPr>
              <a:defRPr sz="3600"/>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dolore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Eckert, Linux+ and LPIC-1 Guide to Linux Certification, 5th Edition. © 2019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52037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a:xfrm>
            <a:off x="838200" y="633046"/>
            <a:ext cx="10515600" cy="981808"/>
          </a:xfrm>
        </p:spPr>
        <p:txBody>
          <a:bodyPr/>
          <a:lstStyle>
            <a:lvl1pPr>
              <a:defRPr sz="3600"/>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8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4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Eckert, Linux+ and LPIC-1 Guide to Linux Certification, 5th Edition. © 2019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825197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38200" y="633045"/>
            <a:ext cx="10515600" cy="871883"/>
          </a:xfrm>
        </p:spPr>
        <p:txBody>
          <a:bodyPr/>
          <a:lstStyle>
            <a:lvl1pPr>
              <a:defRPr sz="3600"/>
            </a:lvl1pPr>
          </a:lstStyle>
          <a:p>
            <a:r>
              <a:rPr lang="en-US" dirty="0"/>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Eckert, Linux+ and LPIC-1 Guide to Linux Certification, 5th Edition. © 2019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9762583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Eckert, Linux+ and LPIC-1 Guide to Linux Certification, 5th Edition. © 2019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74635778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Lst>
  <p:hf sldNum="0" hd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Chapter 9 </a:t>
            </a:r>
          </a:p>
        </p:txBody>
      </p:sp>
      <p:sp>
        <p:nvSpPr>
          <p:cNvPr id="5" name="Title 4"/>
          <p:cNvSpPr>
            <a:spLocks noGrp="1"/>
          </p:cNvSpPr>
          <p:nvPr>
            <p:ph type="title"/>
          </p:nvPr>
        </p:nvSpPr>
        <p:spPr/>
        <p:txBody>
          <a:bodyPr/>
          <a:lstStyle/>
          <a:p>
            <a:r>
              <a:rPr lang="en-US" altLang="en-US" dirty="0"/>
              <a:t>Managing Linux Processes</a:t>
            </a:r>
            <a:br>
              <a:rPr lang="en-US" altLang="en-US" dirty="0"/>
            </a:br>
            <a:endParaRPr lang="en-US" dirty="0"/>
          </a:p>
        </p:txBody>
      </p:sp>
      <p:sp>
        <p:nvSpPr>
          <p:cNvPr id="7" name="Footer Placeholder 6"/>
          <p:cNvSpPr>
            <a:spLocks noGrp="1"/>
          </p:cNvSpPr>
          <p:nvPr>
            <p:ph type="ftr" sz="quarter" idx="3"/>
          </p:nvPr>
        </p:nvSpPr>
        <p:spPr/>
        <p:txBody>
          <a:bodyPr/>
          <a:lstStyle/>
          <a:p>
            <a:r>
              <a:rPr lang="en-US" dirty="0"/>
              <a:t>Eckert, Linux+ and LPIC-1 Guide to Linux Certification, 5th Edition. © 2019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390844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12D33-C8C5-47BC-A5BF-9CCB0D58AF03}"/>
              </a:ext>
            </a:extLst>
          </p:cNvPr>
          <p:cNvSpPr>
            <a:spLocks noGrp="1"/>
          </p:cNvSpPr>
          <p:nvPr>
            <p:ph type="title"/>
          </p:nvPr>
        </p:nvSpPr>
        <p:spPr/>
        <p:txBody>
          <a:bodyPr/>
          <a:lstStyle/>
          <a:p>
            <a:r>
              <a:rPr lang="en-US" altLang="en-US" dirty="0"/>
              <a:t>Viewing Processes (3 of 5)</a:t>
            </a:r>
            <a:br>
              <a:rPr lang="en-US" altLang="en-US" dirty="0"/>
            </a:br>
            <a:br>
              <a:rPr lang="en-US" altLang="en-US" dirty="0"/>
            </a:br>
            <a:endParaRPr lang="en-US" dirty="0"/>
          </a:p>
        </p:txBody>
      </p:sp>
      <p:sp>
        <p:nvSpPr>
          <p:cNvPr id="3" name="Text Placeholder 2">
            <a:extLst>
              <a:ext uri="{FF2B5EF4-FFF2-40B4-BE49-F238E27FC236}">
                <a16:creationId xmlns:a16="http://schemas.microsoft.com/office/drawing/2014/main" id="{4CEF1FC6-4C3F-4C50-B9FE-D3FDA2635CEA}"/>
              </a:ext>
            </a:extLst>
          </p:cNvPr>
          <p:cNvSpPr>
            <a:spLocks noGrp="1"/>
          </p:cNvSpPr>
          <p:nvPr>
            <p:ph type="body" sz="quarter" idx="17"/>
          </p:nvPr>
        </p:nvSpPr>
        <p:spPr/>
        <p:txBody>
          <a:bodyPr/>
          <a:lstStyle/>
          <a:p>
            <a:r>
              <a:rPr lang="en-US" altLang="en-US" dirty="0"/>
              <a:t>Process priority (PRI): priority used by the kernel for the process</a:t>
            </a:r>
          </a:p>
          <a:p>
            <a:pPr lvl="1"/>
            <a:r>
              <a:rPr lang="en-US" altLang="en-US" dirty="0"/>
              <a:t>Measured between 0 (high priority) and 127 (low priority)</a:t>
            </a:r>
          </a:p>
          <a:p>
            <a:r>
              <a:rPr lang="en-US" altLang="en-US" dirty="0"/>
              <a:t>Nice value (NI): can be used to affect the process priority indirectly</a:t>
            </a:r>
          </a:p>
          <a:p>
            <a:pPr lvl="1"/>
            <a:r>
              <a:rPr lang="en-US" altLang="en-US" dirty="0"/>
              <a:t>Measured between -20 (a greater chance of a high priority) and 19 (a greater chance of a lower priority)</a:t>
            </a:r>
          </a:p>
          <a:p>
            <a:r>
              <a:rPr lang="en-US" altLang="en-US" dirty="0"/>
              <a:t>The size of the process in memory (SZ) is listed and measured in kilobytes</a:t>
            </a:r>
          </a:p>
          <a:p>
            <a:endParaRPr lang="en-US" dirty="0"/>
          </a:p>
        </p:txBody>
      </p:sp>
    </p:spTree>
    <p:extLst>
      <p:ext uri="{BB962C8B-B14F-4D97-AF65-F5344CB8AC3E}">
        <p14:creationId xmlns:p14="http://schemas.microsoft.com/office/powerpoint/2010/main" val="496958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789D-3B87-4794-9C84-CCA0A8C5EA60}"/>
              </a:ext>
            </a:extLst>
          </p:cNvPr>
          <p:cNvSpPr>
            <a:spLocks noGrp="1"/>
          </p:cNvSpPr>
          <p:nvPr>
            <p:ph type="title"/>
          </p:nvPr>
        </p:nvSpPr>
        <p:spPr/>
        <p:txBody>
          <a:bodyPr/>
          <a:lstStyle/>
          <a:p>
            <a:r>
              <a:rPr lang="en-US" altLang="en-US" dirty="0"/>
              <a:t>Viewing Processes (4 of 5)</a:t>
            </a:r>
            <a:br>
              <a:rPr lang="en-US" altLang="en-US" dirty="0"/>
            </a:br>
            <a:endParaRPr lang="en-US" dirty="0"/>
          </a:p>
        </p:txBody>
      </p:sp>
      <p:sp>
        <p:nvSpPr>
          <p:cNvPr id="3" name="Text Placeholder 2">
            <a:extLst>
              <a:ext uri="{FF2B5EF4-FFF2-40B4-BE49-F238E27FC236}">
                <a16:creationId xmlns:a16="http://schemas.microsoft.com/office/drawing/2014/main" id="{241DDDE2-335D-435D-B7E2-2EF634DBF365}"/>
              </a:ext>
            </a:extLst>
          </p:cNvPr>
          <p:cNvSpPr>
            <a:spLocks noGrp="1"/>
          </p:cNvSpPr>
          <p:nvPr>
            <p:ph type="body" sz="quarter" idx="17"/>
          </p:nvPr>
        </p:nvSpPr>
        <p:spPr/>
        <p:txBody>
          <a:bodyPr/>
          <a:lstStyle/>
          <a:p>
            <a:r>
              <a:rPr lang="en-US" altLang="en-US" dirty="0"/>
              <a:t>Some options to the ps command are not prefixed by a dash (-) character</a:t>
            </a:r>
          </a:p>
          <a:p>
            <a:pPr lvl="1"/>
            <a:r>
              <a:rPr lang="en-US" altLang="en-US" dirty="0"/>
              <a:t>Referred to as Berkeley style options</a:t>
            </a:r>
          </a:p>
          <a:p>
            <a:r>
              <a:rPr lang="en-US" altLang="en-US" dirty="0"/>
              <a:t>Two most common of these are:</a:t>
            </a:r>
          </a:p>
          <a:p>
            <a:pPr lvl="1"/>
            <a:r>
              <a:rPr lang="en-US" altLang="en-US" dirty="0"/>
              <a:t>The a option: lists all processes across terminals</a:t>
            </a:r>
          </a:p>
          <a:p>
            <a:pPr lvl="1"/>
            <a:r>
              <a:rPr lang="en-US" altLang="en-US" dirty="0"/>
              <a:t>The x option: lists processes that do not run on a terminal</a:t>
            </a:r>
          </a:p>
          <a:p>
            <a:r>
              <a:rPr lang="en-US" altLang="en-US" dirty="0"/>
              <a:t>The pstree command: displays the lineage of a process by tracing its PPIDs until the init daemon</a:t>
            </a:r>
          </a:p>
          <a:p>
            <a:endParaRPr lang="en-US" dirty="0"/>
          </a:p>
        </p:txBody>
      </p:sp>
    </p:spTree>
    <p:extLst>
      <p:ext uri="{BB962C8B-B14F-4D97-AF65-F5344CB8AC3E}">
        <p14:creationId xmlns:p14="http://schemas.microsoft.com/office/powerpoint/2010/main" val="2361486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8BFA-A41B-428A-A584-70A813B7F570}"/>
              </a:ext>
            </a:extLst>
          </p:cNvPr>
          <p:cNvSpPr>
            <a:spLocks noGrp="1"/>
          </p:cNvSpPr>
          <p:nvPr>
            <p:ph type="title"/>
          </p:nvPr>
        </p:nvSpPr>
        <p:spPr>
          <a:xfrm>
            <a:off x="838200" y="633046"/>
            <a:ext cx="10515600" cy="981808"/>
          </a:xfrm>
        </p:spPr>
        <p:txBody>
          <a:bodyPr/>
          <a:lstStyle/>
          <a:p>
            <a:r>
              <a:rPr lang="en-US" altLang="en-US" dirty="0"/>
              <a:t>Viewing Processes (5 of 5)</a:t>
            </a:r>
            <a:br>
              <a:rPr lang="en-US" altLang="en-US" dirty="0"/>
            </a:br>
            <a:br>
              <a:rPr lang="en-US" altLang="en-US" dirty="0"/>
            </a:br>
            <a:endParaRPr lang="en-US" dirty="0"/>
          </a:p>
        </p:txBody>
      </p:sp>
      <p:sp>
        <p:nvSpPr>
          <p:cNvPr id="3" name="Text Placeholder 2">
            <a:extLst>
              <a:ext uri="{FF2B5EF4-FFF2-40B4-BE49-F238E27FC236}">
                <a16:creationId xmlns:a16="http://schemas.microsoft.com/office/drawing/2014/main" id="{565AA750-B03D-424D-824D-5C7C3F1EBD59}"/>
              </a:ext>
            </a:extLst>
          </p:cNvPr>
          <p:cNvSpPr>
            <a:spLocks noGrp="1"/>
          </p:cNvSpPr>
          <p:nvPr>
            <p:ph type="body" sz="quarter" idx="17"/>
          </p:nvPr>
        </p:nvSpPr>
        <p:spPr/>
        <p:txBody>
          <a:bodyPr/>
          <a:lstStyle/>
          <a:p>
            <a:r>
              <a:rPr lang="en-US" altLang="en-US" dirty="0"/>
              <a:t>The top command: displays an interactive screen listing processes</a:t>
            </a:r>
          </a:p>
          <a:p>
            <a:pPr lvl="1"/>
            <a:r>
              <a:rPr lang="en-US" altLang="en-US" dirty="0"/>
              <a:t>Organized by processor time</a:t>
            </a:r>
          </a:p>
          <a:p>
            <a:pPr lvl="1"/>
            <a:r>
              <a:rPr lang="en-US" altLang="en-US" dirty="0"/>
              <a:t>Processes using most processor time are listed first</a:t>
            </a:r>
          </a:p>
          <a:p>
            <a:r>
              <a:rPr lang="en-US" altLang="en-US" dirty="0"/>
              <a:t>Rogue process: faulty process </a:t>
            </a:r>
          </a:p>
          <a:p>
            <a:pPr lvl="1"/>
            <a:r>
              <a:rPr lang="en-US" altLang="en-US" dirty="0"/>
              <a:t>Consumes excessive system resources</a:t>
            </a:r>
          </a:p>
          <a:p>
            <a:r>
              <a:rPr lang="en-US" altLang="en-US" dirty="0"/>
              <a:t>The top command can be used to change the priority of processes  or to kill processes</a:t>
            </a:r>
          </a:p>
          <a:p>
            <a:pPr lvl="1"/>
            <a:r>
              <a:rPr lang="en-US" altLang="en-US" dirty="0"/>
              <a:t>Rogue processes can be killed immediately when identified</a:t>
            </a:r>
          </a:p>
          <a:p>
            <a:pPr marL="0" indent="0">
              <a:buNone/>
            </a:pPr>
            <a:endParaRPr lang="en-US" dirty="0"/>
          </a:p>
        </p:txBody>
      </p:sp>
    </p:spTree>
    <p:extLst>
      <p:ext uri="{BB962C8B-B14F-4D97-AF65-F5344CB8AC3E}">
        <p14:creationId xmlns:p14="http://schemas.microsoft.com/office/powerpoint/2010/main" val="3136408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12D33-C8C5-47BC-A5BF-9CCB0D58AF03}"/>
              </a:ext>
            </a:extLst>
          </p:cNvPr>
          <p:cNvSpPr>
            <a:spLocks noGrp="1"/>
          </p:cNvSpPr>
          <p:nvPr>
            <p:ph type="title"/>
          </p:nvPr>
        </p:nvSpPr>
        <p:spPr/>
        <p:txBody>
          <a:bodyPr/>
          <a:lstStyle/>
          <a:p>
            <a:r>
              <a:rPr lang="en-US" altLang="en-US" dirty="0"/>
              <a:t>Killing Processes (1 of 4)</a:t>
            </a:r>
            <a:br>
              <a:rPr lang="en-US" altLang="en-US" dirty="0"/>
            </a:br>
            <a:br>
              <a:rPr lang="en-US" altLang="en-US" dirty="0"/>
            </a:br>
            <a:endParaRPr lang="en-US" dirty="0"/>
          </a:p>
        </p:txBody>
      </p:sp>
      <p:sp>
        <p:nvSpPr>
          <p:cNvPr id="3" name="Text Placeholder 2">
            <a:extLst>
              <a:ext uri="{FF2B5EF4-FFF2-40B4-BE49-F238E27FC236}">
                <a16:creationId xmlns:a16="http://schemas.microsoft.com/office/drawing/2014/main" id="{4CEF1FC6-4C3F-4C50-B9FE-D3FDA2635CEA}"/>
              </a:ext>
            </a:extLst>
          </p:cNvPr>
          <p:cNvSpPr>
            <a:spLocks noGrp="1"/>
          </p:cNvSpPr>
          <p:nvPr>
            <p:ph type="body" sz="quarter" idx="17"/>
          </p:nvPr>
        </p:nvSpPr>
        <p:spPr/>
        <p:txBody>
          <a:bodyPr/>
          <a:lstStyle/>
          <a:p>
            <a:r>
              <a:rPr lang="en-US" altLang="en-US" dirty="0"/>
              <a:t>The kill command: sends a kill signal to a  process to terminate it</a:t>
            </a:r>
          </a:p>
          <a:p>
            <a:pPr lvl="1"/>
            <a:r>
              <a:rPr lang="en-US" altLang="en-US" dirty="0"/>
              <a:t>64 types of kill signals</a:t>
            </a:r>
          </a:p>
          <a:p>
            <a:pPr lvl="2"/>
            <a:r>
              <a:rPr lang="en-US" altLang="en-US" dirty="0"/>
              <a:t>Each affects processes in different ways </a:t>
            </a:r>
          </a:p>
          <a:p>
            <a:pPr lvl="1"/>
            <a:r>
              <a:rPr lang="en-US" altLang="en-US" dirty="0"/>
              <a:t>-l option: displays a list of kill signal names and associated numbers </a:t>
            </a:r>
          </a:p>
          <a:p>
            <a:pPr lvl="1"/>
            <a:endParaRPr lang="en-US" dirty="0"/>
          </a:p>
        </p:txBody>
      </p:sp>
    </p:spTree>
    <p:extLst>
      <p:ext uri="{BB962C8B-B14F-4D97-AF65-F5344CB8AC3E}">
        <p14:creationId xmlns:p14="http://schemas.microsoft.com/office/powerpoint/2010/main" val="3437726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789D-3B87-4794-9C84-CCA0A8C5EA60}"/>
              </a:ext>
            </a:extLst>
          </p:cNvPr>
          <p:cNvSpPr>
            <a:spLocks noGrp="1"/>
          </p:cNvSpPr>
          <p:nvPr>
            <p:ph type="title"/>
          </p:nvPr>
        </p:nvSpPr>
        <p:spPr/>
        <p:txBody>
          <a:bodyPr/>
          <a:lstStyle/>
          <a:p>
            <a:r>
              <a:rPr lang="en-US" altLang="en-US" dirty="0"/>
              <a:t>Killing Processes (2 of 4)</a:t>
            </a:r>
            <a:br>
              <a:rPr lang="en-US" altLang="en-US" dirty="0"/>
            </a:br>
            <a:endParaRPr lang="en-US" dirty="0"/>
          </a:p>
        </p:txBody>
      </p:sp>
      <p:graphicFrame>
        <p:nvGraphicFramePr>
          <p:cNvPr id="7" name="Table Placeholder 6">
            <a:extLst>
              <a:ext uri="{FF2B5EF4-FFF2-40B4-BE49-F238E27FC236}">
                <a16:creationId xmlns:a16="http://schemas.microsoft.com/office/drawing/2014/main" id="{27A8711B-E5FB-4B2F-8085-451F4BF4A272}"/>
              </a:ext>
            </a:extLst>
          </p:cNvPr>
          <p:cNvGraphicFramePr>
            <a:graphicFrameLocks noGrp="1"/>
          </p:cNvGraphicFramePr>
          <p:nvPr>
            <p:ph type="tbl" sz="quarter" idx="10"/>
            <p:extLst>
              <p:ext uri="{D42A27DB-BD31-4B8C-83A1-F6EECF244321}">
                <p14:modId xmlns:p14="http://schemas.microsoft.com/office/powerpoint/2010/main" val="630974784"/>
              </p:ext>
            </p:extLst>
          </p:nvPr>
        </p:nvGraphicFramePr>
        <p:xfrm>
          <a:off x="451339" y="1245575"/>
          <a:ext cx="11289322" cy="4936296"/>
        </p:xfrm>
        <a:graphic>
          <a:graphicData uri="http://schemas.openxmlformats.org/drawingml/2006/table">
            <a:tbl>
              <a:tblPr firstRow="1" bandRow="1">
                <a:tableStyleId>{5C22544A-7EE6-4342-B048-85BDC9FD1C3A}</a:tableStyleId>
              </a:tblPr>
              <a:tblGrid>
                <a:gridCol w="3018692">
                  <a:extLst>
                    <a:ext uri="{9D8B030D-6E8A-4147-A177-3AD203B41FA5}">
                      <a16:colId xmlns:a16="http://schemas.microsoft.com/office/drawing/2014/main" val="3194534946"/>
                    </a:ext>
                  </a:extLst>
                </a:gridCol>
                <a:gridCol w="1101969">
                  <a:extLst>
                    <a:ext uri="{9D8B030D-6E8A-4147-A177-3AD203B41FA5}">
                      <a16:colId xmlns:a16="http://schemas.microsoft.com/office/drawing/2014/main" val="3526718236"/>
                    </a:ext>
                  </a:extLst>
                </a:gridCol>
                <a:gridCol w="7168661">
                  <a:extLst>
                    <a:ext uri="{9D8B030D-6E8A-4147-A177-3AD203B41FA5}">
                      <a16:colId xmlns:a16="http://schemas.microsoft.com/office/drawing/2014/main" val="1639431255"/>
                    </a:ext>
                  </a:extLst>
                </a:gridCol>
              </a:tblGrid>
              <a:tr h="558312">
                <a:tc>
                  <a:txBody>
                    <a:bodyPr/>
                    <a:lstStyle/>
                    <a:p>
                      <a:r>
                        <a:rPr lang="en-US" b="1" dirty="0"/>
                        <a:t>Table 9-2: Common administrative kill signals</a:t>
                      </a:r>
                    </a:p>
                  </a:txBody>
                  <a:tcPr/>
                </a:tc>
                <a:tc>
                  <a:txBody>
                    <a:bodyPr/>
                    <a:lstStyle/>
                    <a:p>
                      <a:endParaRPr lang="en-US" b="1" dirty="0"/>
                    </a:p>
                  </a:txBody>
                  <a:tcPr/>
                </a:tc>
                <a:tc>
                  <a:txBody>
                    <a:bodyPr/>
                    <a:lstStyle/>
                    <a:p>
                      <a:endParaRPr lang="en-US" b="1" dirty="0"/>
                    </a:p>
                  </a:txBody>
                  <a:tcPr/>
                </a:tc>
                <a:extLst>
                  <a:ext uri="{0D108BD9-81ED-4DB2-BD59-A6C34878D82A}">
                    <a16:rowId xmlns:a16="http://schemas.microsoft.com/office/drawing/2014/main" val="280799763"/>
                  </a:ext>
                </a:extLst>
              </a:tr>
              <a:tr h="558312">
                <a:tc>
                  <a:txBody>
                    <a:bodyPr/>
                    <a:lstStyle/>
                    <a:p>
                      <a:r>
                        <a:rPr lang="en-US" b="1" dirty="0"/>
                        <a:t>Name</a:t>
                      </a:r>
                    </a:p>
                  </a:txBody>
                  <a:tcPr/>
                </a:tc>
                <a:tc>
                  <a:txBody>
                    <a:bodyPr/>
                    <a:lstStyle/>
                    <a:p>
                      <a:r>
                        <a:rPr lang="en-US" b="1" dirty="0"/>
                        <a:t>Number</a:t>
                      </a:r>
                    </a:p>
                  </a:txBody>
                  <a:tcPr/>
                </a:tc>
                <a:tc>
                  <a:txBody>
                    <a:bodyPr/>
                    <a:lstStyle/>
                    <a:p>
                      <a:r>
                        <a:rPr lang="en-US" b="1" dirty="0"/>
                        <a:t> Description </a:t>
                      </a:r>
                    </a:p>
                  </a:txBody>
                  <a:tcPr/>
                </a:tc>
                <a:extLst>
                  <a:ext uri="{0D108BD9-81ED-4DB2-BD59-A6C34878D82A}">
                    <a16:rowId xmlns:a16="http://schemas.microsoft.com/office/drawing/2014/main" val="2773061592"/>
                  </a:ext>
                </a:extLst>
              </a:tr>
              <a:tr h="558312">
                <a:tc>
                  <a:txBody>
                    <a:bodyPr/>
                    <a:lstStyle/>
                    <a:p>
                      <a:r>
                        <a:rPr lang="en-US" dirty="0"/>
                        <a:t>SIGHUP</a:t>
                      </a:r>
                    </a:p>
                  </a:txBody>
                  <a:tcPr/>
                </a:tc>
                <a:tc>
                  <a:txBody>
                    <a:bodyPr/>
                    <a:lstStyle/>
                    <a:p>
                      <a:r>
                        <a:rPr lang="en-US" dirty="0"/>
                        <a:t>1</a:t>
                      </a:r>
                    </a:p>
                  </a:txBody>
                  <a:tcPr/>
                </a:tc>
                <a:tc>
                  <a:txBody>
                    <a:bodyPr/>
                    <a:lstStyle/>
                    <a:p>
                      <a:r>
                        <a:rPr lang="en-US" sz="1400" dirty="0"/>
                        <a:t>Also known as the hang-up signal, it stops a process, then restarts it with the same PID. If you edit the configuration file used by a running daemon, that daemon might be sent a SIGHUP to restart the process; when the daemon starts again, it reads the new configuration file.</a:t>
                      </a:r>
                    </a:p>
                  </a:txBody>
                  <a:tcPr/>
                </a:tc>
                <a:extLst>
                  <a:ext uri="{0D108BD9-81ED-4DB2-BD59-A6C34878D82A}">
                    <a16:rowId xmlns:a16="http://schemas.microsoft.com/office/drawing/2014/main" val="1382138971"/>
                  </a:ext>
                </a:extLst>
              </a:tr>
              <a:tr h="558312">
                <a:tc>
                  <a:txBody>
                    <a:bodyPr/>
                    <a:lstStyle/>
                    <a:p>
                      <a:r>
                        <a:rPr lang="en-US" dirty="0"/>
                        <a:t>SIGINT</a:t>
                      </a:r>
                    </a:p>
                  </a:txBody>
                  <a:tcPr/>
                </a:tc>
                <a:tc>
                  <a:txBody>
                    <a:bodyPr/>
                    <a:lstStyle/>
                    <a:p>
                      <a:r>
                        <a:rPr lang="en-US" dirty="0"/>
                        <a:t>2</a:t>
                      </a:r>
                    </a:p>
                  </a:txBody>
                  <a:tcPr/>
                </a:tc>
                <a:tc>
                  <a:txBody>
                    <a:bodyPr/>
                    <a:lstStyle/>
                    <a:p>
                      <a:r>
                        <a:rPr lang="en-US" sz="1400" dirty="0"/>
                        <a:t>This signal sends an interrupt signal to a process. Although this signal is one of the weakest kill signals, it works most of the time. When you use the Ctrl+c key combination to kill a currently running process, a SIGINT is actually being sent to the process. </a:t>
                      </a:r>
                    </a:p>
                  </a:txBody>
                  <a:tcPr/>
                </a:tc>
                <a:extLst>
                  <a:ext uri="{0D108BD9-81ED-4DB2-BD59-A6C34878D82A}">
                    <a16:rowId xmlns:a16="http://schemas.microsoft.com/office/drawing/2014/main" val="1713393396"/>
                  </a:ext>
                </a:extLst>
              </a:tr>
              <a:tr h="558312">
                <a:tc>
                  <a:txBody>
                    <a:bodyPr/>
                    <a:lstStyle/>
                    <a:p>
                      <a:r>
                        <a:rPr lang="en-US" dirty="0"/>
                        <a:t>SIGQUIT</a:t>
                      </a:r>
                    </a:p>
                  </a:txBody>
                  <a:tcPr/>
                </a:tc>
                <a:tc>
                  <a:txBody>
                    <a:bodyPr/>
                    <a:lstStyle/>
                    <a:p>
                      <a:r>
                        <a:rPr lang="en-US" dirty="0"/>
                        <a:t>3</a:t>
                      </a:r>
                    </a:p>
                  </a:txBody>
                  <a:tcPr/>
                </a:tc>
                <a:tc>
                  <a:txBody>
                    <a:bodyPr/>
                    <a:lstStyle/>
                    <a:p>
                      <a:r>
                        <a:rPr lang="en-US" sz="1400" dirty="0"/>
                        <a:t>Also known as a core dump, the quit signal terminates a process by taking the process information in memory and saving it to a file called core on the hard disk in the current working directory. You can use the Ctrl+\ key combination to send a SIGQUIT to a process that is currently running. </a:t>
                      </a:r>
                    </a:p>
                  </a:txBody>
                  <a:tcPr/>
                </a:tc>
                <a:extLst>
                  <a:ext uri="{0D108BD9-81ED-4DB2-BD59-A6C34878D82A}">
                    <a16:rowId xmlns:a16="http://schemas.microsoft.com/office/drawing/2014/main" val="251768517"/>
                  </a:ext>
                </a:extLst>
              </a:tr>
              <a:tr h="558312">
                <a:tc>
                  <a:txBody>
                    <a:bodyPr/>
                    <a:lstStyle/>
                    <a:p>
                      <a:r>
                        <a:rPr lang="en-US" dirty="0"/>
                        <a:t>SIGTERM</a:t>
                      </a:r>
                    </a:p>
                  </a:txBody>
                  <a:tcPr/>
                </a:tc>
                <a:tc>
                  <a:txBody>
                    <a:bodyPr/>
                    <a:lstStyle/>
                    <a:p>
                      <a:r>
                        <a:rPr lang="en-US" dirty="0"/>
                        <a:t>15</a:t>
                      </a:r>
                    </a:p>
                  </a:txBody>
                  <a:tcPr/>
                </a:tc>
                <a:tc>
                  <a:txBody>
                    <a:bodyPr/>
                    <a:lstStyle/>
                    <a:p>
                      <a:r>
                        <a:rPr lang="en-US" sz="1400" dirty="0"/>
                        <a:t>The software termination signal is the most common kill signal used by programs to kill other processes. It is the default kill signal used by the kill command. </a:t>
                      </a:r>
                    </a:p>
                  </a:txBody>
                  <a:tcPr/>
                </a:tc>
                <a:extLst>
                  <a:ext uri="{0D108BD9-81ED-4DB2-BD59-A6C34878D82A}">
                    <a16:rowId xmlns:a16="http://schemas.microsoft.com/office/drawing/2014/main" val="3634665712"/>
                  </a:ext>
                </a:extLst>
              </a:tr>
              <a:tr h="558312">
                <a:tc>
                  <a:txBody>
                    <a:bodyPr/>
                    <a:lstStyle/>
                    <a:p>
                      <a:r>
                        <a:rPr lang="en-US" dirty="0"/>
                        <a:t>SIGKILL</a:t>
                      </a:r>
                    </a:p>
                  </a:txBody>
                  <a:tcPr/>
                </a:tc>
                <a:tc>
                  <a:txBody>
                    <a:bodyPr/>
                    <a:lstStyle/>
                    <a:p>
                      <a:r>
                        <a:rPr lang="en-US" dirty="0"/>
                        <a:t>9</a:t>
                      </a:r>
                    </a:p>
                  </a:txBody>
                  <a:tcPr/>
                </a:tc>
                <a:tc>
                  <a:txBody>
                    <a:bodyPr/>
                    <a:lstStyle/>
                    <a:p>
                      <a:r>
                        <a:rPr lang="en-US" sz="1400" dirty="0"/>
                        <a:t>Also known as the absolute kill signal, it forces the Linux kernel to stop executing the process by sending the process’s resources to a special device file called /dev/null.</a:t>
                      </a:r>
                    </a:p>
                  </a:txBody>
                  <a:tcPr/>
                </a:tc>
                <a:extLst>
                  <a:ext uri="{0D108BD9-81ED-4DB2-BD59-A6C34878D82A}">
                    <a16:rowId xmlns:a16="http://schemas.microsoft.com/office/drawing/2014/main" val="3485030099"/>
                  </a:ext>
                </a:extLst>
              </a:tr>
            </a:tbl>
          </a:graphicData>
        </a:graphic>
      </p:graphicFrame>
    </p:spTree>
    <p:extLst>
      <p:ext uri="{BB962C8B-B14F-4D97-AF65-F5344CB8AC3E}">
        <p14:creationId xmlns:p14="http://schemas.microsoft.com/office/powerpoint/2010/main" val="2928129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8BFA-A41B-428A-A584-70A813B7F570}"/>
              </a:ext>
            </a:extLst>
          </p:cNvPr>
          <p:cNvSpPr>
            <a:spLocks noGrp="1"/>
          </p:cNvSpPr>
          <p:nvPr>
            <p:ph type="title"/>
          </p:nvPr>
        </p:nvSpPr>
        <p:spPr/>
        <p:txBody>
          <a:bodyPr/>
          <a:lstStyle/>
          <a:p>
            <a:r>
              <a:rPr lang="en-US" altLang="en-US" dirty="0"/>
              <a:t>Killing Processes (3 of 4)</a:t>
            </a:r>
            <a:br>
              <a:rPr lang="en-US" altLang="en-US" dirty="0"/>
            </a:br>
            <a:br>
              <a:rPr lang="en-US" altLang="en-US" dirty="0"/>
            </a:br>
            <a:endParaRPr lang="en-US" dirty="0"/>
          </a:p>
        </p:txBody>
      </p:sp>
      <p:sp>
        <p:nvSpPr>
          <p:cNvPr id="3" name="Text Placeholder 2">
            <a:extLst>
              <a:ext uri="{FF2B5EF4-FFF2-40B4-BE49-F238E27FC236}">
                <a16:creationId xmlns:a16="http://schemas.microsoft.com/office/drawing/2014/main" id="{565AA750-B03D-424D-824D-5C7C3F1EBD59}"/>
              </a:ext>
            </a:extLst>
          </p:cNvPr>
          <p:cNvSpPr>
            <a:spLocks noGrp="1"/>
          </p:cNvSpPr>
          <p:nvPr>
            <p:ph type="body" sz="quarter" idx="17"/>
          </p:nvPr>
        </p:nvSpPr>
        <p:spPr/>
        <p:txBody>
          <a:bodyPr/>
          <a:lstStyle/>
          <a:p>
            <a:r>
              <a:rPr lang="en-US" altLang="en-US" dirty="0"/>
              <a:t>Trap: the ability to ignore a kill signal</a:t>
            </a:r>
          </a:p>
          <a:p>
            <a:pPr lvl="1"/>
            <a:r>
              <a:rPr lang="en-US" altLang="en-US" dirty="0"/>
              <a:t>The SIGKILL signal cannot be trapped by any process</a:t>
            </a:r>
          </a:p>
          <a:p>
            <a:pPr lvl="2"/>
            <a:r>
              <a:rPr lang="en-US" altLang="en-US" dirty="0"/>
              <a:t>Use only as last resort because it prevents a process from closing temporary files and resources properly</a:t>
            </a:r>
          </a:p>
          <a:p>
            <a:r>
              <a:rPr lang="en-US" altLang="en-US" dirty="0"/>
              <a:t>When a parent process receives a kill signal, the parent process terminates all child processes before terminating itself</a:t>
            </a:r>
          </a:p>
          <a:p>
            <a:pPr lvl="1"/>
            <a:r>
              <a:rPr lang="en-US" altLang="en-US" dirty="0"/>
              <a:t>To kill several related processes send signal to parent process</a:t>
            </a:r>
          </a:p>
          <a:p>
            <a:pPr lvl="1"/>
            <a:r>
              <a:rPr lang="en-US" altLang="en-US" dirty="0"/>
              <a:t>Kill parent process in order to kill zombie processes</a:t>
            </a:r>
          </a:p>
          <a:p>
            <a:endParaRPr lang="en-US" dirty="0"/>
          </a:p>
        </p:txBody>
      </p:sp>
    </p:spTree>
    <p:extLst>
      <p:ext uri="{BB962C8B-B14F-4D97-AF65-F5344CB8AC3E}">
        <p14:creationId xmlns:p14="http://schemas.microsoft.com/office/powerpoint/2010/main" val="1417771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12D33-C8C5-47BC-A5BF-9CCB0D58AF03}"/>
              </a:ext>
            </a:extLst>
          </p:cNvPr>
          <p:cNvSpPr>
            <a:spLocks noGrp="1"/>
          </p:cNvSpPr>
          <p:nvPr>
            <p:ph type="title"/>
          </p:nvPr>
        </p:nvSpPr>
        <p:spPr/>
        <p:txBody>
          <a:bodyPr/>
          <a:lstStyle/>
          <a:p>
            <a:r>
              <a:rPr lang="en-US" altLang="en-US" dirty="0"/>
              <a:t>Killing Processes (4 of 4)</a:t>
            </a:r>
            <a:br>
              <a:rPr lang="en-US" altLang="en-US" dirty="0"/>
            </a:br>
            <a:br>
              <a:rPr lang="en-US" altLang="en-US" dirty="0"/>
            </a:br>
            <a:endParaRPr lang="en-US" dirty="0"/>
          </a:p>
        </p:txBody>
      </p:sp>
      <p:sp>
        <p:nvSpPr>
          <p:cNvPr id="3" name="Text Placeholder 2">
            <a:extLst>
              <a:ext uri="{FF2B5EF4-FFF2-40B4-BE49-F238E27FC236}">
                <a16:creationId xmlns:a16="http://schemas.microsoft.com/office/drawing/2014/main" id="{4CEF1FC6-4C3F-4C50-B9FE-D3FDA2635CEA}"/>
              </a:ext>
            </a:extLst>
          </p:cNvPr>
          <p:cNvSpPr>
            <a:spLocks noGrp="1"/>
          </p:cNvSpPr>
          <p:nvPr>
            <p:ph type="body" sz="quarter" idx="17"/>
          </p:nvPr>
        </p:nvSpPr>
        <p:spPr/>
        <p:txBody>
          <a:bodyPr/>
          <a:lstStyle/>
          <a:p>
            <a:r>
              <a:rPr lang="en-US" altLang="en-US" dirty="0"/>
              <a:t>The killall command: kills multiple processes of the same name in one command</a:t>
            </a:r>
          </a:p>
          <a:p>
            <a:pPr lvl="1"/>
            <a:r>
              <a:rPr lang="en-US" altLang="en-US" dirty="0"/>
              <a:t>Takes kill signal number as an option</a:t>
            </a:r>
          </a:p>
          <a:p>
            <a:pPr lvl="1"/>
            <a:r>
              <a:rPr lang="en-US" altLang="en-US" dirty="0"/>
              <a:t>Uses process name instead of PID</a:t>
            </a:r>
          </a:p>
          <a:p>
            <a:r>
              <a:rPr lang="en-US" altLang="en-US" dirty="0"/>
              <a:t>The pkill command: kill processes by process name</a:t>
            </a:r>
          </a:p>
          <a:p>
            <a:pPr lvl="1"/>
            <a:r>
              <a:rPr lang="en-US" altLang="en-US" dirty="0"/>
              <a:t>Allows you to identify process names using regular expressions as well as specify other criteria</a:t>
            </a:r>
            <a:endParaRPr lang="en-US" dirty="0"/>
          </a:p>
        </p:txBody>
      </p:sp>
    </p:spTree>
    <p:extLst>
      <p:ext uri="{BB962C8B-B14F-4D97-AF65-F5344CB8AC3E}">
        <p14:creationId xmlns:p14="http://schemas.microsoft.com/office/powerpoint/2010/main" val="2547738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789D-3B87-4794-9C84-CCA0A8C5EA60}"/>
              </a:ext>
            </a:extLst>
          </p:cNvPr>
          <p:cNvSpPr>
            <a:spLocks noGrp="1"/>
          </p:cNvSpPr>
          <p:nvPr>
            <p:ph type="title"/>
          </p:nvPr>
        </p:nvSpPr>
        <p:spPr/>
        <p:txBody>
          <a:bodyPr/>
          <a:lstStyle/>
          <a:p>
            <a:r>
              <a:rPr lang="en-US" altLang="en-US" dirty="0"/>
              <a:t>Process Execution (1 of 3)</a:t>
            </a:r>
            <a:br>
              <a:rPr lang="en-US" altLang="en-US" dirty="0"/>
            </a:br>
            <a:endParaRPr lang="en-US" dirty="0"/>
          </a:p>
        </p:txBody>
      </p:sp>
      <p:sp>
        <p:nvSpPr>
          <p:cNvPr id="3" name="Text Placeholder 2">
            <a:extLst>
              <a:ext uri="{FF2B5EF4-FFF2-40B4-BE49-F238E27FC236}">
                <a16:creationId xmlns:a16="http://schemas.microsoft.com/office/drawing/2014/main" id="{241DDDE2-335D-435D-B7E2-2EF634DBF365}"/>
              </a:ext>
            </a:extLst>
          </p:cNvPr>
          <p:cNvSpPr>
            <a:spLocks noGrp="1"/>
          </p:cNvSpPr>
          <p:nvPr>
            <p:ph type="body" sz="quarter" idx="17"/>
          </p:nvPr>
        </p:nvSpPr>
        <p:spPr/>
        <p:txBody>
          <a:bodyPr/>
          <a:lstStyle/>
          <a:p>
            <a:r>
              <a:rPr lang="en-US" altLang="en-US" dirty="0"/>
              <a:t>Three main types of executable commands</a:t>
            </a:r>
          </a:p>
          <a:p>
            <a:pPr lvl="1"/>
            <a:r>
              <a:rPr lang="en-US" altLang="en-US" dirty="0"/>
              <a:t>Binary programs</a:t>
            </a:r>
          </a:p>
          <a:p>
            <a:pPr lvl="1"/>
            <a:r>
              <a:rPr lang="en-US" altLang="en-US" dirty="0"/>
              <a:t>Shell scripts</a:t>
            </a:r>
          </a:p>
          <a:p>
            <a:pPr lvl="1"/>
            <a:r>
              <a:rPr lang="en-US" altLang="en-US" dirty="0"/>
              <a:t>Shell functions</a:t>
            </a:r>
          </a:p>
          <a:p>
            <a:endParaRPr lang="en-US" dirty="0"/>
          </a:p>
        </p:txBody>
      </p:sp>
    </p:spTree>
    <p:extLst>
      <p:ext uri="{BB962C8B-B14F-4D97-AF65-F5344CB8AC3E}">
        <p14:creationId xmlns:p14="http://schemas.microsoft.com/office/powerpoint/2010/main" val="3188094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8BFA-A41B-428A-A584-70A813B7F570}"/>
              </a:ext>
            </a:extLst>
          </p:cNvPr>
          <p:cNvSpPr>
            <a:spLocks noGrp="1"/>
          </p:cNvSpPr>
          <p:nvPr>
            <p:ph type="title"/>
          </p:nvPr>
        </p:nvSpPr>
        <p:spPr/>
        <p:txBody>
          <a:bodyPr/>
          <a:lstStyle/>
          <a:p>
            <a:r>
              <a:rPr lang="en-US" altLang="en-US" dirty="0"/>
              <a:t>Process Execution (2 of 3)</a:t>
            </a:r>
            <a:br>
              <a:rPr lang="en-US" altLang="en-US" dirty="0"/>
            </a:br>
            <a:br>
              <a:rPr lang="en-US" altLang="en-US" dirty="0"/>
            </a:br>
            <a:endParaRPr lang="en-US" dirty="0"/>
          </a:p>
        </p:txBody>
      </p:sp>
      <p:sp>
        <p:nvSpPr>
          <p:cNvPr id="3" name="Text Placeholder 2">
            <a:extLst>
              <a:ext uri="{FF2B5EF4-FFF2-40B4-BE49-F238E27FC236}">
                <a16:creationId xmlns:a16="http://schemas.microsoft.com/office/drawing/2014/main" id="{565AA750-B03D-424D-824D-5C7C3F1EBD59}"/>
              </a:ext>
            </a:extLst>
          </p:cNvPr>
          <p:cNvSpPr>
            <a:spLocks noGrp="1"/>
          </p:cNvSpPr>
          <p:nvPr>
            <p:ph type="body" sz="quarter" idx="17"/>
          </p:nvPr>
        </p:nvSpPr>
        <p:spPr/>
        <p:txBody>
          <a:bodyPr/>
          <a:lstStyle/>
          <a:p>
            <a:r>
              <a:rPr lang="en-US" altLang="en-US" dirty="0"/>
              <a:t>Forking: act of creating new BASH shell or subshell</a:t>
            </a:r>
          </a:p>
          <a:p>
            <a:pPr lvl="1"/>
            <a:r>
              <a:rPr lang="en-US" altLang="en-US" dirty="0"/>
              <a:t>Carried out by the fork function in the BASH shell</a:t>
            </a:r>
          </a:p>
          <a:p>
            <a:pPr lvl="1"/>
            <a:r>
              <a:rPr lang="en-US" altLang="en-US" dirty="0"/>
              <a:t>Subshell executes program or shell script using exec function</a:t>
            </a:r>
          </a:p>
          <a:p>
            <a:pPr lvl="1"/>
            <a:r>
              <a:rPr lang="en-US" altLang="en-US" dirty="0"/>
              <a:t>Original BASH shell uses its wait function to wait for the new BASH shell to carry out the aforementioned tasks before returning a prompt to the user</a:t>
            </a:r>
            <a:endParaRPr lang="en-US" dirty="0"/>
          </a:p>
        </p:txBody>
      </p:sp>
    </p:spTree>
    <p:extLst>
      <p:ext uri="{BB962C8B-B14F-4D97-AF65-F5344CB8AC3E}">
        <p14:creationId xmlns:p14="http://schemas.microsoft.com/office/powerpoint/2010/main" val="581184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4F00-CAE6-45DA-977D-24F6F3D71C67}"/>
              </a:ext>
            </a:extLst>
          </p:cNvPr>
          <p:cNvSpPr>
            <a:spLocks noGrp="1"/>
          </p:cNvSpPr>
          <p:nvPr>
            <p:ph type="title"/>
          </p:nvPr>
        </p:nvSpPr>
        <p:spPr/>
        <p:txBody>
          <a:bodyPr/>
          <a:lstStyle/>
          <a:p>
            <a:r>
              <a:rPr lang="en-US" altLang="en-US" dirty="0"/>
              <a:t>Process Execution (3 of 3)</a:t>
            </a:r>
            <a:br>
              <a:rPr lang="en-US" altLang="en-US" dirty="0"/>
            </a:br>
            <a:br>
              <a:rPr lang="en-US" altLang="en-US" dirty="0"/>
            </a:br>
            <a:endParaRPr lang="en-US" dirty="0"/>
          </a:p>
        </p:txBody>
      </p:sp>
      <p:pic>
        <p:nvPicPr>
          <p:cNvPr id="9" name="Picture Placeholder 8" descr="Figure demonstrates process forking. A process which is a Bash shell with process I d 448 and parent process I d 142. This process forks and begins another process which is a Bash shell with process I d 621 and parent process I d 488. Meanwhile, the parent process bash shell with process I d 448 goes into wait. In the bash shell that started as a fork, the l s command is executed. Then this bash shell exits.&#10;">
            <a:extLst>
              <a:ext uri="{FF2B5EF4-FFF2-40B4-BE49-F238E27FC236}">
                <a16:creationId xmlns:a16="http://schemas.microsoft.com/office/drawing/2014/main" id="{1B1F9B47-0C89-448D-9724-254544870FCC}"/>
              </a:ext>
            </a:extLst>
          </p:cNvPr>
          <p:cNvPicPr>
            <a:picLocks noGrp="1" noChangeAspect="1"/>
          </p:cNvPicPr>
          <p:nvPr>
            <p:ph type="pic" sz="quarter" idx="10"/>
          </p:nvPr>
        </p:nvPicPr>
        <p:blipFill rotWithShape="1">
          <a:blip r:embed="rId2"/>
          <a:srcRect l="1" t="881" r="-4151" b="7406"/>
          <a:stretch/>
        </p:blipFill>
        <p:spPr>
          <a:xfrm>
            <a:off x="3213690" y="1872242"/>
            <a:ext cx="3976407" cy="3945769"/>
          </a:xfrm>
        </p:spPr>
      </p:pic>
      <p:sp>
        <p:nvSpPr>
          <p:cNvPr id="4" name="Text Placeholder 3">
            <a:extLst>
              <a:ext uri="{FF2B5EF4-FFF2-40B4-BE49-F238E27FC236}">
                <a16:creationId xmlns:a16="http://schemas.microsoft.com/office/drawing/2014/main" id="{975245F4-F278-421E-B56F-E1A50DA342AD}"/>
              </a:ext>
            </a:extLst>
          </p:cNvPr>
          <p:cNvSpPr>
            <a:spLocks noGrp="1"/>
          </p:cNvSpPr>
          <p:nvPr>
            <p:ph type="body" sz="quarter" idx="11"/>
          </p:nvPr>
        </p:nvSpPr>
        <p:spPr/>
        <p:txBody>
          <a:bodyPr/>
          <a:lstStyle/>
          <a:p>
            <a:r>
              <a:rPr lang="en-US" altLang="en-US" dirty="0"/>
              <a:t>Figure 9-3: Process forking</a:t>
            </a:r>
          </a:p>
          <a:p>
            <a:endParaRPr lang="en-US" dirty="0"/>
          </a:p>
        </p:txBody>
      </p:sp>
    </p:spTree>
    <p:extLst>
      <p:ext uri="{BB962C8B-B14F-4D97-AF65-F5344CB8AC3E}">
        <p14:creationId xmlns:p14="http://schemas.microsoft.com/office/powerpoint/2010/main" val="3872642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74B9-BB39-44D3-9A47-6E541F35A233}"/>
              </a:ext>
            </a:extLst>
          </p:cNvPr>
          <p:cNvSpPr>
            <a:spLocks noGrp="1"/>
          </p:cNvSpPr>
          <p:nvPr>
            <p:ph type="title"/>
          </p:nvPr>
        </p:nvSpPr>
        <p:spPr/>
        <p:txBody>
          <a:bodyPr/>
          <a:lstStyle/>
          <a:p>
            <a:r>
              <a:rPr lang="en-US" dirty="0"/>
              <a:t>Objectives</a:t>
            </a:r>
          </a:p>
        </p:txBody>
      </p:sp>
      <p:sp>
        <p:nvSpPr>
          <p:cNvPr id="3" name="Text Placeholder 2">
            <a:extLst>
              <a:ext uri="{FF2B5EF4-FFF2-40B4-BE49-F238E27FC236}">
                <a16:creationId xmlns:a16="http://schemas.microsoft.com/office/drawing/2014/main" id="{3017CEF4-3118-4DA7-B495-8FC190A7E6E0}"/>
              </a:ext>
            </a:extLst>
          </p:cNvPr>
          <p:cNvSpPr>
            <a:spLocks noGrp="1"/>
          </p:cNvSpPr>
          <p:nvPr>
            <p:ph type="body" sz="quarter" idx="17"/>
          </p:nvPr>
        </p:nvSpPr>
        <p:spPr/>
        <p:txBody>
          <a:bodyPr>
            <a:noAutofit/>
          </a:bodyPr>
          <a:lstStyle/>
          <a:p>
            <a:r>
              <a:rPr lang="en-US" dirty="0"/>
              <a:t>After completing this chapter, you will be able to: </a:t>
            </a:r>
          </a:p>
          <a:p>
            <a:pPr lvl="1"/>
            <a:r>
              <a:rPr lang="en-US" altLang="en-US" dirty="0"/>
              <a:t>Categorize the different types of processes on a Linux system</a:t>
            </a:r>
          </a:p>
          <a:p>
            <a:pPr lvl="1"/>
            <a:r>
              <a:rPr lang="en-US" altLang="en-US" dirty="0"/>
              <a:t>View processes using standard Linux utilities</a:t>
            </a:r>
          </a:p>
          <a:p>
            <a:pPr lvl="1"/>
            <a:r>
              <a:rPr lang="en-US" altLang="en-US" dirty="0"/>
              <a:t>Explain the difference between common kill signals</a:t>
            </a:r>
          </a:p>
          <a:p>
            <a:pPr lvl="1"/>
            <a:r>
              <a:rPr lang="en-US" altLang="en-US" dirty="0"/>
              <a:t>Describe how binary programs and shell scripts are executed</a:t>
            </a:r>
          </a:p>
          <a:p>
            <a:pPr lvl="1"/>
            <a:r>
              <a:rPr lang="en-US" altLang="en-US" dirty="0"/>
              <a:t>Create and manipulate background processes</a:t>
            </a:r>
          </a:p>
          <a:p>
            <a:pPr lvl="1"/>
            <a:r>
              <a:rPr lang="en-US" altLang="en-US" dirty="0"/>
              <a:t>Use standard Linux utilities to modify the priority of a process</a:t>
            </a:r>
          </a:p>
          <a:p>
            <a:pPr lvl="1"/>
            <a:r>
              <a:rPr lang="en-US" altLang="en-US" dirty="0"/>
              <a:t>Schedule commands to execute in the future using the at daemon</a:t>
            </a:r>
          </a:p>
          <a:p>
            <a:pPr lvl="1"/>
            <a:r>
              <a:rPr lang="en-US" altLang="en-US" dirty="0"/>
              <a:t>Schedule commands to execute repetitively using the cron daemon</a:t>
            </a:r>
            <a:endParaRPr lang="en-US" altLang="en-US" b="1" dirty="0"/>
          </a:p>
          <a:p>
            <a:pPr lvl="1"/>
            <a:endParaRPr lang="en-US" altLang="en-US" dirty="0"/>
          </a:p>
          <a:p>
            <a:endParaRPr lang="en-US" dirty="0"/>
          </a:p>
        </p:txBody>
      </p:sp>
    </p:spTree>
    <p:extLst>
      <p:ext uri="{BB962C8B-B14F-4D97-AF65-F5344CB8AC3E}">
        <p14:creationId xmlns:p14="http://schemas.microsoft.com/office/powerpoint/2010/main" val="3344407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12D33-C8C5-47BC-A5BF-9CCB0D58AF03}"/>
              </a:ext>
            </a:extLst>
          </p:cNvPr>
          <p:cNvSpPr>
            <a:spLocks noGrp="1"/>
          </p:cNvSpPr>
          <p:nvPr>
            <p:ph type="title"/>
          </p:nvPr>
        </p:nvSpPr>
        <p:spPr/>
        <p:txBody>
          <a:bodyPr/>
          <a:lstStyle/>
          <a:p>
            <a:r>
              <a:rPr lang="en-US" altLang="en-US" dirty="0"/>
              <a:t>Running Processes in the Background (1 of 3)</a:t>
            </a:r>
            <a:br>
              <a:rPr lang="en-US" altLang="en-US" dirty="0"/>
            </a:br>
            <a:br>
              <a:rPr lang="en-US" altLang="en-US" dirty="0"/>
            </a:br>
            <a:r>
              <a:rPr lang="en-US" altLang="en-US" dirty="0"/>
              <a:t> </a:t>
            </a:r>
            <a:br>
              <a:rPr lang="en-US" altLang="en-US" dirty="0"/>
            </a:br>
            <a:endParaRPr lang="en-US" dirty="0"/>
          </a:p>
        </p:txBody>
      </p:sp>
      <p:sp>
        <p:nvSpPr>
          <p:cNvPr id="3" name="Text Placeholder 2">
            <a:extLst>
              <a:ext uri="{FF2B5EF4-FFF2-40B4-BE49-F238E27FC236}">
                <a16:creationId xmlns:a16="http://schemas.microsoft.com/office/drawing/2014/main" id="{4CEF1FC6-4C3F-4C50-B9FE-D3FDA2635CEA}"/>
              </a:ext>
            </a:extLst>
          </p:cNvPr>
          <p:cNvSpPr>
            <a:spLocks noGrp="1"/>
          </p:cNvSpPr>
          <p:nvPr>
            <p:ph type="body" sz="quarter" idx="17"/>
          </p:nvPr>
        </p:nvSpPr>
        <p:spPr/>
        <p:txBody>
          <a:bodyPr/>
          <a:lstStyle/>
          <a:p>
            <a:r>
              <a:rPr lang="en-US" altLang="en-US" dirty="0"/>
              <a:t>Foreground processes: BASH shell must wait for the command in the subshell to finish before displaying a shell prompt to accept new commands</a:t>
            </a:r>
          </a:p>
          <a:p>
            <a:r>
              <a:rPr lang="en-US" altLang="en-US" dirty="0"/>
              <a:t>Background processes: BASH shell does not wait</a:t>
            </a:r>
          </a:p>
          <a:p>
            <a:pPr lvl="1"/>
            <a:r>
              <a:rPr lang="en-US" altLang="en-US" dirty="0"/>
              <a:t>Omit the wait function by appending an ampersand (&amp;) character to the command</a:t>
            </a:r>
          </a:p>
          <a:p>
            <a:pPr lvl="1"/>
            <a:r>
              <a:rPr lang="en-US" altLang="en-US" dirty="0"/>
              <a:t>When a command is run in the background, the shell immediately returns the shell prompt for the user to enter another command</a:t>
            </a:r>
            <a:endParaRPr lang="en-US" dirty="0"/>
          </a:p>
        </p:txBody>
      </p:sp>
    </p:spTree>
    <p:extLst>
      <p:ext uri="{BB962C8B-B14F-4D97-AF65-F5344CB8AC3E}">
        <p14:creationId xmlns:p14="http://schemas.microsoft.com/office/powerpoint/2010/main" val="1051577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789D-3B87-4794-9C84-CCA0A8C5EA60}"/>
              </a:ext>
            </a:extLst>
          </p:cNvPr>
          <p:cNvSpPr>
            <a:spLocks noGrp="1"/>
          </p:cNvSpPr>
          <p:nvPr>
            <p:ph type="title"/>
          </p:nvPr>
        </p:nvSpPr>
        <p:spPr/>
        <p:txBody>
          <a:bodyPr/>
          <a:lstStyle/>
          <a:p>
            <a:r>
              <a:rPr lang="en-US" altLang="en-US" dirty="0"/>
              <a:t>Running Processes in the Background (2 of 3)</a:t>
            </a:r>
            <a:br>
              <a:rPr lang="en-US" altLang="en-US" dirty="0"/>
            </a:br>
            <a:br>
              <a:rPr lang="en-US" altLang="en-US" dirty="0"/>
            </a:br>
            <a:br>
              <a:rPr lang="en-US" altLang="en-US" dirty="0"/>
            </a:br>
            <a:endParaRPr lang="en-US" dirty="0"/>
          </a:p>
        </p:txBody>
      </p:sp>
      <p:sp>
        <p:nvSpPr>
          <p:cNvPr id="3" name="Text Placeholder 2">
            <a:extLst>
              <a:ext uri="{FF2B5EF4-FFF2-40B4-BE49-F238E27FC236}">
                <a16:creationId xmlns:a16="http://schemas.microsoft.com/office/drawing/2014/main" id="{241DDDE2-335D-435D-B7E2-2EF634DBF365}"/>
              </a:ext>
            </a:extLst>
          </p:cNvPr>
          <p:cNvSpPr>
            <a:spLocks noGrp="1"/>
          </p:cNvSpPr>
          <p:nvPr>
            <p:ph type="body" sz="quarter" idx="17"/>
          </p:nvPr>
        </p:nvSpPr>
        <p:spPr/>
        <p:txBody>
          <a:bodyPr/>
          <a:lstStyle/>
          <a:p>
            <a:r>
              <a:rPr lang="en-US" dirty="0"/>
              <a:t>The </a:t>
            </a:r>
            <a:r>
              <a:rPr lang="en-US" altLang="en-US" dirty="0"/>
              <a:t>jobs command: lists background job IDs for processes running in current shell</a:t>
            </a:r>
          </a:p>
          <a:p>
            <a:r>
              <a:rPr lang="en-US" altLang="en-US" dirty="0"/>
              <a:t>To terminate a background process:</a:t>
            </a:r>
          </a:p>
          <a:p>
            <a:pPr lvl="1"/>
            <a:r>
              <a:rPr lang="en-US" altLang="en-US" dirty="0"/>
              <a:t>Send a kill signal to the PID</a:t>
            </a:r>
          </a:p>
          <a:p>
            <a:pPr lvl="1"/>
            <a:r>
              <a:rPr lang="en-US" altLang="en-US" dirty="0"/>
              <a:t>You can also send a kill signal to background job ID</a:t>
            </a:r>
          </a:p>
          <a:p>
            <a:pPr lvl="2"/>
            <a:r>
              <a:rPr lang="en-US" altLang="en-US" dirty="0"/>
              <a:t>Prefix job ID with a percent (%) character</a:t>
            </a:r>
          </a:p>
          <a:p>
            <a:endParaRPr lang="en-US" dirty="0"/>
          </a:p>
        </p:txBody>
      </p:sp>
    </p:spTree>
    <p:extLst>
      <p:ext uri="{BB962C8B-B14F-4D97-AF65-F5344CB8AC3E}">
        <p14:creationId xmlns:p14="http://schemas.microsoft.com/office/powerpoint/2010/main" val="1945640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8BFA-A41B-428A-A584-70A813B7F570}"/>
              </a:ext>
            </a:extLst>
          </p:cNvPr>
          <p:cNvSpPr>
            <a:spLocks noGrp="1"/>
          </p:cNvSpPr>
          <p:nvPr>
            <p:ph type="title"/>
          </p:nvPr>
        </p:nvSpPr>
        <p:spPr/>
        <p:txBody>
          <a:bodyPr/>
          <a:lstStyle/>
          <a:p>
            <a:r>
              <a:rPr lang="en-US" altLang="en-US" dirty="0"/>
              <a:t>Running Processes in the Background (3 of 3)</a:t>
            </a:r>
            <a:br>
              <a:rPr lang="en-US" altLang="en-US" dirty="0"/>
            </a:br>
            <a:br>
              <a:rPr lang="en-US" altLang="en-US" dirty="0"/>
            </a:br>
            <a:br>
              <a:rPr lang="en-US" altLang="en-US" dirty="0"/>
            </a:br>
            <a:endParaRPr lang="en-US" dirty="0"/>
          </a:p>
        </p:txBody>
      </p:sp>
      <p:sp>
        <p:nvSpPr>
          <p:cNvPr id="3" name="Text Placeholder 2">
            <a:extLst>
              <a:ext uri="{FF2B5EF4-FFF2-40B4-BE49-F238E27FC236}">
                <a16:creationId xmlns:a16="http://schemas.microsoft.com/office/drawing/2014/main" id="{565AA750-B03D-424D-824D-5C7C3F1EBD59}"/>
              </a:ext>
            </a:extLst>
          </p:cNvPr>
          <p:cNvSpPr>
            <a:spLocks noGrp="1"/>
          </p:cNvSpPr>
          <p:nvPr>
            <p:ph type="body" sz="quarter" idx="17"/>
          </p:nvPr>
        </p:nvSpPr>
        <p:spPr/>
        <p:txBody>
          <a:bodyPr/>
          <a:lstStyle/>
          <a:p>
            <a:r>
              <a:rPr lang="en-US" altLang="en-US" dirty="0"/>
              <a:t>The foreground (fg) command: moves a background process to the foreground</a:t>
            </a:r>
          </a:p>
          <a:p>
            <a:pPr lvl="1"/>
            <a:r>
              <a:rPr lang="en-US" altLang="en-US" dirty="0"/>
              <a:t>Use Ctrl+z to pause a foreground process</a:t>
            </a:r>
          </a:p>
          <a:p>
            <a:pPr lvl="2"/>
            <a:r>
              <a:rPr lang="en-US" altLang="en-US" dirty="0"/>
              <a:t>Assigns the process a background job ID</a:t>
            </a:r>
          </a:p>
          <a:p>
            <a:r>
              <a:rPr lang="en-US" altLang="en-US" dirty="0"/>
              <a:t>The background (bg) command: send an existing process to the background</a:t>
            </a:r>
          </a:p>
          <a:p>
            <a:pPr lvl="1"/>
            <a:r>
              <a:rPr lang="en-US" altLang="en-US" dirty="0"/>
              <a:t>Provide background job ID as argument</a:t>
            </a:r>
          </a:p>
          <a:p>
            <a:r>
              <a:rPr lang="en-US" altLang="en-US" dirty="0"/>
              <a:t>The jobs command indicates the two most recent background processes</a:t>
            </a:r>
          </a:p>
          <a:p>
            <a:pPr lvl="1"/>
            <a:r>
              <a:rPr lang="en-US" altLang="en-US" dirty="0"/>
              <a:t>By default, commands apply to most recent process</a:t>
            </a:r>
          </a:p>
          <a:p>
            <a:endParaRPr lang="en-US" dirty="0"/>
          </a:p>
        </p:txBody>
      </p:sp>
    </p:spTree>
    <p:extLst>
      <p:ext uri="{BB962C8B-B14F-4D97-AF65-F5344CB8AC3E}">
        <p14:creationId xmlns:p14="http://schemas.microsoft.com/office/powerpoint/2010/main" val="99293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12D33-C8C5-47BC-A5BF-9CCB0D58AF03}"/>
              </a:ext>
            </a:extLst>
          </p:cNvPr>
          <p:cNvSpPr>
            <a:spLocks noGrp="1"/>
          </p:cNvSpPr>
          <p:nvPr>
            <p:ph type="title"/>
          </p:nvPr>
        </p:nvSpPr>
        <p:spPr/>
        <p:txBody>
          <a:bodyPr/>
          <a:lstStyle/>
          <a:p>
            <a:r>
              <a:rPr lang="en-US" altLang="en-US" dirty="0"/>
              <a:t>Process Priorities (1 of 2)</a:t>
            </a:r>
            <a:br>
              <a:rPr lang="en-US" altLang="en-US" dirty="0"/>
            </a:br>
            <a:br>
              <a:rPr lang="en-US" altLang="en-US" dirty="0"/>
            </a:br>
            <a:endParaRPr lang="en-US" dirty="0"/>
          </a:p>
        </p:txBody>
      </p:sp>
      <p:sp>
        <p:nvSpPr>
          <p:cNvPr id="3" name="Text Placeholder 2">
            <a:extLst>
              <a:ext uri="{FF2B5EF4-FFF2-40B4-BE49-F238E27FC236}">
                <a16:creationId xmlns:a16="http://schemas.microsoft.com/office/drawing/2014/main" id="{4CEF1FC6-4C3F-4C50-B9FE-D3FDA2635CEA}"/>
              </a:ext>
            </a:extLst>
          </p:cNvPr>
          <p:cNvSpPr>
            <a:spLocks noGrp="1"/>
          </p:cNvSpPr>
          <p:nvPr>
            <p:ph type="body" sz="quarter" idx="17"/>
          </p:nvPr>
        </p:nvSpPr>
        <p:spPr/>
        <p:txBody>
          <a:bodyPr/>
          <a:lstStyle/>
          <a:p>
            <a:r>
              <a:rPr lang="en-US" altLang="en-US" dirty="0"/>
              <a:t>Time slice: amount of time a process is given on a CPU</a:t>
            </a:r>
          </a:p>
          <a:p>
            <a:pPr lvl="1"/>
            <a:r>
              <a:rPr lang="en-US" altLang="en-US" dirty="0"/>
              <a:t>More time slices mean more execution time on CPU</a:t>
            </a:r>
          </a:p>
          <a:p>
            <a:pPr lvl="2"/>
            <a:r>
              <a:rPr lang="en-US" altLang="en-US" dirty="0"/>
              <a:t>Executes faster</a:t>
            </a:r>
          </a:p>
          <a:p>
            <a:pPr lvl="1"/>
            <a:r>
              <a:rPr lang="en-US" altLang="en-US" dirty="0"/>
              <a:t>Usually measured in milliseconds</a:t>
            </a:r>
          </a:p>
          <a:p>
            <a:endParaRPr lang="en-US" dirty="0"/>
          </a:p>
        </p:txBody>
      </p:sp>
    </p:spTree>
    <p:extLst>
      <p:ext uri="{BB962C8B-B14F-4D97-AF65-F5344CB8AC3E}">
        <p14:creationId xmlns:p14="http://schemas.microsoft.com/office/powerpoint/2010/main" val="574261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789D-3B87-4794-9C84-CCA0A8C5EA60}"/>
              </a:ext>
            </a:extLst>
          </p:cNvPr>
          <p:cNvSpPr>
            <a:spLocks noGrp="1"/>
          </p:cNvSpPr>
          <p:nvPr>
            <p:ph type="title"/>
          </p:nvPr>
        </p:nvSpPr>
        <p:spPr/>
        <p:txBody>
          <a:bodyPr/>
          <a:lstStyle/>
          <a:p>
            <a:r>
              <a:rPr lang="en-US" altLang="en-US" dirty="0"/>
              <a:t>Process Priorities (2 of 2)</a:t>
            </a:r>
            <a:br>
              <a:rPr lang="en-US" altLang="en-US" dirty="0"/>
            </a:br>
            <a:br>
              <a:rPr lang="en-US" altLang="en-US" dirty="0"/>
            </a:br>
            <a:br>
              <a:rPr lang="en-US" altLang="en-US" dirty="0"/>
            </a:br>
            <a:endParaRPr lang="en-US" dirty="0"/>
          </a:p>
        </p:txBody>
      </p:sp>
      <p:sp>
        <p:nvSpPr>
          <p:cNvPr id="3" name="Text Placeholder 2">
            <a:extLst>
              <a:ext uri="{FF2B5EF4-FFF2-40B4-BE49-F238E27FC236}">
                <a16:creationId xmlns:a16="http://schemas.microsoft.com/office/drawing/2014/main" id="{241DDDE2-335D-435D-B7E2-2EF634DBF365}"/>
              </a:ext>
            </a:extLst>
          </p:cNvPr>
          <p:cNvSpPr>
            <a:spLocks noGrp="1"/>
          </p:cNvSpPr>
          <p:nvPr>
            <p:ph type="body" sz="quarter" idx="17"/>
          </p:nvPr>
        </p:nvSpPr>
        <p:spPr/>
        <p:txBody>
          <a:bodyPr/>
          <a:lstStyle/>
          <a:p>
            <a:r>
              <a:rPr lang="en-US" altLang="en-US" dirty="0"/>
              <a:t>PRI dictates number of time slices a process gets</a:t>
            </a:r>
          </a:p>
          <a:p>
            <a:pPr lvl="1"/>
            <a:r>
              <a:rPr lang="en-US" altLang="en-US" dirty="0"/>
              <a:t>Cannot change PRI value directly</a:t>
            </a:r>
          </a:p>
          <a:p>
            <a:r>
              <a:rPr lang="en-US" altLang="en-US" dirty="0"/>
              <a:t>Set the nice value (NI) to indirectly affect priority</a:t>
            </a:r>
          </a:p>
          <a:p>
            <a:pPr lvl="1"/>
            <a:r>
              <a:rPr lang="en-US" altLang="en-US" dirty="0"/>
              <a:t>A negative NI value, more time slices; a positive NI value, less time slices</a:t>
            </a:r>
          </a:p>
          <a:p>
            <a:pPr lvl="1"/>
            <a:r>
              <a:rPr lang="en-US" altLang="en-US" dirty="0"/>
              <a:t>Processes start with NI of 0 by default</a:t>
            </a:r>
          </a:p>
          <a:p>
            <a:r>
              <a:rPr lang="en-US" altLang="en-US" dirty="0"/>
              <a:t>The nice command: change a process’s priority as it starts</a:t>
            </a:r>
          </a:p>
          <a:p>
            <a:r>
              <a:rPr lang="en-US" altLang="en-US" dirty="0"/>
              <a:t>The renice command: alter process priority after it has been started</a:t>
            </a:r>
          </a:p>
          <a:p>
            <a:pPr lvl="1"/>
            <a:r>
              <a:rPr lang="en-US" altLang="en-US" dirty="0"/>
              <a:t>Root user can use the renice command to change the priority of all processes that are owned by a certain user or group</a:t>
            </a:r>
            <a:endParaRPr lang="en-US" dirty="0"/>
          </a:p>
          <a:p>
            <a:endParaRPr lang="en-US" altLang="en-US" dirty="0"/>
          </a:p>
          <a:p>
            <a:endParaRPr lang="en-US" dirty="0"/>
          </a:p>
        </p:txBody>
      </p:sp>
    </p:spTree>
    <p:extLst>
      <p:ext uri="{BB962C8B-B14F-4D97-AF65-F5344CB8AC3E}">
        <p14:creationId xmlns:p14="http://schemas.microsoft.com/office/powerpoint/2010/main" val="3225666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789D-3B87-4794-9C84-CCA0A8C5EA60}"/>
              </a:ext>
            </a:extLst>
          </p:cNvPr>
          <p:cNvSpPr>
            <a:spLocks noGrp="1"/>
          </p:cNvSpPr>
          <p:nvPr>
            <p:ph type="title"/>
          </p:nvPr>
        </p:nvSpPr>
        <p:spPr/>
        <p:txBody>
          <a:bodyPr/>
          <a:lstStyle/>
          <a:p>
            <a:r>
              <a:rPr lang="en-US" altLang="en-US" dirty="0"/>
              <a:t>Scheduling Commands</a:t>
            </a:r>
            <a:br>
              <a:rPr lang="en-US" altLang="en-US" dirty="0"/>
            </a:br>
            <a:endParaRPr lang="en-US" dirty="0"/>
          </a:p>
        </p:txBody>
      </p:sp>
      <p:sp>
        <p:nvSpPr>
          <p:cNvPr id="3" name="Text Placeholder 2">
            <a:extLst>
              <a:ext uri="{FF2B5EF4-FFF2-40B4-BE49-F238E27FC236}">
                <a16:creationId xmlns:a16="http://schemas.microsoft.com/office/drawing/2014/main" id="{241DDDE2-335D-435D-B7E2-2EF634DBF365}"/>
              </a:ext>
            </a:extLst>
          </p:cNvPr>
          <p:cNvSpPr>
            <a:spLocks noGrp="1"/>
          </p:cNvSpPr>
          <p:nvPr>
            <p:ph type="body" sz="quarter" idx="17"/>
          </p:nvPr>
        </p:nvSpPr>
        <p:spPr/>
        <p:txBody>
          <a:bodyPr/>
          <a:lstStyle/>
          <a:p>
            <a:r>
              <a:rPr lang="en-US" altLang="en-US" dirty="0"/>
              <a:t>Scheduling system maintenance commands to run during nonworking hours is good practice</a:t>
            </a:r>
          </a:p>
          <a:p>
            <a:r>
              <a:rPr lang="en-US" altLang="en-US" dirty="0"/>
              <a:t>To schedule commands to execute in the future:</a:t>
            </a:r>
          </a:p>
          <a:p>
            <a:pPr lvl="1"/>
            <a:r>
              <a:rPr lang="en-US" altLang="en-US" dirty="0"/>
              <a:t>The at daemon (atd): system daemon that executes tasks at a future time</a:t>
            </a:r>
          </a:p>
          <a:p>
            <a:pPr lvl="1"/>
            <a:r>
              <a:rPr lang="en-US" altLang="en-US" dirty="0"/>
              <a:t>The </a:t>
            </a:r>
            <a:r>
              <a:rPr lang="en-US" altLang="en-US" dirty="0" err="1"/>
              <a:t>cron</a:t>
            </a:r>
            <a:r>
              <a:rPr lang="en-US" altLang="en-US" dirty="0"/>
              <a:t> daemon (crond): system daemon that executes tasks repetitively in the future</a:t>
            </a:r>
          </a:p>
          <a:p>
            <a:endParaRPr lang="en-US" dirty="0"/>
          </a:p>
        </p:txBody>
      </p:sp>
    </p:spTree>
    <p:extLst>
      <p:ext uri="{BB962C8B-B14F-4D97-AF65-F5344CB8AC3E}">
        <p14:creationId xmlns:p14="http://schemas.microsoft.com/office/powerpoint/2010/main" val="423532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8BFA-A41B-428A-A584-70A813B7F570}"/>
              </a:ext>
            </a:extLst>
          </p:cNvPr>
          <p:cNvSpPr>
            <a:spLocks noGrp="1"/>
          </p:cNvSpPr>
          <p:nvPr>
            <p:ph type="title"/>
          </p:nvPr>
        </p:nvSpPr>
        <p:spPr/>
        <p:txBody>
          <a:bodyPr/>
          <a:lstStyle/>
          <a:p>
            <a:r>
              <a:rPr lang="en-US" altLang="en-US" dirty="0"/>
              <a:t>Scheduling Commands with atd (1 of 3)</a:t>
            </a:r>
            <a:br>
              <a:rPr lang="en-US" altLang="en-US" dirty="0"/>
            </a:br>
            <a:br>
              <a:rPr lang="en-US" altLang="en-US" dirty="0"/>
            </a:br>
            <a:br>
              <a:rPr lang="en-US" altLang="en-US" dirty="0"/>
            </a:br>
            <a:endParaRPr lang="en-US" dirty="0"/>
          </a:p>
        </p:txBody>
      </p:sp>
      <p:sp>
        <p:nvSpPr>
          <p:cNvPr id="3" name="Text Placeholder 2">
            <a:extLst>
              <a:ext uri="{FF2B5EF4-FFF2-40B4-BE49-F238E27FC236}">
                <a16:creationId xmlns:a16="http://schemas.microsoft.com/office/drawing/2014/main" id="{565AA750-B03D-424D-824D-5C7C3F1EBD59}"/>
              </a:ext>
            </a:extLst>
          </p:cNvPr>
          <p:cNvSpPr>
            <a:spLocks noGrp="1"/>
          </p:cNvSpPr>
          <p:nvPr>
            <p:ph type="body" sz="quarter" idx="17"/>
          </p:nvPr>
        </p:nvSpPr>
        <p:spPr/>
        <p:txBody>
          <a:bodyPr/>
          <a:lstStyle/>
          <a:p>
            <a:r>
              <a:rPr lang="en-US" altLang="en-US" dirty="0"/>
              <a:t>The at command: schedule a command or set of commands for execution at a later time by the at daemon</a:t>
            </a:r>
          </a:p>
          <a:p>
            <a:r>
              <a:rPr lang="en-US" altLang="en-US" dirty="0"/>
              <a:t>After being invoked, the at command displays an at&gt; prompt</a:t>
            </a:r>
          </a:p>
          <a:p>
            <a:pPr lvl="1"/>
            <a:r>
              <a:rPr lang="en-US" altLang="en-US" dirty="0"/>
              <a:t>Allows you to type commands to be executed</a:t>
            </a:r>
          </a:p>
          <a:p>
            <a:pPr lvl="1"/>
            <a:r>
              <a:rPr lang="en-US" altLang="en-US" dirty="0"/>
              <a:t>One per line</a:t>
            </a:r>
          </a:p>
          <a:p>
            <a:r>
              <a:rPr lang="en-US" altLang="en-US" dirty="0"/>
              <a:t>After commands have been entered</a:t>
            </a:r>
          </a:p>
          <a:p>
            <a:pPr lvl="1"/>
            <a:r>
              <a:rPr lang="en-US" altLang="en-US" dirty="0"/>
              <a:t>Use the Ctrl+d key combination to schedule the commands</a:t>
            </a:r>
            <a:endParaRPr lang="en-US" dirty="0"/>
          </a:p>
        </p:txBody>
      </p:sp>
    </p:spTree>
    <p:extLst>
      <p:ext uri="{BB962C8B-B14F-4D97-AF65-F5344CB8AC3E}">
        <p14:creationId xmlns:p14="http://schemas.microsoft.com/office/powerpoint/2010/main" val="2111435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12D33-C8C5-47BC-A5BF-9CCB0D58AF03}"/>
              </a:ext>
            </a:extLst>
          </p:cNvPr>
          <p:cNvSpPr>
            <a:spLocks noGrp="1"/>
          </p:cNvSpPr>
          <p:nvPr>
            <p:ph type="title"/>
          </p:nvPr>
        </p:nvSpPr>
        <p:spPr/>
        <p:txBody>
          <a:bodyPr/>
          <a:lstStyle/>
          <a:p>
            <a:r>
              <a:rPr lang="en-US" altLang="en-US" dirty="0"/>
              <a:t>Scheduling Commands with atd (2 of 3)</a:t>
            </a:r>
            <a:br>
              <a:rPr lang="en-US" altLang="en-US" dirty="0"/>
            </a:br>
            <a:br>
              <a:rPr lang="en-US" altLang="en-US" dirty="0"/>
            </a:br>
            <a:br>
              <a:rPr lang="en-US" altLang="en-US" dirty="0"/>
            </a:br>
            <a:endParaRPr lang="en-US" dirty="0"/>
          </a:p>
        </p:txBody>
      </p:sp>
      <p:sp>
        <p:nvSpPr>
          <p:cNvPr id="3" name="Text Placeholder 2">
            <a:extLst>
              <a:ext uri="{FF2B5EF4-FFF2-40B4-BE49-F238E27FC236}">
                <a16:creationId xmlns:a16="http://schemas.microsoft.com/office/drawing/2014/main" id="{4CEF1FC6-4C3F-4C50-B9FE-D3FDA2635CEA}"/>
              </a:ext>
            </a:extLst>
          </p:cNvPr>
          <p:cNvSpPr>
            <a:spLocks noGrp="1"/>
          </p:cNvSpPr>
          <p:nvPr>
            <p:ph type="body" sz="quarter" idx="17"/>
          </p:nvPr>
        </p:nvSpPr>
        <p:spPr/>
        <p:txBody>
          <a:bodyPr/>
          <a:lstStyle/>
          <a:p>
            <a:r>
              <a:rPr lang="en-US" dirty="0"/>
              <a:t>Common options available with the at command</a:t>
            </a:r>
          </a:p>
          <a:p>
            <a:pPr lvl="1"/>
            <a:r>
              <a:rPr lang="en-US" dirty="0"/>
              <a:t>–l option: view a list of at job IDs</a:t>
            </a:r>
          </a:p>
          <a:p>
            <a:pPr lvl="1"/>
            <a:r>
              <a:rPr lang="en-US" dirty="0"/>
              <a:t>–c option: view content of a specified at job</a:t>
            </a:r>
          </a:p>
          <a:p>
            <a:pPr lvl="1"/>
            <a:r>
              <a:rPr lang="en-US" dirty="0"/>
              <a:t>–d option: delete the specified at job</a:t>
            </a:r>
          </a:p>
          <a:p>
            <a:pPr lvl="1"/>
            <a:r>
              <a:rPr lang="en-US" dirty="0"/>
              <a:t>–f option: list commands to be scheduled by at from a shell script</a:t>
            </a:r>
          </a:p>
          <a:p>
            <a:endParaRPr lang="en-US" dirty="0"/>
          </a:p>
        </p:txBody>
      </p:sp>
    </p:spTree>
    <p:extLst>
      <p:ext uri="{BB962C8B-B14F-4D97-AF65-F5344CB8AC3E}">
        <p14:creationId xmlns:p14="http://schemas.microsoft.com/office/powerpoint/2010/main" val="2011918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789D-3B87-4794-9C84-CCA0A8C5EA60}"/>
              </a:ext>
            </a:extLst>
          </p:cNvPr>
          <p:cNvSpPr>
            <a:spLocks noGrp="1"/>
          </p:cNvSpPr>
          <p:nvPr>
            <p:ph type="title"/>
          </p:nvPr>
        </p:nvSpPr>
        <p:spPr/>
        <p:txBody>
          <a:bodyPr/>
          <a:lstStyle/>
          <a:p>
            <a:r>
              <a:rPr lang="en-US" altLang="en-US" dirty="0"/>
              <a:t>Scheduling Commands with atd (3 of 3)</a:t>
            </a:r>
            <a:br>
              <a:rPr lang="en-US" altLang="en-US" dirty="0"/>
            </a:br>
            <a:br>
              <a:rPr lang="en-US" altLang="en-US" dirty="0"/>
            </a:br>
            <a:br>
              <a:rPr lang="en-US" altLang="en-US" dirty="0"/>
            </a:br>
            <a:endParaRPr lang="en-US" dirty="0"/>
          </a:p>
        </p:txBody>
      </p:sp>
      <p:sp>
        <p:nvSpPr>
          <p:cNvPr id="3" name="Text Placeholder 2">
            <a:extLst>
              <a:ext uri="{FF2B5EF4-FFF2-40B4-BE49-F238E27FC236}">
                <a16:creationId xmlns:a16="http://schemas.microsoft.com/office/drawing/2014/main" id="{241DDDE2-335D-435D-B7E2-2EF634DBF365}"/>
              </a:ext>
            </a:extLst>
          </p:cNvPr>
          <p:cNvSpPr>
            <a:spLocks noGrp="1"/>
          </p:cNvSpPr>
          <p:nvPr>
            <p:ph type="body" sz="quarter" idx="17"/>
          </p:nvPr>
        </p:nvSpPr>
        <p:spPr/>
        <p:txBody>
          <a:bodyPr/>
          <a:lstStyle/>
          <a:p>
            <a:r>
              <a:rPr lang="en-US" altLang="en-US" dirty="0"/>
              <a:t>If the /etc/at.allow and /etc/at.deny files do not exist</a:t>
            </a:r>
          </a:p>
          <a:p>
            <a:pPr lvl="1"/>
            <a:r>
              <a:rPr lang="en-US" altLang="en-US" dirty="0"/>
              <a:t>Only the root user is allowed to schedule tasks using the at daemon</a:t>
            </a:r>
          </a:p>
          <a:p>
            <a:r>
              <a:rPr lang="en-US" altLang="en-US" dirty="0"/>
              <a:t>To give this ability to other users</a:t>
            </a:r>
          </a:p>
          <a:p>
            <a:pPr lvl="1"/>
            <a:r>
              <a:rPr lang="en-US" altLang="en-US" dirty="0"/>
              <a:t>Create an /etc/at.allow file and add the names of users allowed to use the at daemon, one per line</a:t>
            </a:r>
          </a:p>
          <a:p>
            <a:pPr lvl="1"/>
            <a:r>
              <a:rPr lang="en-US" altLang="en-US" dirty="0"/>
              <a:t>Use the /etc/at.deny file to deny certain users access to the at daemon</a:t>
            </a:r>
          </a:p>
          <a:p>
            <a:r>
              <a:rPr lang="en-US" altLang="en-US" dirty="0"/>
              <a:t>If both files exist, the system checks the /etc/at.allow file and does not process the /etc/at.deny file</a:t>
            </a:r>
          </a:p>
          <a:p>
            <a:endParaRPr lang="en-US" dirty="0"/>
          </a:p>
        </p:txBody>
      </p:sp>
    </p:spTree>
    <p:extLst>
      <p:ext uri="{BB962C8B-B14F-4D97-AF65-F5344CB8AC3E}">
        <p14:creationId xmlns:p14="http://schemas.microsoft.com/office/powerpoint/2010/main" val="4037134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8BFA-A41B-428A-A584-70A813B7F570}"/>
              </a:ext>
            </a:extLst>
          </p:cNvPr>
          <p:cNvSpPr>
            <a:spLocks noGrp="1"/>
          </p:cNvSpPr>
          <p:nvPr>
            <p:ph type="title"/>
          </p:nvPr>
        </p:nvSpPr>
        <p:spPr/>
        <p:txBody>
          <a:bodyPr/>
          <a:lstStyle/>
          <a:p>
            <a:r>
              <a:rPr lang="en-US" altLang="en-US" dirty="0"/>
              <a:t>Scheduling Commands with cron</a:t>
            </a:r>
            <a:br>
              <a:rPr lang="en-US" altLang="en-US" dirty="0"/>
            </a:br>
            <a:endParaRPr lang="en-US" dirty="0"/>
          </a:p>
        </p:txBody>
      </p:sp>
      <p:sp>
        <p:nvSpPr>
          <p:cNvPr id="3" name="Text Placeholder 2">
            <a:extLst>
              <a:ext uri="{FF2B5EF4-FFF2-40B4-BE49-F238E27FC236}">
                <a16:creationId xmlns:a16="http://schemas.microsoft.com/office/drawing/2014/main" id="{565AA750-B03D-424D-824D-5C7C3F1EBD59}"/>
              </a:ext>
            </a:extLst>
          </p:cNvPr>
          <p:cNvSpPr>
            <a:spLocks noGrp="1"/>
          </p:cNvSpPr>
          <p:nvPr>
            <p:ph type="body" sz="quarter" idx="17"/>
          </p:nvPr>
        </p:nvSpPr>
        <p:spPr/>
        <p:txBody>
          <a:bodyPr/>
          <a:lstStyle/>
          <a:p>
            <a:r>
              <a:rPr lang="en-US" altLang="en-US" dirty="0"/>
              <a:t>Suitable for scheduling repetitive tasks</a:t>
            </a:r>
          </a:p>
          <a:p>
            <a:pPr lvl="1"/>
            <a:r>
              <a:rPr lang="en-US" altLang="en-US" dirty="0"/>
              <a:t>Uses configuration files called cron tables to specify when a command should be executed</a:t>
            </a:r>
          </a:p>
          <a:p>
            <a:r>
              <a:rPr lang="en-US" altLang="en-US" dirty="0"/>
              <a:t>Cron tables </a:t>
            </a:r>
          </a:p>
          <a:p>
            <a:pPr lvl="1"/>
            <a:r>
              <a:rPr lang="en-US" altLang="en-US" dirty="0"/>
              <a:t>Six fields separated by space or tab characters</a:t>
            </a:r>
          </a:p>
          <a:p>
            <a:pPr lvl="2"/>
            <a:r>
              <a:rPr lang="en-US" altLang="en-US" dirty="0"/>
              <a:t>First five specify times to run the command</a:t>
            </a:r>
          </a:p>
          <a:p>
            <a:pPr lvl="2"/>
            <a:r>
              <a:rPr lang="en-US" altLang="en-US" dirty="0"/>
              <a:t>Sixth absolute pathname to command to be executed</a:t>
            </a:r>
          </a:p>
          <a:p>
            <a:r>
              <a:rPr lang="en-US" altLang="en-US" dirty="0"/>
              <a:t>Two types of cron tables are used by the cron daemon</a:t>
            </a:r>
          </a:p>
          <a:p>
            <a:pPr lvl="1"/>
            <a:r>
              <a:rPr lang="en-US" altLang="en-US" dirty="0"/>
              <a:t>User cron tables: represent tasks scheduled by individual users</a:t>
            </a:r>
          </a:p>
          <a:p>
            <a:pPr lvl="1"/>
            <a:r>
              <a:rPr lang="en-US" altLang="en-US" dirty="0"/>
              <a:t>System cron tables: contains system tasks</a:t>
            </a:r>
          </a:p>
          <a:p>
            <a:endParaRPr lang="en-US" dirty="0"/>
          </a:p>
        </p:txBody>
      </p:sp>
    </p:spTree>
    <p:extLst>
      <p:ext uri="{BB962C8B-B14F-4D97-AF65-F5344CB8AC3E}">
        <p14:creationId xmlns:p14="http://schemas.microsoft.com/office/powerpoint/2010/main" val="2134826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8BFA-A41B-428A-A584-70A813B7F570}"/>
              </a:ext>
            </a:extLst>
          </p:cNvPr>
          <p:cNvSpPr>
            <a:spLocks noGrp="1"/>
          </p:cNvSpPr>
          <p:nvPr>
            <p:ph type="title"/>
          </p:nvPr>
        </p:nvSpPr>
        <p:spPr/>
        <p:txBody>
          <a:bodyPr/>
          <a:lstStyle/>
          <a:p>
            <a:r>
              <a:rPr lang="en-US" altLang="en-US" dirty="0"/>
              <a:t>Linux Processes (1 of 5)</a:t>
            </a:r>
            <a:br>
              <a:rPr lang="en-US" altLang="en-US" dirty="0"/>
            </a:br>
            <a:br>
              <a:rPr lang="en-US" altLang="en-US" dirty="0"/>
            </a:br>
            <a:endParaRPr lang="en-US" dirty="0"/>
          </a:p>
        </p:txBody>
      </p:sp>
      <p:sp>
        <p:nvSpPr>
          <p:cNvPr id="3" name="Text Placeholder 2">
            <a:extLst>
              <a:ext uri="{FF2B5EF4-FFF2-40B4-BE49-F238E27FC236}">
                <a16:creationId xmlns:a16="http://schemas.microsoft.com/office/drawing/2014/main" id="{565AA750-B03D-424D-824D-5C7C3F1EBD59}"/>
              </a:ext>
            </a:extLst>
          </p:cNvPr>
          <p:cNvSpPr>
            <a:spLocks noGrp="1"/>
          </p:cNvSpPr>
          <p:nvPr>
            <p:ph type="body" sz="quarter" idx="17"/>
          </p:nvPr>
        </p:nvSpPr>
        <p:spPr/>
        <p:txBody>
          <a:bodyPr/>
          <a:lstStyle/>
          <a:p>
            <a:r>
              <a:rPr lang="en-US" altLang="en-US" dirty="0"/>
              <a:t>Program: executable file</a:t>
            </a:r>
          </a:p>
          <a:p>
            <a:pPr lvl="1"/>
            <a:r>
              <a:rPr lang="en-US" altLang="en-US" dirty="0"/>
              <a:t>Can be run when executed</a:t>
            </a:r>
          </a:p>
          <a:p>
            <a:r>
              <a:rPr lang="en-US" altLang="en-US" dirty="0"/>
              <a:t>Process: program running in memory and on CPU</a:t>
            </a:r>
          </a:p>
          <a:p>
            <a:pPr lvl="1"/>
            <a:r>
              <a:rPr lang="en-US" altLang="en-US" dirty="0"/>
              <a:t>A program in action</a:t>
            </a:r>
          </a:p>
          <a:p>
            <a:r>
              <a:rPr lang="en-US" altLang="en-US" dirty="0"/>
              <a:t>User process: process run on a terminal</a:t>
            </a:r>
          </a:p>
          <a:p>
            <a:r>
              <a:rPr lang="en-US" altLang="en-US" dirty="0"/>
              <a:t>Daemon process: system process </a:t>
            </a:r>
          </a:p>
          <a:p>
            <a:pPr lvl="1"/>
            <a:r>
              <a:rPr lang="en-US" altLang="en-US" dirty="0"/>
              <a:t>Not associated with a terminal</a:t>
            </a:r>
          </a:p>
          <a:p>
            <a:endParaRPr lang="en-US" dirty="0"/>
          </a:p>
        </p:txBody>
      </p:sp>
    </p:spTree>
    <p:extLst>
      <p:ext uri="{BB962C8B-B14F-4D97-AF65-F5344CB8AC3E}">
        <p14:creationId xmlns:p14="http://schemas.microsoft.com/office/powerpoint/2010/main" val="344156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12D33-C8C5-47BC-A5BF-9CCB0D58AF03}"/>
              </a:ext>
            </a:extLst>
          </p:cNvPr>
          <p:cNvSpPr>
            <a:spLocks noGrp="1"/>
          </p:cNvSpPr>
          <p:nvPr>
            <p:ph type="title"/>
          </p:nvPr>
        </p:nvSpPr>
        <p:spPr/>
        <p:txBody>
          <a:bodyPr/>
          <a:lstStyle/>
          <a:p>
            <a:r>
              <a:rPr lang="en-US" altLang="en-US" dirty="0"/>
              <a:t>User Cron Tables (1 of 2)</a:t>
            </a:r>
            <a:br>
              <a:rPr lang="en-US" altLang="en-US" dirty="0"/>
            </a:br>
            <a:br>
              <a:rPr lang="en-US" altLang="en-US" dirty="0"/>
            </a:br>
            <a:br>
              <a:rPr lang="en-US" altLang="en-US" dirty="0"/>
            </a:br>
            <a:endParaRPr lang="en-US" dirty="0"/>
          </a:p>
        </p:txBody>
      </p:sp>
      <p:sp>
        <p:nvSpPr>
          <p:cNvPr id="3" name="Text Placeholder 2">
            <a:extLst>
              <a:ext uri="{FF2B5EF4-FFF2-40B4-BE49-F238E27FC236}">
                <a16:creationId xmlns:a16="http://schemas.microsoft.com/office/drawing/2014/main" id="{4CEF1FC6-4C3F-4C50-B9FE-D3FDA2635CEA}"/>
              </a:ext>
            </a:extLst>
          </p:cNvPr>
          <p:cNvSpPr>
            <a:spLocks noGrp="1"/>
          </p:cNvSpPr>
          <p:nvPr>
            <p:ph type="body" sz="quarter" idx="17"/>
          </p:nvPr>
        </p:nvSpPr>
        <p:spPr/>
        <p:txBody>
          <a:bodyPr/>
          <a:lstStyle/>
          <a:p>
            <a:r>
              <a:rPr lang="en-US" altLang="en-US" dirty="0"/>
              <a:t>/etc/cron.allow: a file that lists users allowed to use the cron daemon</a:t>
            </a:r>
          </a:p>
          <a:p>
            <a:r>
              <a:rPr lang="en-US" altLang="en-US" dirty="0"/>
              <a:t>/etc/cron.deny: a file that lists users not allowed to use the cron daemon</a:t>
            </a:r>
          </a:p>
          <a:p>
            <a:r>
              <a:rPr lang="en-US" altLang="en-US" dirty="0"/>
              <a:t>If both files exist, only the /etc/cron.allow file is processed</a:t>
            </a:r>
          </a:p>
          <a:p>
            <a:r>
              <a:rPr lang="en-US" altLang="en-US" dirty="0"/>
              <a:t>If neither file exists, all users are allowed to schedule tasks</a:t>
            </a:r>
            <a:endParaRPr lang="en-US" dirty="0"/>
          </a:p>
        </p:txBody>
      </p:sp>
    </p:spTree>
    <p:extLst>
      <p:ext uri="{BB962C8B-B14F-4D97-AF65-F5344CB8AC3E}">
        <p14:creationId xmlns:p14="http://schemas.microsoft.com/office/powerpoint/2010/main" val="38674130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789D-3B87-4794-9C84-CCA0A8C5EA60}"/>
              </a:ext>
            </a:extLst>
          </p:cNvPr>
          <p:cNvSpPr>
            <a:spLocks noGrp="1"/>
          </p:cNvSpPr>
          <p:nvPr>
            <p:ph type="title"/>
          </p:nvPr>
        </p:nvSpPr>
        <p:spPr/>
        <p:txBody>
          <a:bodyPr/>
          <a:lstStyle/>
          <a:p>
            <a:r>
              <a:rPr lang="en-US" altLang="en-US" dirty="0"/>
              <a:t>User Cron Tables (2 of 2)</a:t>
            </a:r>
            <a:br>
              <a:rPr lang="en-US" altLang="en-US" dirty="0"/>
            </a:br>
            <a:br>
              <a:rPr lang="en-US" altLang="en-US" dirty="0"/>
            </a:br>
            <a:endParaRPr lang="en-US" dirty="0"/>
          </a:p>
        </p:txBody>
      </p:sp>
      <p:sp>
        <p:nvSpPr>
          <p:cNvPr id="3" name="Text Placeholder 2">
            <a:extLst>
              <a:ext uri="{FF2B5EF4-FFF2-40B4-BE49-F238E27FC236}">
                <a16:creationId xmlns:a16="http://schemas.microsoft.com/office/drawing/2014/main" id="{241DDDE2-335D-435D-B7E2-2EF634DBF365}"/>
              </a:ext>
            </a:extLst>
          </p:cNvPr>
          <p:cNvSpPr>
            <a:spLocks noGrp="1"/>
          </p:cNvSpPr>
          <p:nvPr>
            <p:ph type="body" sz="quarter" idx="17"/>
          </p:nvPr>
        </p:nvSpPr>
        <p:spPr/>
        <p:txBody>
          <a:bodyPr/>
          <a:lstStyle/>
          <a:p>
            <a:r>
              <a:rPr lang="en-US" dirty="0"/>
              <a:t>The crontab command: use to create or edit user cron tables</a:t>
            </a:r>
          </a:p>
          <a:p>
            <a:pPr lvl="1"/>
            <a:r>
              <a:rPr lang="en-US" dirty="0"/>
              <a:t>–e option: edit cron tables in vi editor</a:t>
            </a:r>
          </a:p>
          <a:p>
            <a:pPr lvl="1"/>
            <a:r>
              <a:rPr lang="en-US" dirty="0"/>
              <a:t>–l option: list a user cron table</a:t>
            </a:r>
          </a:p>
          <a:p>
            <a:pPr lvl="1"/>
            <a:r>
              <a:rPr lang="en-US" dirty="0"/>
              <a:t>–r option: remove cron table and all scheduled jobs</a:t>
            </a:r>
          </a:p>
          <a:p>
            <a:pPr lvl="1"/>
            <a:r>
              <a:rPr lang="en-US" dirty="0"/>
              <a:t>-u option: used by root user to edit, list, or remove a specified user’s cron table</a:t>
            </a:r>
          </a:p>
          <a:p>
            <a:endParaRPr lang="en-US" dirty="0"/>
          </a:p>
        </p:txBody>
      </p:sp>
    </p:spTree>
    <p:extLst>
      <p:ext uri="{BB962C8B-B14F-4D97-AF65-F5344CB8AC3E}">
        <p14:creationId xmlns:p14="http://schemas.microsoft.com/office/powerpoint/2010/main" val="11144271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8BFA-A41B-428A-A584-70A813B7F570}"/>
              </a:ext>
            </a:extLst>
          </p:cNvPr>
          <p:cNvSpPr>
            <a:spLocks noGrp="1"/>
          </p:cNvSpPr>
          <p:nvPr>
            <p:ph type="title"/>
          </p:nvPr>
        </p:nvSpPr>
        <p:spPr/>
        <p:txBody>
          <a:bodyPr/>
          <a:lstStyle/>
          <a:p>
            <a:r>
              <a:rPr lang="en-US" altLang="en-US" dirty="0"/>
              <a:t>System Cron Table (1 of 3)</a:t>
            </a:r>
            <a:br>
              <a:rPr lang="en-US" altLang="en-US" dirty="0"/>
            </a:br>
            <a:br>
              <a:rPr lang="en-US" altLang="en-US" dirty="0"/>
            </a:br>
            <a:br>
              <a:rPr lang="en-US" altLang="en-US" dirty="0"/>
            </a:br>
            <a:endParaRPr lang="en-US" dirty="0"/>
          </a:p>
        </p:txBody>
      </p:sp>
      <p:sp>
        <p:nvSpPr>
          <p:cNvPr id="3" name="Text Placeholder 2">
            <a:extLst>
              <a:ext uri="{FF2B5EF4-FFF2-40B4-BE49-F238E27FC236}">
                <a16:creationId xmlns:a16="http://schemas.microsoft.com/office/drawing/2014/main" id="{565AA750-B03D-424D-824D-5C7C3F1EBD59}"/>
              </a:ext>
            </a:extLst>
          </p:cNvPr>
          <p:cNvSpPr>
            <a:spLocks noGrp="1"/>
          </p:cNvSpPr>
          <p:nvPr>
            <p:ph type="body" sz="quarter" idx="17"/>
          </p:nvPr>
        </p:nvSpPr>
        <p:spPr/>
        <p:txBody>
          <a:bodyPr/>
          <a:lstStyle/>
          <a:p>
            <a:r>
              <a:rPr lang="en-US" altLang="en-US" dirty="0"/>
              <a:t>System maintenance, backups, and CPU-intensive tasks are often scheduled for non-business hours</a:t>
            </a:r>
          </a:p>
          <a:p>
            <a:r>
              <a:rPr lang="en-US" altLang="en-US" dirty="0"/>
              <a:t>Most of these tasks are scheduled by the cron daemon </a:t>
            </a:r>
          </a:p>
          <a:p>
            <a:pPr lvl="1"/>
            <a:r>
              <a:rPr lang="en-US" altLang="en-US" dirty="0"/>
              <a:t>From entries in system cron table (/etc/crontab)</a:t>
            </a:r>
          </a:p>
          <a:p>
            <a:pPr lvl="1"/>
            <a:r>
              <a:rPr lang="en-US" altLang="en-US" dirty="0"/>
              <a:t>These entries can only be edited by the root user</a:t>
            </a:r>
          </a:p>
          <a:p>
            <a:endParaRPr lang="en-US" dirty="0"/>
          </a:p>
        </p:txBody>
      </p:sp>
    </p:spTree>
    <p:extLst>
      <p:ext uri="{BB962C8B-B14F-4D97-AF65-F5344CB8AC3E}">
        <p14:creationId xmlns:p14="http://schemas.microsoft.com/office/powerpoint/2010/main" val="944789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12D33-C8C5-47BC-A5BF-9CCB0D58AF03}"/>
              </a:ext>
            </a:extLst>
          </p:cNvPr>
          <p:cNvSpPr>
            <a:spLocks noGrp="1"/>
          </p:cNvSpPr>
          <p:nvPr>
            <p:ph type="title"/>
          </p:nvPr>
        </p:nvSpPr>
        <p:spPr/>
        <p:txBody>
          <a:bodyPr/>
          <a:lstStyle/>
          <a:p>
            <a:r>
              <a:rPr lang="en-US" altLang="en-US" dirty="0"/>
              <a:t>System Cron Table (2 of 3)</a:t>
            </a:r>
            <a:br>
              <a:rPr lang="en-US" altLang="en-US" dirty="0"/>
            </a:br>
            <a:br>
              <a:rPr lang="en-US" altLang="en-US" dirty="0"/>
            </a:br>
            <a:br>
              <a:rPr lang="en-US" altLang="en-US" dirty="0"/>
            </a:br>
            <a:endParaRPr lang="en-US" dirty="0"/>
          </a:p>
        </p:txBody>
      </p:sp>
      <p:sp>
        <p:nvSpPr>
          <p:cNvPr id="3" name="Text Placeholder 2">
            <a:extLst>
              <a:ext uri="{FF2B5EF4-FFF2-40B4-BE49-F238E27FC236}">
                <a16:creationId xmlns:a16="http://schemas.microsoft.com/office/drawing/2014/main" id="{4CEF1FC6-4C3F-4C50-B9FE-D3FDA2635CEA}"/>
              </a:ext>
            </a:extLst>
          </p:cNvPr>
          <p:cNvSpPr>
            <a:spLocks noGrp="1"/>
          </p:cNvSpPr>
          <p:nvPr>
            <p:ph type="body" sz="quarter" idx="17"/>
          </p:nvPr>
        </p:nvSpPr>
        <p:spPr/>
        <p:txBody>
          <a:bodyPr/>
          <a:lstStyle/>
          <a:p>
            <a:r>
              <a:rPr lang="en-US" altLang="en-US" dirty="0"/>
              <a:t>Initial section of cron table specifies execution environment</a:t>
            </a:r>
          </a:p>
          <a:p>
            <a:r>
              <a:rPr lang="en-US" altLang="en-US" dirty="0"/>
              <a:t>Remainder of the file contains comments that identify the format of a cron table entry</a:t>
            </a:r>
          </a:p>
          <a:p>
            <a:r>
              <a:rPr lang="en-US" altLang="en-US" dirty="0"/>
              <a:t>You may prefix the command within a system cron table entry with the user account that it should be executed as</a:t>
            </a:r>
          </a:p>
          <a:p>
            <a:r>
              <a:rPr lang="en-US" altLang="en-US" dirty="0"/>
              <a:t>Cron tables located in the /etc/cron.d directory</a:t>
            </a:r>
            <a:endParaRPr lang="en-US" dirty="0"/>
          </a:p>
        </p:txBody>
      </p:sp>
    </p:spTree>
    <p:extLst>
      <p:ext uri="{BB962C8B-B14F-4D97-AF65-F5344CB8AC3E}">
        <p14:creationId xmlns:p14="http://schemas.microsoft.com/office/powerpoint/2010/main" val="10565121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789D-3B87-4794-9C84-CCA0A8C5EA60}"/>
              </a:ext>
            </a:extLst>
          </p:cNvPr>
          <p:cNvSpPr>
            <a:spLocks noGrp="1"/>
          </p:cNvSpPr>
          <p:nvPr>
            <p:ph type="title"/>
          </p:nvPr>
        </p:nvSpPr>
        <p:spPr/>
        <p:txBody>
          <a:bodyPr/>
          <a:lstStyle/>
          <a:p>
            <a:r>
              <a:rPr lang="en-US" altLang="en-US" dirty="0"/>
              <a:t>System Cron Table (3 of 3)</a:t>
            </a:r>
            <a:br>
              <a:rPr lang="en-US" altLang="en-US" dirty="0"/>
            </a:br>
            <a:br>
              <a:rPr lang="en-US" altLang="en-US" dirty="0"/>
            </a:br>
            <a:br>
              <a:rPr lang="en-US" altLang="en-US" dirty="0"/>
            </a:br>
            <a:endParaRPr lang="en-US" dirty="0"/>
          </a:p>
        </p:txBody>
      </p:sp>
      <p:sp>
        <p:nvSpPr>
          <p:cNvPr id="3" name="Text Placeholder 2">
            <a:extLst>
              <a:ext uri="{FF2B5EF4-FFF2-40B4-BE49-F238E27FC236}">
                <a16:creationId xmlns:a16="http://schemas.microsoft.com/office/drawing/2014/main" id="{241DDDE2-335D-435D-B7E2-2EF634DBF365}"/>
              </a:ext>
            </a:extLst>
          </p:cNvPr>
          <p:cNvSpPr>
            <a:spLocks noGrp="1"/>
          </p:cNvSpPr>
          <p:nvPr>
            <p:ph type="body" sz="quarter" idx="17"/>
          </p:nvPr>
        </p:nvSpPr>
        <p:spPr/>
        <p:txBody>
          <a:bodyPr/>
          <a:lstStyle/>
          <a:p>
            <a:r>
              <a:rPr lang="en-US" altLang="en-US" dirty="0"/>
              <a:t>Many administrative tasks are performed on an hourly, daily, weekly, or monthly basis</a:t>
            </a:r>
          </a:p>
          <a:p>
            <a:pPr lvl="1"/>
            <a:r>
              <a:rPr lang="en-US" altLang="en-US" dirty="0"/>
              <a:t>If you have a task of this type, you don’t need to create a system cron table</a:t>
            </a:r>
          </a:p>
          <a:p>
            <a:r>
              <a:rPr lang="en-US" altLang="en-US" dirty="0"/>
              <a:t>Instead, you can place a shell script that runs the appropriate commands in one of the following directories: /etc/cron.hourly/, /etc/cron.daily/, /etc/cron.weekly, or /etc/cron.monthly/</a:t>
            </a:r>
          </a:p>
          <a:p>
            <a:endParaRPr lang="en-US" dirty="0"/>
          </a:p>
        </p:txBody>
      </p:sp>
    </p:spTree>
    <p:extLst>
      <p:ext uri="{BB962C8B-B14F-4D97-AF65-F5344CB8AC3E}">
        <p14:creationId xmlns:p14="http://schemas.microsoft.com/office/powerpoint/2010/main" val="26758556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8BFA-A41B-428A-A584-70A813B7F570}"/>
              </a:ext>
            </a:extLst>
          </p:cNvPr>
          <p:cNvSpPr>
            <a:spLocks noGrp="1"/>
          </p:cNvSpPr>
          <p:nvPr>
            <p:ph type="title"/>
          </p:nvPr>
        </p:nvSpPr>
        <p:spPr/>
        <p:txBody>
          <a:bodyPr/>
          <a:lstStyle/>
          <a:p>
            <a:r>
              <a:rPr lang="en-US" altLang="en-US" dirty="0"/>
              <a:t>Summary (1 of 3)</a:t>
            </a:r>
            <a:br>
              <a:rPr lang="en-US" altLang="en-US" dirty="0"/>
            </a:br>
            <a:br>
              <a:rPr lang="en-US" altLang="en-US" dirty="0"/>
            </a:br>
            <a:br>
              <a:rPr lang="en-US" altLang="en-US" dirty="0"/>
            </a:br>
            <a:endParaRPr lang="en-US" dirty="0"/>
          </a:p>
        </p:txBody>
      </p:sp>
      <p:sp>
        <p:nvSpPr>
          <p:cNvPr id="3" name="Text Placeholder 2">
            <a:extLst>
              <a:ext uri="{FF2B5EF4-FFF2-40B4-BE49-F238E27FC236}">
                <a16:creationId xmlns:a16="http://schemas.microsoft.com/office/drawing/2014/main" id="{565AA750-B03D-424D-824D-5C7C3F1EBD59}"/>
              </a:ext>
            </a:extLst>
          </p:cNvPr>
          <p:cNvSpPr>
            <a:spLocks noGrp="1"/>
          </p:cNvSpPr>
          <p:nvPr>
            <p:ph type="body" sz="quarter" idx="17"/>
          </p:nvPr>
        </p:nvSpPr>
        <p:spPr/>
        <p:txBody>
          <a:bodyPr/>
          <a:lstStyle/>
          <a:p>
            <a:r>
              <a:rPr lang="en-US" altLang="en-US" dirty="0"/>
              <a:t>Processes are programs that are executing on the system</a:t>
            </a:r>
          </a:p>
          <a:p>
            <a:r>
              <a:rPr lang="en-US" altLang="en-US" dirty="0"/>
              <a:t>User processes are run in the same terminal as the user who executed them, whereas daemon processes are system processes that do not run on a terminal</a:t>
            </a:r>
          </a:p>
          <a:p>
            <a:r>
              <a:rPr lang="en-US" altLang="en-US" dirty="0"/>
              <a:t>Every process has a parent process associated with it and, optionally, several child processes</a:t>
            </a:r>
          </a:p>
          <a:p>
            <a:endParaRPr lang="en-US" dirty="0"/>
          </a:p>
        </p:txBody>
      </p:sp>
    </p:spTree>
    <p:extLst>
      <p:ext uri="{BB962C8B-B14F-4D97-AF65-F5344CB8AC3E}">
        <p14:creationId xmlns:p14="http://schemas.microsoft.com/office/powerpoint/2010/main" val="33131852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12D33-C8C5-47BC-A5BF-9CCB0D58AF03}"/>
              </a:ext>
            </a:extLst>
          </p:cNvPr>
          <p:cNvSpPr>
            <a:spLocks noGrp="1"/>
          </p:cNvSpPr>
          <p:nvPr>
            <p:ph type="title"/>
          </p:nvPr>
        </p:nvSpPr>
        <p:spPr/>
        <p:txBody>
          <a:bodyPr/>
          <a:lstStyle/>
          <a:p>
            <a:r>
              <a:rPr lang="en-US" altLang="en-US" dirty="0"/>
              <a:t>Summary (2 of 3)</a:t>
            </a:r>
            <a:br>
              <a:rPr lang="en-US" altLang="en-US" dirty="0"/>
            </a:br>
            <a:br>
              <a:rPr lang="en-US" altLang="en-US" dirty="0"/>
            </a:br>
            <a:br>
              <a:rPr lang="en-US" altLang="en-US" dirty="0"/>
            </a:br>
            <a:endParaRPr lang="en-US" dirty="0"/>
          </a:p>
        </p:txBody>
      </p:sp>
      <p:sp>
        <p:nvSpPr>
          <p:cNvPr id="3" name="Text Placeholder 2">
            <a:extLst>
              <a:ext uri="{FF2B5EF4-FFF2-40B4-BE49-F238E27FC236}">
                <a16:creationId xmlns:a16="http://schemas.microsoft.com/office/drawing/2014/main" id="{4CEF1FC6-4C3F-4C50-B9FE-D3FDA2635CEA}"/>
              </a:ext>
            </a:extLst>
          </p:cNvPr>
          <p:cNvSpPr>
            <a:spLocks noGrp="1"/>
          </p:cNvSpPr>
          <p:nvPr>
            <p:ph type="body" sz="quarter" idx="17"/>
          </p:nvPr>
        </p:nvSpPr>
        <p:spPr/>
        <p:txBody>
          <a:bodyPr/>
          <a:lstStyle/>
          <a:p>
            <a:r>
              <a:rPr lang="en-US" dirty="0"/>
              <a:t>Process information is stored in the /proc filesystem</a:t>
            </a:r>
          </a:p>
          <a:p>
            <a:r>
              <a:rPr lang="en-US" dirty="0"/>
              <a:t>Zombie and rogue processes that exist for long periods of time use up system resources and should be killed to improve system performance</a:t>
            </a:r>
          </a:p>
          <a:p>
            <a:r>
              <a:rPr lang="en-US" dirty="0"/>
              <a:t>You can send kill signals to a process using the kill, killall, pkill, and top commands</a:t>
            </a:r>
          </a:p>
          <a:p>
            <a:endParaRPr lang="en-US" dirty="0"/>
          </a:p>
        </p:txBody>
      </p:sp>
    </p:spTree>
    <p:extLst>
      <p:ext uri="{BB962C8B-B14F-4D97-AF65-F5344CB8AC3E}">
        <p14:creationId xmlns:p14="http://schemas.microsoft.com/office/powerpoint/2010/main" val="42884363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789D-3B87-4794-9C84-CCA0A8C5EA60}"/>
              </a:ext>
            </a:extLst>
          </p:cNvPr>
          <p:cNvSpPr>
            <a:spLocks noGrp="1"/>
          </p:cNvSpPr>
          <p:nvPr>
            <p:ph type="title"/>
          </p:nvPr>
        </p:nvSpPr>
        <p:spPr/>
        <p:txBody>
          <a:bodyPr/>
          <a:lstStyle/>
          <a:p>
            <a:r>
              <a:rPr lang="en-US" altLang="en-US" dirty="0"/>
              <a:t>Summary (3 of 3)</a:t>
            </a:r>
            <a:br>
              <a:rPr lang="en-US" altLang="en-US" dirty="0"/>
            </a:br>
            <a:br>
              <a:rPr lang="en-US" altLang="en-US" dirty="0"/>
            </a:br>
            <a:br>
              <a:rPr lang="en-US" altLang="en-US" dirty="0"/>
            </a:br>
            <a:endParaRPr lang="en-US" dirty="0"/>
          </a:p>
        </p:txBody>
      </p:sp>
      <p:sp>
        <p:nvSpPr>
          <p:cNvPr id="3" name="Text Placeholder 2">
            <a:extLst>
              <a:ext uri="{FF2B5EF4-FFF2-40B4-BE49-F238E27FC236}">
                <a16:creationId xmlns:a16="http://schemas.microsoft.com/office/drawing/2014/main" id="{241DDDE2-335D-435D-B7E2-2EF634DBF365}"/>
              </a:ext>
            </a:extLst>
          </p:cNvPr>
          <p:cNvSpPr>
            <a:spLocks noGrp="1"/>
          </p:cNvSpPr>
          <p:nvPr>
            <p:ph type="body" sz="quarter" idx="17"/>
          </p:nvPr>
        </p:nvSpPr>
        <p:spPr/>
        <p:txBody>
          <a:bodyPr/>
          <a:lstStyle/>
          <a:p>
            <a:r>
              <a:rPr lang="en-US" altLang="en-US" dirty="0"/>
              <a:t>The BASH shell creates, or forks, a subshell to execute most commands</a:t>
            </a:r>
          </a:p>
          <a:p>
            <a:r>
              <a:rPr lang="en-US" altLang="en-US" dirty="0"/>
              <a:t>Processes can be run in the background by appending an &amp; to the command name</a:t>
            </a:r>
          </a:p>
          <a:p>
            <a:r>
              <a:rPr lang="en-US" altLang="en-US" dirty="0"/>
              <a:t>The priority of a process can be affected indirectly by altering its nice value </a:t>
            </a:r>
          </a:p>
          <a:p>
            <a:r>
              <a:rPr lang="en-US" altLang="en-US" dirty="0"/>
              <a:t>Commands can be scheduled to run at a later time using the at and cron daemons</a:t>
            </a:r>
          </a:p>
          <a:p>
            <a:endParaRPr lang="en-US" dirty="0"/>
          </a:p>
        </p:txBody>
      </p:sp>
    </p:spTree>
    <p:extLst>
      <p:ext uri="{BB962C8B-B14F-4D97-AF65-F5344CB8AC3E}">
        <p14:creationId xmlns:p14="http://schemas.microsoft.com/office/powerpoint/2010/main" val="100935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12D33-C8C5-47BC-A5BF-9CCB0D58AF03}"/>
              </a:ext>
            </a:extLst>
          </p:cNvPr>
          <p:cNvSpPr>
            <a:spLocks noGrp="1"/>
          </p:cNvSpPr>
          <p:nvPr>
            <p:ph type="title"/>
          </p:nvPr>
        </p:nvSpPr>
        <p:spPr/>
        <p:txBody>
          <a:bodyPr/>
          <a:lstStyle/>
          <a:p>
            <a:r>
              <a:rPr lang="en-US" altLang="en-US" dirty="0"/>
              <a:t>Linux Processes (2 of 5)</a:t>
            </a:r>
            <a:br>
              <a:rPr lang="en-US" altLang="en-US" dirty="0"/>
            </a:br>
            <a:endParaRPr lang="en-US" dirty="0"/>
          </a:p>
        </p:txBody>
      </p:sp>
      <p:sp>
        <p:nvSpPr>
          <p:cNvPr id="3" name="Text Placeholder 2">
            <a:extLst>
              <a:ext uri="{FF2B5EF4-FFF2-40B4-BE49-F238E27FC236}">
                <a16:creationId xmlns:a16="http://schemas.microsoft.com/office/drawing/2014/main" id="{4CEF1FC6-4C3F-4C50-B9FE-D3FDA2635CEA}"/>
              </a:ext>
            </a:extLst>
          </p:cNvPr>
          <p:cNvSpPr>
            <a:spLocks noGrp="1"/>
          </p:cNvSpPr>
          <p:nvPr>
            <p:ph type="body" sz="quarter" idx="17"/>
          </p:nvPr>
        </p:nvSpPr>
        <p:spPr/>
        <p:txBody>
          <a:bodyPr/>
          <a:lstStyle/>
          <a:p>
            <a:r>
              <a:rPr lang="en-US" altLang="en-US" dirty="0"/>
              <a:t>Process ID (PID): unique identifier assigned to a process</a:t>
            </a:r>
          </a:p>
          <a:p>
            <a:r>
              <a:rPr lang="en-US" altLang="en-US" dirty="0"/>
              <a:t>Child process: process started by another process (parent process)</a:t>
            </a:r>
          </a:p>
          <a:p>
            <a:r>
              <a:rPr lang="en-US" altLang="en-US" dirty="0"/>
              <a:t>Parent process: process that has started other processes (child processes)</a:t>
            </a:r>
          </a:p>
          <a:p>
            <a:r>
              <a:rPr lang="en-US" altLang="en-US" dirty="0"/>
              <a:t>Parent Process ID (PPID): identifies the process that started it</a:t>
            </a:r>
          </a:p>
          <a:p>
            <a:endParaRPr lang="en-US" dirty="0"/>
          </a:p>
        </p:txBody>
      </p:sp>
    </p:spTree>
    <p:extLst>
      <p:ext uri="{BB962C8B-B14F-4D97-AF65-F5344CB8AC3E}">
        <p14:creationId xmlns:p14="http://schemas.microsoft.com/office/powerpoint/2010/main" val="1730666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61FF5-6990-4CCE-B1D3-DEC59C94844E}"/>
              </a:ext>
            </a:extLst>
          </p:cNvPr>
          <p:cNvSpPr>
            <a:spLocks noGrp="1"/>
          </p:cNvSpPr>
          <p:nvPr>
            <p:ph type="title"/>
          </p:nvPr>
        </p:nvSpPr>
        <p:spPr/>
        <p:txBody>
          <a:bodyPr/>
          <a:lstStyle/>
          <a:p>
            <a:r>
              <a:rPr lang="en-US" altLang="en-US" dirty="0"/>
              <a:t>Linux Processes (3 of 5)</a:t>
            </a:r>
            <a:br>
              <a:rPr lang="en-US" altLang="en-US" dirty="0"/>
            </a:br>
            <a:r>
              <a:rPr lang="en-US" altLang="en-US" dirty="0"/>
              <a:t> </a:t>
            </a:r>
            <a:br>
              <a:rPr lang="en-US" altLang="en-US" dirty="0"/>
            </a:br>
            <a:endParaRPr lang="en-US" dirty="0"/>
          </a:p>
        </p:txBody>
      </p:sp>
      <p:pic>
        <p:nvPicPr>
          <p:cNvPr id="6" name="Picture Placeholder 5" descr="Figures shows parent and child processes. The diagram is the form of an inverted tree with 3 levels starting with a single process at the root or first level. The details of the processes are given for each process. The following is the process at the root or level 1. Name of the process, Process number 1; Process I D, 134; Parent Process I D, 56. The following are the processes at level 2. They derive from Process number 1. Name of the process, Process number 2; Process I D, 291; Parent Process I D, 134. Name of the process, Process number 3; Process I D, 348; Parent Process I D, 134. The following are the processes at level 3. They derive from Process number 2. Name of the process, Process number 4; Process I D, 448; Parent Process I D, 291. Name of the process, Process number 5; Process I D, 571; Parent Process I D, 291.">
            <a:extLst>
              <a:ext uri="{FF2B5EF4-FFF2-40B4-BE49-F238E27FC236}">
                <a16:creationId xmlns:a16="http://schemas.microsoft.com/office/drawing/2014/main" id="{CA364CE1-AFF0-4895-ADE7-66542DD21A89}"/>
              </a:ext>
            </a:extLst>
          </p:cNvPr>
          <p:cNvPicPr>
            <a:picLocks noGrp="1" noChangeAspect="1"/>
          </p:cNvPicPr>
          <p:nvPr>
            <p:ph type="pic" sz="quarter" idx="10"/>
          </p:nvPr>
        </p:nvPicPr>
        <p:blipFill rotWithShape="1">
          <a:blip r:embed="rId2"/>
          <a:srcRect l="-1040" t="-4191" r="-11101" b="10747"/>
          <a:stretch/>
        </p:blipFill>
        <p:spPr>
          <a:xfrm>
            <a:off x="3229495" y="1519025"/>
            <a:ext cx="5733010" cy="3819950"/>
          </a:xfrm>
        </p:spPr>
      </p:pic>
      <p:sp>
        <p:nvSpPr>
          <p:cNvPr id="4" name="Text Placeholder 3">
            <a:extLst>
              <a:ext uri="{FF2B5EF4-FFF2-40B4-BE49-F238E27FC236}">
                <a16:creationId xmlns:a16="http://schemas.microsoft.com/office/drawing/2014/main" id="{EA164638-B4ED-411F-9438-B31774FA1A8F}"/>
              </a:ext>
            </a:extLst>
          </p:cNvPr>
          <p:cNvSpPr>
            <a:spLocks noGrp="1"/>
          </p:cNvSpPr>
          <p:nvPr>
            <p:ph type="body" sz="quarter" idx="11"/>
          </p:nvPr>
        </p:nvSpPr>
        <p:spPr>
          <a:xfrm>
            <a:off x="3797926" y="5512041"/>
            <a:ext cx="3976406" cy="382341"/>
          </a:xfrm>
        </p:spPr>
        <p:txBody>
          <a:bodyPr/>
          <a:lstStyle/>
          <a:p>
            <a:r>
              <a:rPr lang="en-US" altLang="en-US" dirty="0"/>
              <a:t>Figure 9-1: Parent and child processes</a:t>
            </a:r>
          </a:p>
          <a:p>
            <a:endParaRPr lang="en-US" dirty="0"/>
          </a:p>
        </p:txBody>
      </p:sp>
    </p:spTree>
    <p:extLst>
      <p:ext uri="{BB962C8B-B14F-4D97-AF65-F5344CB8AC3E}">
        <p14:creationId xmlns:p14="http://schemas.microsoft.com/office/powerpoint/2010/main" val="2548512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789D-3B87-4794-9C84-CCA0A8C5EA60}"/>
              </a:ext>
            </a:extLst>
          </p:cNvPr>
          <p:cNvSpPr>
            <a:spLocks noGrp="1"/>
          </p:cNvSpPr>
          <p:nvPr>
            <p:ph type="title"/>
          </p:nvPr>
        </p:nvSpPr>
        <p:spPr/>
        <p:txBody>
          <a:bodyPr/>
          <a:lstStyle/>
          <a:p>
            <a:r>
              <a:rPr lang="en-US" altLang="en-US" dirty="0"/>
              <a:t>Linux Processes (4 of 5)</a:t>
            </a:r>
            <a:br>
              <a:rPr lang="en-US" altLang="en-US" dirty="0"/>
            </a:br>
            <a:br>
              <a:rPr lang="en-US" altLang="en-US" dirty="0"/>
            </a:br>
            <a:endParaRPr lang="en-US" dirty="0"/>
          </a:p>
        </p:txBody>
      </p:sp>
      <p:sp>
        <p:nvSpPr>
          <p:cNvPr id="3" name="Text Placeholder 2">
            <a:extLst>
              <a:ext uri="{FF2B5EF4-FFF2-40B4-BE49-F238E27FC236}">
                <a16:creationId xmlns:a16="http://schemas.microsoft.com/office/drawing/2014/main" id="{241DDDE2-335D-435D-B7E2-2EF634DBF365}"/>
              </a:ext>
            </a:extLst>
          </p:cNvPr>
          <p:cNvSpPr>
            <a:spLocks noGrp="1"/>
          </p:cNvSpPr>
          <p:nvPr>
            <p:ph type="body" sz="quarter" idx="17"/>
          </p:nvPr>
        </p:nvSpPr>
        <p:spPr/>
        <p:txBody>
          <a:bodyPr/>
          <a:lstStyle/>
          <a:p>
            <a:r>
              <a:rPr lang="en-US" altLang="en-US" dirty="0"/>
              <a:t>The init daemon starts most other daemons during the system initialization process</a:t>
            </a:r>
          </a:p>
          <a:p>
            <a:pPr lvl="1"/>
            <a:r>
              <a:rPr lang="en-US" altLang="en-US" dirty="0"/>
              <a:t>Including those that allow for user logins</a:t>
            </a:r>
          </a:p>
          <a:p>
            <a:r>
              <a:rPr lang="en-US" altLang="en-US" dirty="0"/>
              <a:t>The login program starts a BASH shell</a:t>
            </a:r>
          </a:p>
          <a:p>
            <a:pPr lvl="1"/>
            <a:r>
              <a:rPr lang="en-US" altLang="en-US" dirty="0"/>
              <a:t>BASH shell then interprets user commands and starts all user processes</a:t>
            </a:r>
          </a:p>
          <a:p>
            <a:r>
              <a:rPr lang="en-US" altLang="en-US" dirty="0"/>
              <a:t>Each process on the Linux system can be traced back to the init daemon by examining PPIDs</a:t>
            </a:r>
          </a:p>
          <a:p>
            <a:endParaRPr lang="en-US" dirty="0"/>
          </a:p>
        </p:txBody>
      </p:sp>
    </p:spTree>
    <p:extLst>
      <p:ext uri="{BB962C8B-B14F-4D97-AF65-F5344CB8AC3E}">
        <p14:creationId xmlns:p14="http://schemas.microsoft.com/office/powerpoint/2010/main" val="292736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A82B0-68E8-4AE6-BB2F-6E0D15E99161}"/>
              </a:ext>
            </a:extLst>
          </p:cNvPr>
          <p:cNvSpPr>
            <a:spLocks noGrp="1"/>
          </p:cNvSpPr>
          <p:nvPr>
            <p:ph type="title"/>
          </p:nvPr>
        </p:nvSpPr>
        <p:spPr/>
        <p:txBody>
          <a:bodyPr/>
          <a:lstStyle/>
          <a:p>
            <a:r>
              <a:rPr lang="en-US" altLang="en-US" dirty="0"/>
              <a:t>Linux Processes (5 of 5)</a:t>
            </a:r>
            <a:br>
              <a:rPr lang="en-US" altLang="en-US" dirty="0"/>
            </a:br>
            <a:br>
              <a:rPr lang="en-US" altLang="en-US" dirty="0"/>
            </a:br>
            <a:endParaRPr lang="en-US" dirty="0"/>
          </a:p>
        </p:txBody>
      </p:sp>
      <p:pic>
        <p:nvPicPr>
          <p:cNvPr id="6" name="Picture Placeholder 5" descr="Figure shows process genealogy in Linux. Initially, there is the init daemon. The init daemon begins other daemons. One of these daemons is responsible for running the user login process. From the user login, the Bash shell is spawned. The Bash shell is then responsible for running several user processes.&#10;">
            <a:extLst>
              <a:ext uri="{FF2B5EF4-FFF2-40B4-BE49-F238E27FC236}">
                <a16:creationId xmlns:a16="http://schemas.microsoft.com/office/drawing/2014/main" id="{FC82FCE6-1120-4365-AD95-569478D3D301}"/>
              </a:ext>
            </a:extLst>
          </p:cNvPr>
          <p:cNvPicPr>
            <a:picLocks noGrp="1" noChangeAspect="1"/>
          </p:cNvPicPr>
          <p:nvPr>
            <p:ph type="pic" sz="quarter" idx="10"/>
          </p:nvPr>
        </p:nvPicPr>
        <p:blipFill rotWithShape="1">
          <a:blip r:embed="rId2"/>
          <a:srcRect l="-3114" t="-1115" r="-2430" b="7496"/>
          <a:stretch/>
        </p:blipFill>
        <p:spPr>
          <a:xfrm>
            <a:off x="2391859" y="1523726"/>
            <a:ext cx="4642339" cy="4355094"/>
          </a:xfrm>
        </p:spPr>
      </p:pic>
      <p:sp>
        <p:nvSpPr>
          <p:cNvPr id="4" name="Text Placeholder 3">
            <a:extLst>
              <a:ext uri="{FF2B5EF4-FFF2-40B4-BE49-F238E27FC236}">
                <a16:creationId xmlns:a16="http://schemas.microsoft.com/office/drawing/2014/main" id="{A0982F5C-5281-48F5-8019-42A0B4673B3B}"/>
              </a:ext>
            </a:extLst>
          </p:cNvPr>
          <p:cNvSpPr>
            <a:spLocks noGrp="1"/>
          </p:cNvSpPr>
          <p:nvPr>
            <p:ph type="body" sz="quarter" idx="11"/>
          </p:nvPr>
        </p:nvSpPr>
        <p:spPr/>
        <p:txBody>
          <a:bodyPr/>
          <a:lstStyle/>
          <a:p>
            <a:r>
              <a:rPr lang="en-US" altLang="en-US" dirty="0"/>
              <a:t>Figure 9-2: Process genealogy</a:t>
            </a:r>
          </a:p>
          <a:p>
            <a:endParaRPr lang="en-US" dirty="0"/>
          </a:p>
        </p:txBody>
      </p:sp>
    </p:spTree>
    <p:extLst>
      <p:ext uri="{BB962C8B-B14F-4D97-AF65-F5344CB8AC3E}">
        <p14:creationId xmlns:p14="http://schemas.microsoft.com/office/powerpoint/2010/main" val="1042095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8BFA-A41B-428A-A584-70A813B7F570}"/>
              </a:ext>
            </a:extLst>
          </p:cNvPr>
          <p:cNvSpPr>
            <a:spLocks noGrp="1"/>
          </p:cNvSpPr>
          <p:nvPr>
            <p:ph type="title"/>
          </p:nvPr>
        </p:nvSpPr>
        <p:spPr/>
        <p:txBody>
          <a:bodyPr/>
          <a:lstStyle/>
          <a:p>
            <a:r>
              <a:rPr lang="en-US" altLang="en-US" dirty="0"/>
              <a:t>Viewing Processes (1 of 5)</a:t>
            </a:r>
            <a:br>
              <a:rPr lang="en-US" altLang="en-US" dirty="0"/>
            </a:br>
            <a:br>
              <a:rPr lang="en-US" altLang="en-US" dirty="0"/>
            </a:br>
            <a:endParaRPr lang="en-US" dirty="0"/>
          </a:p>
        </p:txBody>
      </p:sp>
      <p:sp>
        <p:nvSpPr>
          <p:cNvPr id="3" name="Text Placeholder 2">
            <a:extLst>
              <a:ext uri="{FF2B5EF4-FFF2-40B4-BE49-F238E27FC236}">
                <a16:creationId xmlns:a16="http://schemas.microsoft.com/office/drawing/2014/main" id="{565AA750-B03D-424D-824D-5C7C3F1EBD59}"/>
              </a:ext>
            </a:extLst>
          </p:cNvPr>
          <p:cNvSpPr>
            <a:spLocks noGrp="1"/>
          </p:cNvSpPr>
          <p:nvPr>
            <p:ph type="body" sz="quarter" idx="17"/>
          </p:nvPr>
        </p:nvSpPr>
        <p:spPr/>
        <p:txBody>
          <a:bodyPr/>
          <a:lstStyle/>
          <a:p>
            <a:r>
              <a:rPr lang="en-US" altLang="en-US" dirty="0"/>
              <a:t>The ps command: used to view processes</a:t>
            </a:r>
          </a:p>
          <a:p>
            <a:pPr lvl="1"/>
            <a:r>
              <a:rPr lang="en-US" altLang="en-US" dirty="0"/>
              <a:t>Most versatile and common process viewing utility</a:t>
            </a:r>
          </a:p>
          <a:p>
            <a:pPr lvl="1"/>
            <a:r>
              <a:rPr lang="en-US" altLang="en-US" dirty="0"/>
              <a:t>The –f (full) option: more complete information</a:t>
            </a:r>
          </a:p>
          <a:p>
            <a:pPr lvl="2"/>
            <a:r>
              <a:rPr lang="en-US" altLang="en-US" dirty="0"/>
              <a:t>User identifier (UID), PPID, start time, CPU utilization</a:t>
            </a:r>
          </a:p>
          <a:p>
            <a:pPr lvl="1"/>
            <a:r>
              <a:rPr lang="en-US" altLang="en-US" dirty="0"/>
              <a:t>The -e option: displays the entire list of processes across all terminals including daemons</a:t>
            </a:r>
          </a:p>
          <a:p>
            <a:endParaRPr lang="en-US" dirty="0"/>
          </a:p>
        </p:txBody>
      </p:sp>
    </p:spTree>
    <p:extLst>
      <p:ext uri="{BB962C8B-B14F-4D97-AF65-F5344CB8AC3E}">
        <p14:creationId xmlns:p14="http://schemas.microsoft.com/office/powerpoint/2010/main" val="223078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8BFA-A41B-428A-A584-70A813B7F570}"/>
              </a:ext>
            </a:extLst>
          </p:cNvPr>
          <p:cNvSpPr>
            <a:spLocks noGrp="1"/>
          </p:cNvSpPr>
          <p:nvPr>
            <p:ph type="title"/>
          </p:nvPr>
        </p:nvSpPr>
        <p:spPr/>
        <p:txBody>
          <a:bodyPr/>
          <a:lstStyle/>
          <a:p>
            <a:r>
              <a:rPr lang="en-US" altLang="en-US" dirty="0"/>
              <a:t>Viewing Processes (2 of 5)</a:t>
            </a:r>
            <a:br>
              <a:rPr lang="en-US" altLang="en-US" dirty="0"/>
            </a:br>
            <a:br>
              <a:rPr lang="en-US" altLang="en-US" dirty="0"/>
            </a:br>
            <a:endParaRPr lang="en-US" dirty="0"/>
          </a:p>
        </p:txBody>
      </p:sp>
      <p:sp>
        <p:nvSpPr>
          <p:cNvPr id="3" name="Text Placeholder 2">
            <a:extLst>
              <a:ext uri="{FF2B5EF4-FFF2-40B4-BE49-F238E27FC236}">
                <a16:creationId xmlns:a16="http://schemas.microsoft.com/office/drawing/2014/main" id="{565AA750-B03D-424D-824D-5C7C3F1EBD59}"/>
              </a:ext>
            </a:extLst>
          </p:cNvPr>
          <p:cNvSpPr>
            <a:spLocks noGrp="1"/>
          </p:cNvSpPr>
          <p:nvPr>
            <p:ph type="body" sz="quarter" idx="17"/>
          </p:nvPr>
        </p:nvSpPr>
        <p:spPr/>
        <p:txBody>
          <a:bodyPr/>
          <a:lstStyle/>
          <a:p>
            <a:r>
              <a:rPr lang="en-US" altLang="en-US" dirty="0"/>
              <a:t>Process flag: indicates particular features of the process</a:t>
            </a:r>
          </a:p>
          <a:p>
            <a:r>
              <a:rPr lang="en-US" altLang="en-US" dirty="0"/>
              <a:t>Process state: current processor state of process</a:t>
            </a:r>
          </a:p>
          <a:p>
            <a:pPr lvl="1"/>
            <a:r>
              <a:rPr lang="en-US" altLang="en-US" dirty="0"/>
              <a:t>Sleeping (S) or running (R)</a:t>
            </a:r>
          </a:p>
          <a:p>
            <a:r>
              <a:rPr lang="en-US" altLang="en-US" dirty="0"/>
              <a:t>Zombie process: process is finished, but parent has not released child process’s PID</a:t>
            </a:r>
          </a:p>
          <a:p>
            <a:pPr lvl="1"/>
            <a:r>
              <a:rPr lang="en-US" altLang="en-US" dirty="0"/>
              <a:t>Defunct process</a:t>
            </a:r>
          </a:p>
          <a:p>
            <a:pPr lvl="1"/>
            <a:r>
              <a:rPr lang="en-US" altLang="en-US" dirty="0"/>
              <a:t>Process state is Z</a:t>
            </a:r>
          </a:p>
          <a:p>
            <a:endParaRPr lang="en-US" dirty="0"/>
          </a:p>
        </p:txBody>
      </p:sp>
    </p:spTree>
    <p:extLst>
      <p:ext uri="{BB962C8B-B14F-4D97-AF65-F5344CB8AC3E}">
        <p14:creationId xmlns:p14="http://schemas.microsoft.com/office/powerpoint/2010/main" val="817459434"/>
      </p:ext>
    </p:extLst>
  </p:cSld>
  <p:clrMapOvr>
    <a:masterClrMapping/>
  </p:clrMapOvr>
</p:sld>
</file>

<file path=ppt/theme/theme1.xml><?xml version="1.0" encoding="utf-8"?>
<a:theme xmlns:a="http://schemas.openxmlformats.org/drawingml/2006/main" name="1_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2541</Words>
  <Application>Microsoft Office PowerPoint</Application>
  <PresentationFormat>Widescreen</PresentationFormat>
  <Paragraphs>227</Paragraphs>
  <Slides>37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Helvetica</vt:lpstr>
      <vt:lpstr>LucidaGrande</vt:lpstr>
      <vt:lpstr>Open Sans</vt:lpstr>
      <vt:lpstr>Summer Font</vt:lpstr>
      <vt:lpstr>1_Office Theme</vt:lpstr>
      <vt:lpstr>Managing Linux Processes </vt:lpstr>
      <vt:lpstr>Objectives</vt:lpstr>
      <vt:lpstr>Linux Processes (1 of 5)  </vt:lpstr>
      <vt:lpstr>Linux Processes (2 of 5) </vt:lpstr>
      <vt:lpstr>Linux Processes (3 of 5)   </vt:lpstr>
      <vt:lpstr>Linux Processes (4 of 5)  </vt:lpstr>
      <vt:lpstr>Linux Processes (5 of 5)  </vt:lpstr>
      <vt:lpstr>Viewing Processes (1 of 5)  </vt:lpstr>
      <vt:lpstr>Viewing Processes (2 of 5)  </vt:lpstr>
      <vt:lpstr>Viewing Processes (3 of 5)  </vt:lpstr>
      <vt:lpstr>Viewing Processes (4 of 5) </vt:lpstr>
      <vt:lpstr>Viewing Processes (5 of 5)  </vt:lpstr>
      <vt:lpstr>Killing Processes (1 of 4)  </vt:lpstr>
      <vt:lpstr>Killing Processes (2 of 4) </vt:lpstr>
      <vt:lpstr>Killing Processes (3 of 4)  </vt:lpstr>
      <vt:lpstr>Killing Processes (4 of 4)  </vt:lpstr>
      <vt:lpstr>Process Execution (1 of 3) </vt:lpstr>
      <vt:lpstr>Process Execution (2 of 3)  </vt:lpstr>
      <vt:lpstr>Process Execution (3 of 3)  </vt:lpstr>
      <vt:lpstr>Running Processes in the Background (1 of 3)    </vt:lpstr>
      <vt:lpstr>Running Processes in the Background (2 of 3)   </vt:lpstr>
      <vt:lpstr>Running Processes in the Background (3 of 3)   </vt:lpstr>
      <vt:lpstr>Process Priorities (1 of 2)  </vt:lpstr>
      <vt:lpstr>Process Priorities (2 of 2)   </vt:lpstr>
      <vt:lpstr>Scheduling Commands </vt:lpstr>
      <vt:lpstr>Scheduling Commands with atd (1 of 3)   </vt:lpstr>
      <vt:lpstr>Scheduling Commands with atd (2 of 3)   </vt:lpstr>
      <vt:lpstr>Scheduling Commands with atd (3 of 3)   </vt:lpstr>
      <vt:lpstr>Scheduling Commands with cron </vt:lpstr>
      <vt:lpstr>User Cron Tables (1 of 2)   </vt:lpstr>
      <vt:lpstr>User Cron Tables (2 of 2)  </vt:lpstr>
      <vt:lpstr>System Cron Table (1 of 3)   </vt:lpstr>
      <vt:lpstr>System Cron Table (2 of 3)   </vt:lpstr>
      <vt:lpstr>System Cron Table (3 of 3)   </vt:lpstr>
      <vt:lpstr>Summary (1 of 3)   </vt:lpstr>
      <vt:lpstr>Summary (2 of 3)   </vt:lpstr>
      <vt:lpstr>Summary (3 of 3)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2019-03-22T02:36:07Z</dcterms:created>
  <dcterms:modified xsi:type="dcterms:W3CDTF">2021-05-07T11:39:48Z</dcterms:modified>
</cp:coreProperties>
</file>