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5"/>
  </p:notesMasterIdLst>
  <p:sldIdLst>
    <p:sldId id="256" r:id="rId2"/>
    <p:sldId id="257" r:id="rId3"/>
    <p:sldId id="282" r:id="rId4"/>
    <p:sldId id="283" r:id="rId5"/>
    <p:sldId id="284" r:id="rId6"/>
    <p:sldId id="258" r:id="rId7"/>
    <p:sldId id="261" r:id="rId8"/>
    <p:sldId id="260" r:id="rId9"/>
    <p:sldId id="259" r:id="rId10"/>
    <p:sldId id="264" r:id="rId11"/>
    <p:sldId id="285" r:id="rId12"/>
    <p:sldId id="263" r:id="rId13"/>
    <p:sldId id="262" r:id="rId14"/>
    <p:sldId id="288" r:id="rId15"/>
    <p:sldId id="289" r:id="rId16"/>
    <p:sldId id="272" r:id="rId17"/>
    <p:sldId id="265" r:id="rId18"/>
    <p:sldId id="271" r:id="rId19"/>
    <p:sldId id="273" r:id="rId20"/>
    <p:sldId id="275" r:id="rId21"/>
    <p:sldId id="274" r:id="rId22"/>
    <p:sldId id="290" r:id="rId23"/>
    <p:sldId id="276" r:id="rId24"/>
    <p:sldId id="277" r:id="rId25"/>
    <p:sldId id="286" r:id="rId26"/>
    <p:sldId id="287" r:id="rId27"/>
    <p:sldId id="278" r:id="rId28"/>
    <p:sldId id="270" r:id="rId29"/>
    <p:sldId id="279" r:id="rId30"/>
    <p:sldId id="280" r:id="rId31"/>
    <p:sldId id="281" r:id="rId32"/>
    <p:sldId id="267" r:id="rId33"/>
    <p:sldId id="26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DB9"/>
    <a:srgbClr val="D5F8BA"/>
    <a:srgbClr val="B2B2B2"/>
    <a:srgbClr val="8C8C8C"/>
    <a:srgbClr val="F9F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17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F6D1B-4C11-4FD1-BE53-656001260040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3E42A-2F5B-4217-B2DE-540C3C2A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5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3E42A-2F5B-4217-B2DE-540C3C2A68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3E42A-2F5B-4217-B2DE-540C3C2A68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8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AD62-240F-432A-8F7D-4D48DF776BFB}" type="datetime1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2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0244-66D2-4493-9457-C766BAB4D34D}" type="datetime1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3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2483-B726-4E7D-898A-A35CF2D0DB25}" type="datetime1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87B5-5184-4AEE-ADFA-3E1C06974497}" type="datetime1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3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75E4-6670-450F-9939-613B4198B3D4}" type="datetime1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5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293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143000"/>
            <a:ext cx="370332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43000"/>
            <a:ext cx="370332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7870-AD0E-4489-A337-B28F812CD93E}" type="datetime1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54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755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846051"/>
            <a:ext cx="3703320" cy="41144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755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846051"/>
            <a:ext cx="3703320" cy="41144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DF6-D535-49D0-A20D-D7695F9FFBA4}" type="datetime1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5A5B-1E4E-4786-99F8-FC1776AD48C7}" type="datetime1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02BA-2486-4B03-9C12-0091157039AA}" type="datetime1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7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530DF82-A681-49FB-BE7E-FC962219A718}" type="datetime1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9194C-76CD-4BFC-B09B-820BE492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3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BB55-D791-4A7D-AAFA-E5374E83AB32}" type="datetime1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16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062287"/>
            <a:ext cx="7543801" cy="5059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D39533-80B7-462A-9002-1657468B4AA1}" type="datetime1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49194C-76CD-4BFC-B09B-820BE4928D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00330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69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181081" y="1232863"/>
            <a:ext cx="3258355" cy="1646237"/>
          </a:xfrm>
        </p:spPr>
        <p:txBody>
          <a:bodyPr/>
          <a:lstStyle/>
          <a:p>
            <a:r>
              <a:rPr lang="en-US" b="1" dirty="0" smtClean="0"/>
              <a:t>Track Picker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37033" y="3438659"/>
            <a:ext cx="7146450" cy="251138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		</a:t>
            </a:r>
            <a:r>
              <a:rPr lang="en-US" sz="2400" dirty="0" smtClean="0"/>
              <a:t>LE </a:t>
            </a: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Nhu</a:t>
            </a:r>
            <a:r>
              <a:rPr lang="en-US" sz="2400" dirty="0" smtClean="0"/>
              <a:t> Nguyen				</a:t>
            </a:r>
          </a:p>
          <a:p>
            <a:r>
              <a:rPr lang="en-US" sz="2400" i="1" dirty="0"/>
              <a:t>Supervisors: </a:t>
            </a:r>
            <a:r>
              <a:rPr lang="en-US" sz="2400" dirty="0" err="1"/>
              <a:t>Raphaël</a:t>
            </a:r>
            <a:r>
              <a:rPr lang="en-US" sz="2400" dirty="0"/>
              <a:t> </a:t>
            </a:r>
            <a:r>
              <a:rPr lang="en-US" sz="2400" dirty="0" err="1" smtClean="0"/>
              <a:t>Troncy</a:t>
            </a:r>
            <a:r>
              <a:rPr lang="en-US" sz="2400" dirty="0" smtClean="0"/>
              <a:t>, </a:t>
            </a:r>
            <a:r>
              <a:rPr lang="en-US" sz="2400" dirty="0" err="1" smtClean="0"/>
              <a:t>Ghislain</a:t>
            </a:r>
            <a:r>
              <a:rPr lang="en-US" sz="2400" dirty="0" smtClean="0"/>
              <a:t> </a:t>
            </a:r>
            <a:r>
              <a:rPr lang="en-US" sz="2400" dirty="0"/>
              <a:t>August </a:t>
            </a:r>
            <a:r>
              <a:rPr lang="en-US" sz="2400" dirty="0" err="1" smtClean="0"/>
              <a:t>Atemezing</a:t>
            </a:r>
            <a:endParaRPr lang="en-US" sz="2400" dirty="0" smtClean="0"/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r">
              <a:buNone/>
            </a:pPr>
            <a:r>
              <a:rPr lang="en-US" dirty="0" smtClean="0"/>
              <a:t>Wednesday, June 19 2013	</a:t>
            </a:r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z="1400" smtClean="0"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69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TrackPicker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1680" y="1954727"/>
            <a:ext cx="2053087" cy="76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in </a:t>
            </a:r>
            <a:r>
              <a:rPr lang="en-US" dirty="0" err="1" smtClean="0"/>
              <a:t>Euecom</a:t>
            </a:r>
            <a:endParaRPr lang="en-US" dirty="0" smtClean="0"/>
          </a:p>
          <a:p>
            <a:pPr algn="ctr"/>
            <a:r>
              <a:rPr lang="en-US" dirty="0" smtClean="0"/>
              <a:t>(JSON files)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31681" y="4372041"/>
            <a:ext cx="2053087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RDF triples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3041" y="2888297"/>
            <a:ext cx="17250" cy="125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389281" y="4402558"/>
            <a:ext cx="1535502" cy="70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Triplestore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32495" y="4725724"/>
            <a:ext cx="1259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72510" y="4725724"/>
            <a:ext cx="966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122776" y="4372041"/>
            <a:ext cx="1765192" cy="70736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TrackPicker</a:t>
            </a:r>
            <a:r>
              <a:rPr lang="en-US" dirty="0"/>
              <a:t> </a:t>
            </a:r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8224" y="3186796"/>
            <a:ext cx="157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Converting data to RDF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11468" y="4048875"/>
            <a:ext cx="157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Loading RDF data to server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15347" y="4084302"/>
            <a:ext cx="128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Getting data to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TrackPicker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16676"/>
            <a:ext cx="7543801" cy="4704724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Conversion module</a:t>
            </a:r>
            <a:r>
              <a:rPr lang="en-US" sz="2400" dirty="0"/>
              <a:t>: </a:t>
            </a:r>
            <a:r>
              <a:rPr lang="en-US" sz="2400" dirty="0" smtClean="0"/>
              <a:t>Transforming </a:t>
            </a:r>
            <a:r>
              <a:rPr lang="en-US" sz="2400" dirty="0"/>
              <a:t>data of the internal database of </a:t>
            </a:r>
            <a:r>
              <a:rPr lang="en-US" sz="2400" dirty="0" err="1"/>
              <a:t>Eurecom</a:t>
            </a:r>
            <a:r>
              <a:rPr lang="en-US" sz="2400" dirty="0"/>
              <a:t> in JSON format to RDF/XML data file.</a:t>
            </a:r>
          </a:p>
          <a:p>
            <a:pPr lvl="0"/>
            <a:r>
              <a:rPr lang="en-US" sz="2400" b="1" dirty="0"/>
              <a:t>Checking module</a:t>
            </a:r>
            <a:r>
              <a:rPr lang="en-US" sz="2400" dirty="0"/>
              <a:t>: </a:t>
            </a:r>
            <a:r>
              <a:rPr lang="en-US" sz="2400" dirty="0" smtClean="0"/>
              <a:t>Checking </a:t>
            </a:r>
            <a:r>
              <a:rPr lang="en-US" sz="2400" dirty="0"/>
              <a:t>the user’s choice such that it is satisfied with the curriculum regulations of </a:t>
            </a:r>
            <a:r>
              <a:rPr lang="en-US" sz="2400" dirty="0" err="1" smtClean="0"/>
              <a:t>Eurecom</a:t>
            </a:r>
            <a:r>
              <a:rPr lang="en-US" sz="2400" dirty="0" smtClean="0"/>
              <a:t>.</a:t>
            </a:r>
            <a:endParaRPr lang="en-US" sz="2400" dirty="0"/>
          </a:p>
          <a:p>
            <a:pPr lvl="0"/>
            <a:r>
              <a:rPr lang="en-US" sz="2400" b="1" dirty="0"/>
              <a:t>Recommendation module</a:t>
            </a:r>
            <a:r>
              <a:rPr lang="en-US" sz="2400" dirty="0"/>
              <a:t>: </a:t>
            </a:r>
            <a:r>
              <a:rPr lang="en-US" sz="2400" dirty="0" smtClean="0"/>
              <a:t>Making </a:t>
            </a:r>
            <a:r>
              <a:rPr lang="en-US" sz="2400" dirty="0"/>
              <a:t>the recommended track depend on the user’s choice.</a:t>
            </a:r>
          </a:p>
          <a:p>
            <a:pPr lvl="0"/>
            <a:r>
              <a:rPr lang="en-US" sz="2400" b="1" dirty="0"/>
              <a:t>Statistics module</a:t>
            </a:r>
            <a:r>
              <a:rPr lang="en-US" sz="2400" dirty="0"/>
              <a:t>: S</a:t>
            </a:r>
            <a:r>
              <a:rPr lang="en-US" sz="2400" dirty="0" smtClean="0"/>
              <a:t>tatistic </a:t>
            </a:r>
            <a:r>
              <a:rPr lang="en-US" sz="2400" dirty="0"/>
              <a:t>the information about internship offer according to year, company and the number of internship offer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TrackPicker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442434"/>
            <a:ext cx="7402433" cy="418144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</a:t>
            </a:r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36426" y="2627290"/>
            <a:ext cx="1764406" cy="88864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Data To RDF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09895" y="2047741"/>
            <a:ext cx="2182967" cy="901521"/>
          </a:xfrm>
          <a:prstGeom prst="ellipse">
            <a:avLst/>
          </a:prstGeom>
          <a:solidFill>
            <a:srgbClr val="B2B2B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Data files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797" y="3079483"/>
            <a:ext cx="2745613" cy="1648497"/>
          </a:xfrm>
          <a:prstGeom prst="ellipse">
            <a:avLst/>
          </a:prstGeom>
          <a:solidFill>
            <a:srgbClr val="B2B2B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Configuring file (configures input and output position)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69756" y="2678805"/>
            <a:ext cx="425003" cy="27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69756" y="3219718"/>
            <a:ext cx="425003" cy="21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29621" y="3071611"/>
            <a:ext cx="334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409171" y="2678805"/>
            <a:ext cx="1957589" cy="721217"/>
          </a:xfrm>
          <a:prstGeom prst="ellipse">
            <a:avLst/>
          </a:prstGeom>
          <a:solidFill>
            <a:srgbClr val="B2B2B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RDF/XML files</a:t>
            </a:r>
            <a:endParaRPr lang="en-US" dirty="0"/>
          </a:p>
        </p:txBody>
      </p:sp>
      <p:sp>
        <p:nvSpPr>
          <p:cNvPr id="14" name="Line Callout 2 13"/>
          <p:cNvSpPr/>
          <p:nvPr/>
        </p:nvSpPr>
        <p:spPr>
          <a:xfrm>
            <a:off x="4528855" y="3940935"/>
            <a:ext cx="1880316" cy="955919"/>
          </a:xfrm>
          <a:prstGeom prst="borderCallout2">
            <a:avLst>
              <a:gd name="adj1" fmla="val 18750"/>
              <a:gd name="adj2" fmla="val -2853"/>
              <a:gd name="adj3" fmla="val 18750"/>
              <a:gd name="adj4" fmla="val -16667"/>
              <a:gd name="adj5" fmla="val -40038"/>
              <a:gd name="adj6" fmla="val -1744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Jena RDF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package of Jena: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com.hp.hpl.jena.rdf.model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com.hp.hpl.jena.ontology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0624" y="2450592"/>
            <a:ext cx="8540496" cy="1444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OntModel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modelAIISO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AIISO_URL= "http://vocab.org/</a:t>
            </a:r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aiiso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/schema#";</a:t>
            </a:r>
          </a:p>
          <a:p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modelAIISO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ModelFactory.createOntologyModel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modelTrack.setNsPrefix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("AIISO", AIISO_URL);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624" y="4169664"/>
            <a:ext cx="8540496" cy="2010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eachTrack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modelTrack.createResource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eachTrackURI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eachTrack.addProperty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modelAIISO.getProperty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AIISO_URL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+"code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modelTrack.createLiteral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track.get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("code").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/>
              <a:t>and output file </a:t>
            </a:r>
            <a:r>
              <a:rPr lang="en-US" dirty="0" smtClean="0"/>
              <a:t>configuration: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611" y="1398493"/>
            <a:ext cx="8540496" cy="4908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"input":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"track":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{"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name":"/Data/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track.json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course":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name": "/Data/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course.json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],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…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"output":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name": "/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OutputRDF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track.rdf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name": "/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OutputRDF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course.rdf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Picker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25769"/>
            <a:ext cx="7543801" cy="43956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Choosing languages and techniques</a:t>
            </a:r>
          </a:p>
          <a:p>
            <a:pPr lvl="1"/>
            <a:r>
              <a:rPr lang="en-US" sz="2400" dirty="0" smtClean="0"/>
              <a:t>HTML5</a:t>
            </a:r>
          </a:p>
          <a:p>
            <a:pPr lvl="1"/>
            <a:r>
              <a:rPr lang="en-US" sz="2400" dirty="0" smtClean="0"/>
              <a:t>CSS3</a:t>
            </a:r>
          </a:p>
          <a:p>
            <a:pPr lvl="1"/>
            <a:r>
              <a:rPr lang="en-US" sz="2400" dirty="0" err="1" smtClean="0"/>
              <a:t>Javascript</a:t>
            </a:r>
            <a:endParaRPr lang="en-US" sz="2400" dirty="0" smtClean="0"/>
          </a:p>
          <a:p>
            <a:pPr lvl="1"/>
            <a:r>
              <a:rPr lang="en-US" sz="2400" dirty="0" smtClean="0"/>
              <a:t>AJAX</a:t>
            </a:r>
          </a:p>
          <a:p>
            <a:pPr lvl="1"/>
            <a:r>
              <a:rPr lang="en-US" sz="2400" dirty="0" smtClean="0"/>
              <a:t>Query language: SPARQL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721" y="185222"/>
            <a:ext cx="6347713" cy="8708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 Picker Implementation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37" y="1056067"/>
            <a:ext cx="4783357" cy="5166310"/>
          </a:xfrm>
        </p:spPr>
      </p:pic>
      <p:sp>
        <p:nvSpPr>
          <p:cNvPr id="7" name="TextBox 6"/>
          <p:cNvSpPr txBox="1"/>
          <p:nvPr/>
        </p:nvSpPr>
        <p:spPr>
          <a:xfrm>
            <a:off x="700222" y="1056067"/>
            <a:ext cx="302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Collecting the user’s choice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Picker Implementation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8707" y="1506023"/>
            <a:ext cx="709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Displaying the course and teacher </a:t>
            </a:r>
            <a:r>
              <a:rPr lang="en-US" dirty="0" smtClean="0"/>
              <a:t>information in case of ATMM course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24" y="2534520"/>
            <a:ext cx="3866667" cy="2123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21" y="2315580"/>
            <a:ext cx="2542857" cy="39238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Picker Implementation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8707" y="1506023"/>
            <a:ext cx="295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the user’s choice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2" y="3542662"/>
            <a:ext cx="6507926" cy="4589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659" y="2174141"/>
            <a:ext cx="1450729" cy="3912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031" y="3398885"/>
            <a:ext cx="1450729" cy="37326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7498586" y="2634987"/>
            <a:ext cx="12879" cy="63106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1" y="1999546"/>
            <a:ext cx="6274111" cy="7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79" y="212059"/>
            <a:ext cx="7710394" cy="851493"/>
          </a:xfrm>
        </p:spPr>
        <p:txBody>
          <a:bodyPr>
            <a:normAutofit/>
          </a:bodyPr>
          <a:lstStyle/>
          <a:p>
            <a:r>
              <a:rPr lang="en-US" dirty="0" smtClean="0"/>
              <a:t>The motivation of Track Picker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404" y="4074749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student at </a:t>
            </a:r>
            <a:r>
              <a:rPr lang="en-US" dirty="0" err="1" smtClean="0"/>
              <a:t>Eurecom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6217215" y="2738394"/>
            <a:ext cx="2419110" cy="1258240"/>
          </a:xfrm>
          <a:prstGeom prst="cloudCallout">
            <a:avLst>
              <a:gd name="adj1" fmla="val -91031"/>
              <a:gd name="adj2" fmla="val 15381"/>
            </a:avLst>
          </a:prstGeom>
          <a:solidFill>
            <a:srgbClr val="F9FBA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Which track should I choose?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2301362" y="2727918"/>
            <a:ext cx="1468974" cy="759213"/>
          </a:xfrm>
          <a:prstGeom prst="cloudCallout">
            <a:avLst>
              <a:gd name="adj1" fmla="val 68654"/>
              <a:gd name="adj2" fmla="val 42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58 courses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2395470" y="1777285"/>
            <a:ext cx="1963067" cy="808537"/>
          </a:xfrm>
          <a:prstGeom prst="cloudCallout">
            <a:avLst>
              <a:gd name="adj1" fmla="val 38571"/>
              <a:gd name="adj2" fmla="val 108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Technique courses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4069184" y="1205648"/>
            <a:ext cx="1730600" cy="683319"/>
          </a:xfrm>
          <a:prstGeom prst="cloudCallout">
            <a:avLst>
              <a:gd name="adj1" fmla="val -20833"/>
              <a:gd name="adj2" fmla="val 184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courses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5211583" y="1571223"/>
            <a:ext cx="2322558" cy="1207863"/>
          </a:xfrm>
          <a:prstGeom prst="cloudCallout">
            <a:avLst>
              <a:gd name="adj1" fmla="val -61970"/>
              <a:gd name="adj2" fmla="val 68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Mandatory, Optional or free courses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97758" y="3992449"/>
            <a:ext cx="12878" cy="36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28811" y="4427926"/>
            <a:ext cx="2137893" cy="4765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Picker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10636" y="4971241"/>
            <a:ext cx="0" cy="37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99" y="3168203"/>
            <a:ext cx="904433" cy="9044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37" y="2718731"/>
            <a:ext cx="881319" cy="12346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98" y="5392838"/>
            <a:ext cx="956317" cy="956317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497" y="365126"/>
            <a:ext cx="7912257" cy="6265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Making the recommended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1673"/>
            <a:ext cx="7886700" cy="53646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Choose the recommended track: The track which has the sum of the lack of mandatory credits and optional credits amount is smallest.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D6F7-7DAB-4886-B38A-17BDEE54614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636" y="1981061"/>
            <a:ext cx="7576866" cy="4056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SUM (lack of mandatory credits, lack of optional credits) == smallest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4636" y="2490180"/>
                <a:ext cx="7576866" cy="3914782"/>
              </a:xfrm>
              <a:prstGeom prst="rect">
                <a:avLst/>
              </a:prstGeom>
              <a:solidFill>
                <a:srgbClr val="DCEDB9"/>
              </a:solidFill>
              <a:ln>
                <a:solidFill>
                  <a:srgbClr val="D5F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𝑗𝑡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𝑂𝐶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𝑘𝑡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𝑤𝑖𝑡h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r>
                  <a:rPr lang="en-US" sz="15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𝑙𝑖𝑠𝑡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𝑎𝑣𝑎𝑖𝑙𝑎𝑏𝑙𝑒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𝑡𝑟𝑎𝑐𝑘𝑠</m:t>
                    </m:r>
                  </m:oMath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r>
                  <a:rPr lang="en-US" sz="15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𝑙𝑖𝑠𝑡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𝑡𝑟𝑎𝑐𝑘𝑠</m:t>
                    </m:r>
                  </m:oMath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r>
                  <a:rPr lang="en-US" sz="15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𝑚𝑎𝑛𝑑𝑎𝑡𝑜𝑟𝑦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𝑐𝑟𝑒𝑑𝑖𝑡𝑠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𝑠𝑡𝑢𝑑𝑒𝑛𝑡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𝑜𝑏𝑡𝑎𝑖𝑛</m:t>
                    </m:r>
                  </m:oMath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r>
                  <a:rPr lang="en-US" sz="15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𝑜𝑝𝑡𝑖𝑜𝑛𝑎𝑙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𝑐𝑟𝑒𝑑𝑖𝑡𝑠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𝑠𝑡𝑢𝑑𝑒𝑛𝑡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𝑜𝑏𝑡𝑎𝑖𝑛</m:t>
                    </m:r>
                  </m:oMath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r>
                  <a:rPr lang="en-US" sz="15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𝑚𝑎𝑛𝑑𝑎𝑡𝑜𝑟𝑦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𝑐𝑜𝑢𝑟𝑠𝑒𝑠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𝑐h𝑜𝑠𝑒𝑛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𝑢𝑠𝑒𝑟</m:t>
                    </m:r>
                  </m:oMath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r>
                  <a:rPr lang="en-US" sz="15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𝑜𝑝𝑡𝑖𝑜𝑛𝑎𝑙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𝑐𝑜𝑢𝑟𝑠𝑒𝑠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𝑐h𝑜𝑠𝑒𝑛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𝑢𝑠𝑒𝑟</m:t>
                    </m:r>
                  </m:oMath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r>
                  <a:rPr lang="en-US" sz="15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𝑀𝐶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𝑛𝑢𝑚𝑏𝑒𝑟𝑜𝑓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𝑐𝑟𝑒𝑑𝑖𝑡𝑠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𝑚𝑎𝑛𝑑𝑎𝑡𝑜𝑟𝑦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𝑐𝑜𝑢𝑟𝑠𝑒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𝑎𝑐𝑐𝑜𝑟𝑑𝑖𝑛𝑔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𝑡𝑟𝑎𝑐𝑘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r>
                  <a:rPr lang="en-US" sz="15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𝑘𝑡</m:t>
                        </m:r>
                      </m:sub>
                    </m:sSub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𝑛𝑢𝑚𝑏𝑒𝑟𝑜𝑓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𝑐𝑟𝑒𝑑𝑖𝑡𝑠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𝑜𝑝𝑡𝑖𝑛𝑎𝑙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𝑐𝑜𝑢𝑟𝑠𝑒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𝑎𝑐𝑐𝑜𝑟𝑑𝑖𝑛𝑔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𝑡𝑟𝑎𝑐𝑘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 </a:t>
                </a:r>
              </a:p>
              <a:p>
                <a:endParaRPr lang="en-US" sz="1500" dirty="0" smtClean="0">
                  <a:solidFill>
                    <a:schemeClr val="tx1"/>
                  </a:solidFill>
                </a:endParaRPr>
              </a:p>
              <a:p>
                <a:r>
                  <a:rPr lang="en-US" sz="15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𝑐𝑎𝑟𝑑</m:t>
                    </m:r>
                    <m:d>
                      <m:d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𝑠𝑜𝑙𝑢𝑡𝑖𝑜𝑛</m:t>
                    </m:r>
                  </m:oMath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r>
                  <a:rPr lang="en-US" sz="15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𝑐𝑎𝑟𝑑</m:t>
                    </m:r>
                    <m:d>
                      <m:d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!=1,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𝑑𝑖𝑠𝑝𝑙𝑎𝑦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𝑝𝑜𝑠𝑠𝑖𝑏𝑙𝑒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𝑐h𝑜𝑖𝑐𝑒𝑠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𝑢𝑠𝑒𝑟𝑠</m:t>
                    </m:r>
                  </m:oMath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36" y="2490180"/>
                <a:ext cx="7576866" cy="3914782"/>
              </a:xfrm>
              <a:prstGeom prst="rect">
                <a:avLst/>
              </a:prstGeom>
              <a:blipFill rotWithShape="0">
                <a:blip r:embed="rId2"/>
                <a:stretch>
                  <a:fillRect t="-1084"/>
                </a:stretch>
              </a:blipFill>
              <a:ln>
                <a:solidFill>
                  <a:srgbClr val="D5F8B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4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6720" y="196025"/>
            <a:ext cx="6347713" cy="8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 Picker Implementation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3684" y="1196932"/>
            <a:ext cx="227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the recommended track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17" y="1081825"/>
            <a:ext cx="5361905" cy="520952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Track Picker 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097430"/>
            <a:ext cx="5095307" cy="5059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918267" y="1097430"/>
            <a:ext cx="2323809" cy="5726028"/>
            <a:chOff x="5918267" y="1097430"/>
            <a:chExt cx="2323809" cy="57260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8267" y="1097430"/>
              <a:ext cx="2323809" cy="44095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2552" y="5490125"/>
              <a:ext cx="2295238" cy="133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10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5771" y="180460"/>
            <a:ext cx="7886700" cy="836971"/>
          </a:xfrm>
        </p:spPr>
        <p:txBody>
          <a:bodyPr/>
          <a:lstStyle/>
          <a:p>
            <a:r>
              <a:rPr lang="en-US" dirty="0" smtClean="0"/>
              <a:t>Track Picker Implementation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771" y="1238878"/>
            <a:ext cx="333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User’s choice editing page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56" y="1037178"/>
            <a:ext cx="4617213" cy="527094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7192" y="141823"/>
            <a:ext cx="7758158" cy="836971"/>
          </a:xfrm>
        </p:spPr>
        <p:txBody>
          <a:bodyPr/>
          <a:lstStyle/>
          <a:p>
            <a:r>
              <a:rPr lang="en-US" dirty="0" smtClean="0"/>
              <a:t>Track Picker Implementation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192" y="989270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Internship 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7" y="1358602"/>
            <a:ext cx="7542533" cy="50320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64024"/>
            <a:ext cx="7729370" cy="4857376"/>
          </a:xfrm>
        </p:spPr>
        <p:txBody>
          <a:bodyPr>
            <a:normAutofit/>
          </a:bodyPr>
          <a:lstStyle/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400" dirty="0" smtClean="0"/>
              <a:t>Finishing the </a:t>
            </a:r>
            <a:r>
              <a:rPr lang="en-US" sz="2400" dirty="0"/>
              <a:t>basic web </a:t>
            </a:r>
            <a:r>
              <a:rPr lang="en-US" sz="2400" dirty="0" smtClean="0"/>
              <a:t>application with the functions in the requirement: help user choose courses, help user arrange the schedule, suggest the suitable track.</a:t>
            </a:r>
          </a:p>
          <a:p>
            <a:pPr marL="0" indent="0">
              <a:buNone/>
            </a:pPr>
            <a:r>
              <a:rPr lang="en-US" sz="2400" dirty="0"/>
              <a:t>In the progress of making the </a:t>
            </a:r>
            <a:r>
              <a:rPr lang="en-US" sz="2400" dirty="0" err="1"/>
              <a:t>TrackPicker</a:t>
            </a:r>
            <a:r>
              <a:rPr lang="en-US" sz="2400" dirty="0"/>
              <a:t> </a:t>
            </a:r>
            <a:r>
              <a:rPr lang="en-US" sz="2400" dirty="0" smtClean="0"/>
              <a:t>application: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400" dirty="0" smtClean="0"/>
              <a:t>Find </a:t>
            </a:r>
            <a:r>
              <a:rPr lang="en-US" sz="2400" dirty="0"/>
              <a:t>out some </a:t>
            </a:r>
            <a:r>
              <a:rPr lang="en-US" sz="2400" dirty="0" smtClean="0"/>
              <a:t>lacks of information in </a:t>
            </a:r>
            <a:r>
              <a:rPr lang="en-US" sz="2400" dirty="0"/>
              <a:t>the </a:t>
            </a:r>
            <a:r>
              <a:rPr lang="en-US" sz="2400" dirty="0" err="1"/>
              <a:t>Eurecom</a:t>
            </a:r>
            <a:r>
              <a:rPr lang="en-US" sz="2400" dirty="0"/>
              <a:t> </a:t>
            </a:r>
            <a:r>
              <a:rPr lang="en-US" sz="2400" dirty="0" smtClean="0"/>
              <a:t>data:</a:t>
            </a:r>
            <a:endParaRPr lang="en-US" sz="2400" u="sng" dirty="0" smtClean="0"/>
          </a:p>
          <a:p>
            <a:pPr lvl="2"/>
            <a:r>
              <a:rPr lang="en-US" sz="2400" dirty="0"/>
              <a:t>The teacher’s department</a:t>
            </a:r>
          </a:p>
          <a:p>
            <a:pPr lvl="2"/>
            <a:r>
              <a:rPr lang="en-US" sz="2400" dirty="0"/>
              <a:t>Type of </a:t>
            </a:r>
            <a:r>
              <a:rPr lang="en-US" sz="2400" dirty="0" smtClean="0"/>
              <a:t>course </a:t>
            </a:r>
            <a:r>
              <a:rPr lang="en-US" sz="2400" dirty="0"/>
              <a:t>and number of credits of some courses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400" dirty="0" smtClean="0"/>
              <a:t>Creating </a:t>
            </a:r>
            <a:r>
              <a:rPr lang="en-US" sz="2400" dirty="0"/>
              <a:t>the demand for supplementing the </a:t>
            </a:r>
            <a:r>
              <a:rPr lang="en-US" sz="2400" dirty="0" smtClean="0"/>
              <a:t>information:</a:t>
            </a:r>
          </a:p>
          <a:p>
            <a:pPr lvl="2"/>
            <a:r>
              <a:rPr lang="en-US" sz="2400" dirty="0" smtClean="0"/>
              <a:t>Image of </a:t>
            </a:r>
            <a:r>
              <a:rPr lang="en-US" sz="2400" dirty="0"/>
              <a:t>teacher</a:t>
            </a:r>
          </a:p>
          <a:p>
            <a:pPr lvl="2"/>
            <a:r>
              <a:rPr lang="en-US" sz="2400" dirty="0" smtClean="0"/>
              <a:t>Internship offer information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61" y="345591"/>
            <a:ext cx="7823499" cy="716696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improvement –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52282"/>
            <a:ext cx="7543801" cy="4669118"/>
          </a:xfrm>
        </p:spPr>
        <p:txBody>
          <a:bodyPr/>
          <a:lstStyle/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400" dirty="0"/>
              <a:t>Solve problems of updating data – Reread data directly from </a:t>
            </a:r>
            <a:r>
              <a:rPr lang="en-US" sz="2400" dirty="0" err="1"/>
              <a:t>Eurecom</a:t>
            </a:r>
            <a:r>
              <a:rPr lang="en-US" sz="2400" dirty="0"/>
              <a:t> server according to the defined time frame.</a:t>
            </a:r>
          </a:p>
          <a:p>
            <a:pPr marL="349250" lvl="0" indent="-349250">
              <a:buFont typeface="Arial" panose="020B0604020202020204" pitchFamily="34" charset="0"/>
              <a:buChar char="•"/>
            </a:pPr>
            <a:r>
              <a:rPr lang="en-US" sz="2400" dirty="0"/>
              <a:t>The function for user can take notes on the calendar and export this timetable and notes for user.</a:t>
            </a:r>
          </a:p>
          <a:p>
            <a:pPr marL="349250" lvl="0" indent="-349250">
              <a:buFont typeface="Arial" panose="020B0604020202020204" pitchFamily="34" charset="0"/>
              <a:buChar char="•"/>
            </a:pPr>
            <a:r>
              <a:rPr lang="en-US" sz="2400" dirty="0"/>
              <a:t>The integration of social profile of the user in the recommendation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531" y="2083278"/>
            <a:ext cx="2869719" cy="286971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9" y="365127"/>
            <a:ext cx="7920505" cy="805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recommended track 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9" y="1592098"/>
            <a:ext cx="5617216" cy="472243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115054" y="1368718"/>
            <a:ext cx="2295238" cy="5143632"/>
            <a:chOff x="6115054" y="1368718"/>
            <a:chExt cx="2295238" cy="51436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4" y="1368718"/>
              <a:ext cx="2266667" cy="435238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4" y="5445683"/>
              <a:ext cx="2295238" cy="1066667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6975" y="89079"/>
            <a:ext cx="7868989" cy="966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recommended track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9" y="1199257"/>
            <a:ext cx="5637978" cy="462474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315964" y="1199257"/>
            <a:ext cx="2285714" cy="5425224"/>
            <a:chOff x="6315964" y="1199257"/>
            <a:chExt cx="2285714" cy="54252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64" y="1199257"/>
              <a:ext cx="2285714" cy="441904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3305" y="5529243"/>
              <a:ext cx="2257143" cy="1095238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TrackPicker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76" y="1152144"/>
            <a:ext cx="8138160" cy="5065776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Using semantic data model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Inheriting the data model and ontology of the project in last year – “Building data.eurecom.fr” -  </a:t>
            </a:r>
            <a:r>
              <a:rPr lang="en-US" sz="2400" dirty="0"/>
              <a:t>Anne-Elisabeth </a:t>
            </a:r>
            <a:r>
              <a:rPr lang="en-US" sz="2400" dirty="0" err="1" smtClean="0"/>
              <a:t>Gazet</a:t>
            </a:r>
            <a:r>
              <a:rPr lang="en-US" sz="2400" dirty="0" smtClean="0"/>
              <a:t>.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sz="2200" dirty="0" smtClean="0"/>
              <a:t>Reusing the REVE ontology with the internal vocabularies: </a:t>
            </a:r>
            <a:r>
              <a:rPr lang="en-US" sz="2400" dirty="0" smtClean="0"/>
              <a:t>FOAF, </a:t>
            </a:r>
            <a:r>
              <a:rPr lang="en-US" sz="2400" dirty="0"/>
              <a:t>Dublin Core </a:t>
            </a:r>
            <a:r>
              <a:rPr lang="en-US" sz="2400" dirty="0" smtClean="0"/>
              <a:t>term, Participation, AIISO, BIBO, LODE, OWL-Time, Rooms.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Editing the REVE ontology to new version: REVE2 ontology 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sz="2200" dirty="0" smtClean="0"/>
              <a:t>Using one more internal vocabulary: An </a:t>
            </a:r>
            <a:r>
              <a:rPr lang="en-US" sz="2200" dirty="0"/>
              <a:t>organization </a:t>
            </a:r>
            <a:r>
              <a:rPr lang="en-US" sz="2200" dirty="0" smtClean="0"/>
              <a:t>ontology (ORG)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Data available at </a:t>
            </a:r>
            <a:r>
              <a:rPr lang="en-US" sz="2400" dirty="0" err="1"/>
              <a:t>Eurecom</a:t>
            </a:r>
            <a:r>
              <a:rPr lang="en-US" sz="2400" dirty="0"/>
              <a:t>: course, </a:t>
            </a:r>
            <a:r>
              <a:rPr lang="en-US" sz="2400" dirty="0" err="1"/>
              <a:t>coursesession</a:t>
            </a:r>
            <a:r>
              <a:rPr lang="en-US" sz="2400" dirty="0"/>
              <a:t>, track, teacher, researcher, </a:t>
            </a:r>
            <a:r>
              <a:rPr lang="en-US" sz="2400" dirty="0" err="1"/>
              <a:t>php</a:t>
            </a:r>
            <a:r>
              <a:rPr lang="en-US" sz="2400" dirty="0"/>
              <a:t>, doctor, </a:t>
            </a:r>
            <a:r>
              <a:rPr lang="en-US" sz="2400" dirty="0" smtClean="0"/>
              <a:t>publication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9859" y="89079"/>
            <a:ext cx="8116105" cy="9154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recommended track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9" y="1155849"/>
            <a:ext cx="5400000" cy="427619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65757" y="1155849"/>
            <a:ext cx="2304762" cy="5665320"/>
            <a:chOff x="6105530" y="1155849"/>
            <a:chExt cx="2304762" cy="56653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530" y="1155849"/>
              <a:ext cx="2304762" cy="434285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102" y="5497359"/>
              <a:ext cx="2276190" cy="1323810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9859" y="89080"/>
            <a:ext cx="8116105" cy="928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recommended track (4)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9" y="1414642"/>
            <a:ext cx="5342857" cy="443809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47215" y="1174274"/>
            <a:ext cx="2320220" cy="4872051"/>
            <a:chOff x="6047215" y="1174274"/>
            <a:chExt cx="2320220" cy="48720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245" y="1174274"/>
              <a:ext cx="2276190" cy="437142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215" y="5493944"/>
              <a:ext cx="2285714" cy="552381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54" y="107576"/>
            <a:ext cx="7886700" cy="847165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 - The way of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8871"/>
            <a:ext cx="8067004" cy="5532233"/>
          </a:xfrm>
        </p:spPr>
        <p:txBody>
          <a:bodyPr/>
          <a:lstStyle/>
          <a:p>
            <a:r>
              <a:rPr lang="en-US" sz="2400" dirty="0"/>
              <a:t>Getting data: using AJAX to get data from </a:t>
            </a:r>
            <a:r>
              <a:rPr lang="en-US" sz="2400" dirty="0" err="1" smtClean="0"/>
              <a:t>triplestore</a:t>
            </a:r>
            <a:r>
              <a:rPr lang="en-US" sz="2400" dirty="0" smtClean="0"/>
              <a:t> by </a:t>
            </a:r>
            <a:r>
              <a:rPr lang="en-US" sz="2400" dirty="0"/>
              <a:t>JSON format and storing in some array to use in each time of page </a:t>
            </a:r>
            <a:r>
              <a:rPr lang="en-US" sz="2400" dirty="0" smtClean="0"/>
              <a:t>loaded.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Course </a:t>
            </a:r>
            <a:r>
              <a:rPr lang="en-US" sz="2400" dirty="0"/>
              <a:t>information array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800" dirty="0" smtClean="0"/>
          </a:p>
          <a:p>
            <a:r>
              <a:rPr lang="en-US" sz="2400" dirty="0" smtClean="0"/>
              <a:t>Course </a:t>
            </a:r>
            <a:r>
              <a:rPr lang="en-US" sz="2400" dirty="0"/>
              <a:t>– track information: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D6F7-7DAB-4886-B38A-17BDEE546145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19791"/>
              </p:ext>
            </p:extLst>
          </p:nvPr>
        </p:nvGraphicFramePr>
        <p:xfrm>
          <a:off x="966788" y="2437371"/>
          <a:ext cx="754856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125"/>
                <a:gridCol w="1177797"/>
                <a:gridCol w="1016899"/>
                <a:gridCol w="1343949"/>
                <a:gridCol w="1213397"/>
                <a:gridCol w="1701395"/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Course’s 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Teacher’s 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Teacher’s image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Teacher’s</a:t>
                      </a:r>
                      <a:r>
                        <a:rPr lang="en-US" sz="1400" baseline="0" dirty="0" smtClean="0"/>
                        <a:t> department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 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 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96592"/>
              </p:ext>
            </p:extLst>
          </p:nvPr>
        </p:nvGraphicFramePr>
        <p:xfrm>
          <a:off x="964812" y="4264441"/>
          <a:ext cx="6347877" cy="1956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516"/>
                <a:gridCol w="950357"/>
                <a:gridCol w="1014542"/>
                <a:gridCol w="1053412"/>
                <a:gridCol w="1206050"/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 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Course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 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3348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Track</a:t>
                      </a:r>
                      <a:r>
                        <a:rPr lang="en-US" sz="1400" baseline="0" dirty="0" smtClean="0"/>
                        <a:t> 1 (type of course)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Mandatory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Optional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3348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Track</a:t>
                      </a:r>
                      <a:r>
                        <a:rPr lang="en-US" sz="1400" baseline="0" dirty="0" smtClean="0"/>
                        <a:t> 1 (credit amount)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3348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334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Track n </a:t>
                      </a:r>
                      <a:r>
                        <a:rPr lang="en-US" sz="1400" baseline="0" dirty="0" smtClean="0"/>
                        <a:t>(type of course)</a:t>
                      </a:r>
                      <a:endParaRPr lang="en-US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Mandatory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Optional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3348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Track n </a:t>
                      </a:r>
                      <a:r>
                        <a:rPr lang="en-US" sz="1400" baseline="0" dirty="0" smtClean="0"/>
                        <a:t>(credit amount)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365126"/>
            <a:ext cx="8731875" cy="683745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 - The </a:t>
            </a:r>
            <a:r>
              <a:rPr lang="en-US" dirty="0" smtClean="0"/>
              <a:t>way of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663" y="1336303"/>
            <a:ext cx="7886700" cy="3575447"/>
          </a:xfrm>
        </p:spPr>
        <p:txBody>
          <a:bodyPr>
            <a:normAutofit/>
          </a:bodyPr>
          <a:lstStyle/>
          <a:p>
            <a:r>
              <a:rPr lang="en-US" sz="2400" dirty="0"/>
              <a:t>Using web storage (</a:t>
            </a:r>
            <a:r>
              <a:rPr lang="en-US" sz="2400" dirty="0" err="1"/>
              <a:t>SessionStorage</a:t>
            </a:r>
            <a:r>
              <a:rPr lang="en-US" sz="2400" dirty="0"/>
              <a:t>) to store necessary values when moving the other pages</a:t>
            </a:r>
          </a:p>
          <a:p>
            <a:r>
              <a:rPr lang="en-US" sz="2400" dirty="0"/>
              <a:t>Making the summary from the user’s choice of courses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D6F7-7DAB-4886-B38A-17BDEE546145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19286"/>
              </p:ext>
            </p:extLst>
          </p:nvPr>
        </p:nvGraphicFramePr>
        <p:xfrm>
          <a:off x="309093" y="3140518"/>
          <a:ext cx="8538694" cy="271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796"/>
                <a:gridCol w="970463"/>
                <a:gridCol w="887068"/>
                <a:gridCol w="776426"/>
                <a:gridCol w="1045797"/>
                <a:gridCol w="919034"/>
                <a:gridCol w="808117"/>
                <a:gridCol w="1166784"/>
                <a:gridCol w="986209"/>
              </a:tblGrid>
              <a:tr h="13649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Summary from the user’s choice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Mandatory credits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Optional credits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 Credits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Mandatory</a:t>
                      </a:r>
                      <a:r>
                        <a:rPr lang="en-US" sz="1400" baseline="0" dirty="0" smtClean="0"/>
                        <a:t> course amount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Optional </a:t>
                      </a:r>
                      <a:r>
                        <a:rPr lang="en-US" sz="1400" baseline="0" dirty="0" smtClean="0"/>
                        <a:t>course amount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Free </a:t>
                      </a:r>
                      <a:r>
                        <a:rPr lang="en-US" sz="1400" baseline="0" dirty="0" smtClean="0"/>
                        <a:t>course amount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lacked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amount of mandatory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credits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The lacked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amount of optional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credits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374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Track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374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Track</a:t>
                      </a:r>
                      <a:r>
                        <a:rPr lang="en-US" sz="1400" baseline="0" dirty="0" smtClean="0"/>
                        <a:t> 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374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37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Track 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-3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(surplus 3)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8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640731"/>
            <a:ext cx="7543801" cy="2769905"/>
          </a:xfrm>
        </p:spPr>
        <p:txBody>
          <a:bodyPr>
            <a:normAutofit/>
          </a:bodyPr>
          <a:lstStyle/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400" dirty="0" smtClean="0"/>
              <a:t>Helping student choose courses such that the student’s choice is satisfied with the </a:t>
            </a:r>
            <a:r>
              <a:rPr lang="en-US" sz="2400" dirty="0"/>
              <a:t>curriculum regulations of </a:t>
            </a:r>
            <a:r>
              <a:rPr lang="en-US" sz="2400" dirty="0" err="1" smtClean="0"/>
              <a:t>Eurecom</a:t>
            </a:r>
            <a:endParaRPr lang="en-US" sz="2400" dirty="0"/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400" dirty="0" smtClean="0"/>
              <a:t>Helping student arrange the schedule with their choice</a:t>
            </a:r>
            <a:endParaRPr lang="en-US" sz="2400" dirty="0"/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400" dirty="0" smtClean="0"/>
              <a:t>Recommending the suitable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MIT Courses Picker project of MIT University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93" y="1477115"/>
            <a:ext cx="6935638" cy="48585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69" y="94445"/>
            <a:ext cx="7508383" cy="897228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Curriculum regulations of </a:t>
            </a:r>
            <a:r>
              <a:rPr lang="en-US" b="1" dirty="0" err="1" smtClean="0"/>
              <a:t>Eurecom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9" y="1402368"/>
            <a:ext cx="7508383" cy="4869644"/>
          </a:xfrm>
        </p:spPr>
        <p:txBody>
          <a:bodyPr>
            <a:noAutofit/>
          </a:bodyPr>
          <a:lstStyle/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400" dirty="0" smtClean="0"/>
              <a:t>In three semester:</a:t>
            </a:r>
          </a:p>
          <a:p>
            <a:pPr lvl="1"/>
            <a:r>
              <a:rPr lang="en-US" sz="2400" dirty="0" smtClean="0"/>
              <a:t>At least 90 total credits, include:</a:t>
            </a:r>
          </a:p>
          <a:p>
            <a:pPr marL="685800" lvl="2" indent="-182563"/>
            <a:r>
              <a:rPr lang="en-US" sz="2400" dirty="0" smtClean="0"/>
              <a:t>At least 60 technical credits, in which:</a:t>
            </a:r>
          </a:p>
          <a:p>
            <a:pPr marL="1143000" lvl="3" indent="-282575"/>
            <a:r>
              <a:rPr lang="en-US" sz="2400" dirty="0" smtClean="0"/>
              <a:t>At least 25 mandatory and 18 optional credits</a:t>
            </a:r>
          </a:p>
          <a:p>
            <a:pPr marL="685800" lvl="2" indent="-182563"/>
            <a:r>
              <a:rPr lang="en-US" sz="2400" dirty="0" smtClean="0"/>
              <a:t>At least 12 non-technical credits in three different subjects</a:t>
            </a:r>
          </a:p>
          <a:p>
            <a:pPr marL="685800" lvl="2" indent="-182563"/>
            <a:r>
              <a:rPr lang="en-US" sz="2400" dirty="0"/>
              <a:t>At least 6 language credits and must be acquired in two foreign </a:t>
            </a:r>
            <a:r>
              <a:rPr lang="en-US" sz="2400" dirty="0" smtClean="0"/>
              <a:t>languages</a:t>
            </a:r>
          </a:p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2400" dirty="0"/>
              <a:t>In each semester, at least 2 language </a:t>
            </a:r>
            <a:r>
              <a:rPr lang="en-US" sz="2400" dirty="0" smtClean="0"/>
              <a:t>credits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2400" dirty="0" smtClean="0"/>
              <a:t>In each semester, there </a:t>
            </a:r>
            <a:r>
              <a:rPr lang="en-US" sz="2400" dirty="0"/>
              <a:t>are not two courses that take place at the same time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 ontology editing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37" y="1173192"/>
            <a:ext cx="5381458" cy="51592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 ontology editing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20" y="1711459"/>
            <a:ext cx="5791200" cy="3514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26" y="167425"/>
            <a:ext cx="7678223" cy="837127"/>
          </a:xfrm>
        </p:spPr>
        <p:txBody>
          <a:bodyPr>
            <a:normAutofit/>
          </a:bodyPr>
          <a:lstStyle/>
          <a:p>
            <a:r>
              <a:rPr lang="en-US" dirty="0" smtClean="0"/>
              <a:t>REVE2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1222397"/>
            <a:ext cx="7514698" cy="51102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94C-76CD-4BFC-B09B-820BE4928D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1825</TotalTime>
  <Words>957</Words>
  <Application>Microsoft Office PowerPoint</Application>
  <PresentationFormat>On-screen Show (4:3)</PresentationFormat>
  <Paragraphs>264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Retrospect</vt:lpstr>
      <vt:lpstr>Track Picker</vt:lpstr>
      <vt:lpstr>The motivation of Track Picker</vt:lpstr>
      <vt:lpstr>TrackPicker application</vt:lpstr>
      <vt:lpstr>Project requirements</vt:lpstr>
      <vt:lpstr>Related work</vt:lpstr>
      <vt:lpstr>Curriculum regulations of Eurecom</vt:lpstr>
      <vt:lpstr>REVE ontology editing</vt:lpstr>
      <vt:lpstr>REVE ontology editing</vt:lpstr>
      <vt:lpstr>REVE2</vt:lpstr>
      <vt:lpstr>TrackPicker process</vt:lpstr>
      <vt:lpstr>TrackPicker architecture</vt:lpstr>
      <vt:lpstr>TrackPicker workflow</vt:lpstr>
      <vt:lpstr>Data conversion</vt:lpstr>
      <vt:lpstr>Data conversion</vt:lpstr>
      <vt:lpstr>Data conversion</vt:lpstr>
      <vt:lpstr>Track Picker Implementation</vt:lpstr>
      <vt:lpstr>Track Picker Implementation</vt:lpstr>
      <vt:lpstr>Track Picker Implementation</vt:lpstr>
      <vt:lpstr>Track Picker Implementation</vt:lpstr>
      <vt:lpstr>Making the recommended track</vt:lpstr>
      <vt:lpstr>Track Picker Implementation</vt:lpstr>
      <vt:lpstr>Track Picker Implementation</vt:lpstr>
      <vt:lpstr>Track Picker Implementation</vt:lpstr>
      <vt:lpstr>Track Picker Implementation</vt:lpstr>
      <vt:lpstr>Conclusion</vt:lpstr>
      <vt:lpstr>Project improvement – Future work</vt:lpstr>
      <vt:lpstr>PowerPoint Presentation</vt:lpstr>
      <vt:lpstr>Example of recommended track (1)</vt:lpstr>
      <vt:lpstr>Example of recommended track (2)</vt:lpstr>
      <vt:lpstr>Example of recommended track (3)</vt:lpstr>
      <vt:lpstr>Example of recommended track (4)</vt:lpstr>
      <vt:lpstr>Appendix - The way of processing</vt:lpstr>
      <vt:lpstr>Appendix - The way of processing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Picker</dc:title>
  <dc:creator>Jennifer LE</dc:creator>
  <cp:lastModifiedBy>Jennifer LE</cp:lastModifiedBy>
  <cp:revision>76</cp:revision>
  <dcterms:created xsi:type="dcterms:W3CDTF">2013-06-13T20:04:30Z</dcterms:created>
  <dcterms:modified xsi:type="dcterms:W3CDTF">2013-06-19T01:47:40Z</dcterms:modified>
</cp:coreProperties>
</file>