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27672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"/>
    <p:restoredTop sz="93050"/>
  </p:normalViewPr>
  <p:slideViewPr>
    <p:cSldViewPr snapToGrid="0" snapToObjects="1">
      <p:cViewPr varScale="1">
        <p:scale>
          <a:sx n="71" d="100"/>
          <a:sy n="71" d="100"/>
        </p:scale>
        <p:origin x="41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D1BFF-6DE1-B748-BAA2-A3D17D22D390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F84F-8187-2F4B-A751-27123AC9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1pPr>
    <a:lvl2pPr marL="175214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2pPr>
    <a:lvl3pPr marL="3504298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3pPr>
    <a:lvl4pPr marL="5256451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4pPr>
    <a:lvl5pPr marL="700860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5pPr>
    <a:lvl6pPr marL="876074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6pPr>
    <a:lvl7pPr marL="1051289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7pPr>
    <a:lvl8pPr marL="12265048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8pPr>
    <a:lvl9pPr marL="1401720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F84F-8187-2F4B-A751-27123AC91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7544" y="4949049"/>
            <a:ext cx="36352163" cy="10528100"/>
          </a:xfrm>
        </p:spPr>
        <p:txBody>
          <a:bodyPr anchor="b"/>
          <a:lstStyle>
            <a:lvl1pPr algn="ctr"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06" y="15883154"/>
            <a:ext cx="32075438" cy="7301067"/>
          </a:xfrm>
        </p:spPr>
        <p:txBody>
          <a:bodyPr/>
          <a:lstStyle>
            <a:lvl1pPr marL="0" indent="0" algn="ctr">
              <a:buNone/>
              <a:defRPr sz="10583"/>
            </a:lvl1pPr>
            <a:lvl2pPr marL="2016023" indent="0" algn="ctr">
              <a:buNone/>
              <a:defRPr sz="8819"/>
            </a:lvl2pPr>
            <a:lvl3pPr marL="4032047" indent="0" algn="ctr">
              <a:buNone/>
              <a:defRPr sz="7937"/>
            </a:lvl3pPr>
            <a:lvl4pPr marL="6048070" indent="0" algn="ctr">
              <a:buNone/>
              <a:defRPr sz="7055"/>
            </a:lvl4pPr>
            <a:lvl5pPr marL="8064094" indent="0" algn="ctr">
              <a:buNone/>
              <a:defRPr sz="7055"/>
            </a:lvl5pPr>
            <a:lvl6pPr marL="10080117" indent="0" algn="ctr">
              <a:buNone/>
              <a:defRPr sz="7055"/>
            </a:lvl6pPr>
            <a:lvl7pPr marL="12096140" indent="0" algn="ctr">
              <a:buNone/>
              <a:defRPr sz="7055"/>
            </a:lvl7pPr>
            <a:lvl8pPr marL="14112164" indent="0" algn="ctr">
              <a:buNone/>
              <a:defRPr sz="7055"/>
            </a:lvl8pPr>
            <a:lvl9pPr marL="16128187" indent="0" algn="ctr">
              <a:buNone/>
              <a:defRPr sz="705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05316" y="1610015"/>
            <a:ext cx="9221688" cy="2562724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0251" y="1610015"/>
            <a:ext cx="27130474" cy="2562724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76" y="7539080"/>
            <a:ext cx="36886753" cy="12579118"/>
          </a:xfrm>
        </p:spPr>
        <p:txBody>
          <a:bodyPr anchor="b"/>
          <a:lstStyle>
            <a:lvl1pPr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7976" y="20237201"/>
            <a:ext cx="36886753" cy="6615061"/>
          </a:xfrm>
        </p:spPr>
        <p:txBody>
          <a:bodyPr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2016023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0249" y="8050077"/>
            <a:ext cx="18176081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50920" y="8050077"/>
            <a:ext cx="18176081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1610022"/>
            <a:ext cx="36886753" cy="58450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823" y="7413073"/>
            <a:ext cx="18092549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823" y="11046105"/>
            <a:ext cx="18092549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50922" y="7413073"/>
            <a:ext cx="18181652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50922" y="11046105"/>
            <a:ext cx="18181652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2016019"/>
            <a:ext cx="13793551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1652" y="4354048"/>
            <a:ext cx="21650920" cy="21490205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5819" y="9072087"/>
            <a:ext cx="13793551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2016019"/>
            <a:ext cx="13793551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81652" y="4354048"/>
            <a:ext cx="21650920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5819" y="9072087"/>
            <a:ext cx="13793551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0249" y="1610022"/>
            <a:ext cx="36886753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0249" y="8050077"/>
            <a:ext cx="36886753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0249" y="28028274"/>
            <a:ext cx="962263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66652" y="28028274"/>
            <a:ext cx="14433947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04370" y="28028274"/>
            <a:ext cx="962263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2047" rtl="0" eaLnBrk="1" latinLnBrk="0" hangingPunct="1">
        <a:lnSpc>
          <a:spcPct val="90000"/>
        </a:lnSpc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012" indent="-1008012" algn="l" defTabSz="4032047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7" kern="1200">
          <a:solidFill>
            <a:schemeClr val="tx1"/>
          </a:solidFill>
          <a:latin typeface="+mn-lt"/>
          <a:ea typeface="+mn-ea"/>
          <a:cs typeface="+mn-cs"/>
        </a:defRPr>
      </a:lvl1pPr>
      <a:lvl2pPr marL="302403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668DA-3422-20A8-B9D4-60C234CB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5" y="98375"/>
            <a:ext cx="6786524" cy="2084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F68B5-B22E-BF16-940C-92AF59252E1B}"/>
              </a:ext>
            </a:extLst>
          </p:cNvPr>
          <p:cNvSpPr txBox="1"/>
          <p:nvPr/>
        </p:nvSpPr>
        <p:spPr>
          <a:xfrm>
            <a:off x="7677053" y="17594"/>
            <a:ext cx="6786524" cy="222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30" b="1" dirty="0"/>
              <a:t>Conventry University – Bachelor of Electrical and Electronic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A21F-73CB-4A8A-4C19-9FD974887618}"/>
              </a:ext>
            </a:extLst>
          </p:cNvPr>
          <p:cNvSpPr txBox="1"/>
          <p:nvPr/>
        </p:nvSpPr>
        <p:spPr>
          <a:xfrm>
            <a:off x="14775041" y="145456"/>
            <a:ext cx="12560442" cy="1720727"/>
          </a:xfrm>
          <a:prstGeom prst="rect">
            <a:avLst/>
          </a:prstGeom>
          <a:pattFill prst="wdDnDiag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291" dirty="0"/>
              <a:t>EMGP Assignment 1 : </a:t>
            </a:r>
            <a:r>
              <a:rPr lang="en-SG" sz="5291" dirty="0"/>
              <a:t>Design an Intelligent Navigation Robotic Vehicle </a:t>
            </a:r>
            <a:endParaRPr lang="en-US" sz="529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282A0-8285-0B40-E389-BEB46ED4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667" y="79517"/>
            <a:ext cx="6786524" cy="2385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5E9EC-26BE-8049-7779-CA9D3064A6B7}"/>
              </a:ext>
            </a:extLst>
          </p:cNvPr>
          <p:cNvSpPr txBox="1"/>
          <p:nvPr/>
        </p:nvSpPr>
        <p:spPr>
          <a:xfrm>
            <a:off x="28487836" y="-69697"/>
            <a:ext cx="8377366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8" dirty="0"/>
              <a:t>TL : Thomas Le (044WF1RX)</a:t>
            </a:r>
          </a:p>
          <a:p>
            <a:r>
              <a:rPr lang="en-US" sz="3968" dirty="0"/>
              <a:t>TM : Khor Cher (</a:t>
            </a:r>
            <a:r>
              <a:rPr lang="en-SG" sz="3968" dirty="0"/>
              <a:t>062FPACX)</a:t>
            </a:r>
            <a:endParaRPr lang="en-US" sz="3968" dirty="0"/>
          </a:p>
          <a:p>
            <a:r>
              <a:rPr lang="en-US" sz="3968" dirty="0"/>
              <a:t>TM : Teo Soon Lee (425CVGLB)</a:t>
            </a:r>
          </a:p>
          <a:p>
            <a:r>
              <a:rPr lang="en-US" sz="3968" dirty="0"/>
              <a:t>TM : Zhang Lili (005P54WJ)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C427524-C25B-5E5F-6CBE-A51B415A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0422"/>
              </p:ext>
            </p:extLst>
          </p:nvPr>
        </p:nvGraphicFramePr>
        <p:xfrm>
          <a:off x="13764332" y="2490983"/>
          <a:ext cx="13924865" cy="17760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486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16714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Flow Charts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16543633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29" name="Table 11">
            <a:extLst>
              <a:ext uri="{FF2B5EF4-FFF2-40B4-BE49-F238E27FC236}">
                <a16:creationId xmlns:a16="http://schemas.microsoft.com/office/drawing/2014/main" id="{B05ACEF9-D007-3FB3-AB57-CBE2BCF2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88999"/>
              </p:ext>
            </p:extLst>
          </p:nvPr>
        </p:nvGraphicFramePr>
        <p:xfrm>
          <a:off x="165013" y="2426827"/>
          <a:ext cx="13282875" cy="4993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87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806439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Objective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375843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an intelligent Navigation Robotic vehicle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 complete hardware circuit inclusive of  issued hardware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 15cm x 15cm  PCB layout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A short YouTube video clip  to demo  the functions of the vehicle</a:t>
                      </a:r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0" name="Table 11">
            <a:extLst>
              <a:ext uri="{FF2B5EF4-FFF2-40B4-BE49-F238E27FC236}">
                <a16:creationId xmlns:a16="http://schemas.microsoft.com/office/drawing/2014/main" id="{6420FB26-CA17-4ED9-0F5A-452D29B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13985"/>
              </p:ext>
            </p:extLst>
          </p:nvPr>
        </p:nvGraphicFramePr>
        <p:xfrm>
          <a:off x="111222" y="7664208"/>
          <a:ext cx="13366944" cy="10097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66944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68307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Main Features and Specifications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414869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297C3E7F-D5A1-9990-04D0-307E4A06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20817"/>
              </p:ext>
            </p:extLst>
          </p:nvPr>
        </p:nvGraphicFramePr>
        <p:xfrm>
          <a:off x="166411" y="19330174"/>
          <a:ext cx="13326911" cy="10910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6911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4040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Features of Prototype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9669711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4706CD4D-145A-525A-DE46-B4511D55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14369"/>
              </p:ext>
            </p:extLst>
          </p:nvPr>
        </p:nvGraphicFramePr>
        <p:xfrm>
          <a:off x="28005641" y="2490984"/>
          <a:ext cx="14596596" cy="10096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6596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8152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Schematic Diagram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814606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4" name="Table 11">
            <a:extLst>
              <a:ext uri="{FF2B5EF4-FFF2-40B4-BE49-F238E27FC236}">
                <a16:creationId xmlns:a16="http://schemas.microsoft.com/office/drawing/2014/main" id="{0F650D13-FD82-A8B9-5574-0ED32259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4645"/>
              </p:ext>
            </p:extLst>
          </p:nvPr>
        </p:nvGraphicFramePr>
        <p:xfrm>
          <a:off x="28005641" y="12878642"/>
          <a:ext cx="14610354" cy="8582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0354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6766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PCB Layout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7315200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6" name="Table 11">
            <a:extLst>
              <a:ext uri="{FF2B5EF4-FFF2-40B4-BE49-F238E27FC236}">
                <a16:creationId xmlns:a16="http://schemas.microsoft.com/office/drawing/2014/main" id="{D7F4406E-24E2-C0FE-077B-43B176059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3246"/>
              </p:ext>
            </p:extLst>
          </p:nvPr>
        </p:nvGraphicFramePr>
        <p:xfrm>
          <a:off x="27975362" y="21705229"/>
          <a:ext cx="14640633" cy="8436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40633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37525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Breadboard Wiring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7061431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FA51B559-8B37-340C-A1CB-AE2D4D59B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2725"/>
              </p:ext>
            </p:extLst>
          </p:nvPr>
        </p:nvGraphicFramePr>
        <p:xfrm>
          <a:off x="13764332" y="20251418"/>
          <a:ext cx="13924865" cy="9971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486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541999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Block Diagram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429276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0F3B95-B10F-460C-470B-1D084263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3408"/>
              </p:ext>
            </p:extLst>
          </p:nvPr>
        </p:nvGraphicFramePr>
        <p:xfrm>
          <a:off x="111225" y="9377913"/>
          <a:ext cx="13366945" cy="971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19">
                  <a:extLst>
                    <a:ext uri="{9D8B030D-6E8A-4147-A177-3AD203B41FA5}">
                      <a16:colId xmlns:a16="http://schemas.microsoft.com/office/drawing/2014/main" val="184058559"/>
                    </a:ext>
                  </a:extLst>
                </a:gridCol>
                <a:gridCol w="3218668">
                  <a:extLst>
                    <a:ext uri="{9D8B030D-6E8A-4147-A177-3AD203B41FA5}">
                      <a16:colId xmlns:a16="http://schemas.microsoft.com/office/drawing/2014/main" val="1412690213"/>
                    </a:ext>
                  </a:extLst>
                </a:gridCol>
                <a:gridCol w="8959758">
                  <a:extLst>
                    <a:ext uri="{9D8B030D-6E8A-4147-A177-3AD203B41FA5}">
                      <a16:colId xmlns:a16="http://schemas.microsoft.com/office/drawing/2014/main" val="1504902897"/>
                    </a:ext>
                  </a:extLst>
                </a:gridCol>
              </a:tblGrid>
              <a:tr h="13472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Optical Sensor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dirty="0"/>
                        <a:t>Mounted at the bottom to detect the zebra markers which the vehicle passes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49259"/>
                  </a:ext>
                </a:extLst>
              </a:tr>
              <a:tr h="103090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Proximity Sensor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Mounted to the left, right, and front of the vehicle to detect any obstacles on the respective sides of the vehicle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24617"/>
                  </a:ext>
                </a:extLst>
              </a:tr>
              <a:tr h="1239038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Stepper Motor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2 stepper motors as the rear wheel of the vehicle to allow the vehicle to orientate  around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44765"/>
                  </a:ext>
                </a:extLst>
              </a:tr>
              <a:tr h="196129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7-Segment Display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Working in conjunction with Optical Sensor to display the count the increment/decrement of the number of zebras crossed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3213"/>
                  </a:ext>
                </a:extLst>
              </a:tr>
              <a:tr h="106268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5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Buzzer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Working along side with PS to buzz when there is detection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0051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080F251-C7A4-18D3-BCEA-D2889A46C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236" y="23269591"/>
            <a:ext cx="2757388" cy="6692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91BFB-452D-1333-F8D4-4E1F4CFBD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70" b="119"/>
          <a:stretch/>
        </p:blipFill>
        <p:spPr>
          <a:xfrm>
            <a:off x="28187961" y="3869441"/>
            <a:ext cx="14231955" cy="84611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B68C5-3A0D-212D-47E3-CE51FA8E4E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7" t="12396" r="6892" b="3711"/>
          <a:stretch/>
        </p:blipFill>
        <p:spPr>
          <a:xfrm rot="16200000">
            <a:off x="33723646" y="21186281"/>
            <a:ext cx="6267735" cy="1085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966F00-C8EE-F243-EA10-AF67510A2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4610" y="21705230"/>
            <a:ext cx="13894587" cy="83791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34ED03-D991-FD87-C1A9-AA805071D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3244" y="17800689"/>
            <a:ext cx="4082992" cy="36715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448FED-9FBF-58A9-5596-3623C449C8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3244" y="14137065"/>
            <a:ext cx="4082993" cy="36746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19959-92AC-CB9C-33FD-2421F21E0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40812" y="14129127"/>
            <a:ext cx="8052431" cy="73652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C22191-1E39-0852-F639-CF50A95D5F9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916" t="10758" r="7203" b="56481"/>
          <a:stretch/>
        </p:blipFill>
        <p:spPr>
          <a:xfrm>
            <a:off x="151255" y="25923571"/>
            <a:ext cx="13336343" cy="4215820"/>
          </a:xfrm>
          <a:prstGeom prst="rect">
            <a:avLst/>
          </a:prstGeom>
        </p:spPr>
      </p:pic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78054F15-1D8D-462A-6786-DF4E56C6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02068"/>
              </p:ext>
            </p:extLst>
          </p:nvPr>
        </p:nvGraphicFramePr>
        <p:xfrm>
          <a:off x="9018761" y="20695628"/>
          <a:ext cx="4442271" cy="52448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757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80757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80757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5092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94E127-9140-2B2C-DD9F-5889A6300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83000"/>
              </p:ext>
            </p:extLst>
          </p:nvPr>
        </p:nvGraphicFramePr>
        <p:xfrm>
          <a:off x="4610699" y="20690579"/>
          <a:ext cx="4390890" cy="5230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630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63630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63630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47757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197F5C4-4887-A5D8-13B3-385E8E77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18928"/>
              </p:ext>
            </p:extLst>
          </p:nvPr>
        </p:nvGraphicFramePr>
        <p:xfrm>
          <a:off x="179256" y="20710038"/>
          <a:ext cx="4431441" cy="5230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147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77147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77147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47757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BEA20DB-B2C4-E1C0-5343-E07BDD627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85596" y="12790033"/>
            <a:ext cx="10289322" cy="7323118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399425-71EC-7903-C2C7-504C8E7680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64332" y="3701247"/>
            <a:ext cx="13894587" cy="8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229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Thomas Le</cp:lastModifiedBy>
  <cp:revision>12</cp:revision>
  <dcterms:created xsi:type="dcterms:W3CDTF">2022-04-17T09:19:14Z</dcterms:created>
  <dcterms:modified xsi:type="dcterms:W3CDTF">2022-05-05T04:30:25Z</dcterms:modified>
</cp:coreProperties>
</file>