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427672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8"/>
    <p:restoredTop sz="93050"/>
  </p:normalViewPr>
  <p:slideViewPr>
    <p:cSldViewPr snapToGrid="0" snapToObjects="1">
      <p:cViewPr varScale="1">
        <p:scale>
          <a:sx n="71" d="100"/>
          <a:sy n="71" d="100"/>
        </p:scale>
        <p:origin x="53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D1BFF-6DE1-B748-BAA2-A3D17D22D390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CF84F-8187-2F4B-A751-27123AC9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1pPr>
    <a:lvl2pPr marL="1752149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2pPr>
    <a:lvl3pPr marL="3504298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3pPr>
    <a:lvl4pPr marL="5256451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4pPr>
    <a:lvl5pPr marL="7008600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5pPr>
    <a:lvl6pPr marL="8760749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6pPr>
    <a:lvl7pPr marL="10512899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7pPr>
    <a:lvl8pPr marL="12265048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8pPr>
    <a:lvl9pPr marL="14017200" algn="l" defTabSz="3504298" rtl="0" eaLnBrk="1" latinLnBrk="0" hangingPunct="1">
      <a:defRPr sz="45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CF84F-8187-2F4B-A751-27123AC913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7544" y="4949049"/>
            <a:ext cx="36352163" cy="10528100"/>
          </a:xfrm>
        </p:spPr>
        <p:txBody>
          <a:bodyPr anchor="b"/>
          <a:lstStyle>
            <a:lvl1pPr algn="ctr">
              <a:defRPr sz="264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5906" y="15883154"/>
            <a:ext cx="32075438" cy="7301067"/>
          </a:xfrm>
        </p:spPr>
        <p:txBody>
          <a:bodyPr/>
          <a:lstStyle>
            <a:lvl1pPr marL="0" indent="0" algn="ctr">
              <a:buNone/>
              <a:defRPr sz="10583"/>
            </a:lvl1pPr>
            <a:lvl2pPr marL="2016023" indent="0" algn="ctr">
              <a:buNone/>
              <a:defRPr sz="8819"/>
            </a:lvl2pPr>
            <a:lvl3pPr marL="4032047" indent="0" algn="ctr">
              <a:buNone/>
              <a:defRPr sz="7937"/>
            </a:lvl3pPr>
            <a:lvl4pPr marL="6048070" indent="0" algn="ctr">
              <a:buNone/>
              <a:defRPr sz="7055"/>
            </a:lvl4pPr>
            <a:lvl5pPr marL="8064094" indent="0" algn="ctr">
              <a:buNone/>
              <a:defRPr sz="7055"/>
            </a:lvl5pPr>
            <a:lvl6pPr marL="10080117" indent="0" algn="ctr">
              <a:buNone/>
              <a:defRPr sz="7055"/>
            </a:lvl6pPr>
            <a:lvl7pPr marL="12096140" indent="0" algn="ctr">
              <a:buNone/>
              <a:defRPr sz="7055"/>
            </a:lvl7pPr>
            <a:lvl8pPr marL="14112164" indent="0" algn="ctr">
              <a:buNone/>
              <a:defRPr sz="7055"/>
            </a:lvl8pPr>
            <a:lvl9pPr marL="16128187" indent="0" algn="ctr">
              <a:buNone/>
              <a:defRPr sz="705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8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05316" y="1610015"/>
            <a:ext cx="9221688" cy="2562724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0251" y="1610015"/>
            <a:ext cx="27130474" cy="2562724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976" y="7539080"/>
            <a:ext cx="36886753" cy="12579118"/>
          </a:xfrm>
        </p:spPr>
        <p:txBody>
          <a:bodyPr anchor="b"/>
          <a:lstStyle>
            <a:lvl1pPr>
              <a:defRPr sz="264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7976" y="20237201"/>
            <a:ext cx="36886753" cy="6615061"/>
          </a:xfrm>
        </p:spPr>
        <p:txBody>
          <a:bodyPr/>
          <a:lstStyle>
            <a:lvl1pPr marL="0" indent="0">
              <a:buNone/>
              <a:defRPr sz="10583">
                <a:solidFill>
                  <a:schemeClr val="tx1"/>
                </a:solidFill>
              </a:defRPr>
            </a:lvl1pPr>
            <a:lvl2pPr marL="2016023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2pPr>
            <a:lvl3pPr marL="4032047" indent="0">
              <a:buNone/>
              <a:defRPr sz="7937">
                <a:solidFill>
                  <a:schemeClr val="tx1">
                    <a:tint val="75000"/>
                  </a:schemeClr>
                </a:solidFill>
              </a:defRPr>
            </a:lvl3pPr>
            <a:lvl4pPr marL="6048070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4pPr>
            <a:lvl5pPr marL="8064094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5pPr>
            <a:lvl6pPr marL="10080117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6pPr>
            <a:lvl7pPr marL="12096140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7pPr>
            <a:lvl8pPr marL="14112164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8pPr>
            <a:lvl9pPr marL="16128187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6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0249" y="8050077"/>
            <a:ext cx="18176081" cy="191871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50920" y="8050077"/>
            <a:ext cx="18176081" cy="191871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819" y="1610022"/>
            <a:ext cx="36886753" cy="584505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823" y="7413073"/>
            <a:ext cx="18092549" cy="3633032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5823" y="11046105"/>
            <a:ext cx="18092549" cy="162471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50922" y="7413073"/>
            <a:ext cx="18181652" cy="3633032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50922" y="11046105"/>
            <a:ext cx="18181652" cy="162471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4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9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819" y="2016019"/>
            <a:ext cx="13793551" cy="7056067"/>
          </a:xfrm>
        </p:spPr>
        <p:txBody>
          <a:bodyPr anchor="b"/>
          <a:lstStyle>
            <a:lvl1pPr>
              <a:defRPr sz="141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1652" y="4354048"/>
            <a:ext cx="21650920" cy="21490205"/>
          </a:xfrm>
        </p:spPr>
        <p:txBody>
          <a:bodyPr/>
          <a:lstStyle>
            <a:lvl1pPr>
              <a:defRPr sz="14110"/>
            </a:lvl1pPr>
            <a:lvl2pPr>
              <a:defRPr sz="12347"/>
            </a:lvl2pPr>
            <a:lvl3pPr>
              <a:defRPr sz="10583"/>
            </a:lvl3pPr>
            <a:lvl4pPr>
              <a:defRPr sz="8819"/>
            </a:lvl4pPr>
            <a:lvl5pPr>
              <a:defRPr sz="8819"/>
            </a:lvl5pPr>
            <a:lvl6pPr>
              <a:defRPr sz="8819"/>
            </a:lvl6pPr>
            <a:lvl7pPr>
              <a:defRPr sz="8819"/>
            </a:lvl7pPr>
            <a:lvl8pPr>
              <a:defRPr sz="8819"/>
            </a:lvl8pPr>
            <a:lvl9pPr>
              <a:defRPr sz="881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5819" y="9072087"/>
            <a:ext cx="13793551" cy="16807162"/>
          </a:xfrm>
        </p:spPr>
        <p:txBody>
          <a:bodyPr/>
          <a:lstStyle>
            <a:lvl1pPr marL="0" indent="0">
              <a:buNone/>
              <a:defRPr sz="7055"/>
            </a:lvl1pPr>
            <a:lvl2pPr marL="2016023" indent="0">
              <a:buNone/>
              <a:defRPr sz="6173"/>
            </a:lvl2pPr>
            <a:lvl3pPr marL="4032047" indent="0">
              <a:buNone/>
              <a:defRPr sz="5291"/>
            </a:lvl3pPr>
            <a:lvl4pPr marL="6048070" indent="0">
              <a:buNone/>
              <a:defRPr sz="4410"/>
            </a:lvl4pPr>
            <a:lvl5pPr marL="8064094" indent="0">
              <a:buNone/>
              <a:defRPr sz="4410"/>
            </a:lvl5pPr>
            <a:lvl6pPr marL="10080117" indent="0">
              <a:buNone/>
              <a:defRPr sz="4410"/>
            </a:lvl6pPr>
            <a:lvl7pPr marL="12096140" indent="0">
              <a:buNone/>
              <a:defRPr sz="4410"/>
            </a:lvl7pPr>
            <a:lvl8pPr marL="14112164" indent="0">
              <a:buNone/>
              <a:defRPr sz="4410"/>
            </a:lvl8pPr>
            <a:lvl9pPr marL="16128187" indent="0">
              <a:buNone/>
              <a:defRPr sz="441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4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819" y="2016019"/>
            <a:ext cx="13793551" cy="7056067"/>
          </a:xfrm>
        </p:spPr>
        <p:txBody>
          <a:bodyPr anchor="b"/>
          <a:lstStyle>
            <a:lvl1pPr>
              <a:defRPr sz="141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81652" y="4354048"/>
            <a:ext cx="21650920" cy="21490205"/>
          </a:xfrm>
        </p:spPr>
        <p:txBody>
          <a:bodyPr anchor="t"/>
          <a:lstStyle>
            <a:lvl1pPr marL="0" indent="0">
              <a:buNone/>
              <a:defRPr sz="14110"/>
            </a:lvl1pPr>
            <a:lvl2pPr marL="2016023" indent="0">
              <a:buNone/>
              <a:defRPr sz="12347"/>
            </a:lvl2pPr>
            <a:lvl3pPr marL="4032047" indent="0">
              <a:buNone/>
              <a:defRPr sz="10583"/>
            </a:lvl3pPr>
            <a:lvl4pPr marL="6048070" indent="0">
              <a:buNone/>
              <a:defRPr sz="8819"/>
            </a:lvl4pPr>
            <a:lvl5pPr marL="8064094" indent="0">
              <a:buNone/>
              <a:defRPr sz="8819"/>
            </a:lvl5pPr>
            <a:lvl6pPr marL="10080117" indent="0">
              <a:buNone/>
              <a:defRPr sz="8819"/>
            </a:lvl6pPr>
            <a:lvl7pPr marL="12096140" indent="0">
              <a:buNone/>
              <a:defRPr sz="8819"/>
            </a:lvl7pPr>
            <a:lvl8pPr marL="14112164" indent="0">
              <a:buNone/>
              <a:defRPr sz="8819"/>
            </a:lvl8pPr>
            <a:lvl9pPr marL="16128187" indent="0">
              <a:buNone/>
              <a:defRPr sz="881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5819" y="9072087"/>
            <a:ext cx="13793551" cy="16807162"/>
          </a:xfrm>
        </p:spPr>
        <p:txBody>
          <a:bodyPr/>
          <a:lstStyle>
            <a:lvl1pPr marL="0" indent="0">
              <a:buNone/>
              <a:defRPr sz="7055"/>
            </a:lvl1pPr>
            <a:lvl2pPr marL="2016023" indent="0">
              <a:buNone/>
              <a:defRPr sz="6173"/>
            </a:lvl2pPr>
            <a:lvl3pPr marL="4032047" indent="0">
              <a:buNone/>
              <a:defRPr sz="5291"/>
            </a:lvl3pPr>
            <a:lvl4pPr marL="6048070" indent="0">
              <a:buNone/>
              <a:defRPr sz="4410"/>
            </a:lvl4pPr>
            <a:lvl5pPr marL="8064094" indent="0">
              <a:buNone/>
              <a:defRPr sz="4410"/>
            </a:lvl5pPr>
            <a:lvl6pPr marL="10080117" indent="0">
              <a:buNone/>
              <a:defRPr sz="4410"/>
            </a:lvl6pPr>
            <a:lvl7pPr marL="12096140" indent="0">
              <a:buNone/>
              <a:defRPr sz="4410"/>
            </a:lvl7pPr>
            <a:lvl8pPr marL="14112164" indent="0">
              <a:buNone/>
              <a:defRPr sz="4410"/>
            </a:lvl8pPr>
            <a:lvl9pPr marL="16128187" indent="0">
              <a:buNone/>
              <a:defRPr sz="441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2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0249" y="1610022"/>
            <a:ext cx="36886753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0249" y="8050077"/>
            <a:ext cx="36886753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0249" y="28028274"/>
            <a:ext cx="9622631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5988-0E06-4846-8F62-402C644E62D6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66652" y="28028274"/>
            <a:ext cx="14433947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04370" y="28028274"/>
            <a:ext cx="9622631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BE9B-59B9-524E-BE77-DB5E9387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44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32047" rtl="0" eaLnBrk="1" latinLnBrk="0" hangingPunct="1">
        <a:lnSpc>
          <a:spcPct val="90000"/>
        </a:lnSpc>
        <a:spcBef>
          <a:spcPct val="0"/>
        </a:spcBef>
        <a:buNone/>
        <a:defRPr sz="19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012" indent="-1008012" algn="l" defTabSz="4032047" rtl="0" eaLnBrk="1" latinLnBrk="0" hangingPunct="1">
        <a:lnSpc>
          <a:spcPct val="90000"/>
        </a:lnSpc>
        <a:spcBef>
          <a:spcPts val="4410"/>
        </a:spcBef>
        <a:buFont typeface="Arial" panose="020B0604020202020204" pitchFamily="34" charset="0"/>
        <a:buChar char="•"/>
        <a:defRPr sz="12347" kern="1200">
          <a:solidFill>
            <a:schemeClr val="tx1"/>
          </a:solidFill>
          <a:latin typeface="+mn-lt"/>
          <a:ea typeface="+mn-ea"/>
          <a:cs typeface="+mn-cs"/>
        </a:defRPr>
      </a:lvl1pPr>
      <a:lvl2pPr marL="3024035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2pPr>
      <a:lvl3pPr marL="5040059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3pPr>
      <a:lvl4pPr marL="7056082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4pPr>
      <a:lvl5pPr marL="9072105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5pPr>
      <a:lvl6pPr marL="11088129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6pPr>
      <a:lvl7pPr marL="13104152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7pPr>
      <a:lvl8pPr marL="15120176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8pPr>
      <a:lvl9pPr marL="17136199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1pPr>
      <a:lvl2pPr marL="2016023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4032047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3pPr>
      <a:lvl4pPr marL="6048070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4pPr>
      <a:lvl5pPr marL="8064094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5pPr>
      <a:lvl6pPr marL="10080117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6pPr>
      <a:lvl7pPr marL="12096140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7pPr>
      <a:lvl8pPr marL="14112164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8pPr>
      <a:lvl9pPr marL="16128187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1668DA-3422-20A8-B9D4-60C234CB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15" y="98375"/>
            <a:ext cx="6786524" cy="2084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F68B5-B22E-BF16-940C-92AF59252E1B}"/>
              </a:ext>
            </a:extLst>
          </p:cNvPr>
          <p:cNvSpPr txBox="1"/>
          <p:nvPr/>
        </p:nvSpPr>
        <p:spPr>
          <a:xfrm>
            <a:off x="7677053" y="17594"/>
            <a:ext cx="6786524" cy="222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30" b="1" dirty="0"/>
              <a:t>Conventry University – Bachelor of Electrical and Electronic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9A21F-73CB-4A8A-4C19-9FD974887618}"/>
              </a:ext>
            </a:extLst>
          </p:cNvPr>
          <p:cNvSpPr txBox="1"/>
          <p:nvPr/>
        </p:nvSpPr>
        <p:spPr>
          <a:xfrm>
            <a:off x="14775041" y="145456"/>
            <a:ext cx="12560442" cy="1720727"/>
          </a:xfrm>
          <a:prstGeom prst="rect">
            <a:avLst/>
          </a:prstGeom>
          <a:pattFill prst="wdDnDiag">
            <a:fgClr>
              <a:schemeClr val="bg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5291" dirty="0"/>
              <a:t>EMGP Assignment 1 : </a:t>
            </a:r>
            <a:r>
              <a:rPr lang="en-SG" sz="5291" dirty="0"/>
              <a:t>Design an Intelligent Navigation Robotic Vehicle </a:t>
            </a:r>
            <a:endParaRPr lang="en-US" sz="529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282A0-8285-0B40-E389-BEB46ED4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4667" y="79517"/>
            <a:ext cx="6786524" cy="2385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C5E9EC-26BE-8049-7779-CA9D3064A6B7}"/>
              </a:ext>
            </a:extLst>
          </p:cNvPr>
          <p:cNvSpPr txBox="1"/>
          <p:nvPr/>
        </p:nvSpPr>
        <p:spPr>
          <a:xfrm>
            <a:off x="28487836" y="-69697"/>
            <a:ext cx="8377366" cy="2534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68" dirty="0"/>
              <a:t>TL : Thomas Le (044WF1RX)</a:t>
            </a:r>
          </a:p>
          <a:p>
            <a:r>
              <a:rPr lang="en-US" sz="3968" dirty="0"/>
              <a:t>TM : Khor Cher (</a:t>
            </a:r>
            <a:r>
              <a:rPr lang="en-SG" sz="3968" dirty="0"/>
              <a:t>062FPACX)</a:t>
            </a:r>
            <a:endParaRPr lang="en-US" sz="3968" dirty="0"/>
          </a:p>
          <a:p>
            <a:r>
              <a:rPr lang="en-US" sz="3968" dirty="0"/>
              <a:t>TM : Teo Soon Lee (425CVGLB)</a:t>
            </a:r>
          </a:p>
          <a:p>
            <a:r>
              <a:rPr lang="en-US" sz="3968" dirty="0"/>
              <a:t>TM : Zhang Lili (005P54WJ)</a:t>
            </a: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BC427524-C25B-5E5F-6CBE-A51B415A4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10422"/>
              </p:ext>
            </p:extLst>
          </p:nvPr>
        </p:nvGraphicFramePr>
        <p:xfrm>
          <a:off x="13764332" y="2490983"/>
          <a:ext cx="13924865" cy="17760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24865">
                  <a:extLst>
                    <a:ext uri="{9D8B030D-6E8A-4147-A177-3AD203B41FA5}">
                      <a16:colId xmlns:a16="http://schemas.microsoft.com/office/drawing/2014/main" val="220602856"/>
                    </a:ext>
                  </a:extLst>
                </a:gridCol>
              </a:tblGrid>
              <a:tr h="1167144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Flow Charts</a:t>
                      </a:r>
                    </a:p>
                  </a:txBody>
                  <a:tcPr marL="302403" marR="302403" marT="151201" marB="15120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62134"/>
                  </a:ext>
                </a:extLst>
              </a:tr>
              <a:tr h="16543633">
                <a:tc>
                  <a:txBody>
                    <a:bodyPr/>
                    <a:lstStyle/>
                    <a:p>
                      <a:endParaRPr lang="en-US" sz="6000" dirty="0"/>
                    </a:p>
                  </a:txBody>
                  <a:tcPr marL="302403" marR="302403" marT="151201" marB="151201">
                    <a:gradFill flip="none" rotWithShape="1">
                      <a:gsLst>
                        <a:gs pos="7000">
                          <a:schemeClr val="bg2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0833074"/>
                  </a:ext>
                </a:extLst>
              </a:tr>
            </a:tbl>
          </a:graphicData>
        </a:graphic>
      </p:graphicFrame>
      <p:graphicFrame>
        <p:nvGraphicFramePr>
          <p:cNvPr id="29" name="Table 11">
            <a:extLst>
              <a:ext uri="{FF2B5EF4-FFF2-40B4-BE49-F238E27FC236}">
                <a16:creationId xmlns:a16="http://schemas.microsoft.com/office/drawing/2014/main" id="{B05ACEF9-D007-3FB3-AB57-CBE2BCF2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388999"/>
              </p:ext>
            </p:extLst>
          </p:nvPr>
        </p:nvGraphicFramePr>
        <p:xfrm>
          <a:off x="165013" y="2426827"/>
          <a:ext cx="13282875" cy="4993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2875">
                  <a:extLst>
                    <a:ext uri="{9D8B030D-6E8A-4147-A177-3AD203B41FA5}">
                      <a16:colId xmlns:a16="http://schemas.microsoft.com/office/drawing/2014/main" val="220602856"/>
                    </a:ext>
                  </a:extLst>
                </a:gridCol>
              </a:tblGrid>
              <a:tr h="806439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Objective</a:t>
                      </a:r>
                    </a:p>
                  </a:txBody>
                  <a:tcPr marL="302403" marR="302403" marT="151201" marB="15120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62134"/>
                  </a:ext>
                </a:extLst>
              </a:tr>
              <a:tr h="3758436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3800" dirty="0"/>
                        <a:t>Design an intelligent Navigation Robotic vehicle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3800" dirty="0"/>
                        <a:t>Design a complete hardware circuit inclusive of  issued hardware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3800" dirty="0"/>
                        <a:t>Design a 15cm x 15cm  PCB layout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3800" dirty="0"/>
                        <a:t>A short YouTube video clip  to demo  the functions of the vehicle</a:t>
                      </a:r>
                    </a:p>
                  </a:txBody>
                  <a:tcPr marL="302403" marR="302403" marT="151201" marB="151201">
                    <a:gradFill flip="none" rotWithShape="1">
                      <a:gsLst>
                        <a:gs pos="7000">
                          <a:schemeClr val="bg2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0833074"/>
                  </a:ext>
                </a:extLst>
              </a:tr>
            </a:tbl>
          </a:graphicData>
        </a:graphic>
      </p:graphicFrame>
      <p:graphicFrame>
        <p:nvGraphicFramePr>
          <p:cNvPr id="30" name="Table 11">
            <a:extLst>
              <a:ext uri="{FF2B5EF4-FFF2-40B4-BE49-F238E27FC236}">
                <a16:creationId xmlns:a16="http://schemas.microsoft.com/office/drawing/2014/main" id="{6420FB26-CA17-4ED9-0F5A-452D29B4F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13985"/>
              </p:ext>
            </p:extLst>
          </p:nvPr>
        </p:nvGraphicFramePr>
        <p:xfrm>
          <a:off x="111222" y="7664208"/>
          <a:ext cx="13366944" cy="100979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66944">
                  <a:extLst>
                    <a:ext uri="{9D8B030D-6E8A-4147-A177-3AD203B41FA5}">
                      <a16:colId xmlns:a16="http://schemas.microsoft.com/office/drawing/2014/main" val="220602856"/>
                    </a:ext>
                  </a:extLst>
                </a:gridCol>
              </a:tblGrid>
              <a:tr h="1683073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Main Features and Specifications</a:t>
                      </a:r>
                    </a:p>
                  </a:txBody>
                  <a:tcPr marL="302403" marR="302403" marT="151201" marB="15120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62134"/>
                  </a:ext>
                </a:extLst>
              </a:tr>
              <a:tr h="8414869">
                <a:tc>
                  <a:txBody>
                    <a:bodyPr/>
                    <a:lstStyle/>
                    <a:p>
                      <a:endParaRPr lang="en-US" sz="6000" dirty="0"/>
                    </a:p>
                  </a:txBody>
                  <a:tcPr marL="302403" marR="302403" marT="151201" marB="151201">
                    <a:gradFill flip="none" rotWithShape="1">
                      <a:gsLst>
                        <a:gs pos="7000">
                          <a:schemeClr val="bg2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0833074"/>
                  </a:ext>
                </a:extLst>
              </a:tr>
            </a:tbl>
          </a:graphicData>
        </a:graphic>
      </p:graphicFrame>
      <p:graphicFrame>
        <p:nvGraphicFramePr>
          <p:cNvPr id="32" name="Table 11">
            <a:extLst>
              <a:ext uri="{FF2B5EF4-FFF2-40B4-BE49-F238E27FC236}">
                <a16:creationId xmlns:a16="http://schemas.microsoft.com/office/drawing/2014/main" id="{297C3E7F-D5A1-9990-04D0-307E4A06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20817"/>
              </p:ext>
            </p:extLst>
          </p:nvPr>
        </p:nvGraphicFramePr>
        <p:xfrm>
          <a:off x="166411" y="19330174"/>
          <a:ext cx="13326911" cy="109101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6911">
                  <a:extLst>
                    <a:ext uri="{9D8B030D-6E8A-4147-A177-3AD203B41FA5}">
                      <a16:colId xmlns:a16="http://schemas.microsoft.com/office/drawing/2014/main" val="220602856"/>
                    </a:ext>
                  </a:extLst>
                </a:gridCol>
              </a:tblGrid>
              <a:tr h="1240403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Features of Prototype</a:t>
                      </a:r>
                    </a:p>
                  </a:txBody>
                  <a:tcPr marL="302403" marR="302403" marT="151201" marB="15120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62134"/>
                  </a:ext>
                </a:extLst>
              </a:tr>
              <a:tr h="9669711">
                <a:tc>
                  <a:txBody>
                    <a:bodyPr/>
                    <a:lstStyle/>
                    <a:p>
                      <a:endParaRPr lang="en-US" sz="6000" dirty="0"/>
                    </a:p>
                  </a:txBody>
                  <a:tcPr marL="302403" marR="302403" marT="151201" marB="151201">
                    <a:gradFill flip="none" rotWithShape="1">
                      <a:gsLst>
                        <a:gs pos="7000">
                          <a:schemeClr val="bg2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0833074"/>
                  </a:ext>
                </a:extLst>
              </a:tr>
            </a:tbl>
          </a:graphicData>
        </a:graphic>
      </p:graphicFrame>
      <p:graphicFrame>
        <p:nvGraphicFramePr>
          <p:cNvPr id="33" name="Table 11">
            <a:extLst>
              <a:ext uri="{FF2B5EF4-FFF2-40B4-BE49-F238E27FC236}">
                <a16:creationId xmlns:a16="http://schemas.microsoft.com/office/drawing/2014/main" id="{4706CD4D-145A-525A-DE46-B4511D554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14369"/>
              </p:ext>
            </p:extLst>
          </p:nvPr>
        </p:nvGraphicFramePr>
        <p:xfrm>
          <a:off x="28005641" y="2490984"/>
          <a:ext cx="14596596" cy="10096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96596">
                  <a:extLst>
                    <a:ext uri="{9D8B030D-6E8A-4147-A177-3AD203B41FA5}">
                      <a16:colId xmlns:a16="http://schemas.microsoft.com/office/drawing/2014/main" val="220602856"/>
                    </a:ext>
                  </a:extLst>
                </a:gridCol>
              </a:tblGrid>
              <a:tr h="1281522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Schematic Diagram</a:t>
                      </a:r>
                    </a:p>
                  </a:txBody>
                  <a:tcPr marL="302403" marR="302403" marT="151201" marB="15120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62134"/>
                  </a:ext>
                </a:extLst>
              </a:tr>
              <a:tr h="8814606">
                <a:tc>
                  <a:txBody>
                    <a:bodyPr/>
                    <a:lstStyle/>
                    <a:p>
                      <a:endParaRPr lang="en-US" sz="6000" dirty="0"/>
                    </a:p>
                  </a:txBody>
                  <a:tcPr marL="302403" marR="302403" marT="151201" marB="151201">
                    <a:gradFill flip="none" rotWithShape="1">
                      <a:gsLst>
                        <a:gs pos="7000">
                          <a:schemeClr val="bg2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0833074"/>
                  </a:ext>
                </a:extLst>
              </a:tr>
            </a:tbl>
          </a:graphicData>
        </a:graphic>
      </p:graphicFrame>
      <p:graphicFrame>
        <p:nvGraphicFramePr>
          <p:cNvPr id="34" name="Table 11">
            <a:extLst>
              <a:ext uri="{FF2B5EF4-FFF2-40B4-BE49-F238E27FC236}">
                <a16:creationId xmlns:a16="http://schemas.microsoft.com/office/drawing/2014/main" id="{0F650D13-FD82-A8B9-5574-0ED322594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854645"/>
              </p:ext>
            </p:extLst>
          </p:nvPr>
        </p:nvGraphicFramePr>
        <p:xfrm>
          <a:off x="28005641" y="12878642"/>
          <a:ext cx="14610354" cy="85828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10354">
                  <a:extLst>
                    <a:ext uri="{9D8B030D-6E8A-4147-A177-3AD203B41FA5}">
                      <a16:colId xmlns:a16="http://schemas.microsoft.com/office/drawing/2014/main" val="220602856"/>
                    </a:ext>
                  </a:extLst>
                </a:gridCol>
              </a:tblGrid>
              <a:tr h="1267664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PCB Layout</a:t>
                      </a:r>
                    </a:p>
                  </a:txBody>
                  <a:tcPr marL="302403" marR="302403" marT="151201" marB="15120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62134"/>
                  </a:ext>
                </a:extLst>
              </a:tr>
              <a:tr h="7315200">
                <a:tc>
                  <a:txBody>
                    <a:bodyPr/>
                    <a:lstStyle/>
                    <a:p>
                      <a:endParaRPr lang="en-US" sz="6000" dirty="0"/>
                    </a:p>
                  </a:txBody>
                  <a:tcPr marL="302403" marR="302403" marT="151201" marB="151201">
                    <a:gradFill flip="none" rotWithShape="1">
                      <a:gsLst>
                        <a:gs pos="7000">
                          <a:schemeClr val="bg2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0833074"/>
                  </a:ext>
                </a:extLst>
              </a:tr>
            </a:tbl>
          </a:graphicData>
        </a:graphic>
      </p:graphicFrame>
      <p:graphicFrame>
        <p:nvGraphicFramePr>
          <p:cNvPr id="36" name="Table 11">
            <a:extLst>
              <a:ext uri="{FF2B5EF4-FFF2-40B4-BE49-F238E27FC236}">
                <a16:creationId xmlns:a16="http://schemas.microsoft.com/office/drawing/2014/main" id="{D7F4406E-24E2-C0FE-077B-43B176059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53246"/>
              </p:ext>
            </p:extLst>
          </p:nvPr>
        </p:nvGraphicFramePr>
        <p:xfrm>
          <a:off x="27975362" y="21705229"/>
          <a:ext cx="14640633" cy="84366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40633">
                  <a:extLst>
                    <a:ext uri="{9D8B030D-6E8A-4147-A177-3AD203B41FA5}">
                      <a16:colId xmlns:a16="http://schemas.microsoft.com/office/drawing/2014/main" val="220602856"/>
                    </a:ext>
                  </a:extLst>
                </a:gridCol>
              </a:tblGrid>
              <a:tr h="1375253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Breadboard Wiring</a:t>
                      </a:r>
                    </a:p>
                  </a:txBody>
                  <a:tcPr marL="302403" marR="302403" marT="151201" marB="15120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62134"/>
                  </a:ext>
                </a:extLst>
              </a:tr>
              <a:tr h="7061431">
                <a:tc>
                  <a:txBody>
                    <a:bodyPr/>
                    <a:lstStyle/>
                    <a:p>
                      <a:endParaRPr lang="en-US" sz="6000" dirty="0"/>
                    </a:p>
                  </a:txBody>
                  <a:tcPr marL="302403" marR="302403" marT="151201" marB="151201">
                    <a:gradFill flip="none" rotWithShape="1">
                      <a:gsLst>
                        <a:gs pos="7000">
                          <a:schemeClr val="bg2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0833074"/>
                  </a:ext>
                </a:extLst>
              </a:tr>
            </a:tbl>
          </a:graphicData>
        </a:graphic>
      </p:graphicFrame>
      <p:graphicFrame>
        <p:nvGraphicFramePr>
          <p:cNvPr id="37" name="Table 11">
            <a:extLst>
              <a:ext uri="{FF2B5EF4-FFF2-40B4-BE49-F238E27FC236}">
                <a16:creationId xmlns:a16="http://schemas.microsoft.com/office/drawing/2014/main" id="{FA51B559-8B37-340C-A1CB-AE2D4D59B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2725"/>
              </p:ext>
            </p:extLst>
          </p:nvPr>
        </p:nvGraphicFramePr>
        <p:xfrm>
          <a:off x="13764332" y="20251418"/>
          <a:ext cx="13924865" cy="99712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24865">
                  <a:extLst>
                    <a:ext uri="{9D8B030D-6E8A-4147-A177-3AD203B41FA5}">
                      <a16:colId xmlns:a16="http://schemas.microsoft.com/office/drawing/2014/main" val="220602856"/>
                    </a:ext>
                  </a:extLst>
                </a:gridCol>
              </a:tblGrid>
              <a:tr h="1541999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Block Diagram</a:t>
                      </a:r>
                    </a:p>
                  </a:txBody>
                  <a:tcPr marL="302403" marR="302403" marT="151201" marB="15120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62134"/>
                  </a:ext>
                </a:extLst>
              </a:tr>
              <a:tr h="8429276">
                <a:tc>
                  <a:txBody>
                    <a:bodyPr/>
                    <a:lstStyle/>
                    <a:p>
                      <a:endParaRPr lang="en-US" sz="6000" dirty="0"/>
                    </a:p>
                  </a:txBody>
                  <a:tcPr marL="302403" marR="302403" marT="151201" marB="151201">
                    <a:gradFill flip="none" rotWithShape="1">
                      <a:gsLst>
                        <a:gs pos="7000">
                          <a:schemeClr val="bg2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0833074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70F3B95-B10F-460C-470B-1D0842631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83408"/>
              </p:ext>
            </p:extLst>
          </p:nvPr>
        </p:nvGraphicFramePr>
        <p:xfrm>
          <a:off x="111225" y="9377913"/>
          <a:ext cx="13366945" cy="9711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519">
                  <a:extLst>
                    <a:ext uri="{9D8B030D-6E8A-4147-A177-3AD203B41FA5}">
                      <a16:colId xmlns:a16="http://schemas.microsoft.com/office/drawing/2014/main" val="184058559"/>
                    </a:ext>
                  </a:extLst>
                </a:gridCol>
                <a:gridCol w="3218668">
                  <a:extLst>
                    <a:ext uri="{9D8B030D-6E8A-4147-A177-3AD203B41FA5}">
                      <a16:colId xmlns:a16="http://schemas.microsoft.com/office/drawing/2014/main" val="1412690213"/>
                    </a:ext>
                  </a:extLst>
                </a:gridCol>
                <a:gridCol w="8959758">
                  <a:extLst>
                    <a:ext uri="{9D8B030D-6E8A-4147-A177-3AD203B41FA5}">
                      <a16:colId xmlns:a16="http://schemas.microsoft.com/office/drawing/2014/main" val="1504902897"/>
                    </a:ext>
                  </a:extLst>
                </a:gridCol>
              </a:tblGrid>
              <a:tr h="134724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/>
                        <a:t>Optical Sensor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b="0" dirty="0"/>
                        <a:t>Mounted at the bottom to detect the zebra markers which the vehicle passes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49259"/>
                  </a:ext>
                </a:extLst>
              </a:tr>
              <a:tr h="1030900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2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b="1" dirty="0">
                          <a:solidFill>
                            <a:schemeClr val="tx1"/>
                          </a:solidFill>
                        </a:rPr>
                        <a:t>Proximity Sensor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dirty="0">
                          <a:solidFill>
                            <a:schemeClr val="tx1"/>
                          </a:solidFill>
                        </a:rPr>
                        <a:t>Mounted to the left, right, and front of the vehicle to detect any obstacles on the respective sides of the vehicle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24617"/>
                  </a:ext>
                </a:extLst>
              </a:tr>
              <a:tr h="1239038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3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b="1" dirty="0">
                          <a:solidFill>
                            <a:schemeClr val="tx1"/>
                          </a:solidFill>
                        </a:rPr>
                        <a:t>Stepper Motor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dirty="0">
                          <a:solidFill>
                            <a:schemeClr val="tx1"/>
                          </a:solidFill>
                        </a:rPr>
                        <a:t>2 stepper motors as the rear wheel of the vehicle to allow the vehicle to orientate  around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144765"/>
                  </a:ext>
                </a:extLst>
              </a:tr>
              <a:tr h="1961294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4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b="1" dirty="0">
                          <a:solidFill>
                            <a:schemeClr val="tx1"/>
                          </a:solidFill>
                        </a:rPr>
                        <a:t>7-Segment Display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dirty="0">
                          <a:solidFill>
                            <a:schemeClr val="tx1"/>
                          </a:solidFill>
                        </a:rPr>
                        <a:t>Working in conjunction with Optical Sensor to display the count the increment/decrement of the number of zebras crossed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693213"/>
                  </a:ext>
                </a:extLst>
              </a:tr>
              <a:tr h="1062687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5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b="1" dirty="0">
                          <a:solidFill>
                            <a:schemeClr val="tx1"/>
                          </a:solidFill>
                        </a:rPr>
                        <a:t>Buzzer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dirty="0">
                          <a:solidFill>
                            <a:schemeClr val="tx1"/>
                          </a:solidFill>
                        </a:rPr>
                        <a:t>Working along side with PS to buzz when there is detection</a:t>
                      </a:r>
                    </a:p>
                  </a:txBody>
                  <a:tcPr marL="302403" marR="302403" marT="151201" marB="151201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20051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5080F251-C7A4-18D3-BCEA-D2889A46C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9236" y="23269591"/>
            <a:ext cx="2757388" cy="6692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91BFB-452D-1333-F8D4-4E1F4CFBDA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70" b="119"/>
          <a:stretch/>
        </p:blipFill>
        <p:spPr>
          <a:xfrm>
            <a:off x="28187961" y="3869441"/>
            <a:ext cx="14231955" cy="84611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BB68C5-3A0D-212D-47E3-CE51FA8E4E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37" t="12396" r="6892" b="3711"/>
          <a:stretch/>
        </p:blipFill>
        <p:spPr>
          <a:xfrm rot="16200000">
            <a:off x="33723646" y="21186281"/>
            <a:ext cx="6267735" cy="108589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966F00-C8EE-F243-EA10-AF67510A2A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4610" y="21705230"/>
            <a:ext cx="13894587" cy="83791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34ED03-D991-FD87-C1A9-AA805071D1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93244" y="17800689"/>
            <a:ext cx="4082992" cy="36715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448FED-9FBF-58A9-5596-3623C449C8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93244" y="14137065"/>
            <a:ext cx="4082993" cy="367469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519959-92AC-CB9C-33FD-2421F21E0A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40812" y="14129127"/>
            <a:ext cx="8052431" cy="73652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C22191-1E39-0852-F639-CF50A95D5F9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9916" t="10758" r="7203" b="56481"/>
          <a:stretch/>
        </p:blipFill>
        <p:spPr>
          <a:xfrm>
            <a:off x="151255" y="25923571"/>
            <a:ext cx="13336343" cy="4215820"/>
          </a:xfrm>
          <a:prstGeom prst="rect">
            <a:avLst/>
          </a:prstGeom>
        </p:spPr>
      </p:pic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78054F15-1D8D-462A-6786-DF4E56C6C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02068"/>
              </p:ext>
            </p:extLst>
          </p:nvPr>
        </p:nvGraphicFramePr>
        <p:xfrm>
          <a:off x="9018761" y="20695628"/>
          <a:ext cx="4442271" cy="52448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0757">
                  <a:extLst>
                    <a:ext uri="{9D8B030D-6E8A-4147-A177-3AD203B41FA5}">
                      <a16:colId xmlns:a16="http://schemas.microsoft.com/office/drawing/2014/main" val="1467034757"/>
                    </a:ext>
                  </a:extLst>
                </a:gridCol>
                <a:gridCol w="1480757">
                  <a:extLst>
                    <a:ext uri="{9D8B030D-6E8A-4147-A177-3AD203B41FA5}">
                      <a16:colId xmlns:a16="http://schemas.microsoft.com/office/drawing/2014/main" val="2138986093"/>
                    </a:ext>
                  </a:extLst>
                </a:gridCol>
                <a:gridCol w="1480757">
                  <a:extLst>
                    <a:ext uri="{9D8B030D-6E8A-4147-A177-3AD203B41FA5}">
                      <a16:colId xmlns:a16="http://schemas.microsoft.com/office/drawing/2014/main" val="4228878839"/>
                    </a:ext>
                  </a:extLst>
                </a:gridCol>
              </a:tblGrid>
              <a:tr h="1150921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03398"/>
                  </a:ext>
                </a:extLst>
              </a:tr>
              <a:tr h="1364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33952"/>
                  </a:ext>
                </a:extLst>
              </a:tr>
              <a:tr h="1364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11820"/>
                  </a:ext>
                </a:extLst>
              </a:tr>
              <a:tr h="1364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1501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794E127-9140-2B2C-DD9F-5889A6300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83000"/>
              </p:ext>
            </p:extLst>
          </p:nvPr>
        </p:nvGraphicFramePr>
        <p:xfrm>
          <a:off x="4610699" y="20690579"/>
          <a:ext cx="4390890" cy="5230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630">
                  <a:extLst>
                    <a:ext uri="{9D8B030D-6E8A-4147-A177-3AD203B41FA5}">
                      <a16:colId xmlns:a16="http://schemas.microsoft.com/office/drawing/2014/main" val="1467034757"/>
                    </a:ext>
                  </a:extLst>
                </a:gridCol>
                <a:gridCol w="1463630">
                  <a:extLst>
                    <a:ext uri="{9D8B030D-6E8A-4147-A177-3AD203B41FA5}">
                      <a16:colId xmlns:a16="http://schemas.microsoft.com/office/drawing/2014/main" val="2138986093"/>
                    </a:ext>
                  </a:extLst>
                </a:gridCol>
                <a:gridCol w="1463630">
                  <a:extLst>
                    <a:ext uri="{9D8B030D-6E8A-4147-A177-3AD203B41FA5}">
                      <a16:colId xmlns:a16="http://schemas.microsoft.com/office/drawing/2014/main" val="4228878839"/>
                    </a:ext>
                  </a:extLst>
                </a:gridCol>
              </a:tblGrid>
              <a:tr h="1147757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03398"/>
                  </a:ext>
                </a:extLst>
              </a:tr>
              <a:tr h="1360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33952"/>
                  </a:ext>
                </a:extLst>
              </a:tr>
              <a:tr h="1360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11820"/>
                  </a:ext>
                </a:extLst>
              </a:tr>
              <a:tr h="13609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1501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197F5C4-4887-A5D8-13B3-385E8E776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18928"/>
              </p:ext>
            </p:extLst>
          </p:nvPr>
        </p:nvGraphicFramePr>
        <p:xfrm>
          <a:off x="179256" y="20710038"/>
          <a:ext cx="4431441" cy="5230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7147">
                  <a:extLst>
                    <a:ext uri="{9D8B030D-6E8A-4147-A177-3AD203B41FA5}">
                      <a16:colId xmlns:a16="http://schemas.microsoft.com/office/drawing/2014/main" val="1467034757"/>
                    </a:ext>
                  </a:extLst>
                </a:gridCol>
                <a:gridCol w="1477147">
                  <a:extLst>
                    <a:ext uri="{9D8B030D-6E8A-4147-A177-3AD203B41FA5}">
                      <a16:colId xmlns:a16="http://schemas.microsoft.com/office/drawing/2014/main" val="2138986093"/>
                    </a:ext>
                  </a:extLst>
                </a:gridCol>
                <a:gridCol w="1477147">
                  <a:extLst>
                    <a:ext uri="{9D8B030D-6E8A-4147-A177-3AD203B41FA5}">
                      <a16:colId xmlns:a16="http://schemas.microsoft.com/office/drawing/2014/main" val="4228878839"/>
                    </a:ext>
                  </a:extLst>
                </a:gridCol>
              </a:tblGrid>
              <a:tr h="1147757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PS3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03398"/>
                  </a:ext>
                </a:extLst>
              </a:tr>
              <a:tr h="1360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33952"/>
                  </a:ext>
                </a:extLst>
              </a:tr>
              <a:tr h="1360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11820"/>
                  </a:ext>
                </a:extLst>
              </a:tr>
              <a:tr h="13609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15016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BEA20DB-B2C4-E1C0-5343-E07BDD627A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94610" y="12330626"/>
            <a:ext cx="13894587" cy="7871134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EF68BEF5-CE5A-F343-C4D4-2CEA56B5A7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64332" y="3701247"/>
            <a:ext cx="13894587" cy="86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8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229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Thomas Le</cp:lastModifiedBy>
  <cp:revision>11</cp:revision>
  <dcterms:created xsi:type="dcterms:W3CDTF">2022-04-17T09:19:14Z</dcterms:created>
  <dcterms:modified xsi:type="dcterms:W3CDTF">2022-05-05T03:51:27Z</dcterms:modified>
</cp:coreProperties>
</file>