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obo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bold.fntdata"/><Relationship Id="rId14" Type="http://schemas.openxmlformats.org/officeDocument/2006/relationships/slide" Target="slides/slide9.xml"/><Relationship Id="rId36" Type="http://schemas.openxmlformats.org/officeDocument/2006/relationships/font" Target="fonts/Roboto-regular.fntdata"/><Relationship Id="rId17" Type="http://schemas.openxmlformats.org/officeDocument/2006/relationships/slide" Target="slides/slide12.xml"/><Relationship Id="rId39" Type="http://schemas.openxmlformats.org/officeDocument/2006/relationships/font" Target="fonts/Roboto-boldItalic.fntdata"/><Relationship Id="rId16" Type="http://schemas.openxmlformats.org/officeDocument/2006/relationships/slide" Target="slides/slide11.xml"/><Relationship Id="rId38" Type="http://schemas.openxmlformats.org/officeDocument/2006/relationships/font" Target="fonts/Robo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f1a79f676_8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f1a79f676_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f1a79f676_8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f1a79f676_8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f1a79f676_8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f1a79f676_8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f1a79f676_8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f1a79f676_8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f1a79f676_8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f1a79f676_8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f1a79f676_8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f1a79f676_8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f1a79f676_8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f1a79f676_8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f1a79f67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f1a79f6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ef1a79f676_8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ef1a79f676_8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f1a79f676_8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f1a79f676_8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f3e5bed9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f3e5bed9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f1a79f676_8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f1a79f676_8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f1a79f676_8_2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f1a79f676_8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f1a79f676_8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f1a79f676_8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f1a79f676_8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f1a79f676_8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f1a79f676_8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f1a79f676_8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f1a79f676_8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f1a79f676_8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f1a79f676_8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f1a79f676_8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ef1a79f676_8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ef1a79f676_8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ef1a79f67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ef1a79f67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f1a79f676_8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f1a79f67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f1a79f67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f1a79f67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1200">
                <a:solidFill>
                  <a:srgbClr val="202124"/>
                </a:solidFill>
                <a:highlight>
                  <a:srgbClr val="FFFFFF"/>
                </a:highlight>
                <a:latin typeface="Roboto"/>
                <a:ea typeface="Roboto"/>
                <a:cs typeface="Roboto"/>
                <a:sym typeface="Roboto"/>
              </a:rPr>
              <a:t>Tệp robots.txt cho trình thu thập dữ liệu của công cụ tìm kiếm biết có thể truy cập vào những URL nào trên trang web của bạn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f1a79f6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f1a79f6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ef1a79f676_8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ef1a79f676_8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f1a79f676_8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f1a79f676_8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ef1a79f676_8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ef1a79f676_8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45.png"/><Relationship Id="rId5" Type="http://schemas.openxmlformats.org/officeDocument/2006/relationships/image" Target="../media/image28.png"/><Relationship Id="rId6"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5.png"/><Relationship Id="rId5" Type="http://schemas.openxmlformats.org/officeDocument/2006/relationships/image" Target="../media/image24.png"/><Relationship Id="rId6"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25.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7.png"/><Relationship Id="rId4" Type="http://schemas.openxmlformats.org/officeDocument/2006/relationships/image" Target="../media/image42.png"/><Relationship Id="rId5" Type="http://schemas.openxmlformats.org/officeDocument/2006/relationships/hyperlink" Target="https://www.kaggle.com/questions-and-answers/20192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iki.vn/thong-tin/gioi-thieu-ve-tik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5100" y="565600"/>
            <a:ext cx="9073800" cy="1730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vi" sz="2800">
                <a:solidFill>
                  <a:srgbClr val="1155CC"/>
                </a:solidFill>
              </a:rPr>
              <a:t>DỰ ĐOÁN RATING CỦA SẢN PHẨM </a:t>
            </a:r>
            <a:endParaRPr b="1" sz="2800">
              <a:solidFill>
                <a:srgbClr val="1155CC"/>
              </a:solidFill>
            </a:endParaRPr>
          </a:p>
          <a:p>
            <a:pPr indent="0" lvl="0" marL="0" rtl="0" algn="ctr">
              <a:spcBef>
                <a:spcPts val="0"/>
              </a:spcBef>
              <a:spcAft>
                <a:spcPts val="0"/>
              </a:spcAft>
              <a:buNone/>
            </a:pPr>
            <a:r>
              <a:rPr b="1" lang="vi" sz="2800">
                <a:solidFill>
                  <a:srgbClr val="1155CC"/>
                </a:solidFill>
              </a:rPr>
              <a:t>TRÊN TIKI</a:t>
            </a:r>
            <a:endParaRPr sz="5600">
              <a:solidFill>
                <a:srgbClr val="1155CC"/>
              </a:solidFill>
            </a:endParaRPr>
          </a:p>
        </p:txBody>
      </p:sp>
      <p:sp>
        <p:nvSpPr>
          <p:cNvPr id="55" name="Google Shape;55;p13"/>
          <p:cNvSpPr txBox="1"/>
          <p:nvPr>
            <p:ph idx="1" type="subTitle"/>
          </p:nvPr>
        </p:nvSpPr>
        <p:spPr>
          <a:xfrm>
            <a:off x="191375" y="4057325"/>
            <a:ext cx="8520600" cy="792600"/>
          </a:xfrm>
          <a:prstGeom prst="rect">
            <a:avLst/>
          </a:prstGeom>
        </p:spPr>
        <p:txBody>
          <a:bodyPr anchorCtr="0" anchor="t" bIns="91425" lIns="91425" spcFirstLastPara="1" rIns="91425" wrap="square" tIns="91425">
            <a:normAutofit/>
          </a:bodyPr>
          <a:lstStyle/>
          <a:p>
            <a:pPr indent="0" lvl="0" marL="0" rtl="0" algn="ctr">
              <a:lnSpc>
                <a:spcPct val="90000"/>
              </a:lnSpc>
              <a:spcBef>
                <a:spcPts val="0"/>
              </a:spcBef>
              <a:spcAft>
                <a:spcPts val="0"/>
              </a:spcAft>
              <a:buNone/>
            </a:pPr>
            <a:r>
              <a:rPr lang="vi" sz="2000"/>
              <a:t>Môn: Nhập môn Khoa học dữ liệu</a:t>
            </a:r>
            <a:endParaRPr sz="2000"/>
          </a:p>
          <a:p>
            <a:pPr indent="0" lvl="0" marL="0" rtl="0" algn="ctr">
              <a:lnSpc>
                <a:spcPct val="90000"/>
              </a:lnSpc>
              <a:spcBef>
                <a:spcPts val="0"/>
              </a:spcBef>
              <a:spcAft>
                <a:spcPts val="0"/>
              </a:spcAft>
              <a:buNone/>
            </a:pPr>
            <a:r>
              <a:rPr lang="vi" sz="2000"/>
              <a:t>Giáo viên: Trần Trung Kiên, Phan Thị Phương Uyên</a:t>
            </a:r>
            <a:endParaRPr sz="2000"/>
          </a:p>
        </p:txBody>
      </p:sp>
      <p:sp>
        <p:nvSpPr>
          <p:cNvPr id="56" name="Google Shape;56;p13"/>
          <p:cNvSpPr txBox="1"/>
          <p:nvPr/>
        </p:nvSpPr>
        <p:spPr>
          <a:xfrm>
            <a:off x="4902875" y="2761013"/>
            <a:ext cx="3900300" cy="923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vi" sz="1600"/>
              <a:t>Thành viên nhóm: </a:t>
            </a:r>
            <a:endParaRPr sz="1600"/>
          </a:p>
          <a:p>
            <a:pPr indent="0" lvl="0" marL="0" rtl="0" algn="r">
              <a:spcBef>
                <a:spcPts val="0"/>
              </a:spcBef>
              <a:spcAft>
                <a:spcPts val="0"/>
              </a:spcAft>
              <a:buNone/>
            </a:pPr>
            <a:r>
              <a:rPr lang="vi" sz="1600"/>
              <a:t>18127158 - Lê Thành Nam</a:t>
            </a:r>
            <a:endParaRPr sz="1600"/>
          </a:p>
          <a:p>
            <a:pPr indent="0" lvl="0" marL="0" rtl="0" algn="r">
              <a:spcBef>
                <a:spcPts val="0"/>
              </a:spcBef>
              <a:spcAft>
                <a:spcPts val="0"/>
              </a:spcAft>
              <a:buNone/>
            </a:pPr>
            <a:r>
              <a:rPr lang="vi" sz="1600"/>
              <a:t>18127085 - Lê Nguyễn Thuỳ Dương</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28" name="Google Shape;128;p22"/>
          <p:cNvSpPr txBox="1"/>
          <p:nvPr/>
        </p:nvSpPr>
        <p:spPr>
          <a:xfrm>
            <a:off x="520125" y="905400"/>
            <a:ext cx="72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Chia tập dữ liệu ra thành tập train và tập test:</a:t>
            </a:r>
            <a:endParaRPr b="1"/>
          </a:p>
        </p:txBody>
      </p:sp>
      <p:pic>
        <p:nvPicPr>
          <p:cNvPr id="129" name="Google Shape;129;p22"/>
          <p:cNvPicPr preferRelativeResize="0"/>
          <p:nvPr/>
        </p:nvPicPr>
        <p:blipFill>
          <a:blip r:embed="rId3">
            <a:alphaModFix/>
          </a:blip>
          <a:stretch>
            <a:fillRect/>
          </a:stretch>
        </p:blipFill>
        <p:spPr>
          <a:xfrm>
            <a:off x="520125" y="1369200"/>
            <a:ext cx="6400800" cy="1743075"/>
          </a:xfrm>
          <a:prstGeom prst="rect">
            <a:avLst/>
          </a:prstGeom>
          <a:noFill/>
          <a:ln>
            <a:noFill/>
          </a:ln>
        </p:spPr>
      </p:pic>
      <p:pic>
        <p:nvPicPr>
          <p:cNvPr id="130" name="Google Shape;130;p22"/>
          <p:cNvPicPr preferRelativeResize="0"/>
          <p:nvPr/>
        </p:nvPicPr>
        <p:blipFill>
          <a:blip r:embed="rId4">
            <a:alphaModFix/>
          </a:blip>
          <a:stretch>
            <a:fillRect/>
          </a:stretch>
        </p:blipFill>
        <p:spPr>
          <a:xfrm>
            <a:off x="520125" y="3264675"/>
            <a:ext cx="1704975" cy="1638300"/>
          </a:xfrm>
          <a:prstGeom prst="rect">
            <a:avLst/>
          </a:prstGeom>
          <a:noFill/>
          <a:ln>
            <a:noFill/>
          </a:ln>
        </p:spPr>
      </p:pic>
      <p:pic>
        <p:nvPicPr>
          <p:cNvPr id="131" name="Google Shape;131;p22"/>
          <p:cNvPicPr preferRelativeResize="0"/>
          <p:nvPr/>
        </p:nvPicPr>
        <p:blipFill>
          <a:blip r:embed="rId5">
            <a:alphaModFix/>
          </a:blip>
          <a:stretch>
            <a:fillRect/>
          </a:stretch>
        </p:blipFill>
        <p:spPr>
          <a:xfrm>
            <a:off x="2088525" y="3312288"/>
            <a:ext cx="1343025" cy="159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38" name="Google Shape;138;p23"/>
          <p:cNvSpPr txBox="1"/>
          <p:nvPr/>
        </p:nvSpPr>
        <p:spPr>
          <a:xfrm>
            <a:off x="500875" y="847625"/>
            <a:ext cx="50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Các kiểu dữ liệu của các cột:</a:t>
            </a:r>
            <a:endParaRPr b="1"/>
          </a:p>
        </p:txBody>
      </p:sp>
      <p:pic>
        <p:nvPicPr>
          <p:cNvPr id="139" name="Google Shape;139;p23"/>
          <p:cNvPicPr preferRelativeResize="0"/>
          <p:nvPr/>
        </p:nvPicPr>
        <p:blipFill>
          <a:blip r:embed="rId3">
            <a:alphaModFix/>
          </a:blip>
          <a:stretch>
            <a:fillRect/>
          </a:stretch>
        </p:blipFill>
        <p:spPr>
          <a:xfrm>
            <a:off x="500875" y="1253650"/>
            <a:ext cx="4799685" cy="3590875"/>
          </a:xfrm>
          <a:prstGeom prst="rect">
            <a:avLst/>
          </a:prstGeom>
          <a:noFill/>
          <a:ln>
            <a:noFill/>
          </a:ln>
        </p:spPr>
      </p:pic>
      <p:pic>
        <p:nvPicPr>
          <p:cNvPr id="140" name="Google Shape;140;p23"/>
          <p:cNvPicPr preferRelativeResize="0"/>
          <p:nvPr/>
        </p:nvPicPr>
        <p:blipFill>
          <a:blip r:embed="rId4">
            <a:alphaModFix/>
          </a:blip>
          <a:stretch>
            <a:fillRect/>
          </a:stretch>
        </p:blipFill>
        <p:spPr>
          <a:xfrm>
            <a:off x="5452960" y="1400225"/>
            <a:ext cx="3538640" cy="19848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47" name="Google Shape;147;p24"/>
          <p:cNvSpPr txBox="1"/>
          <p:nvPr/>
        </p:nvSpPr>
        <p:spPr>
          <a:xfrm>
            <a:off x="500875" y="847625"/>
            <a:ext cx="654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Các đại lượng thống kê cơ bản của 4 cột dữ liệu dạng số trong tập train</a:t>
            </a:r>
            <a:r>
              <a:rPr b="1" lang="vi"/>
              <a:t>:</a:t>
            </a:r>
            <a:endParaRPr b="1"/>
          </a:p>
        </p:txBody>
      </p:sp>
      <p:pic>
        <p:nvPicPr>
          <p:cNvPr id="148" name="Google Shape;148;p24"/>
          <p:cNvPicPr preferRelativeResize="0"/>
          <p:nvPr/>
        </p:nvPicPr>
        <p:blipFill>
          <a:blip r:embed="rId3">
            <a:alphaModFix/>
          </a:blip>
          <a:stretch>
            <a:fillRect/>
          </a:stretch>
        </p:blipFill>
        <p:spPr>
          <a:xfrm>
            <a:off x="500866" y="1253650"/>
            <a:ext cx="6780414" cy="380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54" name="Google Shape;15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55" name="Google Shape;155;p25"/>
          <p:cNvSpPr txBox="1"/>
          <p:nvPr/>
        </p:nvSpPr>
        <p:spPr>
          <a:xfrm>
            <a:off x="520125" y="841800"/>
            <a:ext cx="724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Thống kê các đại lương cơ bản của các cột object trong tập train:</a:t>
            </a:r>
            <a:endParaRPr b="1"/>
          </a:p>
          <a:p>
            <a:pPr indent="0" lvl="0" marL="0" rtl="0" algn="l">
              <a:spcBef>
                <a:spcPts val="0"/>
              </a:spcBef>
              <a:spcAft>
                <a:spcPts val="0"/>
              </a:spcAft>
              <a:buNone/>
            </a:pPr>
            <a:r>
              <a:t/>
            </a:r>
            <a:endParaRPr/>
          </a:p>
        </p:txBody>
      </p:sp>
      <p:pic>
        <p:nvPicPr>
          <p:cNvPr id="156" name="Google Shape;156;p25"/>
          <p:cNvPicPr preferRelativeResize="0"/>
          <p:nvPr/>
        </p:nvPicPr>
        <p:blipFill>
          <a:blip r:embed="rId3">
            <a:alphaModFix/>
          </a:blip>
          <a:stretch>
            <a:fillRect/>
          </a:stretch>
        </p:blipFill>
        <p:spPr>
          <a:xfrm>
            <a:off x="161675" y="1302000"/>
            <a:ext cx="8820650" cy="3533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62" name="Google Shape;16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63" name="Google Shape;163;p26"/>
          <p:cNvSpPr txBox="1"/>
          <p:nvPr/>
        </p:nvSpPr>
        <p:spPr>
          <a:xfrm>
            <a:off x="520125" y="841800"/>
            <a:ext cx="72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TIỀN XỬ LÝ dữ liệu: Bỏ đi cột name của dữ liệu bằng class ColDropper</a:t>
            </a:r>
            <a:endParaRPr/>
          </a:p>
        </p:txBody>
      </p:sp>
      <p:pic>
        <p:nvPicPr>
          <p:cNvPr id="164" name="Google Shape;164;p26"/>
          <p:cNvPicPr preferRelativeResize="0"/>
          <p:nvPr/>
        </p:nvPicPr>
        <p:blipFill>
          <a:blip r:embed="rId3">
            <a:alphaModFix/>
          </a:blip>
          <a:stretch>
            <a:fillRect/>
          </a:stretch>
        </p:blipFill>
        <p:spPr>
          <a:xfrm>
            <a:off x="5301663" y="1937813"/>
            <a:ext cx="3255626" cy="1547800"/>
          </a:xfrm>
          <a:prstGeom prst="rect">
            <a:avLst/>
          </a:prstGeom>
          <a:noFill/>
          <a:ln>
            <a:noFill/>
          </a:ln>
        </p:spPr>
      </p:pic>
      <p:pic>
        <p:nvPicPr>
          <p:cNvPr id="165" name="Google Shape;165;p26"/>
          <p:cNvPicPr preferRelativeResize="0"/>
          <p:nvPr/>
        </p:nvPicPr>
        <p:blipFill>
          <a:blip r:embed="rId4">
            <a:alphaModFix/>
          </a:blip>
          <a:stretch>
            <a:fillRect/>
          </a:stretch>
        </p:blipFill>
        <p:spPr>
          <a:xfrm>
            <a:off x="5301675" y="1347275"/>
            <a:ext cx="3352800" cy="590550"/>
          </a:xfrm>
          <a:prstGeom prst="rect">
            <a:avLst/>
          </a:prstGeom>
          <a:noFill/>
          <a:ln>
            <a:noFill/>
          </a:ln>
        </p:spPr>
      </p:pic>
      <p:pic>
        <p:nvPicPr>
          <p:cNvPr id="166" name="Google Shape;166;p26"/>
          <p:cNvPicPr preferRelativeResize="0"/>
          <p:nvPr/>
        </p:nvPicPr>
        <p:blipFill>
          <a:blip r:embed="rId5">
            <a:alphaModFix/>
          </a:blip>
          <a:stretch>
            <a:fillRect/>
          </a:stretch>
        </p:blipFill>
        <p:spPr>
          <a:xfrm>
            <a:off x="520125" y="1347275"/>
            <a:ext cx="4781550" cy="3410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72" name="Google Shape;17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73" name="Google Shape;173;p27"/>
          <p:cNvSpPr txBox="1"/>
          <p:nvPr/>
        </p:nvSpPr>
        <p:spPr>
          <a:xfrm>
            <a:off x="520125" y="841800"/>
            <a:ext cx="724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TIỀN XỬ LÝ dữ liệu: Mã hóa cột “brand” của dữ liệu bằng OneHotEncoder</a:t>
            </a:r>
            <a:endParaRPr/>
          </a:p>
        </p:txBody>
      </p:sp>
      <p:pic>
        <p:nvPicPr>
          <p:cNvPr id="174" name="Google Shape;174;p27"/>
          <p:cNvPicPr preferRelativeResize="0"/>
          <p:nvPr/>
        </p:nvPicPr>
        <p:blipFill>
          <a:blip r:embed="rId3">
            <a:alphaModFix/>
          </a:blip>
          <a:stretch>
            <a:fillRect/>
          </a:stretch>
        </p:blipFill>
        <p:spPr>
          <a:xfrm>
            <a:off x="520125" y="1242000"/>
            <a:ext cx="8471475" cy="1662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2c)</a:t>
            </a:r>
            <a:r>
              <a:rPr lang="vi"/>
              <a:t> Mô hình hóa dữ liệu</a:t>
            </a:r>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81" name="Google Shape;181;p28"/>
          <p:cNvSpPr txBox="1"/>
          <p:nvPr/>
        </p:nvSpPr>
        <p:spPr>
          <a:xfrm>
            <a:off x="442950" y="841800"/>
            <a:ext cx="80295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Mô hình cho ra kết quả tốt nhất: </a:t>
            </a:r>
            <a:r>
              <a:rPr b="1" lang="vi"/>
              <a:t>MLPClassifier sử dụng Neural Network</a:t>
            </a:r>
            <a:endParaRPr b="1"/>
          </a:p>
          <a:p>
            <a:pPr indent="-317500" lvl="0" marL="457200" rtl="0" algn="l">
              <a:spcBef>
                <a:spcPts val="0"/>
              </a:spcBef>
              <a:spcAft>
                <a:spcPts val="0"/>
              </a:spcAft>
              <a:buSzPts val="1400"/>
              <a:buChar char="●"/>
            </a:pPr>
            <a:r>
              <a:rPr b="1" lang="vi"/>
              <a:t>Các tham số mô hình:</a:t>
            </a:r>
            <a:endParaRPr b="1"/>
          </a:p>
          <a:p>
            <a:pPr indent="-317500" lvl="0" marL="914400" rtl="0" algn="l">
              <a:spcBef>
                <a:spcPts val="0"/>
              </a:spcBef>
              <a:spcAft>
                <a:spcPts val="0"/>
              </a:spcAft>
              <a:buSzPts val="1400"/>
              <a:buChar char="+"/>
            </a:pPr>
            <a:r>
              <a:rPr b="1" lang="vi"/>
              <a:t>max_iter: 2500</a:t>
            </a:r>
            <a:endParaRPr b="1"/>
          </a:p>
          <a:p>
            <a:pPr indent="-317500" lvl="0" marL="914400" rtl="0" algn="l">
              <a:spcBef>
                <a:spcPts val="0"/>
              </a:spcBef>
              <a:spcAft>
                <a:spcPts val="0"/>
              </a:spcAft>
              <a:buSzPts val="1400"/>
              <a:buChar char="+"/>
            </a:pPr>
            <a:r>
              <a:rPr b="1" lang="vi"/>
              <a:t>activation: logistic</a:t>
            </a:r>
            <a:endParaRPr b="1"/>
          </a:p>
          <a:p>
            <a:pPr indent="-317500" lvl="0" marL="914400" rtl="0" algn="l">
              <a:spcBef>
                <a:spcPts val="0"/>
              </a:spcBef>
              <a:spcAft>
                <a:spcPts val="0"/>
              </a:spcAft>
              <a:buSzPts val="1400"/>
              <a:buChar char="+"/>
            </a:pPr>
            <a:r>
              <a:rPr b="1" lang="vi"/>
              <a:t>solver: lbfgs</a:t>
            </a:r>
            <a:endParaRPr b="1"/>
          </a:p>
          <a:p>
            <a:pPr indent="-317500" lvl="0" marL="914400" rtl="0" algn="l">
              <a:spcBef>
                <a:spcPts val="0"/>
              </a:spcBef>
              <a:spcAft>
                <a:spcPts val="0"/>
              </a:spcAft>
              <a:buSzPts val="1400"/>
              <a:buChar char="+"/>
            </a:pPr>
            <a:r>
              <a:rPr b="1" lang="vi"/>
              <a:t>hidden_layer_sizes=(200, )</a:t>
            </a:r>
            <a:endParaRPr b="1"/>
          </a:p>
          <a:p>
            <a:pPr indent="-317500" lvl="0" marL="914400" rtl="0" algn="l">
              <a:spcBef>
                <a:spcPts val="0"/>
              </a:spcBef>
              <a:spcAft>
                <a:spcPts val="0"/>
              </a:spcAft>
              <a:buSzPts val="1400"/>
              <a:buChar char="+"/>
            </a:pPr>
            <a:r>
              <a:rPr b="1" lang="vi"/>
              <a:t>alpha: [0.1, 1, 10, 100, 1000]</a:t>
            </a:r>
            <a:endParaRPr b="1"/>
          </a:p>
          <a:p>
            <a:pPr indent="0" lvl="0" marL="1371600" rtl="0" algn="l">
              <a:spcBef>
                <a:spcPts val="0"/>
              </a:spcBef>
              <a:spcAft>
                <a:spcPts val="0"/>
              </a:spcAft>
              <a:buNone/>
            </a:pPr>
            <a:r>
              <a:t/>
            </a:r>
            <a:endParaRPr b="1"/>
          </a:p>
        </p:txBody>
      </p:sp>
      <p:pic>
        <p:nvPicPr>
          <p:cNvPr id="182" name="Google Shape;182;p28"/>
          <p:cNvPicPr preferRelativeResize="0"/>
          <p:nvPr/>
        </p:nvPicPr>
        <p:blipFill>
          <a:blip r:embed="rId3">
            <a:alphaModFix/>
          </a:blip>
          <a:stretch>
            <a:fillRect/>
          </a:stretch>
        </p:blipFill>
        <p:spPr>
          <a:xfrm>
            <a:off x="547688" y="2687400"/>
            <a:ext cx="7820025" cy="1590675"/>
          </a:xfrm>
          <a:prstGeom prst="rect">
            <a:avLst/>
          </a:prstGeom>
          <a:noFill/>
          <a:ln>
            <a:noFill/>
          </a:ln>
        </p:spPr>
      </p:pic>
      <p:pic>
        <p:nvPicPr>
          <p:cNvPr id="183" name="Google Shape;183;p28"/>
          <p:cNvPicPr preferRelativeResize="0"/>
          <p:nvPr/>
        </p:nvPicPr>
        <p:blipFill>
          <a:blip r:embed="rId4">
            <a:alphaModFix/>
          </a:blip>
          <a:stretch>
            <a:fillRect/>
          </a:stretch>
        </p:blipFill>
        <p:spPr>
          <a:xfrm>
            <a:off x="547700" y="2493213"/>
            <a:ext cx="3076575" cy="257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189" name="Google Shape;189;p29"/>
          <p:cNvPicPr preferRelativeResize="0"/>
          <p:nvPr/>
        </p:nvPicPr>
        <p:blipFill>
          <a:blip r:embed="rId3">
            <a:alphaModFix/>
          </a:blip>
          <a:stretch>
            <a:fillRect/>
          </a:stretch>
        </p:blipFill>
        <p:spPr>
          <a:xfrm>
            <a:off x="366025" y="1347625"/>
            <a:ext cx="3140025" cy="2023575"/>
          </a:xfrm>
          <a:prstGeom prst="rect">
            <a:avLst/>
          </a:prstGeom>
          <a:noFill/>
          <a:ln>
            <a:noFill/>
          </a:ln>
        </p:spPr>
      </p:pic>
      <p:sp>
        <p:nvSpPr>
          <p:cNvPr id="190" name="Google Shape;190;p29"/>
          <p:cNvSpPr txBox="1"/>
          <p:nvPr/>
        </p:nvSpPr>
        <p:spPr>
          <a:xfrm>
            <a:off x="0" y="0"/>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solidFill>
                  <a:schemeClr val="dk1"/>
                </a:solidFill>
              </a:rPr>
              <a:t>2c) </a:t>
            </a:r>
            <a:r>
              <a:rPr lang="vi" sz="3600">
                <a:solidFill>
                  <a:schemeClr val="dk1"/>
                </a:solidFill>
              </a:rPr>
              <a:t>Mô hình hóa dữ liệu</a:t>
            </a:r>
            <a:endParaRPr/>
          </a:p>
        </p:txBody>
      </p:sp>
      <p:sp>
        <p:nvSpPr>
          <p:cNvPr id="191" name="Google Shape;191;p29"/>
          <p:cNvSpPr txBox="1"/>
          <p:nvPr/>
        </p:nvSpPr>
        <p:spPr>
          <a:xfrm>
            <a:off x="366025" y="732025"/>
            <a:ext cx="3003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Điểm của mô hình được tính bằng R2 score và MAE score</a:t>
            </a:r>
            <a:endParaRPr b="1"/>
          </a:p>
        </p:txBody>
      </p:sp>
      <p:pic>
        <p:nvPicPr>
          <p:cNvPr id="192" name="Google Shape;192;p29"/>
          <p:cNvPicPr preferRelativeResize="0"/>
          <p:nvPr/>
        </p:nvPicPr>
        <p:blipFill>
          <a:blip r:embed="rId4">
            <a:alphaModFix/>
          </a:blip>
          <a:stretch>
            <a:fillRect/>
          </a:stretch>
        </p:blipFill>
        <p:spPr>
          <a:xfrm>
            <a:off x="3369475" y="1132225"/>
            <a:ext cx="4034428" cy="3706476"/>
          </a:xfrm>
          <a:prstGeom prst="rect">
            <a:avLst/>
          </a:prstGeom>
          <a:noFill/>
          <a:ln>
            <a:noFill/>
          </a:ln>
        </p:spPr>
      </p:pic>
      <p:sp>
        <p:nvSpPr>
          <p:cNvPr id="193" name="Google Shape;193;p29"/>
          <p:cNvSpPr txBox="1"/>
          <p:nvPr/>
        </p:nvSpPr>
        <p:spPr>
          <a:xfrm>
            <a:off x="3506050" y="635725"/>
            <a:ext cx="469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Tìm ra alpha tốt nhất với độ lỗi tốt nhất tương ứng</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99" name="Google Shape;199;p30"/>
          <p:cNvSpPr txBox="1"/>
          <p:nvPr/>
        </p:nvSpPr>
        <p:spPr>
          <a:xfrm>
            <a:off x="0" y="0"/>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solidFill>
                  <a:schemeClr val="dk1"/>
                </a:solidFill>
              </a:rPr>
              <a:t>2c) </a:t>
            </a:r>
            <a:r>
              <a:rPr lang="vi" sz="3600">
                <a:solidFill>
                  <a:schemeClr val="dk1"/>
                </a:solidFill>
              </a:rPr>
              <a:t>Mô hình hóa dữ liệu</a:t>
            </a:r>
            <a:endParaRPr/>
          </a:p>
        </p:txBody>
      </p:sp>
      <p:pic>
        <p:nvPicPr>
          <p:cNvPr id="200" name="Google Shape;200;p30"/>
          <p:cNvPicPr preferRelativeResize="0"/>
          <p:nvPr/>
        </p:nvPicPr>
        <p:blipFill>
          <a:blip r:embed="rId3">
            <a:alphaModFix/>
          </a:blip>
          <a:stretch>
            <a:fillRect/>
          </a:stretch>
        </p:blipFill>
        <p:spPr>
          <a:xfrm>
            <a:off x="152400" y="1136575"/>
            <a:ext cx="2437275" cy="3854525"/>
          </a:xfrm>
          <a:prstGeom prst="rect">
            <a:avLst/>
          </a:prstGeom>
          <a:noFill/>
          <a:ln>
            <a:noFill/>
          </a:ln>
        </p:spPr>
      </p:pic>
      <p:sp>
        <p:nvSpPr>
          <p:cNvPr id="201" name="Google Shape;201;p30"/>
          <p:cNvSpPr txBox="1"/>
          <p:nvPr/>
        </p:nvSpPr>
        <p:spPr>
          <a:xfrm>
            <a:off x="2589675" y="738900"/>
            <a:ext cx="314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Kết quả sau khi chạy mô hình</a:t>
            </a:r>
            <a:endParaRPr b="1"/>
          </a:p>
        </p:txBody>
      </p:sp>
      <p:pic>
        <p:nvPicPr>
          <p:cNvPr id="202" name="Google Shape;202;p30"/>
          <p:cNvPicPr preferRelativeResize="0"/>
          <p:nvPr/>
        </p:nvPicPr>
        <p:blipFill>
          <a:blip r:embed="rId4">
            <a:alphaModFix/>
          </a:blip>
          <a:stretch>
            <a:fillRect/>
          </a:stretch>
        </p:blipFill>
        <p:spPr>
          <a:xfrm>
            <a:off x="2589675" y="1136575"/>
            <a:ext cx="5105400" cy="428625"/>
          </a:xfrm>
          <a:prstGeom prst="rect">
            <a:avLst/>
          </a:prstGeom>
          <a:noFill/>
          <a:ln>
            <a:noFill/>
          </a:ln>
        </p:spPr>
      </p:pic>
      <p:pic>
        <p:nvPicPr>
          <p:cNvPr id="203" name="Google Shape;203;p30"/>
          <p:cNvPicPr preferRelativeResize="0"/>
          <p:nvPr/>
        </p:nvPicPr>
        <p:blipFill>
          <a:blip r:embed="rId5">
            <a:alphaModFix/>
          </a:blip>
          <a:stretch>
            <a:fillRect/>
          </a:stretch>
        </p:blipFill>
        <p:spPr>
          <a:xfrm>
            <a:off x="2589674" y="2290763"/>
            <a:ext cx="6125475" cy="561975"/>
          </a:xfrm>
          <a:prstGeom prst="rect">
            <a:avLst/>
          </a:prstGeom>
          <a:noFill/>
          <a:ln>
            <a:noFill/>
          </a:ln>
        </p:spPr>
      </p:pic>
      <p:sp>
        <p:nvSpPr>
          <p:cNvPr id="204" name="Google Shape;204;p30"/>
          <p:cNvSpPr txBox="1"/>
          <p:nvPr/>
        </p:nvSpPr>
        <p:spPr>
          <a:xfrm>
            <a:off x="2589675" y="1890575"/>
            <a:ext cx="510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Áp dụng MLPClassifier với tham số alpha tốt nhất</a:t>
            </a:r>
            <a:endParaRPr b="1"/>
          </a:p>
        </p:txBody>
      </p:sp>
      <p:pic>
        <p:nvPicPr>
          <p:cNvPr id="205" name="Google Shape;205;p30"/>
          <p:cNvPicPr preferRelativeResize="0"/>
          <p:nvPr/>
        </p:nvPicPr>
        <p:blipFill>
          <a:blip r:embed="rId6">
            <a:alphaModFix/>
          </a:blip>
          <a:stretch>
            <a:fillRect/>
          </a:stretch>
        </p:blipFill>
        <p:spPr>
          <a:xfrm>
            <a:off x="2589663" y="3442438"/>
            <a:ext cx="3095625" cy="533400"/>
          </a:xfrm>
          <a:prstGeom prst="rect">
            <a:avLst/>
          </a:prstGeom>
          <a:noFill/>
          <a:ln>
            <a:noFill/>
          </a:ln>
        </p:spPr>
      </p:pic>
      <p:sp>
        <p:nvSpPr>
          <p:cNvPr id="206" name="Google Shape;206;p30"/>
          <p:cNvSpPr txBox="1"/>
          <p:nvPr/>
        </p:nvSpPr>
        <p:spPr>
          <a:xfrm>
            <a:off x="2633625" y="3042250"/>
            <a:ext cx="50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Điểm số tốt nhất của mô hình</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12" name="Google Shape;212;p31"/>
          <p:cNvSpPr txBox="1"/>
          <p:nvPr/>
        </p:nvSpPr>
        <p:spPr>
          <a:xfrm>
            <a:off x="0" y="0"/>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solidFill>
                  <a:schemeClr val="dk1"/>
                </a:solidFill>
              </a:rPr>
              <a:t>2c) </a:t>
            </a:r>
            <a:r>
              <a:rPr lang="vi" sz="3600">
                <a:solidFill>
                  <a:schemeClr val="dk1"/>
                </a:solidFill>
              </a:rPr>
              <a:t>Mô hình hóa dữ liệu</a:t>
            </a:r>
            <a:endParaRPr/>
          </a:p>
        </p:txBody>
      </p:sp>
      <p:pic>
        <p:nvPicPr>
          <p:cNvPr id="213" name="Google Shape;213;p31"/>
          <p:cNvPicPr preferRelativeResize="0"/>
          <p:nvPr/>
        </p:nvPicPr>
        <p:blipFill>
          <a:blip r:embed="rId3">
            <a:alphaModFix/>
          </a:blip>
          <a:stretch>
            <a:fillRect/>
          </a:stretch>
        </p:blipFill>
        <p:spPr>
          <a:xfrm>
            <a:off x="152400" y="891300"/>
            <a:ext cx="2591827" cy="4099800"/>
          </a:xfrm>
          <a:prstGeom prst="rect">
            <a:avLst/>
          </a:prstGeom>
          <a:noFill/>
          <a:ln>
            <a:noFill/>
          </a:ln>
        </p:spPr>
      </p:pic>
      <p:sp>
        <p:nvSpPr>
          <p:cNvPr id="214" name="Google Shape;214;p31"/>
          <p:cNvSpPr txBox="1"/>
          <p:nvPr/>
        </p:nvSpPr>
        <p:spPr>
          <a:xfrm>
            <a:off x="2812550" y="943950"/>
            <a:ext cx="362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Vài dòng kết quả predict trên tập test</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824000" y="303825"/>
            <a:ext cx="4993800" cy="695400"/>
          </a:xfrm>
          <a:prstGeom prst="rect">
            <a:avLst/>
          </a:prstGeom>
          <a:noFill/>
          <a:ln>
            <a:noFill/>
          </a:ln>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b="1" lang="vi" sz="3600">
                <a:solidFill>
                  <a:schemeClr val="dk1"/>
                </a:solidFill>
                <a:highlight>
                  <a:schemeClr val="lt1"/>
                </a:highlight>
              </a:rPr>
              <a:t>Nội dung trình bày</a:t>
            </a:r>
            <a:endParaRPr b="1" sz="3600">
              <a:solidFill>
                <a:schemeClr val="dk1"/>
              </a:solidFill>
              <a:highlight>
                <a:schemeClr val="lt1"/>
              </a:highlight>
            </a:endParaRPr>
          </a:p>
        </p:txBody>
      </p:sp>
      <p:sp>
        <p:nvSpPr>
          <p:cNvPr id="62" name="Google Shape;62;p14"/>
          <p:cNvSpPr txBox="1"/>
          <p:nvPr/>
        </p:nvSpPr>
        <p:spPr>
          <a:xfrm>
            <a:off x="824000" y="999225"/>
            <a:ext cx="8114400" cy="3292500"/>
          </a:xfrm>
          <a:prstGeom prst="rect">
            <a:avLst/>
          </a:prstGeom>
          <a:noFill/>
          <a:ln>
            <a:noFill/>
          </a:ln>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Arial"/>
              <a:buAutoNum type="arabicParenR"/>
            </a:pPr>
            <a:r>
              <a:rPr lang="vi" sz="1600">
                <a:solidFill>
                  <a:schemeClr val="dk1"/>
                </a:solidFill>
                <a:highlight>
                  <a:schemeClr val="lt1"/>
                </a:highlight>
              </a:rPr>
              <a:t>Ý tưởng thực hiện</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Arial"/>
              <a:buAutoNum type="arabicParenR"/>
            </a:pPr>
            <a:r>
              <a:rPr lang="vi" sz="1600">
                <a:solidFill>
                  <a:schemeClr val="dk1"/>
                </a:solidFill>
                <a:highlight>
                  <a:schemeClr val="lt1"/>
                </a:highlight>
              </a:rPr>
              <a:t>Quá trình thực hiện</a:t>
            </a:r>
            <a:endParaRPr sz="1600">
              <a:solidFill>
                <a:schemeClr val="dk1"/>
              </a:solidFill>
              <a:highlight>
                <a:schemeClr val="lt1"/>
              </a:highlight>
            </a:endParaRPr>
          </a:p>
          <a:p>
            <a:pPr indent="0" lvl="0" marL="457200" rtl="0" algn="l">
              <a:spcBef>
                <a:spcPts val="0"/>
              </a:spcBef>
              <a:spcAft>
                <a:spcPts val="0"/>
              </a:spcAft>
              <a:buNone/>
            </a:pPr>
            <a:r>
              <a:rPr lang="vi" sz="1600">
                <a:solidFill>
                  <a:schemeClr val="dk1"/>
                </a:solidFill>
                <a:highlight>
                  <a:schemeClr val="lt1"/>
                </a:highlight>
              </a:rPr>
              <a:t>a) 	Thu thập dữ liệu:</a:t>
            </a:r>
            <a:endParaRPr sz="1600">
              <a:solidFill>
                <a:schemeClr val="dk1"/>
              </a:solidFill>
              <a:highlight>
                <a:schemeClr val="lt1"/>
              </a:highlight>
            </a:endParaRPr>
          </a:p>
          <a:p>
            <a:pPr indent="0" lvl="0" marL="457200" rtl="0" algn="l">
              <a:spcBef>
                <a:spcPts val="0"/>
              </a:spcBef>
              <a:spcAft>
                <a:spcPts val="0"/>
              </a:spcAft>
              <a:buNone/>
            </a:pPr>
            <a:r>
              <a:rPr lang="vi" sz="1600">
                <a:solidFill>
                  <a:schemeClr val="dk1"/>
                </a:solidFill>
                <a:highlight>
                  <a:schemeClr val="lt1"/>
                </a:highlight>
              </a:rPr>
              <a:t>b) 	Khám phá dữ liệu</a:t>
            </a:r>
            <a:endParaRPr sz="1600">
              <a:solidFill>
                <a:schemeClr val="dk1"/>
              </a:solidFill>
              <a:highlight>
                <a:schemeClr val="lt1"/>
              </a:highlight>
            </a:endParaRPr>
          </a:p>
          <a:p>
            <a:pPr indent="0" lvl="0" marL="457200" rtl="0" algn="l">
              <a:spcBef>
                <a:spcPts val="0"/>
              </a:spcBef>
              <a:spcAft>
                <a:spcPts val="0"/>
              </a:spcAft>
              <a:buNone/>
            </a:pPr>
            <a:r>
              <a:rPr lang="vi" sz="1600">
                <a:solidFill>
                  <a:schemeClr val="dk1"/>
                </a:solidFill>
                <a:highlight>
                  <a:schemeClr val="lt1"/>
                </a:highlight>
              </a:rPr>
              <a:t>c)	Mô hình hóa</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Nunito"/>
              <a:buAutoNum type="arabicParenR"/>
            </a:pPr>
            <a:r>
              <a:rPr lang="vi" sz="1600">
                <a:solidFill>
                  <a:schemeClr val="dk1"/>
                </a:solidFill>
                <a:highlight>
                  <a:schemeClr val="lt1"/>
                </a:highlight>
              </a:rPr>
              <a:t>Cải thiện bổ sung:</a:t>
            </a:r>
            <a:endParaRPr sz="1600">
              <a:solidFill>
                <a:schemeClr val="dk1"/>
              </a:solidFill>
              <a:highlight>
                <a:schemeClr val="lt1"/>
              </a:highlight>
            </a:endParaRPr>
          </a:p>
          <a:p>
            <a:pPr indent="0" lvl="0" marL="457200" rtl="0" algn="l">
              <a:spcBef>
                <a:spcPts val="0"/>
              </a:spcBef>
              <a:spcAft>
                <a:spcPts val="0"/>
              </a:spcAft>
              <a:buNone/>
            </a:pPr>
            <a:r>
              <a:rPr lang="vi" sz="1600">
                <a:solidFill>
                  <a:schemeClr val="dk1"/>
                </a:solidFill>
                <a:highlight>
                  <a:schemeClr val="lt1"/>
                </a:highlight>
              </a:rPr>
              <a:t>a) 	Trực quan hóa</a:t>
            </a:r>
            <a:endParaRPr sz="1600">
              <a:solidFill>
                <a:schemeClr val="dk1"/>
              </a:solidFill>
              <a:highlight>
                <a:schemeClr val="lt1"/>
              </a:highlight>
            </a:endParaRPr>
          </a:p>
          <a:p>
            <a:pPr indent="0" lvl="0" marL="457200" rtl="0" algn="l">
              <a:spcBef>
                <a:spcPts val="0"/>
              </a:spcBef>
              <a:spcAft>
                <a:spcPts val="0"/>
              </a:spcAft>
              <a:buNone/>
            </a:pPr>
            <a:r>
              <a:rPr lang="vi" sz="1600">
                <a:solidFill>
                  <a:schemeClr val="dk1"/>
                </a:solidFill>
                <a:highlight>
                  <a:schemeClr val="lt1"/>
                </a:highlight>
              </a:rPr>
              <a:t>b) 	Cải thiện dữ liệu</a:t>
            </a:r>
            <a:endParaRPr sz="1600">
              <a:solidFill>
                <a:schemeClr val="dk1"/>
              </a:solidFill>
              <a:highlight>
                <a:schemeClr val="lt1"/>
              </a:highlight>
            </a:endParaRPr>
          </a:p>
          <a:p>
            <a:pPr indent="-330200" lvl="0" marL="457200" rtl="0" algn="l">
              <a:spcBef>
                <a:spcPts val="0"/>
              </a:spcBef>
              <a:spcAft>
                <a:spcPts val="0"/>
              </a:spcAft>
              <a:buClr>
                <a:schemeClr val="dk1"/>
              </a:buClr>
              <a:buSzPts val="1600"/>
              <a:buFont typeface="Nunito"/>
              <a:buAutoNum type="arabicParenR"/>
            </a:pPr>
            <a:r>
              <a:rPr lang="vi" sz="1600">
                <a:solidFill>
                  <a:schemeClr val="dk1"/>
                </a:solidFill>
                <a:highlight>
                  <a:schemeClr val="lt1"/>
                </a:highlight>
              </a:rPr>
              <a:t>Kết quả</a:t>
            </a:r>
            <a:endParaRPr sz="1600">
              <a:solidFill>
                <a:schemeClr val="dk1"/>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104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a:t>Kết luận</a:t>
            </a:r>
            <a:endParaRPr b="1"/>
          </a:p>
        </p:txBody>
      </p:sp>
      <p:sp>
        <p:nvSpPr>
          <p:cNvPr id="220" name="Google Shape;22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vi"/>
              <a:t>Vì một lý do nào đó mà dữ liệu cho ra kết quả với độ chính xác không được như ý, nếu không phải nói là quá thấp !!!</a:t>
            </a:r>
            <a:endParaRPr/>
          </a:p>
          <a:p>
            <a:pPr indent="0" lvl="0" marL="0" rtl="0" algn="l">
              <a:spcBef>
                <a:spcPts val="1200"/>
              </a:spcBef>
              <a:spcAft>
                <a:spcPts val="1200"/>
              </a:spcAft>
              <a:buNone/>
            </a:pPr>
            <a:r>
              <a:rPr b="1" lang="vi"/>
              <a:t>→ Nhờ vào nhận xét gợi ý của các bạn cùng lớp, vấn đề dần được sáng tỏ</a:t>
            </a:r>
            <a:endParaRPr b="1"/>
          </a:p>
        </p:txBody>
      </p:sp>
      <p:sp>
        <p:nvSpPr>
          <p:cNvPr id="221" name="Google Shape;22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22" name="Google Shape;222;p32"/>
          <p:cNvSpPr txBox="1"/>
          <p:nvPr/>
        </p:nvSpPr>
        <p:spPr>
          <a:xfrm>
            <a:off x="19275" y="19275"/>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solidFill>
                  <a:schemeClr val="dk1"/>
                </a:solidFill>
              </a:rPr>
              <a:t>2c) </a:t>
            </a:r>
            <a:r>
              <a:rPr lang="vi" sz="3600"/>
              <a:t>Mô hình hóa dữ liệu</a:t>
            </a:r>
            <a:endParaRPr sz="3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28" name="Google Shape;228;p33"/>
          <p:cNvSpPr txBox="1"/>
          <p:nvPr/>
        </p:nvSpPr>
        <p:spPr>
          <a:xfrm>
            <a:off x="19275" y="19275"/>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a:t>
            </a:r>
            <a:r>
              <a:rPr lang="vi" sz="3600"/>
              <a:t>Cải thiện bổ sung</a:t>
            </a:r>
            <a:endParaRPr sz="3600"/>
          </a:p>
        </p:txBody>
      </p:sp>
      <p:sp>
        <p:nvSpPr>
          <p:cNvPr id="229" name="Google Shape;229;p33"/>
          <p:cNvSpPr txBox="1"/>
          <p:nvPr/>
        </p:nvSpPr>
        <p:spPr>
          <a:xfrm>
            <a:off x="38525" y="789825"/>
            <a:ext cx="4315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Những gợi ý ban đầu của bạn NeirT:</a:t>
            </a:r>
            <a:endParaRPr b="1"/>
          </a:p>
        </p:txBody>
      </p:sp>
      <p:pic>
        <p:nvPicPr>
          <p:cNvPr id="230" name="Google Shape;230;p33"/>
          <p:cNvPicPr preferRelativeResize="0"/>
          <p:nvPr/>
        </p:nvPicPr>
        <p:blipFill>
          <a:blip r:embed="rId3">
            <a:alphaModFix/>
          </a:blip>
          <a:stretch>
            <a:fillRect/>
          </a:stretch>
        </p:blipFill>
        <p:spPr>
          <a:xfrm>
            <a:off x="152400" y="1342425"/>
            <a:ext cx="8991599" cy="1399250"/>
          </a:xfrm>
          <a:prstGeom prst="rect">
            <a:avLst/>
          </a:prstGeom>
          <a:noFill/>
          <a:ln>
            <a:noFill/>
          </a:ln>
        </p:spPr>
      </p:pic>
      <p:pic>
        <p:nvPicPr>
          <p:cNvPr id="231" name="Google Shape;231;p33"/>
          <p:cNvPicPr preferRelativeResize="0"/>
          <p:nvPr/>
        </p:nvPicPr>
        <p:blipFill>
          <a:blip r:embed="rId4">
            <a:alphaModFix/>
          </a:blip>
          <a:stretch>
            <a:fillRect/>
          </a:stretch>
        </p:blipFill>
        <p:spPr>
          <a:xfrm>
            <a:off x="152400" y="2894075"/>
            <a:ext cx="4315200" cy="2097024"/>
          </a:xfrm>
          <a:prstGeom prst="rect">
            <a:avLst/>
          </a:prstGeom>
          <a:noFill/>
          <a:ln>
            <a:noFill/>
          </a:ln>
        </p:spPr>
      </p:pic>
      <p:pic>
        <p:nvPicPr>
          <p:cNvPr id="232" name="Google Shape;232;p33"/>
          <p:cNvPicPr preferRelativeResize="0"/>
          <p:nvPr/>
        </p:nvPicPr>
        <p:blipFill>
          <a:blip r:embed="rId5">
            <a:alphaModFix/>
          </a:blip>
          <a:stretch>
            <a:fillRect/>
          </a:stretch>
        </p:blipFill>
        <p:spPr>
          <a:xfrm>
            <a:off x="4467600" y="2780550"/>
            <a:ext cx="4653800" cy="2324100"/>
          </a:xfrm>
          <a:prstGeom prst="rect">
            <a:avLst/>
          </a:prstGeom>
          <a:noFill/>
          <a:ln>
            <a:noFill/>
          </a:ln>
        </p:spPr>
      </p:pic>
      <p:pic>
        <p:nvPicPr>
          <p:cNvPr id="233" name="Google Shape;233;p33"/>
          <p:cNvPicPr preferRelativeResize="0"/>
          <p:nvPr/>
        </p:nvPicPr>
        <p:blipFill>
          <a:blip r:embed="rId6">
            <a:alphaModFix/>
          </a:blip>
          <a:stretch>
            <a:fillRect/>
          </a:stretch>
        </p:blipFill>
        <p:spPr>
          <a:xfrm>
            <a:off x="4304350" y="-29175"/>
            <a:ext cx="4839651" cy="1399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39" name="Google Shape;239;p34"/>
          <p:cNvSpPr txBox="1"/>
          <p:nvPr/>
        </p:nvSpPr>
        <p:spPr>
          <a:xfrm>
            <a:off x="19275" y="19275"/>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Cải thiện bổ sung</a:t>
            </a:r>
            <a:endParaRPr sz="3600"/>
          </a:p>
        </p:txBody>
      </p:sp>
      <p:sp>
        <p:nvSpPr>
          <p:cNvPr id="240" name="Google Shape;240;p34"/>
          <p:cNvSpPr txBox="1"/>
          <p:nvPr/>
        </p:nvSpPr>
        <p:spPr>
          <a:xfrm>
            <a:off x="38525" y="789825"/>
            <a:ext cx="8433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	→ Nhờ những gợi ý trên, ý tưởng trực quan hóa dữ liệu </a:t>
            </a:r>
            <a:endParaRPr b="1"/>
          </a:p>
          <a:p>
            <a:pPr indent="0" lvl="0" marL="457200" rtl="0" algn="l">
              <a:spcBef>
                <a:spcPts val="0"/>
              </a:spcBef>
              <a:spcAft>
                <a:spcPts val="0"/>
              </a:spcAft>
              <a:buNone/>
            </a:pPr>
            <a:r>
              <a:rPr b="1" lang="vi"/>
              <a:t>    để xem mối liên hệ giữa các cột với nhau xuất hiện</a:t>
            </a:r>
            <a:endParaRPr b="1"/>
          </a:p>
          <a:p>
            <a:pPr indent="0" lvl="0" marL="457200" rtl="0" algn="l">
              <a:spcBef>
                <a:spcPts val="0"/>
              </a:spcBef>
              <a:spcAft>
                <a:spcPts val="0"/>
              </a:spcAft>
              <a:buNone/>
            </a:pPr>
            <a:r>
              <a:rPr b="1" lang="vi"/>
              <a:t>Nhóm thực hiện có nghi ngờ ban đầu rằng “thủ phạm” gây rối loạn dữ liệu chính là cột dữ liệu object “brand” do qua thống kê thấy được độ chênh lệch dữ liệu lớn.</a:t>
            </a:r>
            <a:endParaRPr b="1"/>
          </a:p>
          <a:p>
            <a:pPr indent="0" lvl="0" marL="457200" rtl="0" algn="l">
              <a:spcBef>
                <a:spcPts val="0"/>
              </a:spcBef>
              <a:spcAft>
                <a:spcPts val="0"/>
              </a:spcAft>
              <a:buNone/>
            </a:pPr>
            <a:r>
              <a:rPr b="1" lang="vi"/>
              <a:t>→ Phát hiện mới về sự mất cân bằng dữ liệu trong cột brand</a:t>
            </a:r>
            <a:endParaRPr b="1"/>
          </a:p>
        </p:txBody>
      </p:sp>
      <p:pic>
        <p:nvPicPr>
          <p:cNvPr id="241" name="Google Shape;241;p34"/>
          <p:cNvPicPr preferRelativeResize="0"/>
          <p:nvPr/>
        </p:nvPicPr>
        <p:blipFill>
          <a:blip r:embed="rId3">
            <a:alphaModFix/>
          </a:blip>
          <a:stretch>
            <a:fillRect/>
          </a:stretch>
        </p:blipFill>
        <p:spPr>
          <a:xfrm>
            <a:off x="152400" y="1988925"/>
            <a:ext cx="8839201" cy="1393650"/>
          </a:xfrm>
          <a:prstGeom prst="rect">
            <a:avLst/>
          </a:prstGeom>
          <a:noFill/>
          <a:ln>
            <a:noFill/>
          </a:ln>
        </p:spPr>
      </p:pic>
      <p:pic>
        <p:nvPicPr>
          <p:cNvPr id="242" name="Google Shape;242;p34"/>
          <p:cNvPicPr preferRelativeResize="0"/>
          <p:nvPr/>
        </p:nvPicPr>
        <p:blipFill>
          <a:blip r:embed="rId4">
            <a:alphaModFix/>
          </a:blip>
          <a:stretch>
            <a:fillRect/>
          </a:stretch>
        </p:blipFill>
        <p:spPr>
          <a:xfrm>
            <a:off x="4871938" y="2687913"/>
            <a:ext cx="2009775" cy="18764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48" name="Google Shape;248;p35"/>
          <p:cNvSpPr txBox="1"/>
          <p:nvPr/>
        </p:nvSpPr>
        <p:spPr>
          <a:xfrm>
            <a:off x="19275" y="19275"/>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Cải thiện bổ sung</a:t>
            </a:r>
            <a:endParaRPr sz="3600"/>
          </a:p>
        </p:txBody>
      </p:sp>
      <p:pic>
        <p:nvPicPr>
          <p:cNvPr id="249" name="Google Shape;249;p35"/>
          <p:cNvPicPr preferRelativeResize="0"/>
          <p:nvPr/>
        </p:nvPicPr>
        <p:blipFill>
          <a:blip r:embed="rId3">
            <a:alphaModFix/>
          </a:blip>
          <a:stretch>
            <a:fillRect/>
          </a:stretch>
        </p:blipFill>
        <p:spPr>
          <a:xfrm>
            <a:off x="133125" y="1372925"/>
            <a:ext cx="3238500" cy="3209925"/>
          </a:xfrm>
          <a:prstGeom prst="rect">
            <a:avLst/>
          </a:prstGeom>
          <a:noFill/>
          <a:ln>
            <a:noFill/>
          </a:ln>
        </p:spPr>
      </p:pic>
      <p:sp>
        <p:nvSpPr>
          <p:cNvPr id="250" name="Google Shape;250;p35"/>
          <p:cNvSpPr txBox="1"/>
          <p:nvPr/>
        </p:nvSpPr>
        <p:spPr>
          <a:xfrm>
            <a:off x="96325" y="789825"/>
            <a:ext cx="360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Mã hóa cột brand bằng LabelEncoder để phục vụ cho việc trực quan:</a:t>
            </a:r>
            <a:endParaRPr b="1"/>
          </a:p>
        </p:txBody>
      </p:sp>
      <p:sp>
        <p:nvSpPr>
          <p:cNvPr id="251" name="Google Shape;251;p35"/>
          <p:cNvSpPr txBox="1"/>
          <p:nvPr/>
        </p:nvSpPr>
        <p:spPr>
          <a:xfrm>
            <a:off x="3717950" y="905400"/>
            <a:ext cx="46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Sự dụng sns.lmplot và scatter_matrix để trực quan:</a:t>
            </a:r>
            <a:endParaRPr/>
          </a:p>
        </p:txBody>
      </p:sp>
      <p:pic>
        <p:nvPicPr>
          <p:cNvPr id="252" name="Google Shape;252;p35"/>
          <p:cNvPicPr preferRelativeResize="0"/>
          <p:nvPr/>
        </p:nvPicPr>
        <p:blipFill>
          <a:blip r:embed="rId4">
            <a:alphaModFix/>
          </a:blip>
          <a:stretch>
            <a:fillRect/>
          </a:stretch>
        </p:blipFill>
        <p:spPr>
          <a:xfrm>
            <a:off x="3371625" y="1305600"/>
            <a:ext cx="5924775" cy="1430200"/>
          </a:xfrm>
          <a:prstGeom prst="rect">
            <a:avLst/>
          </a:prstGeom>
          <a:noFill/>
          <a:ln>
            <a:noFill/>
          </a:ln>
        </p:spPr>
      </p:pic>
      <p:pic>
        <p:nvPicPr>
          <p:cNvPr id="253" name="Google Shape;253;p35"/>
          <p:cNvPicPr preferRelativeResize="0"/>
          <p:nvPr/>
        </p:nvPicPr>
        <p:blipFill>
          <a:blip r:embed="rId5">
            <a:alphaModFix/>
          </a:blip>
          <a:stretch>
            <a:fillRect/>
          </a:stretch>
        </p:blipFill>
        <p:spPr>
          <a:xfrm>
            <a:off x="3315175" y="2734800"/>
            <a:ext cx="5467550" cy="73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59" name="Google Shape;259;p36"/>
          <p:cNvSpPr txBox="1"/>
          <p:nvPr/>
        </p:nvSpPr>
        <p:spPr>
          <a:xfrm>
            <a:off x="19275" y="19275"/>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Cải thiện bổ sung</a:t>
            </a:r>
            <a:endParaRPr sz="3600"/>
          </a:p>
        </p:txBody>
      </p:sp>
      <p:pic>
        <p:nvPicPr>
          <p:cNvPr id="260" name="Google Shape;260;p36"/>
          <p:cNvPicPr preferRelativeResize="0"/>
          <p:nvPr/>
        </p:nvPicPr>
        <p:blipFill>
          <a:blip r:embed="rId3">
            <a:alphaModFix/>
          </a:blip>
          <a:stretch>
            <a:fillRect/>
          </a:stretch>
        </p:blipFill>
        <p:spPr>
          <a:xfrm>
            <a:off x="133125" y="1372925"/>
            <a:ext cx="3238500" cy="3209925"/>
          </a:xfrm>
          <a:prstGeom prst="rect">
            <a:avLst/>
          </a:prstGeom>
          <a:noFill/>
          <a:ln>
            <a:noFill/>
          </a:ln>
        </p:spPr>
      </p:pic>
      <p:sp>
        <p:nvSpPr>
          <p:cNvPr id="261" name="Google Shape;261;p36"/>
          <p:cNvSpPr txBox="1"/>
          <p:nvPr/>
        </p:nvSpPr>
        <p:spPr>
          <a:xfrm>
            <a:off x="96325" y="789825"/>
            <a:ext cx="3602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Mã hóa cột brand bằng LabelEncoder để phục vụ cho việc trực quan:</a:t>
            </a:r>
            <a:endParaRPr b="1"/>
          </a:p>
        </p:txBody>
      </p:sp>
      <p:sp>
        <p:nvSpPr>
          <p:cNvPr id="262" name="Google Shape;262;p36"/>
          <p:cNvSpPr txBox="1"/>
          <p:nvPr/>
        </p:nvSpPr>
        <p:spPr>
          <a:xfrm>
            <a:off x="3717950" y="905400"/>
            <a:ext cx="466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Sự dụng sns.lmplot và scatter_matrix để trực quan:</a:t>
            </a:r>
            <a:endParaRPr/>
          </a:p>
        </p:txBody>
      </p:sp>
      <p:pic>
        <p:nvPicPr>
          <p:cNvPr id="263" name="Google Shape;263;p36"/>
          <p:cNvPicPr preferRelativeResize="0"/>
          <p:nvPr/>
        </p:nvPicPr>
        <p:blipFill>
          <a:blip r:embed="rId4">
            <a:alphaModFix/>
          </a:blip>
          <a:stretch>
            <a:fillRect/>
          </a:stretch>
        </p:blipFill>
        <p:spPr>
          <a:xfrm>
            <a:off x="3371625" y="1305600"/>
            <a:ext cx="5924775" cy="1430200"/>
          </a:xfrm>
          <a:prstGeom prst="rect">
            <a:avLst/>
          </a:prstGeom>
          <a:noFill/>
          <a:ln>
            <a:noFill/>
          </a:ln>
        </p:spPr>
      </p:pic>
      <p:pic>
        <p:nvPicPr>
          <p:cNvPr id="264" name="Google Shape;264;p36"/>
          <p:cNvPicPr preferRelativeResize="0"/>
          <p:nvPr/>
        </p:nvPicPr>
        <p:blipFill>
          <a:blip r:embed="rId5">
            <a:alphaModFix/>
          </a:blip>
          <a:stretch>
            <a:fillRect/>
          </a:stretch>
        </p:blipFill>
        <p:spPr>
          <a:xfrm>
            <a:off x="3315175" y="2734800"/>
            <a:ext cx="5467550" cy="738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311700" y="6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Kết quả trực quan sns.lmplot:</a:t>
            </a:r>
            <a:endParaRPr/>
          </a:p>
        </p:txBody>
      </p:sp>
      <p:sp>
        <p:nvSpPr>
          <p:cNvPr id="270" name="Google Shape;27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71" name="Google Shape;271;p37"/>
          <p:cNvSpPr txBox="1"/>
          <p:nvPr/>
        </p:nvSpPr>
        <p:spPr>
          <a:xfrm>
            <a:off x="0" y="19275"/>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Cải thiện bổ sung</a:t>
            </a:r>
            <a:endParaRPr sz="3600"/>
          </a:p>
        </p:txBody>
      </p:sp>
      <p:pic>
        <p:nvPicPr>
          <p:cNvPr id="272" name="Google Shape;272;p37"/>
          <p:cNvPicPr preferRelativeResize="0"/>
          <p:nvPr/>
        </p:nvPicPr>
        <p:blipFill>
          <a:blip r:embed="rId3">
            <a:alphaModFix/>
          </a:blip>
          <a:stretch>
            <a:fillRect/>
          </a:stretch>
        </p:blipFill>
        <p:spPr>
          <a:xfrm>
            <a:off x="152400" y="1243925"/>
            <a:ext cx="3460125" cy="3051950"/>
          </a:xfrm>
          <a:prstGeom prst="rect">
            <a:avLst/>
          </a:prstGeom>
          <a:noFill/>
          <a:ln>
            <a:noFill/>
          </a:ln>
        </p:spPr>
      </p:pic>
      <p:pic>
        <p:nvPicPr>
          <p:cNvPr id="273" name="Google Shape;273;p37"/>
          <p:cNvPicPr preferRelativeResize="0"/>
          <p:nvPr/>
        </p:nvPicPr>
        <p:blipFill>
          <a:blip r:embed="rId4">
            <a:alphaModFix/>
          </a:blip>
          <a:stretch>
            <a:fillRect/>
          </a:stretch>
        </p:blipFill>
        <p:spPr>
          <a:xfrm>
            <a:off x="3825075" y="1243925"/>
            <a:ext cx="3949875" cy="295562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311700" y="67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Kết quả trực quan sns.lmplot:</a:t>
            </a:r>
            <a:endParaRPr/>
          </a:p>
        </p:txBody>
      </p:sp>
      <p:sp>
        <p:nvSpPr>
          <p:cNvPr id="279" name="Google Shape;27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80" name="Google Shape;280;p38"/>
          <p:cNvSpPr txBox="1"/>
          <p:nvPr/>
        </p:nvSpPr>
        <p:spPr>
          <a:xfrm>
            <a:off x="0" y="19275"/>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Cải thiện bổ sung</a:t>
            </a:r>
            <a:endParaRPr sz="3600"/>
          </a:p>
        </p:txBody>
      </p:sp>
      <p:pic>
        <p:nvPicPr>
          <p:cNvPr id="281" name="Google Shape;281;p38"/>
          <p:cNvPicPr preferRelativeResize="0"/>
          <p:nvPr/>
        </p:nvPicPr>
        <p:blipFill>
          <a:blip r:embed="rId3">
            <a:alphaModFix/>
          </a:blip>
          <a:stretch>
            <a:fillRect/>
          </a:stretch>
        </p:blipFill>
        <p:spPr>
          <a:xfrm>
            <a:off x="152400" y="1396325"/>
            <a:ext cx="4143375" cy="3057525"/>
          </a:xfrm>
          <a:prstGeom prst="rect">
            <a:avLst/>
          </a:prstGeom>
          <a:noFill/>
          <a:ln>
            <a:noFill/>
          </a:ln>
        </p:spPr>
      </p:pic>
      <p:pic>
        <p:nvPicPr>
          <p:cNvPr id="282" name="Google Shape;282;p38"/>
          <p:cNvPicPr preferRelativeResize="0"/>
          <p:nvPr/>
        </p:nvPicPr>
        <p:blipFill>
          <a:blip r:embed="rId4">
            <a:alphaModFix/>
          </a:blip>
          <a:stretch>
            <a:fillRect/>
          </a:stretch>
        </p:blipFill>
        <p:spPr>
          <a:xfrm>
            <a:off x="4448175" y="1396325"/>
            <a:ext cx="4235342" cy="311449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4969950" y="289863"/>
            <a:ext cx="32328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vi" sz="1500"/>
              <a:t>Kết quả trực quan scatter_matrix:</a:t>
            </a:r>
            <a:endParaRPr b="1" sz="1500"/>
          </a:p>
        </p:txBody>
      </p:sp>
      <p:sp>
        <p:nvSpPr>
          <p:cNvPr id="288" name="Google Shape;28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89" name="Google Shape;289;p39"/>
          <p:cNvSpPr txBox="1"/>
          <p:nvPr/>
        </p:nvSpPr>
        <p:spPr>
          <a:xfrm>
            <a:off x="0" y="0"/>
            <a:ext cx="497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Cải thiện bổ sung</a:t>
            </a:r>
            <a:endParaRPr sz="3600"/>
          </a:p>
        </p:txBody>
      </p:sp>
      <p:pic>
        <p:nvPicPr>
          <p:cNvPr id="290" name="Google Shape;290;p39"/>
          <p:cNvPicPr preferRelativeResize="0"/>
          <p:nvPr/>
        </p:nvPicPr>
        <p:blipFill>
          <a:blip r:embed="rId3">
            <a:alphaModFix/>
          </a:blip>
          <a:stretch>
            <a:fillRect/>
          </a:stretch>
        </p:blipFill>
        <p:spPr>
          <a:xfrm>
            <a:off x="0" y="774375"/>
            <a:ext cx="8202750" cy="4369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296" name="Google Shape;296;p40"/>
          <p:cNvSpPr txBox="1"/>
          <p:nvPr/>
        </p:nvSpPr>
        <p:spPr>
          <a:xfrm>
            <a:off x="0" y="0"/>
            <a:ext cx="9144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sz="3600"/>
              <a:t>3) Cải thiện bổ sung</a:t>
            </a:r>
            <a:endParaRPr sz="3600"/>
          </a:p>
        </p:txBody>
      </p:sp>
      <p:pic>
        <p:nvPicPr>
          <p:cNvPr id="297" name="Google Shape;297;p40"/>
          <p:cNvPicPr preferRelativeResize="0"/>
          <p:nvPr/>
        </p:nvPicPr>
        <p:blipFill>
          <a:blip r:embed="rId3">
            <a:alphaModFix/>
          </a:blip>
          <a:stretch>
            <a:fillRect/>
          </a:stretch>
        </p:blipFill>
        <p:spPr>
          <a:xfrm>
            <a:off x="572600" y="891300"/>
            <a:ext cx="8419001" cy="1213775"/>
          </a:xfrm>
          <a:prstGeom prst="rect">
            <a:avLst/>
          </a:prstGeom>
          <a:noFill/>
          <a:ln>
            <a:noFill/>
          </a:ln>
        </p:spPr>
      </p:pic>
      <p:sp>
        <p:nvSpPr>
          <p:cNvPr id="298" name="Google Shape;298;p40"/>
          <p:cNvSpPr txBox="1"/>
          <p:nvPr/>
        </p:nvSpPr>
        <p:spPr>
          <a:xfrm>
            <a:off x="366025" y="2465800"/>
            <a:ext cx="78405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b="1" lang="vi"/>
              <a:t>Kết luận dựa trên những gì tìm hiểu được trên kaggle khi xử lý dữ liệu mất cân bằng</a:t>
            </a:r>
            <a:endParaRPr b="1"/>
          </a:p>
        </p:txBody>
      </p:sp>
      <p:pic>
        <p:nvPicPr>
          <p:cNvPr id="299" name="Google Shape;299;p40"/>
          <p:cNvPicPr preferRelativeResize="0"/>
          <p:nvPr/>
        </p:nvPicPr>
        <p:blipFill>
          <a:blip r:embed="rId4">
            <a:alphaModFix/>
          </a:blip>
          <a:stretch>
            <a:fillRect/>
          </a:stretch>
        </p:blipFill>
        <p:spPr>
          <a:xfrm>
            <a:off x="414650" y="2957725"/>
            <a:ext cx="8576949" cy="480800"/>
          </a:xfrm>
          <a:prstGeom prst="rect">
            <a:avLst/>
          </a:prstGeom>
          <a:noFill/>
          <a:ln>
            <a:noFill/>
          </a:ln>
        </p:spPr>
      </p:pic>
      <p:sp>
        <p:nvSpPr>
          <p:cNvPr id="300" name="Google Shape;300;p40"/>
          <p:cNvSpPr txBox="1"/>
          <p:nvPr/>
        </p:nvSpPr>
        <p:spPr>
          <a:xfrm>
            <a:off x="1309950" y="3640900"/>
            <a:ext cx="66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Nguồn:</a:t>
            </a:r>
            <a:r>
              <a:rPr lang="vi" sz="1100" u="sng">
                <a:solidFill>
                  <a:schemeClr val="hlink"/>
                </a:solidFill>
                <a:hlinkClick r:id="rId5"/>
              </a:rPr>
              <a:t>How does one deal with imbalanced features? | Data Science and Machine Learning | Kaggle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4) Kết quả</a:t>
            </a:r>
            <a:endParaRPr/>
          </a:p>
        </p:txBody>
      </p:sp>
      <p:sp>
        <p:nvSpPr>
          <p:cNvPr id="306" name="Google Shape;30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307" name="Google Shape;307;p41"/>
          <p:cNvSpPr txBox="1"/>
          <p:nvPr/>
        </p:nvSpPr>
        <p:spPr>
          <a:xfrm>
            <a:off x="740400" y="1066200"/>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Độ lỗi của mô hình trên tập test:</a:t>
            </a:r>
            <a:endParaRPr/>
          </a:p>
        </p:txBody>
      </p:sp>
      <p:pic>
        <p:nvPicPr>
          <p:cNvPr id="308" name="Google Shape;308;p41"/>
          <p:cNvPicPr preferRelativeResize="0"/>
          <p:nvPr/>
        </p:nvPicPr>
        <p:blipFill>
          <a:blip r:embed="rId3">
            <a:alphaModFix/>
          </a:blip>
          <a:stretch>
            <a:fillRect/>
          </a:stretch>
        </p:blipFill>
        <p:spPr>
          <a:xfrm>
            <a:off x="2551350" y="1498000"/>
            <a:ext cx="3000375" cy="876300"/>
          </a:xfrm>
          <a:prstGeom prst="rect">
            <a:avLst/>
          </a:prstGeom>
          <a:noFill/>
          <a:ln>
            <a:noFill/>
          </a:ln>
        </p:spPr>
      </p:pic>
      <p:sp>
        <p:nvSpPr>
          <p:cNvPr id="309" name="Google Shape;309;p41"/>
          <p:cNvSpPr txBox="1"/>
          <p:nvPr/>
        </p:nvSpPr>
        <p:spPr>
          <a:xfrm>
            <a:off x="740400" y="2423650"/>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Điểm của mô hình trên tập test:</a:t>
            </a:r>
            <a:endParaRPr/>
          </a:p>
        </p:txBody>
      </p:sp>
      <p:pic>
        <p:nvPicPr>
          <p:cNvPr id="310" name="Google Shape;310;p41"/>
          <p:cNvPicPr preferRelativeResize="0"/>
          <p:nvPr/>
        </p:nvPicPr>
        <p:blipFill>
          <a:blip r:embed="rId4">
            <a:alphaModFix/>
          </a:blip>
          <a:stretch>
            <a:fillRect/>
          </a:stretch>
        </p:blipFill>
        <p:spPr>
          <a:xfrm>
            <a:off x="2541475" y="3007850"/>
            <a:ext cx="3352800" cy="685800"/>
          </a:xfrm>
          <a:prstGeom prst="rect">
            <a:avLst/>
          </a:prstGeom>
          <a:noFill/>
          <a:ln>
            <a:noFill/>
          </a:ln>
        </p:spPr>
      </p:pic>
      <p:sp>
        <p:nvSpPr>
          <p:cNvPr id="311" name="Google Shape;311;p41"/>
          <p:cNvSpPr txBox="1"/>
          <p:nvPr/>
        </p:nvSpPr>
        <p:spPr>
          <a:xfrm>
            <a:off x="740400" y="3781100"/>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Kết luận</a:t>
            </a:r>
            <a:r>
              <a:rPr lang="vi"/>
              <a:t>: Độ chính xác của model khá cao, có thể đưa vào áp dụng.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1. Ý tưởng thực hiện</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69" name="Google Shape;69;p15"/>
          <p:cNvSpPr txBox="1"/>
          <p:nvPr/>
        </p:nvSpPr>
        <p:spPr>
          <a:xfrm>
            <a:off x="750300" y="928000"/>
            <a:ext cx="6705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vi" sz="1800"/>
              <a:t>Crawl dữ liệu từ các trang web mua bán trên Tiki</a:t>
            </a:r>
            <a:endParaRPr sz="1800"/>
          </a:p>
          <a:p>
            <a:pPr indent="-342900" lvl="0" marL="457200" rtl="0" algn="l">
              <a:spcBef>
                <a:spcPts val="0"/>
              </a:spcBef>
              <a:spcAft>
                <a:spcPts val="0"/>
              </a:spcAft>
              <a:buSzPts val="1800"/>
              <a:buChar char="-"/>
            </a:pPr>
            <a:r>
              <a:rPr lang="vi" sz="1800"/>
              <a:t>Khám phá đặc tính và phân bố của dữ liệu</a:t>
            </a:r>
            <a:endParaRPr sz="1800"/>
          </a:p>
          <a:p>
            <a:pPr indent="-342900" lvl="0" marL="457200" rtl="0" algn="l">
              <a:spcBef>
                <a:spcPts val="0"/>
              </a:spcBef>
              <a:spcAft>
                <a:spcPts val="0"/>
              </a:spcAft>
              <a:buSzPts val="1800"/>
              <a:buChar char="-"/>
            </a:pPr>
            <a:r>
              <a:rPr lang="vi" sz="1800"/>
              <a:t>Lựa chọn mô hình cho ra kết quả tốt nhất</a:t>
            </a:r>
            <a:endParaRPr sz="1800"/>
          </a:p>
          <a:p>
            <a:pPr indent="-342900" lvl="0" marL="457200" rtl="0" algn="l">
              <a:spcBef>
                <a:spcPts val="0"/>
              </a:spcBef>
              <a:spcAft>
                <a:spcPts val="0"/>
              </a:spcAft>
              <a:buSzPts val="1800"/>
              <a:buChar char="-"/>
            </a:pPr>
            <a:r>
              <a:rPr lang="vi" sz="1800"/>
              <a:t>Áp dụng mô hình và mô hình hóa dữ liệu</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idx="1" type="body"/>
          </p:nvPr>
        </p:nvSpPr>
        <p:spPr>
          <a:xfrm>
            <a:off x="311700" y="1863275"/>
            <a:ext cx="8520600" cy="1078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vi" sz="3900">
                <a:solidFill>
                  <a:schemeClr val="dk1"/>
                </a:solidFill>
              </a:rPr>
              <a:t>Cảm ơn thầy đã lắng nghe</a:t>
            </a:r>
            <a:endParaRPr sz="3900">
              <a:solidFill>
                <a:schemeClr val="dk1"/>
              </a:solidFill>
            </a:endParaRPr>
          </a:p>
        </p:txBody>
      </p:sp>
      <p:sp>
        <p:nvSpPr>
          <p:cNvPr id="317" name="Google Shape;31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2a) Thu thập dữ liệu</a:t>
            </a:r>
            <a:endParaRPr/>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76" name="Google Shape;76;p16"/>
          <p:cNvSpPr txBox="1"/>
          <p:nvPr/>
        </p:nvSpPr>
        <p:spPr>
          <a:xfrm>
            <a:off x="697500" y="760175"/>
            <a:ext cx="81348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Dữ liệu cần thu thập là thông tin của các sản phẩm của sàn thương mại điện tử Tiki.</a:t>
            </a:r>
            <a:endParaRPr/>
          </a:p>
          <a:p>
            <a:pPr indent="0" lvl="0" marL="0" rtl="0" algn="l">
              <a:spcBef>
                <a:spcPts val="0"/>
              </a:spcBef>
              <a:spcAft>
                <a:spcPts val="0"/>
              </a:spcAft>
              <a:buNone/>
            </a:pPr>
            <a:r>
              <a:rPr lang="vi">
                <a:solidFill>
                  <a:schemeClr val="dk1"/>
                </a:solidFill>
              </a:rPr>
              <a:t>Đ</a:t>
            </a:r>
            <a:r>
              <a:rPr lang="vi">
                <a:solidFill>
                  <a:schemeClr val="dk1"/>
                </a:solidFill>
              </a:rPr>
              <a:t>ơn vị bán lẻ Tiki Trading và Sàn Giao dịch cung cấp </a:t>
            </a:r>
            <a:r>
              <a:rPr b="1" lang="vi">
                <a:solidFill>
                  <a:schemeClr val="dk1"/>
                </a:solidFill>
              </a:rPr>
              <a:t>10 triệu</a:t>
            </a:r>
            <a:r>
              <a:rPr lang="vi">
                <a:solidFill>
                  <a:schemeClr val="dk1"/>
                </a:solidFill>
              </a:rPr>
              <a:t> sản phẩm từ </a:t>
            </a:r>
            <a:r>
              <a:rPr b="1" lang="vi">
                <a:solidFill>
                  <a:schemeClr val="dk1"/>
                </a:solidFill>
              </a:rPr>
              <a:t>26</a:t>
            </a:r>
            <a:r>
              <a:rPr lang="vi">
                <a:solidFill>
                  <a:schemeClr val="dk1"/>
                </a:solidFill>
              </a:rPr>
              <a:t> ngành hàng</a:t>
            </a:r>
            <a:r>
              <a:rPr lang="vi">
                <a:solidFill>
                  <a:schemeClr val="hlink"/>
                </a:solidFill>
                <a:uFill>
                  <a:noFill/>
                </a:uFill>
                <a:hlinkClick r:id="rId3"/>
              </a:rPr>
              <a:t>*</a:t>
            </a:r>
            <a:r>
              <a:rPr lang="vi"/>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vi"/>
              <a:t>Phạm vi thu thập</a:t>
            </a:r>
            <a:r>
              <a:rPr lang="vi"/>
              <a:t>: nhóm </a:t>
            </a:r>
            <a:r>
              <a:rPr lang="vi"/>
              <a:t>chỉ thu thập dữ liệu của 3 ngành hàng: </a:t>
            </a:r>
            <a:endParaRPr/>
          </a:p>
          <a:p>
            <a:pPr indent="-317500" lvl="0" marL="457200" rtl="0" algn="l">
              <a:spcBef>
                <a:spcPts val="0"/>
              </a:spcBef>
              <a:spcAft>
                <a:spcPts val="0"/>
              </a:spcAft>
              <a:buSzPts val="1400"/>
              <a:buChar char="●"/>
            </a:pPr>
            <a:r>
              <a:rPr lang="vi"/>
              <a:t>Laptop, máy vi tính, linh kiện.</a:t>
            </a:r>
            <a:endParaRPr/>
          </a:p>
          <a:p>
            <a:pPr indent="-317500" lvl="0" marL="457200" rtl="0" algn="l">
              <a:spcBef>
                <a:spcPts val="0"/>
              </a:spcBef>
              <a:spcAft>
                <a:spcPts val="0"/>
              </a:spcAft>
              <a:buSzPts val="1400"/>
              <a:buChar char="●"/>
            </a:pPr>
            <a:r>
              <a:rPr lang="vi"/>
              <a:t>Điện thoại, máy tính bảng.</a:t>
            </a:r>
            <a:endParaRPr/>
          </a:p>
          <a:p>
            <a:pPr indent="-317500" lvl="0" marL="457200" rtl="0" algn="l">
              <a:spcBef>
                <a:spcPts val="0"/>
              </a:spcBef>
              <a:spcAft>
                <a:spcPts val="0"/>
              </a:spcAft>
              <a:buSzPts val="1400"/>
              <a:buChar char="●"/>
            </a:pPr>
            <a:r>
              <a:rPr lang="vi"/>
              <a:t>Bách hoá xanh.</a:t>
            </a:r>
            <a:endParaRPr/>
          </a:p>
          <a:p>
            <a:pPr indent="0" lvl="0" marL="0" rtl="0" algn="l">
              <a:spcBef>
                <a:spcPts val="0"/>
              </a:spcBef>
              <a:spcAft>
                <a:spcPts val="0"/>
              </a:spcAft>
              <a:buNone/>
            </a:pPr>
            <a:r>
              <a:rPr b="1" lang="vi"/>
              <a:t>Phương pháp thu thập</a:t>
            </a:r>
            <a:r>
              <a:rPr lang="vi"/>
              <a:t>: request bằng link API của từng loại ngành hàng.</a:t>
            </a:r>
            <a:endParaRPr/>
          </a:p>
          <a:p>
            <a:pPr indent="0" lvl="0" marL="0" rtl="0" algn="l">
              <a:spcBef>
                <a:spcPts val="0"/>
              </a:spcBef>
              <a:spcAft>
                <a:spcPts val="0"/>
              </a:spcAft>
              <a:buNone/>
            </a:pPr>
            <a:r>
              <a:rPr b="1" lang="vi"/>
              <a:t>Các thông tin của sản phẩm</a:t>
            </a:r>
            <a:r>
              <a:rPr lang="vi"/>
              <a:t>:</a:t>
            </a:r>
            <a:endParaRPr/>
          </a:p>
          <a:p>
            <a:pPr indent="-317500" lvl="0" marL="457200" rtl="0" algn="l">
              <a:spcBef>
                <a:spcPts val="0"/>
              </a:spcBef>
              <a:spcAft>
                <a:spcPts val="0"/>
              </a:spcAft>
              <a:buSzPts val="1400"/>
              <a:buChar char="●"/>
            </a:pPr>
            <a:r>
              <a:rPr lang="vi"/>
              <a:t>id: ID của sản phẩm</a:t>
            </a:r>
            <a:endParaRPr/>
          </a:p>
          <a:p>
            <a:pPr indent="-317500" lvl="0" marL="457200" rtl="0" algn="l">
              <a:spcBef>
                <a:spcPts val="0"/>
              </a:spcBef>
              <a:spcAft>
                <a:spcPts val="0"/>
              </a:spcAft>
              <a:buSzPts val="1400"/>
              <a:buChar char="●"/>
            </a:pPr>
            <a:r>
              <a:rPr lang="vi"/>
              <a:t>name: tên sản phẩm</a:t>
            </a:r>
            <a:endParaRPr/>
          </a:p>
          <a:p>
            <a:pPr indent="-317500" lvl="0" marL="457200" rtl="0" algn="l">
              <a:spcBef>
                <a:spcPts val="0"/>
              </a:spcBef>
              <a:spcAft>
                <a:spcPts val="0"/>
              </a:spcAft>
              <a:buSzPts val="1400"/>
              <a:buChar char="●"/>
            </a:pPr>
            <a:r>
              <a:rPr lang="vi"/>
              <a:t>brand: thương hiệu </a:t>
            </a:r>
            <a:endParaRPr/>
          </a:p>
          <a:p>
            <a:pPr indent="-317500" lvl="0" marL="457200" rtl="0" algn="l">
              <a:spcBef>
                <a:spcPts val="0"/>
              </a:spcBef>
              <a:spcAft>
                <a:spcPts val="0"/>
              </a:spcAft>
              <a:buSzPts val="1400"/>
              <a:buChar char="●"/>
            </a:pPr>
            <a:r>
              <a:rPr lang="vi"/>
              <a:t>discount price: giá đã giảm</a:t>
            </a:r>
            <a:endParaRPr/>
          </a:p>
          <a:p>
            <a:pPr indent="-317500" lvl="0" marL="457200" rtl="0" algn="l">
              <a:spcBef>
                <a:spcPts val="0"/>
              </a:spcBef>
              <a:spcAft>
                <a:spcPts val="0"/>
              </a:spcAft>
              <a:buSzPts val="1400"/>
              <a:buChar char="●"/>
            </a:pPr>
            <a:r>
              <a:rPr lang="vi"/>
              <a:t>price: giá gốc</a:t>
            </a:r>
            <a:endParaRPr/>
          </a:p>
          <a:p>
            <a:pPr indent="-317500" lvl="0" marL="457200" rtl="0" algn="l">
              <a:spcBef>
                <a:spcPts val="0"/>
              </a:spcBef>
              <a:spcAft>
                <a:spcPts val="0"/>
              </a:spcAft>
              <a:buSzPts val="1400"/>
              <a:buChar char="●"/>
            </a:pPr>
            <a:r>
              <a:rPr lang="vi"/>
              <a:t>rating: đánh giá (giá trị thuộc [0,5])</a:t>
            </a:r>
            <a:endParaRPr/>
          </a:p>
          <a:p>
            <a:pPr indent="-317500" lvl="0" marL="457200" rtl="0" algn="l">
              <a:spcBef>
                <a:spcPts val="0"/>
              </a:spcBef>
              <a:spcAft>
                <a:spcPts val="0"/>
              </a:spcAft>
              <a:buSzPts val="1400"/>
              <a:buChar char="●"/>
            </a:pPr>
            <a:r>
              <a:rPr lang="vi"/>
              <a:t>num reviews: số người đánh giá sản phẩm</a:t>
            </a:r>
            <a:endParaRPr/>
          </a:p>
          <a:p>
            <a:pPr indent="-317500" lvl="0" marL="457200" rtl="0" algn="l">
              <a:spcBef>
                <a:spcPts val="0"/>
              </a:spcBef>
              <a:spcAft>
                <a:spcPts val="0"/>
              </a:spcAft>
              <a:buSzPts val="1400"/>
              <a:buChar char="●"/>
            </a:pPr>
            <a:r>
              <a:rPr lang="vi"/>
              <a:t>quantity sold: số sản phẩm đã bán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0125"/>
            <a:ext cx="7151700" cy="858300"/>
          </a:xfrm>
          <a:prstGeom prst="rect">
            <a:avLst/>
          </a:prstGeom>
        </p:spPr>
        <p:txBody>
          <a:bodyPr anchorCtr="0" anchor="ctr" bIns="91425" lIns="91425" spcFirstLastPara="1" rIns="91425" wrap="square" tIns="91425">
            <a:normAutofit/>
          </a:bodyPr>
          <a:lstStyle/>
          <a:p>
            <a:pPr indent="0" lvl="0" marL="457200" rtl="0" algn="l">
              <a:spcBef>
                <a:spcPts val="0"/>
              </a:spcBef>
              <a:spcAft>
                <a:spcPts val="0"/>
              </a:spcAft>
              <a:buNone/>
            </a:pPr>
            <a:r>
              <a:rPr lang="vi" sz="3200"/>
              <a:t>Term of services</a:t>
            </a:r>
            <a:endParaRPr sz="3200"/>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83" name="Google Shape;83;p17"/>
          <p:cNvSpPr txBox="1"/>
          <p:nvPr/>
        </p:nvSpPr>
        <p:spPr>
          <a:xfrm>
            <a:off x="621950" y="987225"/>
            <a:ext cx="7730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Trong </a:t>
            </a:r>
            <a:r>
              <a:rPr b="1" lang="vi"/>
              <a:t>Điều khoản sử dụng</a:t>
            </a:r>
            <a:r>
              <a:rPr lang="vi"/>
              <a:t> của Tiki không đề cập đến việc cấm crawl dữ liệu. Họ chỉ cấm sử dụng cho mục đích thương mại.</a:t>
            </a:r>
            <a:endParaRPr/>
          </a:p>
          <a:p>
            <a:pPr indent="0" lvl="0" marL="0" rtl="0" algn="l">
              <a:spcBef>
                <a:spcPts val="0"/>
              </a:spcBef>
              <a:spcAft>
                <a:spcPts val="0"/>
              </a:spcAft>
              <a:buNone/>
            </a:pPr>
            <a:r>
              <a:t/>
            </a:r>
            <a:endParaRPr/>
          </a:p>
          <a:p>
            <a:pPr indent="0" lvl="0" marL="0" rtl="0" algn="l">
              <a:spcBef>
                <a:spcPts val="0"/>
              </a:spcBef>
              <a:spcAft>
                <a:spcPts val="0"/>
              </a:spcAft>
              <a:buNone/>
            </a:pPr>
            <a:r>
              <a:rPr lang="vi"/>
              <a:t>“</a:t>
            </a:r>
            <a:r>
              <a:rPr i="1" lang="vi">
                <a:solidFill>
                  <a:schemeClr val="dk1"/>
                </a:solidFill>
              </a:rPr>
              <a:t>Nghiêm cấm sử dụng bất kỳ phần nào của trang web này với mục đích thương mại hoặc nhân danh bất kỳ đối tác thứ ba nào nếu không được chúng tôi cho phép bằng văn bản. Nếu vi phạm bất cứ điều nào trong đây, chúng tôi sẽ hủy tài khoản của khách mà không cần báo trước.</a:t>
            </a:r>
            <a:r>
              <a:rPr lang="vi"/>
              <a:t>” - </a:t>
            </a:r>
            <a:r>
              <a:rPr lang="vi">
                <a:solidFill>
                  <a:schemeClr val="dk2"/>
                </a:solidFill>
              </a:rPr>
              <a:t>Trích mục 2 của Điều khoản sử dụng</a:t>
            </a:r>
            <a:r>
              <a:rPr lang="vi"/>
              <a:t>.</a:t>
            </a:r>
            <a:endParaRPr/>
          </a:p>
        </p:txBody>
      </p:sp>
      <p:sp>
        <p:nvSpPr>
          <p:cNvPr id="84" name="Google Shape;84;p17"/>
          <p:cNvSpPr txBox="1"/>
          <p:nvPr/>
        </p:nvSpPr>
        <p:spPr>
          <a:xfrm>
            <a:off x="710800" y="2724775"/>
            <a:ext cx="5676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Kiểm tra bằng file robots.txt của Tiki:</a:t>
            </a:r>
            <a:endParaRPr/>
          </a:p>
          <a:p>
            <a:pPr indent="0" lvl="0" marL="0" rtl="0" algn="l">
              <a:spcBef>
                <a:spcPts val="0"/>
              </a:spcBef>
              <a:spcAft>
                <a:spcPts val="0"/>
              </a:spcAft>
              <a:buNone/>
            </a:pPr>
            <a:r>
              <a:t/>
            </a:r>
            <a:endParaRPr/>
          </a:p>
        </p:txBody>
      </p:sp>
      <p:pic>
        <p:nvPicPr>
          <p:cNvPr id="85" name="Google Shape;85;p17"/>
          <p:cNvPicPr preferRelativeResize="0"/>
          <p:nvPr/>
        </p:nvPicPr>
        <p:blipFill>
          <a:blip r:embed="rId3">
            <a:alphaModFix/>
          </a:blip>
          <a:stretch>
            <a:fillRect/>
          </a:stretch>
        </p:blipFill>
        <p:spPr>
          <a:xfrm>
            <a:off x="1253800" y="3079550"/>
            <a:ext cx="6374801" cy="184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pic>
        <p:nvPicPr>
          <p:cNvPr id="91" name="Google Shape;91;p18"/>
          <p:cNvPicPr preferRelativeResize="0"/>
          <p:nvPr/>
        </p:nvPicPr>
        <p:blipFill>
          <a:blip r:embed="rId3">
            <a:alphaModFix/>
          </a:blip>
          <a:stretch>
            <a:fillRect/>
          </a:stretch>
        </p:blipFill>
        <p:spPr>
          <a:xfrm>
            <a:off x="152400" y="1001425"/>
            <a:ext cx="8839199" cy="3434148"/>
          </a:xfrm>
          <a:prstGeom prst="rect">
            <a:avLst/>
          </a:prstGeom>
          <a:noFill/>
          <a:ln>
            <a:noFill/>
          </a:ln>
        </p:spPr>
      </p:pic>
      <p:sp>
        <p:nvSpPr>
          <p:cNvPr id="92" name="Google Shape;92;p18"/>
          <p:cNvSpPr txBox="1"/>
          <p:nvPr/>
        </p:nvSpPr>
        <p:spPr>
          <a:xfrm>
            <a:off x="691075" y="335650"/>
            <a:ext cx="79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Dữ liệu sau khi thu thập được 20,021 sản phẩm và 8 thuộc tính của sản phẩm.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99" name="Google Shape;99;p19"/>
          <p:cNvSpPr txBox="1"/>
          <p:nvPr/>
        </p:nvSpPr>
        <p:spPr>
          <a:xfrm>
            <a:off x="621950" y="4723575"/>
            <a:ext cx="3891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vi"/>
              <a:t>→ Có 14 dòng bị trùng</a:t>
            </a:r>
            <a:endParaRPr/>
          </a:p>
          <a:p>
            <a:pPr indent="0" lvl="0" marL="0" rtl="0" algn="l">
              <a:spcBef>
                <a:spcPts val="0"/>
              </a:spcBef>
              <a:spcAft>
                <a:spcPts val="0"/>
              </a:spcAft>
              <a:buNone/>
            </a:pPr>
            <a:r>
              <a:t/>
            </a:r>
            <a:endParaRPr/>
          </a:p>
        </p:txBody>
      </p:sp>
      <p:pic>
        <p:nvPicPr>
          <p:cNvPr id="100" name="Google Shape;100;p19"/>
          <p:cNvPicPr preferRelativeResize="0"/>
          <p:nvPr/>
        </p:nvPicPr>
        <p:blipFill>
          <a:blip r:embed="rId3">
            <a:alphaModFix/>
          </a:blip>
          <a:stretch>
            <a:fillRect/>
          </a:stretch>
        </p:blipFill>
        <p:spPr>
          <a:xfrm>
            <a:off x="562288" y="1130825"/>
            <a:ext cx="8019424" cy="3592750"/>
          </a:xfrm>
          <a:prstGeom prst="rect">
            <a:avLst/>
          </a:prstGeom>
          <a:noFill/>
          <a:ln>
            <a:noFill/>
          </a:ln>
        </p:spPr>
      </p:pic>
      <p:sp>
        <p:nvSpPr>
          <p:cNvPr id="101" name="Google Shape;101;p19"/>
          <p:cNvSpPr txBox="1"/>
          <p:nvPr/>
        </p:nvSpPr>
        <p:spPr>
          <a:xfrm>
            <a:off x="503475" y="730625"/>
            <a:ext cx="568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 Dữ liệu có bị trùng không?</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08" name="Google Shape;108;p20"/>
          <p:cNvSpPr txBox="1"/>
          <p:nvPr/>
        </p:nvSpPr>
        <p:spPr>
          <a:xfrm>
            <a:off x="503475" y="730625"/>
            <a:ext cx="568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 Dữ liệu có bị trùng không?</a:t>
            </a:r>
            <a:endParaRPr b="1"/>
          </a:p>
          <a:p>
            <a:pPr indent="0" lvl="0" marL="0" rtl="0" algn="l">
              <a:spcBef>
                <a:spcPts val="0"/>
              </a:spcBef>
              <a:spcAft>
                <a:spcPts val="0"/>
              </a:spcAft>
              <a:buNone/>
            </a:pPr>
            <a:r>
              <a:rPr b="1" lang="vi"/>
              <a:t>→ Ngoài 14 dòng bị trùng thì có 23 ID bị trùng lặp</a:t>
            </a:r>
            <a:endParaRPr b="1"/>
          </a:p>
        </p:txBody>
      </p:sp>
      <p:pic>
        <p:nvPicPr>
          <p:cNvPr id="109" name="Google Shape;109;p20"/>
          <p:cNvPicPr preferRelativeResize="0"/>
          <p:nvPr/>
        </p:nvPicPr>
        <p:blipFill>
          <a:blip r:embed="rId3">
            <a:alphaModFix/>
          </a:blip>
          <a:stretch>
            <a:fillRect/>
          </a:stretch>
        </p:blipFill>
        <p:spPr>
          <a:xfrm>
            <a:off x="595475" y="1346225"/>
            <a:ext cx="2009775" cy="1076325"/>
          </a:xfrm>
          <a:prstGeom prst="rect">
            <a:avLst/>
          </a:prstGeom>
          <a:noFill/>
          <a:ln>
            <a:noFill/>
          </a:ln>
        </p:spPr>
      </p:pic>
      <p:pic>
        <p:nvPicPr>
          <p:cNvPr id="110" name="Google Shape;110;p20"/>
          <p:cNvPicPr preferRelativeResize="0"/>
          <p:nvPr/>
        </p:nvPicPr>
        <p:blipFill>
          <a:blip r:embed="rId4">
            <a:alphaModFix/>
          </a:blip>
          <a:stretch>
            <a:fillRect/>
          </a:stretch>
        </p:blipFill>
        <p:spPr>
          <a:xfrm>
            <a:off x="5177627" y="0"/>
            <a:ext cx="722446"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vi"/>
              <a:t>2b. Khám phá dữ liệu</a:t>
            </a:r>
            <a:endParaRPr/>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vi"/>
              <a:t>‹#›</a:t>
            </a:fld>
            <a:endParaRPr/>
          </a:p>
        </p:txBody>
      </p:sp>
      <p:sp>
        <p:nvSpPr>
          <p:cNvPr id="117" name="Google Shape;117;p21"/>
          <p:cNvSpPr txBox="1"/>
          <p:nvPr/>
        </p:nvSpPr>
        <p:spPr>
          <a:xfrm>
            <a:off x="673225" y="1052700"/>
            <a:ext cx="4507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Dữ liệu có giá trị NA không?</a:t>
            </a:r>
            <a:endParaRPr/>
          </a:p>
          <a:p>
            <a:pPr indent="-317500" lvl="0" marL="457200" rtl="0" algn="l">
              <a:spcBef>
                <a:spcPts val="0"/>
              </a:spcBef>
              <a:spcAft>
                <a:spcPts val="0"/>
              </a:spcAft>
              <a:buSzPts val="1400"/>
              <a:buChar char="+"/>
            </a:pPr>
            <a:r>
              <a:rPr lang="vi"/>
              <a:t>Các cột trừ cột name đều có giá trị NA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vi"/>
              <a:t>→ Tiến hành xóa các giá trị NA cũng như những dòng sản phẩm bị trùng hoặc có ID giống nhau</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8" name="Google Shape;118;p21"/>
          <p:cNvPicPr preferRelativeResize="0"/>
          <p:nvPr/>
        </p:nvPicPr>
        <p:blipFill>
          <a:blip r:embed="rId3">
            <a:alphaModFix/>
          </a:blip>
          <a:stretch>
            <a:fillRect/>
          </a:stretch>
        </p:blipFill>
        <p:spPr>
          <a:xfrm>
            <a:off x="5181000" y="658100"/>
            <a:ext cx="2162175" cy="1656700"/>
          </a:xfrm>
          <a:prstGeom prst="rect">
            <a:avLst/>
          </a:prstGeom>
          <a:noFill/>
          <a:ln>
            <a:noFill/>
          </a:ln>
        </p:spPr>
      </p:pic>
      <p:pic>
        <p:nvPicPr>
          <p:cNvPr id="119" name="Google Shape;119;p21"/>
          <p:cNvPicPr preferRelativeResize="0"/>
          <p:nvPr/>
        </p:nvPicPr>
        <p:blipFill>
          <a:blip r:embed="rId4">
            <a:alphaModFix/>
          </a:blip>
          <a:stretch>
            <a:fillRect/>
          </a:stretch>
        </p:blipFill>
        <p:spPr>
          <a:xfrm>
            <a:off x="673225" y="3089775"/>
            <a:ext cx="4095750" cy="733425"/>
          </a:xfrm>
          <a:prstGeom prst="rect">
            <a:avLst/>
          </a:prstGeom>
          <a:noFill/>
          <a:ln>
            <a:noFill/>
          </a:ln>
        </p:spPr>
      </p:pic>
      <p:pic>
        <p:nvPicPr>
          <p:cNvPr id="120" name="Google Shape;120;p21"/>
          <p:cNvPicPr preferRelativeResize="0"/>
          <p:nvPr/>
        </p:nvPicPr>
        <p:blipFill>
          <a:blip r:embed="rId5">
            <a:alphaModFix/>
          </a:blip>
          <a:stretch>
            <a:fillRect/>
          </a:stretch>
        </p:blipFill>
        <p:spPr>
          <a:xfrm>
            <a:off x="4768975" y="2910275"/>
            <a:ext cx="2479475" cy="1350125"/>
          </a:xfrm>
          <a:prstGeom prst="rect">
            <a:avLst/>
          </a:prstGeom>
          <a:noFill/>
          <a:ln>
            <a:noFill/>
          </a:ln>
        </p:spPr>
      </p:pic>
      <p:sp>
        <p:nvSpPr>
          <p:cNvPr id="121" name="Google Shape;121;p21"/>
          <p:cNvSpPr txBox="1"/>
          <p:nvPr/>
        </p:nvSpPr>
        <p:spPr>
          <a:xfrm>
            <a:off x="7031375" y="2966675"/>
            <a:ext cx="169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a:t>Kết quả </a:t>
            </a:r>
            <a:endParaRPr b="1"/>
          </a:p>
          <a:p>
            <a:pPr indent="0" lvl="0" marL="0" rtl="0" algn="l">
              <a:spcBef>
                <a:spcPts val="0"/>
              </a:spcBef>
              <a:spcAft>
                <a:spcPts val="0"/>
              </a:spcAft>
              <a:buNone/>
            </a:pPr>
            <a:r>
              <a:rPr b="1" lang="vi"/>
              <a:t>sau khi </a:t>
            </a:r>
            <a:endParaRPr b="1"/>
          </a:p>
          <a:p>
            <a:pPr indent="0" lvl="0" marL="0" rtl="0" algn="l">
              <a:spcBef>
                <a:spcPts val="0"/>
              </a:spcBef>
              <a:spcAft>
                <a:spcPts val="0"/>
              </a:spcAft>
              <a:buNone/>
            </a:pPr>
            <a:r>
              <a:rPr b="1" lang="vi"/>
              <a:t>tiền xử lý!!!</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