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8" r:id="rId2"/>
    <p:sldId id="259" r:id="rId3"/>
    <p:sldId id="303" r:id="rId4"/>
    <p:sldId id="264" r:id="rId5"/>
    <p:sldId id="260" r:id="rId6"/>
    <p:sldId id="281" r:id="rId7"/>
    <p:sldId id="262" r:id="rId8"/>
    <p:sldId id="294" r:id="rId9"/>
    <p:sldId id="295" r:id="rId10"/>
    <p:sldId id="302" r:id="rId11"/>
    <p:sldId id="299" r:id="rId12"/>
    <p:sldId id="265" r:id="rId13"/>
    <p:sldId id="300" r:id="rId14"/>
    <p:sldId id="269" r:id="rId15"/>
    <p:sldId id="301" r:id="rId16"/>
    <p:sldId id="291" r:id="rId17"/>
    <p:sldId id="274" r:id="rId18"/>
    <p:sldId id="272" r:id="rId19"/>
    <p:sldId id="270" r:id="rId20"/>
    <p:sldId id="268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FFD3-13A1-82BB-628A-736C64C57560}" v="145" dt="2022-03-15T18:04:57.602"/>
    <p1510:client id="{37B86867-CADC-F078-5553-033B808CAA7B}" v="2459" dt="2022-03-15T15:01:55.535"/>
    <p1510:client id="{3DD374F1-C19C-5367-42D3-0795A2E3E4F0}" v="644" dt="2022-03-15T00:32:59.475"/>
    <p1510:client id="{86DB7F5F-9EE2-676C-8D10-5946B7EB53F3}" v="4" dt="2022-03-15T00:33:54.226"/>
    <p1510:client id="{B34B7619-CA1F-44A4-3F73-ABD53D308BBF}" v="7" dt="2022-03-15T13:51:48.976"/>
    <p1510:client id="{B3611262-42BA-48B8-8F93-FAEA9E58B30B}" v="344" dt="2022-03-15T13:52:37.386"/>
    <p1510:client id="{D0DC48E0-8607-A9D6-EB24-AD27D3607B2C}" v="251" vWet="252" dt="2022-03-15T00:41:05.094"/>
    <p1510:client id="{EE292292-8A53-786C-D41D-67EFB34497C8}" v="47" dt="2022-03-15T00:13:36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84BD5-8791-4BCB-86F6-45E9E91E38F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EB8D-D0C2-4F58-89CD-51A79230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57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6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7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9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7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4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19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8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21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13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5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1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5802479-EEEB-4022-B096-583BFB0981F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35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149D5-2FF1-4D37-9298-CF8D9DC39CC9}"/>
              </a:ext>
            </a:extLst>
          </p:cNvPr>
          <p:cNvSpPr txBox="1"/>
          <p:nvPr/>
        </p:nvSpPr>
        <p:spPr>
          <a:xfrm>
            <a:off x="4639732" y="1156304"/>
            <a:ext cx="29246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Lastica"/>
            </a:endParaRPr>
          </a:p>
          <a:p>
            <a:br>
              <a:rPr lang="en-US">
                <a:latin typeface="Lastica"/>
              </a:rPr>
            </a:br>
            <a:endParaRPr lang="en-US">
              <a:latin typeface="Lastica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24193F8-D1E1-4D9E-987C-6B48DC7E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48" y="304800"/>
            <a:ext cx="6541104" cy="6553200"/>
          </a:xfrm>
          <a:prstGeom prst="rect">
            <a:avLst/>
          </a:prstGeom>
        </p:spPr>
      </p:pic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35FDF9A8-8505-4A70-A770-D5B9CFAC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22" y="4958693"/>
            <a:ext cx="1403235" cy="14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3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6856375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32C97-E6C0-49D2-B133-B5F9E09C895B}"/>
              </a:ext>
            </a:extLst>
          </p:cNvPr>
          <p:cNvSpPr txBox="1"/>
          <p:nvPr/>
        </p:nvSpPr>
        <p:spPr>
          <a:xfrm>
            <a:off x="2533301" y="208976"/>
            <a:ext cx="66132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 err="1">
                <a:latin typeface="Biome Light"/>
                <a:cs typeface="Biome Light"/>
              </a:rPr>
              <a:t>Desenho</a:t>
            </a:r>
            <a:r>
              <a:rPr lang="en-US" sz="4800" dirty="0">
                <a:latin typeface="Biome Light"/>
                <a:cs typeface="Biome Light"/>
              </a:rPr>
              <a:t> da </a:t>
            </a:r>
            <a:r>
              <a:rPr lang="en-US" sz="4800" dirty="0" err="1">
                <a:latin typeface="Biome Light"/>
                <a:cs typeface="Biome Light"/>
              </a:rPr>
              <a:t>solução</a:t>
            </a:r>
            <a:r>
              <a:rPr lang="en-US" sz="4800" dirty="0">
                <a:latin typeface="Biome Light"/>
                <a:cs typeface="Biome Light"/>
              </a:rPr>
              <a:t> </a:t>
            </a:r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2AE32ED1-E03F-45C3-8C1C-1C0784C5B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11" y="5753686"/>
            <a:ext cx="1102689" cy="1102689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1DAB8F94-CCD2-4EB5-87E4-BBDD9F6A6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46" y="1039973"/>
            <a:ext cx="6027727" cy="56746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7895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dirty="0">
                <a:latin typeface="Biome Light"/>
                <a:cs typeface="Biome Light"/>
              </a:rPr>
              <a:t>BPMN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7EEBFB79-910D-4C77-BD2F-38079F19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" y="97281"/>
            <a:ext cx="1633045" cy="16330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3DD2F3-B071-44E9-BEB7-C49FCE425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1" y="2328997"/>
            <a:ext cx="4029075" cy="4029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1863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6856375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32C97-E6C0-49D2-B133-B5F9E09C895B}"/>
              </a:ext>
            </a:extLst>
          </p:cNvPr>
          <p:cNvSpPr txBox="1"/>
          <p:nvPr/>
        </p:nvSpPr>
        <p:spPr>
          <a:xfrm>
            <a:off x="2800587" y="122746"/>
            <a:ext cx="66132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Biome Light"/>
                <a:cs typeface="Biome Light"/>
              </a:rPr>
              <a:t>Proto Persona </a:t>
            </a:r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2AE32ED1-E03F-45C3-8C1C-1C0784C5B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11" y="5753686"/>
            <a:ext cx="1102689" cy="11026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548E45D-0ECE-4107-AE76-26995900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4" y="1248949"/>
            <a:ext cx="9753431" cy="548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7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dirty="0" err="1">
                <a:latin typeface="Biome Light"/>
                <a:cs typeface="Biome Light"/>
              </a:rPr>
              <a:t>Product</a:t>
            </a:r>
            <a:r>
              <a:rPr lang="pt-BR" sz="4800" dirty="0">
                <a:latin typeface="Biome Light"/>
                <a:cs typeface="Biome Light"/>
              </a:rPr>
              <a:t> Backlog e </a:t>
            </a:r>
            <a:r>
              <a:rPr lang="pt-BR" sz="4800" dirty="0" err="1">
                <a:latin typeface="Biome Light"/>
                <a:cs typeface="Biome Light"/>
              </a:rPr>
              <a:t>User</a:t>
            </a:r>
            <a:r>
              <a:rPr lang="pt-BR" sz="4800" dirty="0">
                <a:latin typeface="Biome Light"/>
                <a:cs typeface="Biome Light"/>
              </a:rPr>
              <a:t> </a:t>
            </a:r>
            <a:r>
              <a:rPr lang="pt-BR" sz="4800" dirty="0" err="1">
                <a:latin typeface="Biome Light"/>
                <a:cs typeface="Biome Light"/>
              </a:rPr>
              <a:t>Story</a:t>
            </a:r>
            <a:endParaRPr lang="pt-BR" sz="4800" dirty="0">
              <a:latin typeface="Biome Light"/>
              <a:cs typeface="Biome Light"/>
            </a:endParaRP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7EEBFB79-910D-4C77-BD2F-38079F19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" y="97281"/>
            <a:ext cx="1633045" cy="1633045"/>
          </a:xfrm>
          <a:prstGeom prst="rect">
            <a:avLst/>
          </a:prstGeom>
        </p:spPr>
      </p:pic>
      <p:pic>
        <p:nvPicPr>
          <p:cNvPr id="3074" name="Picture 2" descr="Scrum Masters are Not Agile Project Managers | Agile Scrum">
            <a:extLst>
              <a:ext uri="{FF2B5EF4-FFF2-40B4-BE49-F238E27FC236}">
                <a16:creationId xmlns:a16="http://schemas.microsoft.com/office/drawing/2014/main" id="{52DA6FCC-4476-41AA-AFEE-84966C78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94" y="2465387"/>
            <a:ext cx="4810505" cy="34179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6" name="Picture 4" descr="Story - Free user icons">
            <a:extLst>
              <a:ext uri="{FF2B5EF4-FFF2-40B4-BE49-F238E27FC236}">
                <a16:creationId xmlns:a16="http://schemas.microsoft.com/office/drawing/2014/main" id="{7E7AA1EA-24A6-46DD-898B-E895A98A5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455997"/>
            <a:ext cx="3417991" cy="34179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594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err="1">
                <a:latin typeface="Biome Light"/>
                <a:cs typeface="Biome Light"/>
              </a:rPr>
              <a:t>Planner</a:t>
            </a:r>
            <a:endParaRPr lang="pt-BR" sz="4800">
              <a:latin typeface="Biome Light"/>
              <a:cs typeface="Biome Light"/>
            </a:endParaRP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7EEBFB79-910D-4C77-BD2F-38079F19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" y="97281"/>
            <a:ext cx="1633045" cy="1633045"/>
          </a:xfrm>
          <a:prstGeom prst="rect">
            <a:avLst/>
          </a:prstGeom>
        </p:spPr>
      </p:pic>
      <p:pic>
        <p:nvPicPr>
          <p:cNvPr id="1026" name="Picture 2" descr="How to get email on tasks and updates of a plan in Microsoft Planner?  (Hindi) - YouTube">
            <a:extLst>
              <a:ext uri="{FF2B5EF4-FFF2-40B4-BE49-F238E27FC236}">
                <a16:creationId xmlns:a16="http://schemas.microsoft.com/office/drawing/2014/main" id="{E1572107-33F8-4950-9CD2-0A077833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05" y="2562077"/>
            <a:ext cx="6536788" cy="36769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4461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6856375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32C97-E6C0-49D2-B133-B5F9E09C895B}"/>
              </a:ext>
            </a:extLst>
          </p:cNvPr>
          <p:cNvSpPr txBox="1"/>
          <p:nvPr/>
        </p:nvSpPr>
        <p:spPr>
          <a:xfrm>
            <a:off x="0" y="122746"/>
            <a:ext cx="12192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dirty="0">
                <a:latin typeface="Biome Light"/>
                <a:cs typeface="Biome Light"/>
              </a:rPr>
              <a:t>Diagrama</a:t>
            </a:r>
            <a:r>
              <a:rPr lang="en-US" sz="4800" dirty="0">
                <a:latin typeface="Biome Light"/>
                <a:cs typeface="Biome Light"/>
              </a:rPr>
              <a:t> de Banco de dados </a:t>
            </a:r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2AE32ED1-E03F-45C3-8C1C-1C0784C5B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11" y="5753686"/>
            <a:ext cx="1102689" cy="11026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7745DB-D65B-4CFB-BF91-95D3FA92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06" y="953743"/>
            <a:ext cx="7383788" cy="5696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9911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dirty="0">
                <a:latin typeface="Biome Light"/>
                <a:cs typeface="Biome Light"/>
              </a:rPr>
              <a:t>Site Estático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003B2-9897-47B3-A047-59EDEC82522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6BBE57A1-2758-43E6-B4F8-9DA29E70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7" y="247203"/>
            <a:ext cx="1403235" cy="1403235"/>
          </a:xfrm>
          <a:prstGeom prst="rect">
            <a:avLst/>
          </a:prstGeom>
        </p:spPr>
      </p:pic>
      <p:pic>
        <p:nvPicPr>
          <p:cNvPr id="5122" name="Picture 2" descr="ícone de conceito de site estático 2306401 Vetor no Vecteezy">
            <a:extLst>
              <a:ext uri="{FF2B5EF4-FFF2-40B4-BE49-F238E27FC236}">
                <a16:creationId xmlns:a16="http://schemas.microsoft.com/office/drawing/2014/main" id="{4C221764-33B2-4D57-B128-D7754CC38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9" b="34658"/>
          <a:stretch/>
        </p:blipFill>
        <p:spPr bwMode="auto">
          <a:xfrm>
            <a:off x="2666999" y="2713038"/>
            <a:ext cx="6858000" cy="3204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7140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dirty="0">
                <a:latin typeface="Biome Light"/>
                <a:cs typeface="Biome Light"/>
              </a:rPr>
              <a:t>AWS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67E105DC-63D7-4332-B0BA-92AC38D1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8" y="230795"/>
            <a:ext cx="1403235" cy="1403235"/>
          </a:xfrm>
          <a:prstGeom prst="rect">
            <a:avLst/>
          </a:prstGeom>
        </p:spPr>
      </p:pic>
      <p:pic>
        <p:nvPicPr>
          <p:cNvPr id="7170" name="Picture 2" descr="Amazon Web Services (@awscloud) / Twitter">
            <a:extLst>
              <a:ext uri="{FF2B5EF4-FFF2-40B4-BE49-F238E27FC236}">
                <a16:creationId xmlns:a16="http://schemas.microsoft.com/office/drawing/2014/main" id="{A775B6F0-B902-480E-976A-03CF9DD3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073" y="2236058"/>
            <a:ext cx="4405373" cy="4405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1128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dirty="0">
                <a:latin typeface="Biome Light"/>
                <a:cs typeface="Biome Light"/>
              </a:rPr>
              <a:t>Aplicação Java 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820C43B2-F6B7-4CCA-9D1F-29EEA334F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" y="239286"/>
            <a:ext cx="1403235" cy="1403235"/>
          </a:xfrm>
          <a:prstGeom prst="rect">
            <a:avLst/>
          </a:prstGeom>
        </p:spPr>
      </p:pic>
      <p:pic>
        <p:nvPicPr>
          <p:cNvPr id="6146" name="Picture 2" descr="ícone Java, original, a marca, logo Livre - Icon-Icons.com">
            <a:extLst>
              <a:ext uri="{FF2B5EF4-FFF2-40B4-BE49-F238E27FC236}">
                <a16:creationId xmlns:a16="http://schemas.microsoft.com/office/drawing/2014/main" id="{2A7E1DBD-3EF4-4C24-A83C-9C578FBF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04" y="2236059"/>
            <a:ext cx="4244990" cy="4244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06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>
                <a:latin typeface="Biome Light"/>
                <a:cs typeface="Biome Light"/>
              </a:rPr>
              <a:t>GitHub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6FEBB88A-39BF-4388-88CF-12D7AE8B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" y="239286"/>
            <a:ext cx="1403235" cy="1403235"/>
          </a:xfrm>
          <a:prstGeom prst="rect">
            <a:avLst/>
          </a:prstGeom>
        </p:spPr>
      </p:pic>
      <p:pic>
        <p:nvPicPr>
          <p:cNvPr id="8196" name="Picture 4" descr="GitHub logo and symbol, meaning, history, PNG">
            <a:extLst>
              <a:ext uri="{FF2B5EF4-FFF2-40B4-BE49-F238E27FC236}">
                <a16:creationId xmlns:a16="http://schemas.microsoft.com/office/drawing/2014/main" id="{DDFC4461-D779-4E41-BCD6-A90DA564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01" y="2312014"/>
            <a:ext cx="6976195" cy="39241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19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7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/>
              <a:t>Grupo 9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F2D8-4BD0-4AD5-94FC-28D42088CD2A}"/>
              </a:ext>
            </a:extLst>
          </p:cNvPr>
          <p:cNvSpPr txBox="1"/>
          <p:nvPr/>
        </p:nvSpPr>
        <p:spPr>
          <a:xfrm>
            <a:off x="900024" y="5141345"/>
            <a:ext cx="11616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35"/>
            <a:endParaRPr lang="pt-BR" b="1">
              <a:solidFill>
                <a:schemeClr val="bg1"/>
              </a:solidFill>
              <a:ea typeface="+mn-lt"/>
              <a:cs typeface="+mn-lt"/>
            </a:endParaRPr>
          </a:p>
          <a:p>
            <a:pPr marL="635"/>
            <a:endParaRPr lang="pt-BR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115">
              <a:buFont typeface="Arial,Sans-Serif"/>
              <a:buChar char="•"/>
            </a:pPr>
            <a:endParaRPr lang="pt-BR" b="1">
              <a:solidFill>
                <a:schemeClr val="bg1"/>
              </a:solidFill>
              <a:ea typeface="+mn-lt"/>
              <a:cs typeface="+mn-lt"/>
            </a:endParaRPr>
          </a:p>
          <a:p>
            <a:pPr marL="635"/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7" name="Retângulo 2">
            <a:extLst>
              <a:ext uri="{FF2B5EF4-FFF2-40B4-BE49-F238E27FC236}">
                <a16:creationId xmlns:a16="http://schemas.microsoft.com/office/drawing/2014/main" id="{E831C74E-6714-47A3-8872-6F8BE2388C08}"/>
              </a:ext>
            </a:extLst>
          </p:cNvPr>
          <p:cNvSpPr/>
          <p:nvPr/>
        </p:nvSpPr>
        <p:spPr>
          <a:xfrm>
            <a:off x="-13732" y="-16983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dirty="0">
                <a:latin typeface="Biome Light"/>
                <a:cs typeface="Biome Light"/>
              </a:rPr>
              <a:t>     Apresentação dos Integrantes</a:t>
            </a:r>
          </a:p>
        </p:txBody>
      </p:sp>
      <p:sp>
        <p:nvSpPr>
          <p:cNvPr id="9" name="Fluxograma: Classificar 3">
            <a:extLst>
              <a:ext uri="{FF2B5EF4-FFF2-40B4-BE49-F238E27FC236}">
                <a16:creationId xmlns:a16="http://schemas.microsoft.com/office/drawing/2014/main" id="{13B88574-8D21-4C54-97B9-9BB04A309840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F1955B8-65EA-45DB-AF44-13692127B532}"/>
              </a:ext>
            </a:extLst>
          </p:cNvPr>
          <p:cNvSpPr/>
          <p:nvPr/>
        </p:nvSpPr>
        <p:spPr>
          <a:xfrm>
            <a:off x="1098281" y="3609125"/>
            <a:ext cx="1207698" cy="1265207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7F3AA-6910-4BD4-88A8-BD926CB33BBB}"/>
              </a:ext>
            </a:extLst>
          </p:cNvPr>
          <p:cNvSpPr txBox="1"/>
          <p:nvPr/>
        </p:nvSpPr>
        <p:spPr>
          <a:xfrm>
            <a:off x="2741936" y="4988456"/>
            <a:ext cx="13054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35" algn="ctr"/>
            <a:r>
              <a:rPr lang="pt-BR" b="1" err="1">
                <a:solidFill>
                  <a:schemeClr val="bg1"/>
                </a:solidFill>
                <a:latin typeface="Biome Light"/>
                <a:cs typeface="Biome Light"/>
              </a:rPr>
              <a:t>Donilo</a:t>
            </a:r>
            <a:r>
              <a:rPr lang="pt-BR" b="1">
                <a:solidFill>
                  <a:schemeClr val="bg1"/>
                </a:solidFill>
                <a:latin typeface="Biome Light"/>
                <a:cs typeface="Biome Light"/>
              </a:rPr>
              <a:t> </a:t>
            </a:r>
            <a:endParaRPr lang="en-US">
              <a:solidFill>
                <a:schemeClr val="bg1"/>
              </a:solidFill>
              <a:latin typeface="Biome Light"/>
              <a:cs typeface="Biome Light"/>
            </a:endParaRPr>
          </a:p>
          <a:p>
            <a:pPr marL="635" algn="ctr"/>
            <a:r>
              <a:rPr lang="pt-BR" b="1">
                <a:solidFill>
                  <a:schemeClr val="bg1"/>
                </a:solidFill>
                <a:latin typeface="Biome Light"/>
                <a:cs typeface="Biome Light"/>
              </a:rPr>
              <a:t>Jordão</a:t>
            </a:r>
            <a:endParaRPr lang="en-US">
              <a:solidFill>
                <a:schemeClr val="bg1"/>
              </a:solidFill>
              <a:latin typeface="Biome Light"/>
              <a:cs typeface="Biome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AE2EB-D0E0-4B58-BCEF-8FFE84B6397A}"/>
              </a:ext>
            </a:extLst>
          </p:cNvPr>
          <p:cNvSpPr txBox="1"/>
          <p:nvPr/>
        </p:nvSpPr>
        <p:spPr>
          <a:xfrm>
            <a:off x="1042227" y="4987557"/>
            <a:ext cx="14636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Biome Light"/>
                <a:cs typeface="Biome Light"/>
              </a:rPr>
              <a:t>Cristian </a:t>
            </a:r>
            <a:endParaRPr lang="en-US">
              <a:solidFill>
                <a:schemeClr val="bg1"/>
              </a:solidFill>
              <a:latin typeface="Biome Light"/>
              <a:cs typeface="Biome Light"/>
            </a:endParaRPr>
          </a:p>
          <a:p>
            <a:pPr algn="ctr"/>
            <a:r>
              <a:rPr lang="pt-BR" b="1">
                <a:solidFill>
                  <a:schemeClr val="bg1"/>
                </a:solidFill>
                <a:latin typeface="Biome Light"/>
                <a:cs typeface="Biome Light"/>
              </a:rPr>
              <a:t>Alexandre</a:t>
            </a:r>
            <a:endParaRPr lang="pt-BR">
              <a:solidFill>
                <a:schemeClr val="bg1"/>
              </a:solidFill>
              <a:latin typeface="Biome Light"/>
              <a:cs typeface="Biome Light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DB0D5E7-E905-4076-8B34-126E48D97667}"/>
              </a:ext>
            </a:extLst>
          </p:cNvPr>
          <p:cNvSpPr/>
          <p:nvPr/>
        </p:nvSpPr>
        <p:spPr>
          <a:xfrm>
            <a:off x="2877136" y="3609125"/>
            <a:ext cx="1207698" cy="1207697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2DED17F-74FB-444F-A6BC-05667294D2D2}"/>
              </a:ext>
            </a:extLst>
          </p:cNvPr>
          <p:cNvSpPr/>
          <p:nvPr/>
        </p:nvSpPr>
        <p:spPr>
          <a:xfrm>
            <a:off x="4616795" y="3609126"/>
            <a:ext cx="1207698" cy="1207697"/>
          </a:xfrm>
          <a:prstGeom prst="flowChartConnector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DA9F9-4563-4916-BB06-44E6DBC384B5}"/>
              </a:ext>
            </a:extLst>
          </p:cNvPr>
          <p:cNvSpPr txBox="1"/>
          <p:nvPr/>
        </p:nvSpPr>
        <p:spPr>
          <a:xfrm>
            <a:off x="4520649" y="4986659"/>
            <a:ext cx="1391729" cy="6425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Biome Light"/>
                <a:cs typeface="Biome Light"/>
              </a:rPr>
              <a:t>Gustavo Volpe</a:t>
            </a:r>
            <a:endParaRPr lang="en-US">
              <a:solidFill>
                <a:schemeClr val="bg1"/>
              </a:solidFill>
              <a:latin typeface="Biome Light"/>
              <a:cs typeface="Biome Light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A7F969E-09BA-421F-AC8E-55AD9668BDF9}"/>
              </a:ext>
            </a:extLst>
          </p:cNvPr>
          <p:cNvSpPr/>
          <p:nvPr/>
        </p:nvSpPr>
        <p:spPr>
          <a:xfrm>
            <a:off x="6356455" y="3609125"/>
            <a:ext cx="1207698" cy="1207697"/>
          </a:xfrm>
          <a:prstGeom prst="flowChartConnector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3618F-65C7-4711-9336-1D8016C0F867}"/>
              </a:ext>
            </a:extLst>
          </p:cNvPr>
          <p:cNvSpPr txBox="1"/>
          <p:nvPr/>
        </p:nvSpPr>
        <p:spPr>
          <a:xfrm>
            <a:off x="6360052" y="4985760"/>
            <a:ext cx="1391729" cy="6425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Biome Light"/>
                <a:cs typeface="Biome Light"/>
              </a:rPr>
              <a:t>João Pedro</a:t>
            </a:r>
            <a:r>
              <a:rPr lang="pt-BR" b="1">
                <a:solidFill>
                  <a:schemeClr val="bg1"/>
                </a:solidFill>
                <a:latin typeface="Century Gothic"/>
              </a:rPr>
              <a:t>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0F7E0-23F6-4C26-BC28-0B68FA1E21F5}"/>
              </a:ext>
            </a:extLst>
          </p:cNvPr>
          <p:cNvSpPr txBox="1"/>
          <p:nvPr/>
        </p:nvSpPr>
        <p:spPr>
          <a:xfrm>
            <a:off x="8285720" y="4970485"/>
            <a:ext cx="8166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Biome Light"/>
                <a:cs typeface="Biome Light"/>
              </a:rPr>
              <a:t>Julia Dias </a:t>
            </a:r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DD4D9FF-E027-4279-9042-39FFE54F8D7A}"/>
              </a:ext>
            </a:extLst>
          </p:cNvPr>
          <p:cNvSpPr/>
          <p:nvPr/>
        </p:nvSpPr>
        <p:spPr>
          <a:xfrm>
            <a:off x="8096116" y="3551615"/>
            <a:ext cx="1207698" cy="1265207"/>
          </a:xfrm>
          <a:prstGeom prst="flowChartConnector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E59E814-020C-4B11-BAD5-7AC688FE7E2B}"/>
              </a:ext>
            </a:extLst>
          </p:cNvPr>
          <p:cNvSpPr/>
          <p:nvPr/>
        </p:nvSpPr>
        <p:spPr>
          <a:xfrm>
            <a:off x="9835776" y="3551614"/>
            <a:ext cx="1207698" cy="1207697"/>
          </a:xfrm>
          <a:prstGeom prst="flowChartConnector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500AA-A2C5-4774-BCEB-00237AFB39B4}"/>
              </a:ext>
            </a:extLst>
          </p:cNvPr>
          <p:cNvSpPr txBox="1"/>
          <p:nvPr/>
        </p:nvSpPr>
        <p:spPr>
          <a:xfrm>
            <a:off x="9938217" y="4983963"/>
            <a:ext cx="989163" cy="6425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Biome Light"/>
                <a:cs typeface="Biome Light"/>
              </a:rPr>
              <a:t>Letícia Costa</a:t>
            </a:r>
            <a:endParaRPr lang="en-US">
              <a:solidFill>
                <a:schemeClr val="bg1"/>
              </a:solidFill>
              <a:latin typeface="Biome Light"/>
              <a:cs typeface="Biome Light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56B42E1F-9A79-4E09-8E94-E9164450D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" y="97281"/>
            <a:ext cx="1633045" cy="16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7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>
                <a:latin typeface="Biome Light"/>
                <a:cs typeface="Biome Light"/>
              </a:rPr>
              <a:t>Plano de Resposta / Ação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003B2-9897-47B3-A047-59EDEC82522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5CCCBB-56C0-4F7B-B98E-0BB93A2E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86" y="2192067"/>
            <a:ext cx="8149771" cy="4566341"/>
          </a:xfrm>
          <a:prstGeom prst="rect">
            <a:avLst/>
          </a:prstGeom>
        </p:spPr>
      </p:pic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28F73DC1-A7E4-4CCD-BD51-C3DF7B790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" y="173654"/>
            <a:ext cx="1403235" cy="14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04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>
                <a:latin typeface="Biome Light"/>
                <a:cs typeface="Biome Light"/>
              </a:rPr>
              <a:t>Conclusão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B6149-C654-4A6B-9081-2683470DA30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2DE91-B25D-4615-A25E-4B8BC2B161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9E2E9-C0F8-4386-A639-B7B218A6B5BF}"/>
              </a:ext>
            </a:extLst>
          </p:cNvPr>
          <p:cNvSpPr txBox="1"/>
          <p:nvPr/>
        </p:nvSpPr>
        <p:spPr>
          <a:xfrm>
            <a:off x="660400" y="2668210"/>
            <a:ext cx="6577389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Trabalho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em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Esquipe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reforçado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 /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melhoria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 do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trabalho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em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equipe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.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Melhor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Biome Light"/>
                <a:cs typeface="Biome Light"/>
              </a:rPr>
              <a:t>entrosamento</a:t>
            </a:r>
            <a:r>
              <a:rPr lang="en-US" sz="2400">
                <a:solidFill>
                  <a:schemeClr val="bg1"/>
                </a:solidFill>
                <a:latin typeface="Biome Light"/>
                <a:cs typeface="Biome Light"/>
              </a:rPr>
              <a:t>;</a:t>
            </a:r>
            <a:endParaRPr lang="en-US" sz="2400">
              <a:solidFill>
                <a:schemeClr val="bg1"/>
              </a:solidFill>
              <a:latin typeface="Biome Light"/>
              <a:ea typeface="+mn-lt"/>
              <a:cs typeface="Biome Light"/>
            </a:endParaRPr>
          </a:p>
          <a:p>
            <a:pPr marL="342900" indent="-342900" algn="just">
              <a:buFont typeface="Arial,Sans-Serif"/>
              <a:buChar char="•"/>
            </a:pPr>
            <a:endParaRPr lang="en-US" sz="2400">
              <a:solidFill>
                <a:schemeClr val="bg1"/>
              </a:solidFill>
              <a:latin typeface="Biome Light"/>
              <a:ea typeface="+mn-lt"/>
              <a:cs typeface="Biome Light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Organização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e </a:t>
            </a: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gestão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de tempo, </a:t>
            </a: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considerando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o </a:t>
            </a: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estágio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+ </a:t>
            </a: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faculdade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;</a:t>
            </a:r>
          </a:p>
          <a:p>
            <a:pPr marL="342900" indent="-342900" algn="just">
              <a:buFont typeface="Arial,Sans-Serif"/>
              <a:buChar char="•"/>
            </a:pPr>
            <a:endParaRPr lang="en-US" sz="2400">
              <a:solidFill>
                <a:schemeClr val="bg1"/>
              </a:solidFill>
              <a:latin typeface="Biome Light"/>
              <a:ea typeface="+mn-lt"/>
              <a:cs typeface="Biome Light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Melhor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produtividade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do time;</a:t>
            </a:r>
          </a:p>
          <a:p>
            <a:pPr marL="342900" indent="-342900" algn="just">
              <a:buFont typeface="Arial,Sans-Serif"/>
              <a:buChar char="•"/>
            </a:pPr>
            <a:endParaRPr lang="en-US" sz="2400">
              <a:solidFill>
                <a:schemeClr val="bg1"/>
              </a:solidFill>
              <a:latin typeface="Biome Light"/>
              <a:ea typeface="+mn-lt"/>
              <a:cs typeface="Biome Light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Melhorar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metodologia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ágil</a:t>
            </a:r>
            <a:r>
              <a:rPr lang="en-US" sz="240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;</a:t>
            </a:r>
          </a:p>
          <a:p>
            <a:pPr marL="342900" indent="-342900" algn="just">
              <a:buFont typeface="Arial,Sans-Serif"/>
              <a:buChar char="•"/>
            </a:pPr>
            <a:endParaRPr lang="en-US">
              <a:solidFill>
                <a:srgbClr val="FFFFFF"/>
              </a:solidFill>
              <a:latin typeface="Century Gothic" panose="020B0502020202020204"/>
              <a:ea typeface="+mn-lt"/>
              <a:cs typeface="Biome Light"/>
            </a:endParaRPr>
          </a:p>
          <a:p>
            <a:pPr marL="342900" indent="-342900" algn="just">
              <a:buFont typeface="Arial,Sans-Serif"/>
              <a:buChar char="•"/>
            </a:pPr>
            <a:endParaRPr lang="en-US">
              <a:solidFill>
                <a:schemeClr val="bg1"/>
              </a:solidFill>
              <a:latin typeface="Biome Light"/>
              <a:ea typeface="+mn-lt"/>
              <a:cs typeface="Biome Light"/>
            </a:endParaRPr>
          </a:p>
        </p:txBody>
      </p:sp>
      <p:pic>
        <p:nvPicPr>
          <p:cNvPr id="8" name="Picture 8" descr="A picture containing text, cash machine&#10;&#10;Description automatically generated">
            <a:extLst>
              <a:ext uri="{FF2B5EF4-FFF2-40B4-BE49-F238E27FC236}">
                <a16:creationId xmlns:a16="http://schemas.microsoft.com/office/drawing/2014/main" id="{DB02DA3F-0059-4960-9F5B-57F56353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257" y="2105781"/>
            <a:ext cx="4521199" cy="4521199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E0C6883C-58AC-45F4-A367-CBD991247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" y="239286"/>
            <a:ext cx="1403235" cy="14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5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5761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>
                <a:latin typeface="Biome Light"/>
                <a:cs typeface="Biome Light"/>
              </a:rPr>
              <a:t>Obrigado!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2">
            <a:extLst>
              <a:ext uri="{FF2B5EF4-FFF2-40B4-BE49-F238E27FC236}">
                <a16:creationId xmlns:a16="http://schemas.microsoft.com/office/drawing/2014/main" id="{3A994D99-197C-4DAC-AC61-00CA6D249B54}"/>
              </a:ext>
            </a:extLst>
          </p:cNvPr>
          <p:cNvSpPr/>
          <p:nvPr/>
        </p:nvSpPr>
        <p:spPr>
          <a:xfrm>
            <a:off x="-1" y="1862666"/>
            <a:ext cx="12192000" cy="5002380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>
                <a:ea typeface="+mn-lt"/>
                <a:cs typeface="+mn-lt"/>
              </a:rPr>
              <a:t>   </a:t>
            </a:r>
            <a:r>
              <a:rPr lang="pt-BR" sz="3200">
                <a:ea typeface="+mn-lt"/>
                <a:cs typeface="+mn-lt"/>
              </a:rPr>
              <a:t> Cristian Alexandre - 01212006 </a:t>
            </a:r>
            <a:endParaRPr lang="en-US" sz="3200"/>
          </a:p>
          <a:p>
            <a:pPr algn="ctr"/>
            <a:r>
              <a:rPr lang="pt-BR" sz="3200">
                <a:ea typeface="+mn-lt"/>
                <a:cs typeface="+mn-lt"/>
              </a:rPr>
              <a:t>    </a:t>
            </a:r>
            <a:r>
              <a:rPr lang="pt-BR" sz="3200" err="1">
                <a:ea typeface="+mn-lt"/>
                <a:cs typeface="+mn-lt"/>
              </a:rPr>
              <a:t>Donilo</a:t>
            </a:r>
            <a:r>
              <a:rPr lang="pt-BR" sz="3200">
                <a:ea typeface="+mn-lt"/>
                <a:cs typeface="+mn-lt"/>
              </a:rPr>
              <a:t> Jordão - 01212008 </a:t>
            </a:r>
            <a:endParaRPr lang="pt-BR" sz="3200"/>
          </a:p>
          <a:p>
            <a:pPr algn="ctr"/>
            <a:r>
              <a:rPr lang="pt-BR" sz="3200">
                <a:ea typeface="+mn-lt"/>
                <a:cs typeface="+mn-lt"/>
              </a:rPr>
              <a:t>    Gustavo Volpe - 01212101 </a:t>
            </a:r>
            <a:endParaRPr lang="pt-BR" sz="3200"/>
          </a:p>
          <a:p>
            <a:pPr algn="ctr"/>
            <a:r>
              <a:rPr lang="pt-BR" sz="3200">
                <a:ea typeface="+mn-lt"/>
                <a:cs typeface="+mn-lt"/>
              </a:rPr>
              <a:t>    João Pedro - 01212104 </a:t>
            </a:r>
            <a:endParaRPr lang="pt-BR" sz="3200"/>
          </a:p>
          <a:p>
            <a:pPr algn="ctr"/>
            <a:r>
              <a:rPr lang="pt-BR" sz="3200">
                <a:ea typeface="+mn-lt"/>
                <a:cs typeface="+mn-lt"/>
              </a:rPr>
              <a:t>    Julia Dias - 01212126 </a:t>
            </a:r>
            <a:endParaRPr lang="pt-BR" sz="3200"/>
          </a:p>
          <a:p>
            <a:pPr algn="ctr"/>
            <a:r>
              <a:rPr lang="pt-BR" sz="3200">
                <a:ea typeface="+mn-lt"/>
                <a:cs typeface="+mn-lt"/>
              </a:rPr>
              <a:t>    Letícia Costa - 01212180</a:t>
            </a:r>
            <a:endParaRPr lang="pt-BR" sz="3200"/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D8664BBF-C631-4780-959B-377C180D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80" y="5454765"/>
            <a:ext cx="1403235" cy="14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>
                <a:latin typeface="Biome Light"/>
                <a:cs typeface="Biome Light"/>
              </a:rPr>
              <a:t>Contextualização</a:t>
            </a:r>
            <a:endParaRPr lang="en-US" sz="4800">
              <a:latin typeface="Biome Light"/>
              <a:cs typeface="Biome Light"/>
            </a:endParaRP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CECC3-2626-4789-9D82-B7FF7A7571A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5318A-F815-4E36-B8FB-A35706BA3B2D}"/>
              </a:ext>
            </a:extLst>
          </p:cNvPr>
          <p:cNvSpPr txBox="1"/>
          <p:nvPr/>
        </p:nvSpPr>
        <p:spPr>
          <a:xfrm>
            <a:off x="257906" y="2348912"/>
            <a:ext cx="700233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Com o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avanço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tecnologia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, é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cada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vez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mais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comum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trabalho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humano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ser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subistituido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por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algum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tipo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automação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;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Font typeface="Arial,Sans-Serif"/>
              <a:buChar char="•"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tendência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é que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todo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tipo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trabalho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lide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com '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caixa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',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sendo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produtos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direto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, com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interação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ao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cliente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seja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subistituida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por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robôs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ou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totens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autoatendimento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;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chemeClr val="bg1"/>
              </a:solidFill>
              <a:latin typeface="Biome Light"/>
              <a:ea typeface="+mn-lt"/>
              <a:cs typeface="Biome Light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Com </a:t>
            </a:r>
            <a:r>
              <a:rPr lang="en-US" dirty="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isso</a:t>
            </a: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faz</a:t>
            </a: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-se </a:t>
            </a:r>
            <a:r>
              <a:rPr lang="en-US" dirty="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necessártio</a:t>
            </a: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algum</a:t>
            </a: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tipo</a:t>
            </a: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monitoramento</a:t>
            </a: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em</a:t>
            </a: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seu</a:t>
            </a:r>
            <a:r>
              <a:rPr lang="en-US" dirty="0">
                <a:solidFill>
                  <a:schemeClr val="bg1"/>
                </a:solidFill>
                <a:latin typeface="Biome Light"/>
                <a:ea typeface="+mn-lt"/>
                <a:cs typeface="Biome Light"/>
              </a:rPr>
              <a:t> 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hardware/software  para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evitar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prejuizos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financeiros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poderam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ocorrer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;</a:t>
            </a:r>
          </a:p>
          <a:p>
            <a:pPr marL="342900" indent="-342900" algn="just">
              <a:buFont typeface="Arial,Sans-Serif"/>
              <a:buChar char="•"/>
            </a:pPr>
            <a:endParaRPr lang="en-US" dirty="0">
              <a:solidFill>
                <a:schemeClr val="bg1"/>
              </a:solidFill>
              <a:latin typeface="Biome Light"/>
              <a:ea typeface="+mn-lt"/>
              <a:cs typeface="Biome Light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A Totem System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ajudam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nossos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clients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na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tomada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decisão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com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mais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iome Light"/>
                <a:cs typeface="Biome Light"/>
              </a:rPr>
              <a:t>clareza</a:t>
            </a:r>
            <a:r>
              <a:rPr lang="en-US" dirty="0">
                <a:solidFill>
                  <a:schemeClr val="bg1"/>
                </a:solidFill>
                <a:latin typeface="Biome Light"/>
                <a:cs typeface="Biome Light"/>
              </a:rPr>
              <a:t>.</a:t>
            </a:r>
            <a:endParaRPr lang="en-US" sz="1600" dirty="0">
              <a:solidFill>
                <a:schemeClr val="bg1"/>
              </a:solidFill>
              <a:latin typeface="Biome Light"/>
              <a:cs typeface="Biome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78A5661A-42EF-4B43-96FB-A7C483C61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" y="97281"/>
            <a:ext cx="1633045" cy="1633045"/>
          </a:xfrm>
          <a:prstGeom prst="rect">
            <a:avLst/>
          </a:prstGeom>
        </p:spPr>
      </p:pic>
      <p:pic>
        <p:nvPicPr>
          <p:cNvPr id="2050" name="Picture 2" descr="Créditos do Bilhete Único de SP podem ser pagos com PIX em máquinas de  recarga da Prodata no Metrô » Diário do Transporte">
            <a:extLst>
              <a:ext uri="{FF2B5EF4-FFF2-40B4-BE49-F238E27FC236}">
                <a16:creationId xmlns:a16="http://schemas.microsoft.com/office/drawing/2014/main" id="{7442B891-CCA5-4BEB-8CE6-7ACBBE74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20" y="2988197"/>
            <a:ext cx="4444074" cy="2543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0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14378"/>
            <a:ext cx="12192000" cy="6841996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3600" dirty="0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9630B9E4-2C9E-4926-A067-C8F85304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177951"/>
            <a:ext cx="1127239" cy="11272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59FDAC-15AD-4C24-BFB2-1121E09BC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1169031"/>
            <a:ext cx="9941168" cy="5591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35AE9D6-6A01-44D5-9DD5-580FA2B7C94F}"/>
              </a:ext>
            </a:extLst>
          </p:cNvPr>
          <p:cNvSpPr txBox="1"/>
          <p:nvPr/>
        </p:nvSpPr>
        <p:spPr>
          <a:xfrm>
            <a:off x="1770184" y="474193"/>
            <a:ext cx="897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Biome Light" panose="020B0303030204020804" pitchFamily="34" charset="0"/>
                <a:cs typeface="Biome Light" panose="020B0303030204020804" pitchFamily="34" charset="0"/>
              </a:rPr>
              <a:t>Mapa do problema</a:t>
            </a:r>
          </a:p>
        </p:txBody>
      </p:sp>
    </p:spTree>
    <p:extLst>
      <p:ext uri="{BB962C8B-B14F-4D97-AF65-F5344CB8AC3E}">
        <p14:creationId xmlns:p14="http://schemas.microsoft.com/office/powerpoint/2010/main" val="220494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dirty="0">
                <a:latin typeface="Biome Light"/>
                <a:cs typeface="Biome Light"/>
              </a:rPr>
              <a:t>Nossa Solução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4C818-7E32-4E5F-9DEF-1CF0F4DD6866}"/>
              </a:ext>
            </a:extLst>
          </p:cNvPr>
          <p:cNvSpPr txBox="1"/>
          <p:nvPr/>
        </p:nvSpPr>
        <p:spPr>
          <a:xfrm>
            <a:off x="402521" y="2360808"/>
            <a:ext cx="6560987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Através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nossa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aplicação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capturar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 dados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computadores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totens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autoatendimento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 para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bilhete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metrô</a:t>
            </a:r>
            <a:r>
              <a:rPr lang="en-US" sz="2000" dirty="0">
                <a:solidFill>
                  <a:schemeClr val="bg1"/>
                </a:solidFill>
                <a:latin typeface="Biome Light"/>
                <a:ea typeface="+mn-lt"/>
                <a:cs typeface="+mn-lt"/>
              </a:rPr>
              <a:t>;</a:t>
            </a:r>
            <a:endParaRPr lang="en-US" sz="2000" dirty="0">
              <a:solidFill>
                <a:schemeClr val="bg1"/>
              </a:solidFill>
              <a:latin typeface="Biome Light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Biome Light"/>
              <a:cs typeface="Biome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Tratar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dados e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apresentar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plataforma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de forma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gráfica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e de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fácil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entendimento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para o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usuário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;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Biome Light"/>
              <a:cs typeface="Biome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Possibilitar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que o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usuário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Administrador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)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consiga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tomada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decisão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mais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precisa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ágil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junto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ao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iome Light"/>
                <a:cs typeface="Biome Light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Biome Light"/>
                <a:cs typeface="Biome Light"/>
              </a:rPr>
              <a:t>;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Biome Light"/>
              <a:cs typeface="Biome Light"/>
            </a:endParaRPr>
          </a:p>
          <a:p>
            <a:pPr algn="just"/>
            <a:endParaRPr lang="en-US" dirty="0"/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AA41A432-C520-4CED-983B-EF665D8D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" y="97281"/>
            <a:ext cx="1633045" cy="1633045"/>
          </a:xfrm>
          <a:prstGeom prst="rect">
            <a:avLst/>
          </a:prstGeom>
        </p:spPr>
      </p:pic>
      <p:pic>
        <p:nvPicPr>
          <p:cNvPr id="1026" name="Picture 2" descr="Solução de problemas - ícones de diversos grátis">
            <a:extLst>
              <a:ext uri="{FF2B5EF4-FFF2-40B4-BE49-F238E27FC236}">
                <a16:creationId xmlns:a16="http://schemas.microsoft.com/office/drawing/2014/main" id="{E2ACEA84-CD9E-42D5-8C4C-496A8AE6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32" y="2360808"/>
            <a:ext cx="3885247" cy="38852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C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0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err="1"/>
              <a:t>Story</a:t>
            </a:r>
            <a:r>
              <a:rPr lang="pt-BR" sz="3600"/>
              <a:t> Board</a:t>
            </a:r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657B9C-1EF9-4BDF-8C41-4B3D02BE4B6C}"/>
              </a:ext>
            </a:extLst>
          </p:cNvPr>
          <p:cNvSpPr/>
          <p:nvPr/>
        </p:nvSpPr>
        <p:spPr>
          <a:xfrm>
            <a:off x="0" y="0"/>
            <a:ext cx="12192000" cy="6856375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8000" err="1">
                <a:latin typeface="Biome Light"/>
                <a:cs typeface="Biome Light"/>
              </a:rPr>
              <a:t>Story</a:t>
            </a:r>
            <a:r>
              <a:rPr lang="pt-BR" sz="8000">
                <a:latin typeface="Biome Light"/>
                <a:cs typeface="Biome Light"/>
              </a:rPr>
              <a:t> Board</a:t>
            </a:r>
            <a:r>
              <a:rPr lang="pt-BR" sz="6000">
                <a:latin typeface="Biome Light"/>
                <a:cs typeface="Biome Light"/>
              </a:rPr>
              <a:t> </a:t>
            </a:r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70A053CA-2667-4FE7-8EF6-E15B7F41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11" y="5699186"/>
            <a:ext cx="1157189" cy="11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6" descr="Icon&#10;&#10;Description automatically generated">
            <a:extLst>
              <a:ext uri="{FF2B5EF4-FFF2-40B4-BE49-F238E27FC236}">
                <a16:creationId xmlns:a16="http://schemas.microsoft.com/office/drawing/2014/main" id="{AE87D9A6-F7A2-4B3F-B07A-8AAFCB62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14874" y="3219170"/>
            <a:ext cx="1381126" cy="170648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027BDCA-A64A-4695-A7BC-F545A88ECF99}"/>
              </a:ext>
            </a:extLst>
          </p:cNvPr>
          <p:cNvSpPr/>
          <p:nvPr/>
        </p:nvSpPr>
        <p:spPr>
          <a:xfrm>
            <a:off x="1091374" y="1349969"/>
            <a:ext cx="3621677" cy="4762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3B2D56B-28C6-476A-83B1-447A8F6DB46A}"/>
              </a:ext>
            </a:extLst>
          </p:cNvPr>
          <p:cNvSpPr/>
          <p:nvPr/>
        </p:nvSpPr>
        <p:spPr>
          <a:xfrm>
            <a:off x="0" y="0"/>
            <a:ext cx="12192000" cy="65993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D1CA9E-295C-41B7-9AA2-8C2A21871216}"/>
              </a:ext>
            </a:extLst>
          </p:cNvPr>
          <p:cNvSpPr txBox="1"/>
          <p:nvPr/>
        </p:nvSpPr>
        <p:spPr>
          <a:xfrm>
            <a:off x="991877" y="258602"/>
            <a:ext cx="609834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200" b="1">
              <a:solidFill>
                <a:schemeClr val="bg1"/>
              </a:solidFill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E14FD64-D3B1-49A2-9F59-430D3281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6" y="210750"/>
            <a:ext cx="5545524" cy="25656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2" descr="A picture containing square&#10;&#10;Description automatically generated">
            <a:extLst>
              <a:ext uri="{FF2B5EF4-FFF2-40B4-BE49-F238E27FC236}">
                <a16:creationId xmlns:a16="http://schemas.microsoft.com/office/drawing/2014/main" id="{CDBD776C-647E-41D7-98EE-51A6F568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750"/>
            <a:ext cx="5175825" cy="25656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AC83DFE-E245-4655-96BB-C5EAFBBC1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76" y="2891130"/>
            <a:ext cx="5545524" cy="30718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5ECA505-033F-47DA-844B-1EB27F404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2912049"/>
            <a:ext cx="5175825" cy="30509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1C3ACC43-06F3-4231-A01A-964A79DF82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47" y="5244015"/>
            <a:ext cx="1403235" cy="14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6" descr="Icon&#10;&#10;Description automatically generated">
            <a:extLst>
              <a:ext uri="{FF2B5EF4-FFF2-40B4-BE49-F238E27FC236}">
                <a16:creationId xmlns:a16="http://schemas.microsoft.com/office/drawing/2014/main" id="{AE87D9A6-F7A2-4B3F-B07A-8AAFCB62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14874" y="3219170"/>
            <a:ext cx="1381126" cy="170648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027BDCA-A64A-4695-A7BC-F545A88ECF99}"/>
              </a:ext>
            </a:extLst>
          </p:cNvPr>
          <p:cNvSpPr/>
          <p:nvPr/>
        </p:nvSpPr>
        <p:spPr>
          <a:xfrm>
            <a:off x="1091374" y="1349969"/>
            <a:ext cx="3621677" cy="4762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3B2D56B-28C6-476A-83B1-447A8F6DB46A}"/>
              </a:ext>
            </a:extLst>
          </p:cNvPr>
          <p:cNvSpPr/>
          <p:nvPr/>
        </p:nvSpPr>
        <p:spPr>
          <a:xfrm>
            <a:off x="0" y="-80529"/>
            <a:ext cx="12191999" cy="65993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D1CA9E-295C-41B7-9AA2-8C2A21871216}"/>
              </a:ext>
            </a:extLst>
          </p:cNvPr>
          <p:cNvSpPr txBox="1"/>
          <p:nvPr/>
        </p:nvSpPr>
        <p:spPr>
          <a:xfrm>
            <a:off x="991877" y="258602"/>
            <a:ext cx="609834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200" b="1">
              <a:solidFill>
                <a:schemeClr val="bg1"/>
              </a:solidFill>
            </a:endParaRPr>
          </a:p>
        </p:txBody>
      </p:sp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EB30FDA0-35E1-4CF8-93B5-38E2BD9F5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764" y="5323257"/>
            <a:ext cx="1326001" cy="132600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EE1B055-6EE5-4373-8FA1-EB4A3928B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63" y="138662"/>
            <a:ext cx="5088876" cy="27098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5ECA1EC-3651-474C-8005-EAD5F140B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438" y="138134"/>
            <a:ext cx="5385685" cy="27098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F5F094-B695-4571-AA7A-327AD1567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48" y="3067714"/>
            <a:ext cx="5056412" cy="28300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877CCDC-0AF1-4D18-82B2-CCB081B14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4438" y="3066660"/>
            <a:ext cx="5385685" cy="28300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74259341-AE2F-4FC8-AE88-1F4CFED19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427" y="5196163"/>
            <a:ext cx="1403235" cy="14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0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6" descr="Icon&#10;&#10;Description automatically generated">
            <a:extLst>
              <a:ext uri="{FF2B5EF4-FFF2-40B4-BE49-F238E27FC236}">
                <a16:creationId xmlns:a16="http://schemas.microsoft.com/office/drawing/2014/main" id="{AE87D9A6-F7A2-4B3F-B07A-8AAFCB62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14874" y="3219170"/>
            <a:ext cx="1381126" cy="170648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027BDCA-A64A-4695-A7BC-F545A88ECF99}"/>
              </a:ext>
            </a:extLst>
          </p:cNvPr>
          <p:cNvSpPr/>
          <p:nvPr/>
        </p:nvSpPr>
        <p:spPr>
          <a:xfrm>
            <a:off x="1091374" y="1349969"/>
            <a:ext cx="3621677" cy="4762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3B2D56B-28C6-476A-83B1-447A8F6DB46A}"/>
              </a:ext>
            </a:extLst>
          </p:cNvPr>
          <p:cNvSpPr/>
          <p:nvPr/>
        </p:nvSpPr>
        <p:spPr>
          <a:xfrm>
            <a:off x="0" y="0"/>
            <a:ext cx="12191999" cy="65993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D1CA9E-295C-41B7-9AA2-8C2A21871216}"/>
              </a:ext>
            </a:extLst>
          </p:cNvPr>
          <p:cNvSpPr txBox="1"/>
          <p:nvPr/>
        </p:nvSpPr>
        <p:spPr>
          <a:xfrm>
            <a:off x="991877" y="258602"/>
            <a:ext cx="609834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200" b="1">
              <a:solidFill>
                <a:schemeClr val="bg1"/>
              </a:solidFill>
            </a:endParaRPr>
          </a:p>
        </p:txBody>
      </p:sp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A1A9C81E-B6C8-4271-A496-59A22903D939}"/>
              </a:ext>
            </a:extLst>
          </p:cNvPr>
          <p:cNvSpPr/>
          <p:nvPr/>
        </p:nvSpPr>
        <p:spPr>
          <a:xfrm>
            <a:off x="6201612" y="544049"/>
            <a:ext cx="4825218" cy="1899087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 sz="2400"/>
          </a:p>
        </p:txBody>
      </p:sp>
      <p:pic>
        <p:nvPicPr>
          <p:cNvPr id="11" name="Picture 2" descr="Icon&#10;&#10;Description automatically generated">
            <a:extLst>
              <a:ext uri="{FF2B5EF4-FFF2-40B4-BE49-F238E27FC236}">
                <a16:creationId xmlns:a16="http://schemas.microsoft.com/office/drawing/2014/main" id="{935256D5-914D-4C6B-B424-435E95CB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" y="258602"/>
            <a:ext cx="5509322" cy="28968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DDE70E-DEFE-4923-8BDD-AFC9DE38D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13" y="258602"/>
            <a:ext cx="5305760" cy="28968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CAEA49-C42A-46BE-AB68-CF262DE70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67" y="3359137"/>
            <a:ext cx="5504290" cy="30365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6A0F84C-174F-4D29-B825-64900222317B}"/>
              </a:ext>
            </a:extLst>
          </p:cNvPr>
          <p:cNvSpPr/>
          <p:nvPr/>
        </p:nvSpPr>
        <p:spPr>
          <a:xfrm>
            <a:off x="6201612" y="3359137"/>
            <a:ext cx="5305760" cy="3036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Fim!</a:t>
            </a:r>
          </a:p>
        </p:txBody>
      </p:sp>
      <p:pic>
        <p:nvPicPr>
          <p:cNvPr id="10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9AC09C75-200E-47FE-AF4B-898D1EEE7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427" y="5196163"/>
            <a:ext cx="1403235" cy="14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9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2636</TotalTime>
  <Words>277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Arial,Sans-Serif</vt:lpstr>
      <vt:lpstr>Biome Light</vt:lpstr>
      <vt:lpstr>Calibri</vt:lpstr>
      <vt:lpstr>Century Gothic</vt:lpstr>
      <vt:lpstr>Lastica</vt:lpstr>
      <vt:lpstr>Wingdings 2</vt:lpstr>
      <vt:lpstr>Citável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NASCIMENTO COSTA</dc:creator>
  <cp:lastModifiedBy>LETÍCIA NASCIMENTO COSTA</cp:lastModifiedBy>
  <cp:revision>144</cp:revision>
  <dcterms:created xsi:type="dcterms:W3CDTF">2022-03-14T20:43:21Z</dcterms:created>
  <dcterms:modified xsi:type="dcterms:W3CDTF">2022-04-25T14:15:49Z</dcterms:modified>
</cp:coreProperties>
</file>